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83" r:id="rId4"/>
    <p:sldId id="271" r:id="rId5"/>
    <p:sldId id="262" r:id="rId6"/>
    <p:sldId id="272" r:id="rId7"/>
    <p:sldId id="273" r:id="rId8"/>
    <p:sldId id="274" r:id="rId9"/>
    <p:sldId id="263" r:id="rId10"/>
    <p:sldId id="284" r:id="rId11"/>
    <p:sldId id="267" r:id="rId12"/>
    <p:sldId id="268" r:id="rId13"/>
    <p:sldId id="269" r:id="rId14"/>
    <p:sldId id="270" r:id="rId15"/>
    <p:sldId id="280" r:id="rId16"/>
    <p:sldId id="279" r:id="rId17"/>
    <p:sldId id="281" r:id="rId18"/>
    <p:sldId id="282" r:id="rId19"/>
    <p:sldId id="264" r:id="rId20"/>
    <p:sldId id="275" r:id="rId21"/>
    <p:sldId id="277" r:id="rId22"/>
    <p:sldId id="266" r:id="rId23"/>
    <p:sldId id="278" r:id="rId24"/>
    <p:sldId id="285" r:id="rId2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123" d="100"/>
          <a:sy n="123" d="100"/>
        </p:scale>
        <p:origin x="180" y="27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3A7AC0A-1E7F-4F20-AC97-149F04419A24}"/>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fr-FR"/>
          </a:p>
        </p:txBody>
      </p:sp>
      <p:sp>
        <p:nvSpPr>
          <p:cNvPr id="3" name="Sottotitolo 2">
            <a:extLst>
              <a:ext uri="{FF2B5EF4-FFF2-40B4-BE49-F238E27FC236}">
                <a16:creationId xmlns:a16="http://schemas.microsoft.com/office/drawing/2014/main" xmlns="" id="{65CDFBFE-8C3D-4365-908F-6CD6D2CF25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fr-FR"/>
          </a:p>
        </p:txBody>
      </p:sp>
      <p:sp>
        <p:nvSpPr>
          <p:cNvPr id="4" name="Segnaposto data 3">
            <a:extLst>
              <a:ext uri="{FF2B5EF4-FFF2-40B4-BE49-F238E27FC236}">
                <a16:creationId xmlns:a16="http://schemas.microsoft.com/office/drawing/2014/main" xmlns="" id="{A715111D-F45B-44B9-99B9-565816A60D33}"/>
              </a:ext>
            </a:extLst>
          </p:cNvPr>
          <p:cNvSpPr>
            <a:spLocks noGrp="1"/>
          </p:cNvSpPr>
          <p:nvPr>
            <p:ph type="dt" sz="half" idx="10"/>
          </p:nvPr>
        </p:nvSpPr>
        <p:spPr/>
        <p:txBody>
          <a:bodyPr/>
          <a:lstStyle/>
          <a:p>
            <a:fld id="{85932AAE-1DEB-4786-A4E6-12707958CD4D}" type="datetimeFigureOut">
              <a:rPr lang="fr-FR" smtClean="0"/>
              <a:t>19/01/2022</a:t>
            </a:fld>
            <a:endParaRPr lang="fr-FR"/>
          </a:p>
        </p:txBody>
      </p:sp>
      <p:sp>
        <p:nvSpPr>
          <p:cNvPr id="5" name="Segnaposto piè di pagina 4">
            <a:extLst>
              <a:ext uri="{FF2B5EF4-FFF2-40B4-BE49-F238E27FC236}">
                <a16:creationId xmlns:a16="http://schemas.microsoft.com/office/drawing/2014/main" xmlns="" id="{7CBFAD0A-FCE7-4694-A79A-5CD195CC04E7}"/>
              </a:ext>
            </a:extLst>
          </p:cNvPr>
          <p:cNvSpPr>
            <a:spLocks noGrp="1"/>
          </p:cNvSpPr>
          <p:nvPr>
            <p:ph type="ftr" sz="quarter" idx="11"/>
          </p:nvPr>
        </p:nvSpPr>
        <p:spPr/>
        <p:txBody>
          <a:bodyPr/>
          <a:lstStyle/>
          <a:p>
            <a:endParaRPr lang="fr-FR"/>
          </a:p>
        </p:txBody>
      </p:sp>
      <p:sp>
        <p:nvSpPr>
          <p:cNvPr id="6" name="Segnaposto numero diapositiva 5">
            <a:extLst>
              <a:ext uri="{FF2B5EF4-FFF2-40B4-BE49-F238E27FC236}">
                <a16:creationId xmlns:a16="http://schemas.microsoft.com/office/drawing/2014/main" xmlns="" id="{F2D30459-CF79-4BBC-9483-8A5F7DABEFAE}"/>
              </a:ext>
            </a:extLst>
          </p:cNvPr>
          <p:cNvSpPr>
            <a:spLocks noGrp="1"/>
          </p:cNvSpPr>
          <p:nvPr>
            <p:ph type="sldNum" sz="quarter" idx="12"/>
          </p:nvPr>
        </p:nvSpPr>
        <p:spPr/>
        <p:txBody>
          <a:bodyPr/>
          <a:lstStyle/>
          <a:p>
            <a:fld id="{0BC83B0C-D2E1-46F0-A259-2BB8C90A06D6}" type="slidenum">
              <a:rPr lang="fr-FR" smtClean="0"/>
              <a:t>‹N›</a:t>
            </a:fld>
            <a:endParaRPr lang="fr-FR"/>
          </a:p>
        </p:txBody>
      </p:sp>
    </p:spTree>
    <p:extLst>
      <p:ext uri="{BB962C8B-B14F-4D97-AF65-F5344CB8AC3E}">
        <p14:creationId xmlns:p14="http://schemas.microsoft.com/office/powerpoint/2010/main" val="124045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BA1ADFE-FC61-448A-972F-CF467D662E72}"/>
              </a:ext>
            </a:extLst>
          </p:cNvPr>
          <p:cNvSpPr>
            <a:spLocks noGrp="1"/>
          </p:cNvSpPr>
          <p:nvPr>
            <p:ph type="title"/>
          </p:nvPr>
        </p:nvSpPr>
        <p:spPr/>
        <p:txBody>
          <a:bodyPr/>
          <a:lstStyle/>
          <a:p>
            <a:r>
              <a:rPr lang="it-IT"/>
              <a:t>Fare clic per modificare lo stile del titolo dello schema</a:t>
            </a:r>
            <a:endParaRPr lang="fr-FR"/>
          </a:p>
        </p:txBody>
      </p:sp>
      <p:sp>
        <p:nvSpPr>
          <p:cNvPr id="3" name="Segnaposto testo verticale 2">
            <a:extLst>
              <a:ext uri="{FF2B5EF4-FFF2-40B4-BE49-F238E27FC236}">
                <a16:creationId xmlns:a16="http://schemas.microsoft.com/office/drawing/2014/main" xmlns="" id="{9D96E587-0A0A-4EDB-AF5E-F2FD8B9FB603}"/>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data 3">
            <a:extLst>
              <a:ext uri="{FF2B5EF4-FFF2-40B4-BE49-F238E27FC236}">
                <a16:creationId xmlns:a16="http://schemas.microsoft.com/office/drawing/2014/main" xmlns="" id="{39E2805C-7BD7-4157-9B9A-5C13D74F2F01}"/>
              </a:ext>
            </a:extLst>
          </p:cNvPr>
          <p:cNvSpPr>
            <a:spLocks noGrp="1"/>
          </p:cNvSpPr>
          <p:nvPr>
            <p:ph type="dt" sz="half" idx="10"/>
          </p:nvPr>
        </p:nvSpPr>
        <p:spPr/>
        <p:txBody>
          <a:bodyPr/>
          <a:lstStyle/>
          <a:p>
            <a:fld id="{85932AAE-1DEB-4786-A4E6-12707958CD4D}" type="datetimeFigureOut">
              <a:rPr lang="fr-FR" smtClean="0"/>
              <a:t>19/01/2022</a:t>
            </a:fld>
            <a:endParaRPr lang="fr-FR"/>
          </a:p>
        </p:txBody>
      </p:sp>
      <p:sp>
        <p:nvSpPr>
          <p:cNvPr id="5" name="Segnaposto piè di pagina 4">
            <a:extLst>
              <a:ext uri="{FF2B5EF4-FFF2-40B4-BE49-F238E27FC236}">
                <a16:creationId xmlns:a16="http://schemas.microsoft.com/office/drawing/2014/main" xmlns="" id="{48D632A6-5139-48A9-84EA-EF4743C0451F}"/>
              </a:ext>
            </a:extLst>
          </p:cNvPr>
          <p:cNvSpPr>
            <a:spLocks noGrp="1"/>
          </p:cNvSpPr>
          <p:nvPr>
            <p:ph type="ftr" sz="quarter" idx="11"/>
          </p:nvPr>
        </p:nvSpPr>
        <p:spPr/>
        <p:txBody>
          <a:bodyPr/>
          <a:lstStyle/>
          <a:p>
            <a:endParaRPr lang="fr-FR"/>
          </a:p>
        </p:txBody>
      </p:sp>
      <p:sp>
        <p:nvSpPr>
          <p:cNvPr id="6" name="Segnaposto numero diapositiva 5">
            <a:extLst>
              <a:ext uri="{FF2B5EF4-FFF2-40B4-BE49-F238E27FC236}">
                <a16:creationId xmlns:a16="http://schemas.microsoft.com/office/drawing/2014/main" xmlns="" id="{3AA44DB4-0581-49F4-8EFA-7A8875CD97AD}"/>
              </a:ext>
            </a:extLst>
          </p:cNvPr>
          <p:cNvSpPr>
            <a:spLocks noGrp="1"/>
          </p:cNvSpPr>
          <p:nvPr>
            <p:ph type="sldNum" sz="quarter" idx="12"/>
          </p:nvPr>
        </p:nvSpPr>
        <p:spPr/>
        <p:txBody>
          <a:bodyPr/>
          <a:lstStyle/>
          <a:p>
            <a:fld id="{0BC83B0C-D2E1-46F0-A259-2BB8C90A06D6}" type="slidenum">
              <a:rPr lang="fr-FR" smtClean="0"/>
              <a:t>‹N›</a:t>
            </a:fld>
            <a:endParaRPr lang="fr-FR"/>
          </a:p>
        </p:txBody>
      </p:sp>
    </p:spTree>
    <p:extLst>
      <p:ext uri="{BB962C8B-B14F-4D97-AF65-F5344CB8AC3E}">
        <p14:creationId xmlns:p14="http://schemas.microsoft.com/office/powerpoint/2010/main" val="724113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xmlns="" id="{C75DE16C-860B-4727-9305-2DBB908CF9FF}"/>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fr-FR"/>
          </a:p>
        </p:txBody>
      </p:sp>
      <p:sp>
        <p:nvSpPr>
          <p:cNvPr id="3" name="Segnaposto testo verticale 2">
            <a:extLst>
              <a:ext uri="{FF2B5EF4-FFF2-40B4-BE49-F238E27FC236}">
                <a16:creationId xmlns:a16="http://schemas.microsoft.com/office/drawing/2014/main" xmlns="" id="{619AE653-DFEA-4422-9E3F-969A330241BD}"/>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data 3">
            <a:extLst>
              <a:ext uri="{FF2B5EF4-FFF2-40B4-BE49-F238E27FC236}">
                <a16:creationId xmlns:a16="http://schemas.microsoft.com/office/drawing/2014/main" xmlns="" id="{5ABAAD97-6503-488C-BC1A-6BF5503EF7B9}"/>
              </a:ext>
            </a:extLst>
          </p:cNvPr>
          <p:cNvSpPr>
            <a:spLocks noGrp="1"/>
          </p:cNvSpPr>
          <p:nvPr>
            <p:ph type="dt" sz="half" idx="10"/>
          </p:nvPr>
        </p:nvSpPr>
        <p:spPr/>
        <p:txBody>
          <a:bodyPr/>
          <a:lstStyle/>
          <a:p>
            <a:fld id="{85932AAE-1DEB-4786-A4E6-12707958CD4D}" type="datetimeFigureOut">
              <a:rPr lang="fr-FR" smtClean="0"/>
              <a:t>19/01/2022</a:t>
            </a:fld>
            <a:endParaRPr lang="fr-FR"/>
          </a:p>
        </p:txBody>
      </p:sp>
      <p:sp>
        <p:nvSpPr>
          <p:cNvPr id="5" name="Segnaposto piè di pagina 4">
            <a:extLst>
              <a:ext uri="{FF2B5EF4-FFF2-40B4-BE49-F238E27FC236}">
                <a16:creationId xmlns:a16="http://schemas.microsoft.com/office/drawing/2014/main" xmlns="" id="{2CA1CD90-E1AA-48D1-8947-942BB8BB5E72}"/>
              </a:ext>
            </a:extLst>
          </p:cNvPr>
          <p:cNvSpPr>
            <a:spLocks noGrp="1"/>
          </p:cNvSpPr>
          <p:nvPr>
            <p:ph type="ftr" sz="quarter" idx="11"/>
          </p:nvPr>
        </p:nvSpPr>
        <p:spPr/>
        <p:txBody>
          <a:bodyPr/>
          <a:lstStyle/>
          <a:p>
            <a:endParaRPr lang="fr-FR"/>
          </a:p>
        </p:txBody>
      </p:sp>
      <p:sp>
        <p:nvSpPr>
          <p:cNvPr id="6" name="Segnaposto numero diapositiva 5">
            <a:extLst>
              <a:ext uri="{FF2B5EF4-FFF2-40B4-BE49-F238E27FC236}">
                <a16:creationId xmlns:a16="http://schemas.microsoft.com/office/drawing/2014/main" xmlns="" id="{10028DB2-8ED7-4FDF-961E-6617970ACA4C}"/>
              </a:ext>
            </a:extLst>
          </p:cNvPr>
          <p:cNvSpPr>
            <a:spLocks noGrp="1"/>
          </p:cNvSpPr>
          <p:nvPr>
            <p:ph type="sldNum" sz="quarter" idx="12"/>
          </p:nvPr>
        </p:nvSpPr>
        <p:spPr/>
        <p:txBody>
          <a:bodyPr/>
          <a:lstStyle/>
          <a:p>
            <a:fld id="{0BC83B0C-D2E1-46F0-A259-2BB8C90A06D6}" type="slidenum">
              <a:rPr lang="fr-FR" smtClean="0"/>
              <a:t>‹N›</a:t>
            </a:fld>
            <a:endParaRPr lang="fr-FR"/>
          </a:p>
        </p:txBody>
      </p:sp>
    </p:spTree>
    <p:extLst>
      <p:ext uri="{BB962C8B-B14F-4D97-AF65-F5344CB8AC3E}">
        <p14:creationId xmlns:p14="http://schemas.microsoft.com/office/powerpoint/2010/main" val="3165062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6F3922E-7B04-4B0A-8DCF-7ABFCDBA4025}"/>
              </a:ext>
            </a:extLst>
          </p:cNvPr>
          <p:cNvSpPr>
            <a:spLocks noGrp="1"/>
          </p:cNvSpPr>
          <p:nvPr>
            <p:ph type="title"/>
          </p:nvPr>
        </p:nvSpPr>
        <p:spPr/>
        <p:txBody>
          <a:bodyPr/>
          <a:lstStyle/>
          <a:p>
            <a:r>
              <a:rPr lang="it-IT"/>
              <a:t>Fare clic per modificare lo stile del titolo dello schema</a:t>
            </a:r>
            <a:endParaRPr lang="fr-FR"/>
          </a:p>
        </p:txBody>
      </p:sp>
      <p:sp>
        <p:nvSpPr>
          <p:cNvPr id="3" name="Segnaposto contenuto 2">
            <a:extLst>
              <a:ext uri="{FF2B5EF4-FFF2-40B4-BE49-F238E27FC236}">
                <a16:creationId xmlns:a16="http://schemas.microsoft.com/office/drawing/2014/main" xmlns="" id="{2B62E04D-4105-43A3-AEA5-23F817163C19}"/>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data 3">
            <a:extLst>
              <a:ext uri="{FF2B5EF4-FFF2-40B4-BE49-F238E27FC236}">
                <a16:creationId xmlns:a16="http://schemas.microsoft.com/office/drawing/2014/main" xmlns="" id="{2FA9E6B8-6F7C-4AB0-8ECC-E307AAD8CC5F}"/>
              </a:ext>
            </a:extLst>
          </p:cNvPr>
          <p:cNvSpPr>
            <a:spLocks noGrp="1"/>
          </p:cNvSpPr>
          <p:nvPr>
            <p:ph type="dt" sz="half" idx="10"/>
          </p:nvPr>
        </p:nvSpPr>
        <p:spPr/>
        <p:txBody>
          <a:bodyPr/>
          <a:lstStyle/>
          <a:p>
            <a:fld id="{85932AAE-1DEB-4786-A4E6-12707958CD4D}" type="datetimeFigureOut">
              <a:rPr lang="fr-FR" smtClean="0"/>
              <a:t>19/01/2022</a:t>
            </a:fld>
            <a:endParaRPr lang="fr-FR"/>
          </a:p>
        </p:txBody>
      </p:sp>
      <p:sp>
        <p:nvSpPr>
          <p:cNvPr id="5" name="Segnaposto piè di pagina 4">
            <a:extLst>
              <a:ext uri="{FF2B5EF4-FFF2-40B4-BE49-F238E27FC236}">
                <a16:creationId xmlns:a16="http://schemas.microsoft.com/office/drawing/2014/main" xmlns="" id="{3CE0DF1B-3E40-45A5-B7D4-D1CB52C8732B}"/>
              </a:ext>
            </a:extLst>
          </p:cNvPr>
          <p:cNvSpPr>
            <a:spLocks noGrp="1"/>
          </p:cNvSpPr>
          <p:nvPr>
            <p:ph type="ftr" sz="quarter" idx="11"/>
          </p:nvPr>
        </p:nvSpPr>
        <p:spPr/>
        <p:txBody>
          <a:bodyPr/>
          <a:lstStyle/>
          <a:p>
            <a:endParaRPr lang="fr-FR"/>
          </a:p>
        </p:txBody>
      </p:sp>
      <p:sp>
        <p:nvSpPr>
          <p:cNvPr id="6" name="Segnaposto numero diapositiva 5">
            <a:extLst>
              <a:ext uri="{FF2B5EF4-FFF2-40B4-BE49-F238E27FC236}">
                <a16:creationId xmlns:a16="http://schemas.microsoft.com/office/drawing/2014/main" xmlns="" id="{731D2058-A884-4ACB-AAC0-4A06BBE9C532}"/>
              </a:ext>
            </a:extLst>
          </p:cNvPr>
          <p:cNvSpPr>
            <a:spLocks noGrp="1"/>
          </p:cNvSpPr>
          <p:nvPr>
            <p:ph type="sldNum" sz="quarter" idx="12"/>
          </p:nvPr>
        </p:nvSpPr>
        <p:spPr/>
        <p:txBody>
          <a:bodyPr/>
          <a:lstStyle/>
          <a:p>
            <a:fld id="{0BC83B0C-D2E1-46F0-A259-2BB8C90A06D6}" type="slidenum">
              <a:rPr lang="fr-FR" smtClean="0"/>
              <a:t>‹N›</a:t>
            </a:fld>
            <a:endParaRPr lang="fr-FR"/>
          </a:p>
        </p:txBody>
      </p:sp>
    </p:spTree>
    <p:extLst>
      <p:ext uri="{BB962C8B-B14F-4D97-AF65-F5344CB8AC3E}">
        <p14:creationId xmlns:p14="http://schemas.microsoft.com/office/powerpoint/2010/main" val="3045437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3D02751-9235-4F48-A41A-0B748EACF325}"/>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fr-FR"/>
          </a:p>
        </p:txBody>
      </p:sp>
      <p:sp>
        <p:nvSpPr>
          <p:cNvPr id="3" name="Segnaposto testo 2">
            <a:extLst>
              <a:ext uri="{FF2B5EF4-FFF2-40B4-BE49-F238E27FC236}">
                <a16:creationId xmlns:a16="http://schemas.microsoft.com/office/drawing/2014/main" xmlns="" id="{BE074D2D-5D78-425C-94C4-6E04624D3D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xmlns="" id="{C4EF5E96-A8ED-4FCD-A92F-B846A1A987D6}"/>
              </a:ext>
            </a:extLst>
          </p:cNvPr>
          <p:cNvSpPr>
            <a:spLocks noGrp="1"/>
          </p:cNvSpPr>
          <p:nvPr>
            <p:ph type="dt" sz="half" idx="10"/>
          </p:nvPr>
        </p:nvSpPr>
        <p:spPr/>
        <p:txBody>
          <a:bodyPr/>
          <a:lstStyle/>
          <a:p>
            <a:fld id="{85932AAE-1DEB-4786-A4E6-12707958CD4D}" type="datetimeFigureOut">
              <a:rPr lang="fr-FR" smtClean="0"/>
              <a:t>19/01/2022</a:t>
            </a:fld>
            <a:endParaRPr lang="fr-FR"/>
          </a:p>
        </p:txBody>
      </p:sp>
      <p:sp>
        <p:nvSpPr>
          <p:cNvPr id="5" name="Segnaposto piè di pagina 4">
            <a:extLst>
              <a:ext uri="{FF2B5EF4-FFF2-40B4-BE49-F238E27FC236}">
                <a16:creationId xmlns:a16="http://schemas.microsoft.com/office/drawing/2014/main" xmlns="" id="{5BF5BA18-493F-4E40-BAB5-44090373F07A}"/>
              </a:ext>
            </a:extLst>
          </p:cNvPr>
          <p:cNvSpPr>
            <a:spLocks noGrp="1"/>
          </p:cNvSpPr>
          <p:nvPr>
            <p:ph type="ftr" sz="quarter" idx="11"/>
          </p:nvPr>
        </p:nvSpPr>
        <p:spPr/>
        <p:txBody>
          <a:bodyPr/>
          <a:lstStyle/>
          <a:p>
            <a:endParaRPr lang="fr-FR"/>
          </a:p>
        </p:txBody>
      </p:sp>
      <p:sp>
        <p:nvSpPr>
          <p:cNvPr id="6" name="Segnaposto numero diapositiva 5">
            <a:extLst>
              <a:ext uri="{FF2B5EF4-FFF2-40B4-BE49-F238E27FC236}">
                <a16:creationId xmlns:a16="http://schemas.microsoft.com/office/drawing/2014/main" xmlns="" id="{38EE0AFB-1AEA-4199-8D1E-DD7FA929C4B9}"/>
              </a:ext>
            </a:extLst>
          </p:cNvPr>
          <p:cNvSpPr>
            <a:spLocks noGrp="1"/>
          </p:cNvSpPr>
          <p:nvPr>
            <p:ph type="sldNum" sz="quarter" idx="12"/>
          </p:nvPr>
        </p:nvSpPr>
        <p:spPr/>
        <p:txBody>
          <a:bodyPr/>
          <a:lstStyle/>
          <a:p>
            <a:fld id="{0BC83B0C-D2E1-46F0-A259-2BB8C90A06D6}" type="slidenum">
              <a:rPr lang="fr-FR" smtClean="0"/>
              <a:t>‹N›</a:t>
            </a:fld>
            <a:endParaRPr lang="fr-FR"/>
          </a:p>
        </p:txBody>
      </p:sp>
    </p:spTree>
    <p:extLst>
      <p:ext uri="{BB962C8B-B14F-4D97-AF65-F5344CB8AC3E}">
        <p14:creationId xmlns:p14="http://schemas.microsoft.com/office/powerpoint/2010/main" val="3213712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06ECF8D-0DA9-458B-9383-1C55A5F6A9B0}"/>
              </a:ext>
            </a:extLst>
          </p:cNvPr>
          <p:cNvSpPr>
            <a:spLocks noGrp="1"/>
          </p:cNvSpPr>
          <p:nvPr>
            <p:ph type="title"/>
          </p:nvPr>
        </p:nvSpPr>
        <p:spPr/>
        <p:txBody>
          <a:bodyPr/>
          <a:lstStyle/>
          <a:p>
            <a:r>
              <a:rPr lang="it-IT"/>
              <a:t>Fare clic per modificare lo stile del titolo dello schema</a:t>
            </a:r>
            <a:endParaRPr lang="fr-FR"/>
          </a:p>
        </p:txBody>
      </p:sp>
      <p:sp>
        <p:nvSpPr>
          <p:cNvPr id="3" name="Segnaposto contenuto 2">
            <a:extLst>
              <a:ext uri="{FF2B5EF4-FFF2-40B4-BE49-F238E27FC236}">
                <a16:creationId xmlns:a16="http://schemas.microsoft.com/office/drawing/2014/main" xmlns="" id="{CE03DCF5-4B13-4870-99C7-B61993CB3D60}"/>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contenuto 3">
            <a:extLst>
              <a:ext uri="{FF2B5EF4-FFF2-40B4-BE49-F238E27FC236}">
                <a16:creationId xmlns:a16="http://schemas.microsoft.com/office/drawing/2014/main" xmlns="" id="{3BC3805E-B98C-43D4-A361-877B2192981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5" name="Segnaposto data 4">
            <a:extLst>
              <a:ext uri="{FF2B5EF4-FFF2-40B4-BE49-F238E27FC236}">
                <a16:creationId xmlns:a16="http://schemas.microsoft.com/office/drawing/2014/main" xmlns="" id="{441D4E3D-B0A4-45AB-BC09-F4ACE2C3E718}"/>
              </a:ext>
            </a:extLst>
          </p:cNvPr>
          <p:cNvSpPr>
            <a:spLocks noGrp="1"/>
          </p:cNvSpPr>
          <p:nvPr>
            <p:ph type="dt" sz="half" idx="10"/>
          </p:nvPr>
        </p:nvSpPr>
        <p:spPr/>
        <p:txBody>
          <a:bodyPr/>
          <a:lstStyle/>
          <a:p>
            <a:fld id="{85932AAE-1DEB-4786-A4E6-12707958CD4D}" type="datetimeFigureOut">
              <a:rPr lang="fr-FR" smtClean="0"/>
              <a:t>19/01/2022</a:t>
            </a:fld>
            <a:endParaRPr lang="fr-FR"/>
          </a:p>
        </p:txBody>
      </p:sp>
      <p:sp>
        <p:nvSpPr>
          <p:cNvPr id="6" name="Segnaposto piè di pagina 5">
            <a:extLst>
              <a:ext uri="{FF2B5EF4-FFF2-40B4-BE49-F238E27FC236}">
                <a16:creationId xmlns:a16="http://schemas.microsoft.com/office/drawing/2014/main" xmlns="" id="{EC2D580A-DCE1-4223-BD6C-160F9E418431}"/>
              </a:ext>
            </a:extLst>
          </p:cNvPr>
          <p:cNvSpPr>
            <a:spLocks noGrp="1"/>
          </p:cNvSpPr>
          <p:nvPr>
            <p:ph type="ftr" sz="quarter" idx="11"/>
          </p:nvPr>
        </p:nvSpPr>
        <p:spPr/>
        <p:txBody>
          <a:bodyPr/>
          <a:lstStyle/>
          <a:p>
            <a:endParaRPr lang="fr-FR"/>
          </a:p>
        </p:txBody>
      </p:sp>
      <p:sp>
        <p:nvSpPr>
          <p:cNvPr id="7" name="Segnaposto numero diapositiva 6">
            <a:extLst>
              <a:ext uri="{FF2B5EF4-FFF2-40B4-BE49-F238E27FC236}">
                <a16:creationId xmlns:a16="http://schemas.microsoft.com/office/drawing/2014/main" xmlns="" id="{46A73CD7-82EB-491C-BAEB-8DD100BB6A80}"/>
              </a:ext>
            </a:extLst>
          </p:cNvPr>
          <p:cNvSpPr>
            <a:spLocks noGrp="1"/>
          </p:cNvSpPr>
          <p:nvPr>
            <p:ph type="sldNum" sz="quarter" idx="12"/>
          </p:nvPr>
        </p:nvSpPr>
        <p:spPr/>
        <p:txBody>
          <a:bodyPr/>
          <a:lstStyle/>
          <a:p>
            <a:fld id="{0BC83B0C-D2E1-46F0-A259-2BB8C90A06D6}" type="slidenum">
              <a:rPr lang="fr-FR" smtClean="0"/>
              <a:t>‹N›</a:t>
            </a:fld>
            <a:endParaRPr lang="fr-FR"/>
          </a:p>
        </p:txBody>
      </p:sp>
    </p:spTree>
    <p:extLst>
      <p:ext uri="{BB962C8B-B14F-4D97-AF65-F5344CB8AC3E}">
        <p14:creationId xmlns:p14="http://schemas.microsoft.com/office/powerpoint/2010/main" val="1000824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AA0A948-0DC6-411E-AC40-E41A8C98B796}"/>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fr-FR"/>
          </a:p>
        </p:txBody>
      </p:sp>
      <p:sp>
        <p:nvSpPr>
          <p:cNvPr id="3" name="Segnaposto testo 2">
            <a:extLst>
              <a:ext uri="{FF2B5EF4-FFF2-40B4-BE49-F238E27FC236}">
                <a16:creationId xmlns:a16="http://schemas.microsoft.com/office/drawing/2014/main" xmlns="" id="{3FDEECCE-1352-473B-BC4D-2F792D982C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xmlns="" id="{2F7CAA5F-8064-46AA-B081-49723588610D}"/>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5" name="Segnaposto testo 4">
            <a:extLst>
              <a:ext uri="{FF2B5EF4-FFF2-40B4-BE49-F238E27FC236}">
                <a16:creationId xmlns:a16="http://schemas.microsoft.com/office/drawing/2014/main" xmlns="" id="{A0CCDD3E-4B1F-46F6-B94D-1BF7FEF64D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xmlns="" id="{61D8404F-EB84-4664-B31F-11FDCDDD25A1}"/>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7" name="Segnaposto data 6">
            <a:extLst>
              <a:ext uri="{FF2B5EF4-FFF2-40B4-BE49-F238E27FC236}">
                <a16:creationId xmlns:a16="http://schemas.microsoft.com/office/drawing/2014/main" xmlns="" id="{743F7EDF-BED5-42BC-A32D-363738D4FDA7}"/>
              </a:ext>
            </a:extLst>
          </p:cNvPr>
          <p:cNvSpPr>
            <a:spLocks noGrp="1"/>
          </p:cNvSpPr>
          <p:nvPr>
            <p:ph type="dt" sz="half" idx="10"/>
          </p:nvPr>
        </p:nvSpPr>
        <p:spPr/>
        <p:txBody>
          <a:bodyPr/>
          <a:lstStyle/>
          <a:p>
            <a:fld id="{85932AAE-1DEB-4786-A4E6-12707958CD4D}" type="datetimeFigureOut">
              <a:rPr lang="fr-FR" smtClean="0"/>
              <a:t>19/01/2022</a:t>
            </a:fld>
            <a:endParaRPr lang="fr-FR"/>
          </a:p>
        </p:txBody>
      </p:sp>
      <p:sp>
        <p:nvSpPr>
          <p:cNvPr id="8" name="Segnaposto piè di pagina 7">
            <a:extLst>
              <a:ext uri="{FF2B5EF4-FFF2-40B4-BE49-F238E27FC236}">
                <a16:creationId xmlns:a16="http://schemas.microsoft.com/office/drawing/2014/main" xmlns="" id="{0E35C9A1-BCD3-4B23-8BE2-C67CCB9CDEEB}"/>
              </a:ext>
            </a:extLst>
          </p:cNvPr>
          <p:cNvSpPr>
            <a:spLocks noGrp="1"/>
          </p:cNvSpPr>
          <p:nvPr>
            <p:ph type="ftr" sz="quarter" idx="11"/>
          </p:nvPr>
        </p:nvSpPr>
        <p:spPr/>
        <p:txBody>
          <a:bodyPr/>
          <a:lstStyle/>
          <a:p>
            <a:endParaRPr lang="fr-FR"/>
          </a:p>
        </p:txBody>
      </p:sp>
      <p:sp>
        <p:nvSpPr>
          <p:cNvPr id="9" name="Segnaposto numero diapositiva 8">
            <a:extLst>
              <a:ext uri="{FF2B5EF4-FFF2-40B4-BE49-F238E27FC236}">
                <a16:creationId xmlns:a16="http://schemas.microsoft.com/office/drawing/2014/main" xmlns="" id="{9A73F71D-524A-41A3-B6A1-7541DA3424CE}"/>
              </a:ext>
            </a:extLst>
          </p:cNvPr>
          <p:cNvSpPr>
            <a:spLocks noGrp="1"/>
          </p:cNvSpPr>
          <p:nvPr>
            <p:ph type="sldNum" sz="quarter" idx="12"/>
          </p:nvPr>
        </p:nvSpPr>
        <p:spPr/>
        <p:txBody>
          <a:bodyPr/>
          <a:lstStyle/>
          <a:p>
            <a:fld id="{0BC83B0C-D2E1-46F0-A259-2BB8C90A06D6}" type="slidenum">
              <a:rPr lang="fr-FR" smtClean="0"/>
              <a:t>‹N›</a:t>
            </a:fld>
            <a:endParaRPr lang="fr-FR"/>
          </a:p>
        </p:txBody>
      </p:sp>
    </p:spTree>
    <p:extLst>
      <p:ext uri="{BB962C8B-B14F-4D97-AF65-F5344CB8AC3E}">
        <p14:creationId xmlns:p14="http://schemas.microsoft.com/office/powerpoint/2010/main" val="2531535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55C3988-AC64-4296-AA80-8CD59B6F878A}"/>
              </a:ext>
            </a:extLst>
          </p:cNvPr>
          <p:cNvSpPr>
            <a:spLocks noGrp="1"/>
          </p:cNvSpPr>
          <p:nvPr>
            <p:ph type="title"/>
          </p:nvPr>
        </p:nvSpPr>
        <p:spPr/>
        <p:txBody>
          <a:bodyPr/>
          <a:lstStyle/>
          <a:p>
            <a:r>
              <a:rPr lang="it-IT"/>
              <a:t>Fare clic per modificare lo stile del titolo dello schema</a:t>
            </a:r>
            <a:endParaRPr lang="fr-FR"/>
          </a:p>
        </p:txBody>
      </p:sp>
      <p:sp>
        <p:nvSpPr>
          <p:cNvPr id="3" name="Segnaposto data 2">
            <a:extLst>
              <a:ext uri="{FF2B5EF4-FFF2-40B4-BE49-F238E27FC236}">
                <a16:creationId xmlns:a16="http://schemas.microsoft.com/office/drawing/2014/main" xmlns="" id="{DD2E6E28-B620-473F-AD65-CF90A53A1663}"/>
              </a:ext>
            </a:extLst>
          </p:cNvPr>
          <p:cNvSpPr>
            <a:spLocks noGrp="1"/>
          </p:cNvSpPr>
          <p:nvPr>
            <p:ph type="dt" sz="half" idx="10"/>
          </p:nvPr>
        </p:nvSpPr>
        <p:spPr/>
        <p:txBody>
          <a:bodyPr/>
          <a:lstStyle/>
          <a:p>
            <a:fld id="{85932AAE-1DEB-4786-A4E6-12707958CD4D}" type="datetimeFigureOut">
              <a:rPr lang="fr-FR" smtClean="0"/>
              <a:t>19/01/2022</a:t>
            </a:fld>
            <a:endParaRPr lang="fr-FR"/>
          </a:p>
        </p:txBody>
      </p:sp>
      <p:sp>
        <p:nvSpPr>
          <p:cNvPr id="4" name="Segnaposto piè di pagina 3">
            <a:extLst>
              <a:ext uri="{FF2B5EF4-FFF2-40B4-BE49-F238E27FC236}">
                <a16:creationId xmlns:a16="http://schemas.microsoft.com/office/drawing/2014/main" xmlns="" id="{1058DE71-F1E8-4497-80DF-B5A01CD5452F}"/>
              </a:ext>
            </a:extLst>
          </p:cNvPr>
          <p:cNvSpPr>
            <a:spLocks noGrp="1"/>
          </p:cNvSpPr>
          <p:nvPr>
            <p:ph type="ftr" sz="quarter" idx="11"/>
          </p:nvPr>
        </p:nvSpPr>
        <p:spPr/>
        <p:txBody>
          <a:bodyPr/>
          <a:lstStyle/>
          <a:p>
            <a:endParaRPr lang="fr-FR"/>
          </a:p>
        </p:txBody>
      </p:sp>
      <p:sp>
        <p:nvSpPr>
          <p:cNvPr id="5" name="Segnaposto numero diapositiva 4">
            <a:extLst>
              <a:ext uri="{FF2B5EF4-FFF2-40B4-BE49-F238E27FC236}">
                <a16:creationId xmlns:a16="http://schemas.microsoft.com/office/drawing/2014/main" xmlns="" id="{4A02D670-7BAB-49B3-8207-C28B746AC285}"/>
              </a:ext>
            </a:extLst>
          </p:cNvPr>
          <p:cNvSpPr>
            <a:spLocks noGrp="1"/>
          </p:cNvSpPr>
          <p:nvPr>
            <p:ph type="sldNum" sz="quarter" idx="12"/>
          </p:nvPr>
        </p:nvSpPr>
        <p:spPr/>
        <p:txBody>
          <a:bodyPr/>
          <a:lstStyle/>
          <a:p>
            <a:fld id="{0BC83B0C-D2E1-46F0-A259-2BB8C90A06D6}" type="slidenum">
              <a:rPr lang="fr-FR" smtClean="0"/>
              <a:t>‹N›</a:t>
            </a:fld>
            <a:endParaRPr lang="fr-FR"/>
          </a:p>
        </p:txBody>
      </p:sp>
    </p:spTree>
    <p:extLst>
      <p:ext uri="{BB962C8B-B14F-4D97-AF65-F5344CB8AC3E}">
        <p14:creationId xmlns:p14="http://schemas.microsoft.com/office/powerpoint/2010/main" val="2354978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xmlns="" id="{E544A6A2-ABBD-48F0-BFF9-965C89911627}"/>
              </a:ext>
            </a:extLst>
          </p:cNvPr>
          <p:cNvSpPr>
            <a:spLocks noGrp="1"/>
          </p:cNvSpPr>
          <p:nvPr>
            <p:ph type="dt" sz="half" idx="10"/>
          </p:nvPr>
        </p:nvSpPr>
        <p:spPr/>
        <p:txBody>
          <a:bodyPr/>
          <a:lstStyle/>
          <a:p>
            <a:fld id="{85932AAE-1DEB-4786-A4E6-12707958CD4D}" type="datetimeFigureOut">
              <a:rPr lang="fr-FR" smtClean="0"/>
              <a:t>19/01/2022</a:t>
            </a:fld>
            <a:endParaRPr lang="fr-FR"/>
          </a:p>
        </p:txBody>
      </p:sp>
      <p:sp>
        <p:nvSpPr>
          <p:cNvPr id="3" name="Segnaposto piè di pagina 2">
            <a:extLst>
              <a:ext uri="{FF2B5EF4-FFF2-40B4-BE49-F238E27FC236}">
                <a16:creationId xmlns:a16="http://schemas.microsoft.com/office/drawing/2014/main" xmlns="" id="{B10D4859-DC1C-4B75-A3F8-F4FF19EFA94B}"/>
              </a:ext>
            </a:extLst>
          </p:cNvPr>
          <p:cNvSpPr>
            <a:spLocks noGrp="1"/>
          </p:cNvSpPr>
          <p:nvPr>
            <p:ph type="ftr" sz="quarter" idx="11"/>
          </p:nvPr>
        </p:nvSpPr>
        <p:spPr/>
        <p:txBody>
          <a:bodyPr/>
          <a:lstStyle/>
          <a:p>
            <a:endParaRPr lang="fr-FR"/>
          </a:p>
        </p:txBody>
      </p:sp>
      <p:sp>
        <p:nvSpPr>
          <p:cNvPr id="4" name="Segnaposto numero diapositiva 3">
            <a:extLst>
              <a:ext uri="{FF2B5EF4-FFF2-40B4-BE49-F238E27FC236}">
                <a16:creationId xmlns:a16="http://schemas.microsoft.com/office/drawing/2014/main" xmlns="" id="{532C4E46-5F31-4E9D-97D2-963A821497CA}"/>
              </a:ext>
            </a:extLst>
          </p:cNvPr>
          <p:cNvSpPr>
            <a:spLocks noGrp="1"/>
          </p:cNvSpPr>
          <p:nvPr>
            <p:ph type="sldNum" sz="quarter" idx="12"/>
          </p:nvPr>
        </p:nvSpPr>
        <p:spPr/>
        <p:txBody>
          <a:bodyPr/>
          <a:lstStyle/>
          <a:p>
            <a:fld id="{0BC83B0C-D2E1-46F0-A259-2BB8C90A06D6}" type="slidenum">
              <a:rPr lang="fr-FR" smtClean="0"/>
              <a:t>‹N›</a:t>
            </a:fld>
            <a:endParaRPr lang="fr-FR"/>
          </a:p>
        </p:txBody>
      </p:sp>
    </p:spTree>
    <p:extLst>
      <p:ext uri="{BB962C8B-B14F-4D97-AF65-F5344CB8AC3E}">
        <p14:creationId xmlns:p14="http://schemas.microsoft.com/office/powerpoint/2010/main" val="3976178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48940F8-3464-4B3C-AE81-70757DE5761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fr-FR"/>
          </a:p>
        </p:txBody>
      </p:sp>
      <p:sp>
        <p:nvSpPr>
          <p:cNvPr id="3" name="Segnaposto contenuto 2">
            <a:extLst>
              <a:ext uri="{FF2B5EF4-FFF2-40B4-BE49-F238E27FC236}">
                <a16:creationId xmlns:a16="http://schemas.microsoft.com/office/drawing/2014/main" xmlns="" id="{3A5F22DD-89FC-409A-BB21-F9DB65E68A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testo 3">
            <a:extLst>
              <a:ext uri="{FF2B5EF4-FFF2-40B4-BE49-F238E27FC236}">
                <a16:creationId xmlns:a16="http://schemas.microsoft.com/office/drawing/2014/main" xmlns="" id="{972E63F6-0B2B-463F-80E1-D2F230A8AF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xmlns="" id="{8D4A90C1-B67A-4A0C-AB29-5B584B44F75C}"/>
              </a:ext>
            </a:extLst>
          </p:cNvPr>
          <p:cNvSpPr>
            <a:spLocks noGrp="1"/>
          </p:cNvSpPr>
          <p:nvPr>
            <p:ph type="dt" sz="half" idx="10"/>
          </p:nvPr>
        </p:nvSpPr>
        <p:spPr/>
        <p:txBody>
          <a:bodyPr/>
          <a:lstStyle/>
          <a:p>
            <a:fld id="{85932AAE-1DEB-4786-A4E6-12707958CD4D}" type="datetimeFigureOut">
              <a:rPr lang="fr-FR" smtClean="0"/>
              <a:t>19/01/2022</a:t>
            </a:fld>
            <a:endParaRPr lang="fr-FR"/>
          </a:p>
        </p:txBody>
      </p:sp>
      <p:sp>
        <p:nvSpPr>
          <p:cNvPr id="6" name="Segnaposto piè di pagina 5">
            <a:extLst>
              <a:ext uri="{FF2B5EF4-FFF2-40B4-BE49-F238E27FC236}">
                <a16:creationId xmlns:a16="http://schemas.microsoft.com/office/drawing/2014/main" xmlns="" id="{0747AE52-84BD-4136-8F97-6A3E430ECC69}"/>
              </a:ext>
            </a:extLst>
          </p:cNvPr>
          <p:cNvSpPr>
            <a:spLocks noGrp="1"/>
          </p:cNvSpPr>
          <p:nvPr>
            <p:ph type="ftr" sz="quarter" idx="11"/>
          </p:nvPr>
        </p:nvSpPr>
        <p:spPr/>
        <p:txBody>
          <a:bodyPr/>
          <a:lstStyle/>
          <a:p>
            <a:endParaRPr lang="fr-FR"/>
          </a:p>
        </p:txBody>
      </p:sp>
      <p:sp>
        <p:nvSpPr>
          <p:cNvPr id="7" name="Segnaposto numero diapositiva 6">
            <a:extLst>
              <a:ext uri="{FF2B5EF4-FFF2-40B4-BE49-F238E27FC236}">
                <a16:creationId xmlns:a16="http://schemas.microsoft.com/office/drawing/2014/main" xmlns="" id="{D6BE2F90-EA4D-4592-8BE7-F60C93FE2C65}"/>
              </a:ext>
            </a:extLst>
          </p:cNvPr>
          <p:cNvSpPr>
            <a:spLocks noGrp="1"/>
          </p:cNvSpPr>
          <p:nvPr>
            <p:ph type="sldNum" sz="quarter" idx="12"/>
          </p:nvPr>
        </p:nvSpPr>
        <p:spPr/>
        <p:txBody>
          <a:bodyPr/>
          <a:lstStyle/>
          <a:p>
            <a:fld id="{0BC83B0C-D2E1-46F0-A259-2BB8C90A06D6}" type="slidenum">
              <a:rPr lang="fr-FR" smtClean="0"/>
              <a:t>‹N›</a:t>
            </a:fld>
            <a:endParaRPr lang="fr-FR"/>
          </a:p>
        </p:txBody>
      </p:sp>
    </p:spTree>
    <p:extLst>
      <p:ext uri="{BB962C8B-B14F-4D97-AF65-F5344CB8AC3E}">
        <p14:creationId xmlns:p14="http://schemas.microsoft.com/office/powerpoint/2010/main" val="224248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6683896-D88F-4AEB-A154-84CA95FF220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fr-FR"/>
          </a:p>
        </p:txBody>
      </p:sp>
      <p:sp>
        <p:nvSpPr>
          <p:cNvPr id="3" name="Segnaposto immagine 2">
            <a:extLst>
              <a:ext uri="{FF2B5EF4-FFF2-40B4-BE49-F238E27FC236}">
                <a16:creationId xmlns:a16="http://schemas.microsoft.com/office/drawing/2014/main" xmlns="" id="{77DBB9C6-99DE-43BB-B473-6196216781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Segnaposto testo 3">
            <a:extLst>
              <a:ext uri="{FF2B5EF4-FFF2-40B4-BE49-F238E27FC236}">
                <a16:creationId xmlns:a16="http://schemas.microsoft.com/office/drawing/2014/main" xmlns="" id="{8D14F33E-5BA1-44B2-AF90-1393793F45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xmlns="" id="{833DBB32-11F9-46E3-9C93-1ADDDF5C81DE}"/>
              </a:ext>
            </a:extLst>
          </p:cNvPr>
          <p:cNvSpPr>
            <a:spLocks noGrp="1"/>
          </p:cNvSpPr>
          <p:nvPr>
            <p:ph type="dt" sz="half" idx="10"/>
          </p:nvPr>
        </p:nvSpPr>
        <p:spPr/>
        <p:txBody>
          <a:bodyPr/>
          <a:lstStyle/>
          <a:p>
            <a:fld id="{85932AAE-1DEB-4786-A4E6-12707958CD4D}" type="datetimeFigureOut">
              <a:rPr lang="fr-FR" smtClean="0"/>
              <a:t>19/01/2022</a:t>
            </a:fld>
            <a:endParaRPr lang="fr-FR"/>
          </a:p>
        </p:txBody>
      </p:sp>
      <p:sp>
        <p:nvSpPr>
          <p:cNvPr id="6" name="Segnaposto piè di pagina 5">
            <a:extLst>
              <a:ext uri="{FF2B5EF4-FFF2-40B4-BE49-F238E27FC236}">
                <a16:creationId xmlns:a16="http://schemas.microsoft.com/office/drawing/2014/main" xmlns="" id="{2462D333-6150-43D1-87E7-22A22F09CB18}"/>
              </a:ext>
            </a:extLst>
          </p:cNvPr>
          <p:cNvSpPr>
            <a:spLocks noGrp="1"/>
          </p:cNvSpPr>
          <p:nvPr>
            <p:ph type="ftr" sz="quarter" idx="11"/>
          </p:nvPr>
        </p:nvSpPr>
        <p:spPr/>
        <p:txBody>
          <a:bodyPr/>
          <a:lstStyle/>
          <a:p>
            <a:endParaRPr lang="fr-FR"/>
          </a:p>
        </p:txBody>
      </p:sp>
      <p:sp>
        <p:nvSpPr>
          <p:cNvPr id="7" name="Segnaposto numero diapositiva 6">
            <a:extLst>
              <a:ext uri="{FF2B5EF4-FFF2-40B4-BE49-F238E27FC236}">
                <a16:creationId xmlns:a16="http://schemas.microsoft.com/office/drawing/2014/main" xmlns="" id="{C57C45C5-7611-473F-A9CC-640094EAE483}"/>
              </a:ext>
            </a:extLst>
          </p:cNvPr>
          <p:cNvSpPr>
            <a:spLocks noGrp="1"/>
          </p:cNvSpPr>
          <p:nvPr>
            <p:ph type="sldNum" sz="quarter" idx="12"/>
          </p:nvPr>
        </p:nvSpPr>
        <p:spPr/>
        <p:txBody>
          <a:bodyPr/>
          <a:lstStyle/>
          <a:p>
            <a:fld id="{0BC83B0C-D2E1-46F0-A259-2BB8C90A06D6}" type="slidenum">
              <a:rPr lang="fr-FR" smtClean="0"/>
              <a:t>‹N›</a:t>
            </a:fld>
            <a:endParaRPr lang="fr-FR"/>
          </a:p>
        </p:txBody>
      </p:sp>
    </p:spTree>
    <p:extLst>
      <p:ext uri="{BB962C8B-B14F-4D97-AF65-F5344CB8AC3E}">
        <p14:creationId xmlns:p14="http://schemas.microsoft.com/office/powerpoint/2010/main" val="3133276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xmlns="" id="{4290404C-9413-42A0-9810-6BE2571D7C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fr-FR"/>
          </a:p>
        </p:txBody>
      </p:sp>
      <p:sp>
        <p:nvSpPr>
          <p:cNvPr id="3" name="Segnaposto testo 2">
            <a:extLst>
              <a:ext uri="{FF2B5EF4-FFF2-40B4-BE49-F238E27FC236}">
                <a16:creationId xmlns:a16="http://schemas.microsoft.com/office/drawing/2014/main" xmlns="" id="{DB19E06E-FDE6-4EC2-9D76-453600D32D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data 3">
            <a:extLst>
              <a:ext uri="{FF2B5EF4-FFF2-40B4-BE49-F238E27FC236}">
                <a16:creationId xmlns:a16="http://schemas.microsoft.com/office/drawing/2014/main" xmlns="" id="{403BE6B8-E952-428E-8A7A-5429ED2811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932AAE-1DEB-4786-A4E6-12707958CD4D}" type="datetimeFigureOut">
              <a:rPr lang="fr-FR" smtClean="0"/>
              <a:t>19/01/2022</a:t>
            </a:fld>
            <a:endParaRPr lang="fr-FR"/>
          </a:p>
        </p:txBody>
      </p:sp>
      <p:sp>
        <p:nvSpPr>
          <p:cNvPr id="5" name="Segnaposto piè di pagina 4">
            <a:extLst>
              <a:ext uri="{FF2B5EF4-FFF2-40B4-BE49-F238E27FC236}">
                <a16:creationId xmlns:a16="http://schemas.microsoft.com/office/drawing/2014/main" xmlns="" id="{707E8EEA-0549-435B-AAA4-3876BA903C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egnaposto numero diapositiva 5">
            <a:extLst>
              <a:ext uri="{FF2B5EF4-FFF2-40B4-BE49-F238E27FC236}">
                <a16:creationId xmlns:a16="http://schemas.microsoft.com/office/drawing/2014/main" xmlns="" id="{19DF59D2-2B40-43C1-9B1B-C7CC567482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C83B0C-D2E1-46F0-A259-2BB8C90A06D6}" type="slidenum">
              <a:rPr lang="fr-FR" smtClean="0"/>
              <a:t>‹N›</a:t>
            </a:fld>
            <a:endParaRPr lang="fr-FR"/>
          </a:p>
        </p:txBody>
      </p:sp>
    </p:spTree>
    <p:extLst>
      <p:ext uri="{BB962C8B-B14F-4D97-AF65-F5344CB8AC3E}">
        <p14:creationId xmlns:p14="http://schemas.microsoft.com/office/powerpoint/2010/main" val="38194719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0919" y="415922"/>
            <a:ext cx="5170158" cy="849250"/>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xmlns="" id="{BBDDFD2F-D67A-4F83-AC55-12C5D98D854A}"/>
              </a:ext>
            </a:extLst>
          </p:cNvPr>
          <p:cNvSpPr>
            <a:spLocks noGrp="1"/>
          </p:cNvSpPr>
          <p:nvPr>
            <p:ph type="ctrTitle"/>
          </p:nvPr>
        </p:nvSpPr>
        <p:spPr>
          <a:xfrm>
            <a:off x="459969" y="2236964"/>
            <a:ext cx="11272059" cy="1908907"/>
          </a:xfrm>
        </p:spPr>
        <p:txBody>
          <a:bodyPr anchor="ctr">
            <a:noAutofit/>
          </a:bodyPr>
          <a:lstStyle/>
          <a:p>
            <a:pPr algn="ctr"/>
            <a:r>
              <a:rPr lang="it-IT" sz="4400" b="1" dirty="0"/>
              <a:t>Pignoramento dell'abitazione principale e rinegoziazione del mutuo: </a:t>
            </a:r>
            <a:br>
              <a:rPr lang="it-IT" sz="4400" b="1" dirty="0"/>
            </a:br>
            <a:r>
              <a:rPr lang="it-IT" sz="4400" b="1" dirty="0"/>
              <a:t>valutazione delle condizioni</a:t>
            </a:r>
            <a:endParaRPr lang="it-IT" sz="5400" b="1" dirty="0"/>
          </a:p>
        </p:txBody>
      </p:sp>
      <p:cxnSp>
        <p:nvCxnSpPr>
          <p:cNvPr id="7" name="Connettore diritto 6">
            <a:extLst>
              <a:ext uri="{FF2B5EF4-FFF2-40B4-BE49-F238E27FC236}">
                <a16:creationId xmlns:a16="http://schemas.microsoft.com/office/drawing/2014/main" xmlns="" id="{40718B55-E624-4546-A0FE-6E8249C1E3BC}"/>
              </a:ext>
            </a:extLst>
          </p:cNvPr>
          <p:cNvCxnSpPr/>
          <p:nvPr/>
        </p:nvCxnSpPr>
        <p:spPr>
          <a:xfrm>
            <a:off x="587404" y="1589102"/>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cxnSp>
        <p:nvCxnSpPr>
          <p:cNvPr id="9" name="Connettore diritto 8">
            <a:extLst>
              <a:ext uri="{FF2B5EF4-FFF2-40B4-BE49-F238E27FC236}">
                <a16:creationId xmlns:a16="http://schemas.microsoft.com/office/drawing/2014/main" xmlns="" id="{3ECDE122-C913-49E4-B9BD-055F05462C83}"/>
              </a:ext>
            </a:extLst>
          </p:cNvPr>
          <p:cNvCxnSpPr/>
          <p:nvPr/>
        </p:nvCxnSpPr>
        <p:spPr>
          <a:xfrm>
            <a:off x="587404" y="4688888"/>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6084FE45-2120-4304-B243-139623333EB5}"/>
              </a:ext>
            </a:extLst>
          </p:cNvPr>
          <p:cNvSpPr/>
          <p:nvPr/>
        </p:nvSpPr>
        <p:spPr>
          <a:xfrm>
            <a:off x="0" y="6313355"/>
            <a:ext cx="12192000" cy="54464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ttangolo 10">
            <a:extLst>
              <a:ext uri="{FF2B5EF4-FFF2-40B4-BE49-F238E27FC236}">
                <a16:creationId xmlns:a16="http://schemas.microsoft.com/office/drawing/2014/main" xmlns="" id="{AF1C193A-B96A-4946-8CB5-1C386E568609}"/>
              </a:ext>
            </a:extLst>
          </p:cNvPr>
          <p:cNvSpPr/>
          <p:nvPr/>
        </p:nvSpPr>
        <p:spPr>
          <a:xfrm>
            <a:off x="0" y="6267636"/>
            <a:ext cx="12192000" cy="4571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olo 1">
            <a:extLst>
              <a:ext uri="{FF2B5EF4-FFF2-40B4-BE49-F238E27FC236}">
                <a16:creationId xmlns:a16="http://schemas.microsoft.com/office/drawing/2014/main" xmlns="" id="{FE00439B-17EE-48EE-ABA8-2B3596EB2E02}"/>
              </a:ext>
            </a:extLst>
          </p:cNvPr>
          <p:cNvSpPr txBox="1">
            <a:spLocks/>
          </p:cNvSpPr>
          <p:nvPr/>
        </p:nvSpPr>
        <p:spPr>
          <a:xfrm>
            <a:off x="459968" y="4793732"/>
            <a:ext cx="11272059" cy="111709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it-IT" sz="2400" b="1" dirty="0">
                <a:solidFill>
                  <a:schemeClr val="bg1">
                    <a:lumMod val="50000"/>
                  </a:schemeClr>
                </a:solidFill>
              </a:rPr>
              <a:t>20 gennaio 2022</a:t>
            </a:r>
          </a:p>
          <a:p>
            <a:pPr>
              <a:lnSpc>
                <a:spcPct val="150000"/>
              </a:lnSpc>
            </a:pPr>
            <a:r>
              <a:rPr lang="it-IT" sz="2400" b="1" dirty="0">
                <a:solidFill>
                  <a:schemeClr val="bg1">
                    <a:lumMod val="50000"/>
                  </a:schemeClr>
                </a:solidFill>
              </a:rPr>
              <a:t>Dott.ssa Alessandra DOMINICI – Tribunale di Civitavecchia (RM)</a:t>
            </a:r>
            <a:endParaRPr lang="it-IT" sz="3200" b="1" dirty="0">
              <a:solidFill>
                <a:schemeClr val="bg1">
                  <a:lumMod val="50000"/>
                </a:schemeClr>
              </a:solidFill>
            </a:endParaRPr>
          </a:p>
        </p:txBody>
      </p:sp>
    </p:spTree>
    <p:extLst>
      <p:ext uri="{BB962C8B-B14F-4D97-AF65-F5344CB8AC3E}">
        <p14:creationId xmlns:p14="http://schemas.microsoft.com/office/powerpoint/2010/main" val="1212156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80" y="151525"/>
            <a:ext cx="2730083" cy="448444"/>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xmlns="" id="{BBDDFD2F-D67A-4F83-AC55-12C5D98D854A}"/>
              </a:ext>
            </a:extLst>
          </p:cNvPr>
          <p:cNvSpPr>
            <a:spLocks noGrp="1"/>
          </p:cNvSpPr>
          <p:nvPr>
            <p:ph type="ctrTitle"/>
          </p:nvPr>
        </p:nvSpPr>
        <p:spPr>
          <a:xfrm>
            <a:off x="306081" y="826357"/>
            <a:ext cx="11526876" cy="680692"/>
          </a:xfrm>
        </p:spPr>
        <p:txBody>
          <a:bodyPr anchor="ctr">
            <a:noAutofit/>
          </a:bodyPr>
          <a:lstStyle/>
          <a:p>
            <a:r>
              <a:rPr lang="it-IT" sz="2800" b="1" dirty="0">
                <a:solidFill>
                  <a:srgbClr val="C00000"/>
                </a:solidFill>
              </a:rPr>
              <a:t>III.	CONDIZIONI PER L’ACCESSO ALL’ACCORDO DI RINEGOZIAZIONE/ FINANZIAMENTO </a:t>
            </a:r>
            <a:endParaRPr lang="it-IT" sz="3600" b="1" dirty="0">
              <a:solidFill>
                <a:srgbClr val="C00000"/>
              </a:solidFill>
            </a:endParaRPr>
          </a:p>
        </p:txBody>
      </p:sp>
      <p:cxnSp>
        <p:nvCxnSpPr>
          <p:cNvPr id="7" name="Connettore diritto 6">
            <a:extLst>
              <a:ext uri="{FF2B5EF4-FFF2-40B4-BE49-F238E27FC236}">
                <a16:creationId xmlns:a16="http://schemas.microsoft.com/office/drawing/2014/main" xmlns="" id="{40718B55-E624-4546-A0FE-6E8249C1E3BC}"/>
              </a:ext>
            </a:extLst>
          </p:cNvPr>
          <p:cNvCxnSpPr/>
          <p:nvPr/>
        </p:nvCxnSpPr>
        <p:spPr>
          <a:xfrm>
            <a:off x="587405" y="1566087"/>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6084FE45-2120-4304-B243-139623333EB5}"/>
              </a:ext>
            </a:extLst>
          </p:cNvPr>
          <p:cNvSpPr/>
          <p:nvPr/>
        </p:nvSpPr>
        <p:spPr>
          <a:xfrm>
            <a:off x="0" y="6313355"/>
            <a:ext cx="12192000" cy="54464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ttangolo 10">
            <a:extLst>
              <a:ext uri="{FF2B5EF4-FFF2-40B4-BE49-F238E27FC236}">
                <a16:creationId xmlns:a16="http://schemas.microsoft.com/office/drawing/2014/main" xmlns="" id="{AF1C193A-B96A-4946-8CB5-1C386E568609}"/>
              </a:ext>
            </a:extLst>
          </p:cNvPr>
          <p:cNvSpPr/>
          <p:nvPr/>
        </p:nvSpPr>
        <p:spPr>
          <a:xfrm>
            <a:off x="0" y="6267636"/>
            <a:ext cx="12192000" cy="4571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olo 1">
            <a:extLst>
              <a:ext uri="{FF2B5EF4-FFF2-40B4-BE49-F238E27FC236}">
                <a16:creationId xmlns:a16="http://schemas.microsoft.com/office/drawing/2014/main" xmlns="" id="{FE00439B-17EE-48EE-ABA8-2B3596EB2E02}"/>
              </a:ext>
            </a:extLst>
          </p:cNvPr>
          <p:cNvSpPr txBox="1">
            <a:spLocks/>
          </p:cNvSpPr>
          <p:nvPr/>
        </p:nvSpPr>
        <p:spPr>
          <a:xfrm>
            <a:off x="1" y="631335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1400" dirty="0">
                <a:solidFill>
                  <a:schemeClr val="bg1"/>
                </a:solidFill>
              </a:rPr>
              <a:t>20 gennaio 2022</a:t>
            </a:r>
            <a:endParaRPr lang="it-IT" sz="1800" dirty="0">
              <a:solidFill>
                <a:schemeClr val="bg1"/>
              </a:solidFill>
            </a:endParaRPr>
          </a:p>
        </p:txBody>
      </p:sp>
      <p:sp>
        <p:nvSpPr>
          <p:cNvPr id="10" name="Titolo 1">
            <a:extLst>
              <a:ext uri="{FF2B5EF4-FFF2-40B4-BE49-F238E27FC236}">
                <a16:creationId xmlns:a16="http://schemas.microsoft.com/office/drawing/2014/main" xmlns="" id="{C846400A-F65A-4BF3-8B27-2DBF9373DED0}"/>
              </a:ext>
            </a:extLst>
          </p:cNvPr>
          <p:cNvSpPr txBox="1">
            <a:spLocks/>
          </p:cNvSpPr>
          <p:nvPr/>
        </p:nvSpPr>
        <p:spPr>
          <a:xfrm>
            <a:off x="9155837" y="631912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it-IT" sz="1400" dirty="0">
                <a:solidFill>
                  <a:schemeClr val="bg1"/>
                </a:solidFill>
              </a:rPr>
              <a:t>Dott.ssa Alessandra DOMINICI </a:t>
            </a:r>
            <a:endParaRPr lang="it-IT" sz="1800" dirty="0">
              <a:solidFill>
                <a:schemeClr val="bg1"/>
              </a:solidFill>
            </a:endParaRPr>
          </a:p>
        </p:txBody>
      </p:sp>
      <p:sp>
        <p:nvSpPr>
          <p:cNvPr id="13" name="Titolo 1">
            <a:extLst>
              <a:ext uri="{FF2B5EF4-FFF2-40B4-BE49-F238E27FC236}">
                <a16:creationId xmlns:a16="http://schemas.microsoft.com/office/drawing/2014/main" xmlns="" id="{56CB9A66-F966-47E0-9119-FF9DFDD60897}"/>
              </a:ext>
            </a:extLst>
          </p:cNvPr>
          <p:cNvSpPr txBox="1">
            <a:spLocks/>
          </p:cNvSpPr>
          <p:nvPr/>
        </p:nvSpPr>
        <p:spPr>
          <a:xfrm>
            <a:off x="3036163" y="6307585"/>
            <a:ext cx="6119673"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it-IT" sz="1400" dirty="0">
                <a:solidFill>
                  <a:schemeClr val="bg1"/>
                </a:solidFill>
              </a:rPr>
              <a:t>Pignoramento dell'abitazione principale e rinegoziazione del mutuo: </a:t>
            </a:r>
          </a:p>
          <a:p>
            <a:pPr>
              <a:lnSpc>
                <a:spcPct val="100000"/>
              </a:lnSpc>
            </a:pPr>
            <a:r>
              <a:rPr lang="it-IT" sz="1400" dirty="0">
                <a:solidFill>
                  <a:schemeClr val="bg1"/>
                </a:solidFill>
              </a:rPr>
              <a:t>valutazione delle condizioni </a:t>
            </a:r>
          </a:p>
        </p:txBody>
      </p:sp>
      <p:sp>
        <p:nvSpPr>
          <p:cNvPr id="15" name="Titolo 1">
            <a:extLst>
              <a:ext uri="{FF2B5EF4-FFF2-40B4-BE49-F238E27FC236}">
                <a16:creationId xmlns:a16="http://schemas.microsoft.com/office/drawing/2014/main" xmlns="" id="{83480F05-2720-44D2-AACD-B10340A0E3ED}"/>
              </a:ext>
            </a:extLst>
          </p:cNvPr>
          <p:cNvSpPr txBox="1">
            <a:spLocks/>
          </p:cNvSpPr>
          <p:nvPr/>
        </p:nvSpPr>
        <p:spPr>
          <a:xfrm>
            <a:off x="306081" y="2102304"/>
            <a:ext cx="11298512" cy="396854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457200" indent="-457200" algn="just">
              <a:buFont typeface="+mj-lt"/>
              <a:buAutoNum type="arabicPeriod" startAt="2"/>
            </a:pPr>
            <a:r>
              <a:rPr lang="it-IT" sz="2400" b="1" dirty="0" smtClean="0"/>
              <a:t>Creditore</a:t>
            </a:r>
            <a:endParaRPr lang="it-IT" sz="2400" b="1" dirty="0"/>
          </a:p>
          <a:p>
            <a:pPr marL="457200" indent="-457200" algn="just">
              <a:spcAft>
                <a:spcPts val="1200"/>
              </a:spcAft>
              <a:buFont typeface="+mj-lt"/>
              <a:buAutoNum type="alphaLcParenR"/>
            </a:pPr>
            <a:r>
              <a:rPr lang="it-IT" sz="2400" dirty="0"/>
              <a:t>Creditore procedente o intervenuto: banca, intermediario finanziario o società di cartolarizzazione (nella versione del 2019  l’intermediario finanziario non era contemplato)</a:t>
            </a:r>
          </a:p>
          <a:p>
            <a:pPr marL="457200" indent="-457200" algn="just">
              <a:spcAft>
                <a:spcPts val="1200"/>
              </a:spcAft>
              <a:buFont typeface="+mj-lt"/>
              <a:buAutoNum type="alphaLcParenR"/>
            </a:pPr>
            <a:r>
              <a:rPr lang="it-IT" sz="2400" dirty="0"/>
              <a:t>In forza di mutuo assistito da ipoteca di primo grado</a:t>
            </a:r>
          </a:p>
          <a:p>
            <a:pPr marL="457200" indent="-457200" algn="just">
              <a:spcAft>
                <a:spcPts val="1200"/>
              </a:spcAft>
              <a:buFont typeface="+mj-lt"/>
              <a:buAutoNum type="alphaLcParenR"/>
            </a:pPr>
            <a:r>
              <a:rPr lang="it-IT" sz="2400" i="1" dirty="0"/>
              <a:t>Unico creditore nella procedura (condizione presente nella versione del 2019 oggi eliminata</a:t>
            </a:r>
            <a:r>
              <a:rPr lang="it-IT" sz="2400" dirty="0"/>
              <a:t>)</a:t>
            </a:r>
          </a:p>
        </p:txBody>
      </p:sp>
      <p:sp>
        <p:nvSpPr>
          <p:cNvPr id="16" name="Titolo 1">
            <a:extLst>
              <a:ext uri="{FF2B5EF4-FFF2-40B4-BE49-F238E27FC236}">
                <a16:creationId xmlns:a16="http://schemas.microsoft.com/office/drawing/2014/main" xmlns="" id="{50F3CE68-AFCC-4BA0-A305-33B242DBAE9E}"/>
              </a:ext>
            </a:extLst>
          </p:cNvPr>
          <p:cNvSpPr txBox="1">
            <a:spLocks/>
          </p:cNvSpPr>
          <p:nvPr/>
        </p:nvSpPr>
        <p:spPr>
          <a:xfrm>
            <a:off x="306081" y="1583770"/>
            <a:ext cx="7612802" cy="351117"/>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it-IT" sz="2800" b="1" i="1" dirty="0"/>
              <a:t>III.1 Condizioni Soggettive:</a:t>
            </a:r>
            <a:endParaRPr lang="it-IT" sz="3600" b="1" i="1" dirty="0"/>
          </a:p>
        </p:txBody>
      </p:sp>
    </p:spTree>
    <p:extLst>
      <p:ext uri="{BB962C8B-B14F-4D97-AF65-F5344CB8AC3E}">
        <p14:creationId xmlns:p14="http://schemas.microsoft.com/office/powerpoint/2010/main" val="29306597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80" y="151525"/>
            <a:ext cx="2730083" cy="448444"/>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xmlns="" id="{BBDDFD2F-D67A-4F83-AC55-12C5D98D854A}"/>
              </a:ext>
            </a:extLst>
          </p:cNvPr>
          <p:cNvSpPr>
            <a:spLocks noGrp="1"/>
          </p:cNvSpPr>
          <p:nvPr>
            <p:ph type="ctrTitle"/>
          </p:nvPr>
        </p:nvSpPr>
        <p:spPr>
          <a:xfrm>
            <a:off x="306080" y="826356"/>
            <a:ext cx="11625507" cy="716871"/>
          </a:xfrm>
        </p:spPr>
        <p:txBody>
          <a:bodyPr anchor="ctr">
            <a:noAutofit/>
          </a:bodyPr>
          <a:lstStyle/>
          <a:p>
            <a:r>
              <a:rPr lang="it-IT" sz="2800" b="1" dirty="0">
                <a:solidFill>
                  <a:srgbClr val="C00000"/>
                </a:solidFill>
              </a:rPr>
              <a:t>III.	CONDIZIONI PER L’ACCESSO ALL’ACCORDO DI RINEGOZIAZIONE/ FINANZIAMENTO </a:t>
            </a:r>
            <a:endParaRPr lang="it-IT" sz="3600" b="1" dirty="0">
              <a:solidFill>
                <a:srgbClr val="C00000"/>
              </a:solidFill>
            </a:endParaRPr>
          </a:p>
        </p:txBody>
      </p:sp>
      <p:cxnSp>
        <p:nvCxnSpPr>
          <p:cNvPr id="7" name="Connettore diritto 6">
            <a:extLst>
              <a:ext uri="{FF2B5EF4-FFF2-40B4-BE49-F238E27FC236}">
                <a16:creationId xmlns:a16="http://schemas.microsoft.com/office/drawing/2014/main" xmlns="" id="{40718B55-E624-4546-A0FE-6E8249C1E3BC}"/>
              </a:ext>
            </a:extLst>
          </p:cNvPr>
          <p:cNvCxnSpPr/>
          <p:nvPr/>
        </p:nvCxnSpPr>
        <p:spPr>
          <a:xfrm>
            <a:off x="587405" y="1566087"/>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6084FE45-2120-4304-B243-139623333EB5}"/>
              </a:ext>
            </a:extLst>
          </p:cNvPr>
          <p:cNvSpPr/>
          <p:nvPr/>
        </p:nvSpPr>
        <p:spPr>
          <a:xfrm>
            <a:off x="0" y="6313355"/>
            <a:ext cx="12192000" cy="54464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ttangolo 10">
            <a:extLst>
              <a:ext uri="{FF2B5EF4-FFF2-40B4-BE49-F238E27FC236}">
                <a16:creationId xmlns:a16="http://schemas.microsoft.com/office/drawing/2014/main" xmlns="" id="{AF1C193A-B96A-4946-8CB5-1C386E568609}"/>
              </a:ext>
            </a:extLst>
          </p:cNvPr>
          <p:cNvSpPr/>
          <p:nvPr/>
        </p:nvSpPr>
        <p:spPr>
          <a:xfrm>
            <a:off x="0" y="6267636"/>
            <a:ext cx="12192000" cy="4571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olo 1">
            <a:extLst>
              <a:ext uri="{FF2B5EF4-FFF2-40B4-BE49-F238E27FC236}">
                <a16:creationId xmlns:a16="http://schemas.microsoft.com/office/drawing/2014/main" xmlns="" id="{FE00439B-17EE-48EE-ABA8-2B3596EB2E02}"/>
              </a:ext>
            </a:extLst>
          </p:cNvPr>
          <p:cNvSpPr txBox="1">
            <a:spLocks/>
          </p:cNvSpPr>
          <p:nvPr/>
        </p:nvSpPr>
        <p:spPr>
          <a:xfrm>
            <a:off x="1" y="631335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1400" dirty="0">
                <a:solidFill>
                  <a:schemeClr val="bg1"/>
                </a:solidFill>
              </a:rPr>
              <a:t>20 gennaio 2022</a:t>
            </a:r>
            <a:endParaRPr lang="it-IT" sz="1800" dirty="0">
              <a:solidFill>
                <a:schemeClr val="bg1"/>
              </a:solidFill>
            </a:endParaRPr>
          </a:p>
        </p:txBody>
      </p:sp>
      <p:sp>
        <p:nvSpPr>
          <p:cNvPr id="10" name="Titolo 1">
            <a:extLst>
              <a:ext uri="{FF2B5EF4-FFF2-40B4-BE49-F238E27FC236}">
                <a16:creationId xmlns:a16="http://schemas.microsoft.com/office/drawing/2014/main" xmlns="" id="{C846400A-F65A-4BF3-8B27-2DBF9373DED0}"/>
              </a:ext>
            </a:extLst>
          </p:cNvPr>
          <p:cNvSpPr txBox="1">
            <a:spLocks/>
          </p:cNvSpPr>
          <p:nvPr/>
        </p:nvSpPr>
        <p:spPr>
          <a:xfrm>
            <a:off x="9155837" y="631912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it-IT" sz="1400" dirty="0">
                <a:solidFill>
                  <a:schemeClr val="bg1"/>
                </a:solidFill>
              </a:rPr>
              <a:t>Dott.ssa Alessandra DOMINICI </a:t>
            </a:r>
            <a:endParaRPr lang="it-IT" sz="1800" dirty="0">
              <a:solidFill>
                <a:schemeClr val="bg1"/>
              </a:solidFill>
            </a:endParaRPr>
          </a:p>
        </p:txBody>
      </p:sp>
      <p:sp>
        <p:nvSpPr>
          <p:cNvPr id="13" name="Titolo 1">
            <a:extLst>
              <a:ext uri="{FF2B5EF4-FFF2-40B4-BE49-F238E27FC236}">
                <a16:creationId xmlns:a16="http://schemas.microsoft.com/office/drawing/2014/main" xmlns="" id="{56CB9A66-F966-47E0-9119-FF9DFDD60897}"/>
              </a:ext>
            </a:extLst>
          </p:cNvPr>
          <p:cNvSpPr txBox="1">
            <a:spLocks/>
          </p:cNvSpPr>
          <p:nvPr/>
        </p:nvSpPr>
        <p:spPr>
          <a:xfrm>
            <a:off x="3036163" y="6307585"/>
            <a:ext cx="6119673"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it-IT" sz="1400" dirty="0">
                <a:solidFill>
                  <a:schemeClr val="bg1"/>
                </a:solidFill>
              </a:rPr>
              <a:t>Pignoramento dell'abitazione principale e rinegoziazione del mutuo: </a:t>
            </a:r>
          </a:p>
          <a:p>
            <a:pPr>
              <a:lnSpc>
                <a:spcPct val="100000"/>
              </a:lnSpc>
            </a:pPr>
            <a:r>
              <a:rPr lang="it-IT" sz="1400" dirty="0">
                <a:solidFill>
                  <a:schemeClr val="bg1"/>
                </a:solidFill>
              </a:rPr>
              <a:t>valutazione delle condizioni </a:t>
            </a:r>
          </a:p>
        </p:txBody>
      </p:sp>
      <p:sp>
        <p:nvSpPr>
          <p:cNvPr id="15" name="Titolo 1">
            <a:extLst>
              <a:ext uri="{FF2B5EF4-FFF2-40B4-BE49-F238E27FC236}">
                <a16:creationId xmlns:a16="http://schemas.microsoft.com/office/drawing/2014/main" xmlns="" id="{83480F05-2720-44D2-AACD-B10340A0E3ED}"/>
              </a:ext>
            </a:extLst>
          </p:cNvPr>
          <p:cNvSpPr txBox="1">
            <a:spLocks/>
          </p:cNvSpPr>
          <p:nvPr/>
        </p:nvSpPr>
        <p:spPr>
          <a:xfrm>
            <a:off x="306081" y="2173328"/>
            <a:ext cx="11625506" cy="396854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457200" indent="-457200" algn="just">
              <a:buFont typeface="+mj-lt"/>
              <a:buAutoNum type="arabicPeriod"/>
            </a:pPr>
            <a:r>
              <a:rPr lang="it-IT" sz="2400" b="1" dirty="0"/>
              <a:t>Debito</a:t>
            </a:r>
          </a:p>
          <a:p>
            <a:pPr marL="457200" indent="-457200" algn="just">
              <a:spcAft>
                <a:spcPts val="1200"/>
              </a:spcAft>
              <a:buFont typeface="+mj-lt"/>
              <a:buAutoNum type="alphaLcParenR"/>
            </a:pPr>
            <a:r>
              <a:rPr lang="it-IT" sz="2400" dirty="0"/>
              <a:t>massimo </a:t>
            </a:r>
            <a:r>
              <a:rPr lang="it-IT" sz="2400" dirty="0" smtClean="0"/>
              <a:t>250,00 </a:t>
            </a:r>
            <a:r>
              <a:rPr lang="it-IT" sz="2400" dirty="0"/>
              <a:t>euro (computato compresi interessi e spese di cui </a:t>
            </a:r>
            <a:r>
              <a:rPr lang="it-IT" sz="2400" dirty="0" smtClean="0"/>
              <a:t>all’art. </a:t>
            </a:r>
            <a:r>
              <a:rPr lang="it-IT" sz="2400" dirty="0"/>
              <a:t>2855 c.c.) </a:t>
            </a:r>
            <a:endParaRPr lang="it-IT" sz="2400" dirty="0" smtClean="0"/>
          </a:p>
          <a:p>
            <a:pPr algn="just">
              <a:spcAft>
                <a:spcPts val="1200"/>
              </a:spcAft>
            </a:pPr>
            <a:r>
              <a:rPr lang="it-IT" sz="2400" dirty="0" err="1" smtClean="0"/>
              <a:t>NB:il</a:t>
            </a:r>
            <a:r>
              <a:rPr lang="it-IT" sz="2400" dirty="0" smtClean="0"/>
              <a:t> </a:t>
            </a:r>
            <a:r>
              <a:rPr lang="it-IT" sz="2400" dirty="0"/>
              <a:t>medesimo limite è indicato nel decreto legge che disciplina la garanzia per mutui prima casa che è finanziata con il medesimo </a:t>
            </a:r>
            <a:r>
              <a:rPr lang="it-IT" sz="2400" dirty="0" smtClean="0"/>
              <a:t>fondo.</a:t>
            </a:r>
            <a:endParaRPr lang="it-IT" sz="2400" dirty="0"/>
          </a:p>
          <a:p>
            <a:pPr marL="457200" indent="-457200" algn="just">
              <a:spcAft>
                <a:spcPts val="1200"/>
              </a:spcAft>
              <a:buFont typeface="+mj-lt"/>
              <a:buAutoNum type="alphaLcParenR"/>
            </a:pPr>
            <a:r>
              <a:rPr lang="it-IT" sz="2400" dirty="0"/>
              <a:t>estinto almeno per il 5% del capitale originariamente mutuato (nella precedente versione si chiedeva il rimborso del 10% del capitale) al momento della presentazione </a:t>
            </a:r>
            <a:r>
              <a:rPr lang="it-IT" sz="2400" dirty="0" smtClean="0"/>
              <a:t>dell’istanza.</a:t>
            </a:r>
            <a:endParaRPr lang="it-IT" sz="2400" dirty="0"/>
          </a:p>
          <a:p>
            <a:pPr marL="457200" indent="-457200" algn="just">
              <a:spcAft>
                <a:spcPts val="1200"/>
              </a:spcAft>
              <a:buFont typeface="+mj-lt"/>
              <a:buAutoNum type="alphaLcParenR"/>
            </a:pPr>
            <a:endParaRPr lang="it-IT" sz="2400" dirty="0"/>
          </a:p>
        </p:txBody>
      </p:sp>
      <p:sp>
        <p:nvSpPr>
          <p:cNvPr id="16" name="Titolo 1">
            <a:extLst>
              <a:ext uri="{FF2B5EF4-FFF2-40B4-BE49-F238E27FC236}">
                <a16:creationId xmlns:a16="http://schemas.microsoft.com/office/drawing/2014/main" xmlns="" id="{50F3CE68-AFCC-4BA0-A305-33B242DBAE9E}"/>
              </a:ext>
            </a:extLst>
          </p:cNvPr>
          <p:cNvSpPr txBox="1">
            <a:spLocks/>
          </p:cNvSpPr>
          <p:nvPr/>
        </p:nvSpPr>
        <p:spPr>
          <a:xfrm>
            <a:off x="306081" y="1583770"/>
            <a:ext cx="7612802" cy="351117"/>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it-IT" sz="2800" b="1" i="1" dirty="0"/>
              <a:t>III.2 Condizioni Oggettive:</a:t>
            </a:r>
            <a:endParaRPr lang="it-IT" sz="3600" b="1" i="1" dirty="0"/>
          </a:p>
        </p:txBody>
      </p:sp>
    </p:spTree>
    <p:extLst>
      <p:ext uri="{BB962C8B-B14F-4D97-AF65-F5344CB8AC3E}">
        <p14:creationId xmlns:p14="http://schemas.microsoft.com/office/powerpoint/2010/main" val="19392875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80" y="151525"/>
            <a:ext cx="2730083" cy="448444"/>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xmlns="" id="{BBDDFD2F-D67A-4F83-AC55-12C5D98D854A}"/>
              </a:ext>
            </a:extLst>
          </p:cNvPr>
          <p:cNvSpPr>
            <a:spLocks noGrp="1"/>
          </p:cNvSpPr>
          <p:nvPr>
            <p:ph type="ctrTitle"/>
          </p:nvPr>
        </p:nvSpPr>
        <p:spPr>
          <a:xfrm>
            <a:off x="306080" y="826356"/>
            <a:ext cx="11625507" cy="716871"/>
          </a:xfrm>
        </p:spPr>
        <p:txBody>
          <a:bodyPr anchor="ctr">
            <a:noAutofit/>
          </a:bodyPr>
          <a:lstStyle/>
          <a:p>
            <a:r>
              <a:rPr lang="it-IT" sz="2800" b="1" dirty="0">
                <a:solidFill>
                  <a:srgbClr val="C00000"/>
                </a:solidFill>
              </a:rPr>
              <a:t>III.	CONDIZIONI PER L’ACCESSO ALL’ACCORDO DI RINEGOZIAZIONE/ FINANZIAMENTO </a:t>
            </a:r>
            <a:endParaRPr lang="it-IT" sz="3600" b="1" dirty="0">
              <a:solidFill>
                <a:srgbClr val="C00000"/>
              </a:solidFill>
            </a:endParaRPr>
          </a:p>
        </p:txBody>
      </p:sp>
      <p:cxnSp>
        <p:nvCxnSpPr>
          <p:cNvPr id="7" name="Connettore diritto 6">
            <a:extLst>
              <a:ext uri="{FF2B5EF4-FFF2-40B4-BE49-F238E27FC236}">
                <a16:creationId xmlns:a16="http://schemas.microsoft.com/office/drawing/2014/main" xmlns="" id="{40718B55-E624-4546-A0FE-6E8249C1E3BC}"/>
              </a:ext>
            </a:extLst>
          </p:cNvPr>
          <p:cNvCxnSpPr/>
          <p:nvPr/>
        </p:nvCxnSpPr>
        <p:spPr>
          <a:xfrm>
            <a:off x="587405" y="1566087"/>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6084FE45-2120-4304-B243-139623333EB5}"/>
              </a:ext>
            </a:extLst>
          </p:cNvPr>
          <p:cNvSpPr/>
          <p:nvPr/>
        </p:nvSpPr>
        <p:spPr>
          <a:xfrm>
            <a:off x="0" y="6313355"/>
            <a:ext cx="12192000" cy="54464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ttangolo 10">
            <a:extLst>
              <a:ext uri="{FF2B5EF4-FFF2-40B4-BE49-F238E27FC236}">
                <a16:creationId xmlns:a16="http://schemas.microsoft.com/office/drawing/2014/main" xmlns="" id="{AF1C193A-B96A-4946-8CB5-1C386E568609}"/>
              </a:ext>
            </a:extLst>
          </p:cNvPr>
          <p:cNvSpPr/>
          <p:nvPr/>
        </p:nvSpPr>
        <p:spPr>
          <a:xfrm>
            <a:off x="0" y="6267636"/>
            <a:ext cx="12192000" cy="4571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olo 1">
            <a:extLst>
              <a:ext uri="{FF2B5EF4-FFF2-40B4-BE49-F238E27FC236}">
                <a16:creationId xmlns:a16="http://schemas.microsoft.com/office/drawing/2014/main" xmlns="" id="{FE00439B-17EE-48EE-ABA8-2B3596EB2E02}"/>
              </a:ext>
            </a:extLst>
          </p:cNvPr>
          <p:cNvSpPr txBox="1">
            <a:spLocks/>
          </p:cNvSpPr>
          <p:nvPr/>
        </p:nvSpPr>
        <p:spPr>
          <a:xfrm>
            <a:off x="1" y="631335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1400" dirty="0">
                <a:solidFill>
                  <a:schemeClr val="bg1"/>
                </a:solidFill>
              </a:rPr>
              <a:t>20 gennaio 2022</a:t>
            </a:r>
            <a:endParaRPr lang="it-IT" sz="1800" dirty="0">
              <a:solidFill>
                <a:schemeClr val="bg1"/>
              </a:solidFill>
            </a:endParaRPr>
          </a:p>
        </p:txBody>
      </p:sp>
      <p:sp>
        <p:nvSpPr>
          <p:cNvPr id="10" name="Titolo 1">
            <a:extLst>
              <a:ext uri="{FF2B5EF4-FFF2-40B4-BE49-F238E27FC236}">
                <a16:creationId xmlns:a16="http://schemas.microsoft.com/office/drawing/2014/main" xmlns="" id="{C846400A-F65A-4BF3-8B27-2DBF9373DED0}"/>
              </a:ext>
            </a:extLst>
          </p:cNvPr>
          <p:cNvSpPr txBox="1">
            <a:spLocks/>
          </p:cNvSpPr>
          <p:nvPr/>
        </p:nvSpPr>
        <p:spPr>
          <a:xfrm>
            <a:off x="9155837" y="631912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it-IT" sz="1400" dirty="0">
                <a:solidFill>
                  <a:schemeClr val="bg1"/>
                </a:solidFill>
              </a:rPr>
              <a:t>Dott.ssa Alessandra DOMINICI </a:t>
            </a:r>
            <a:endParaRPr lang="it-IT" sz="1800" dirty="0">
              <a:solidFill>
                <a:schemeClr val="bg1"/>
              </a:solidFill>
            </a:endParaRPr>
          </a:p>
        </p:txBody>
      </p:sp>
      <p:sp>
        <p:nvSpPr>
          <p:cNvPr id="13" name="Titolo 1">
            <a:extLst>
              <a:ext uri="{FF2B5EF4-FFF2-40B4-BE49-F238E27FC236}">
                <a16:creationId xmlns:a16="http://schemas.microsoft.com/office/drawing/2014/main" xmlns="" id="{56CB9A66-F966-47E0-9119-FF9DFDD60897}"/>
              </a:ext>
            </a:extLst>
          </p:cNvPr>
          <p:cNvSpPr txBox="1">
            <a:spLocks/>
          </p:cNvSpPr>
          <p:nvPr/>
        </p:nvSpPr>
        <p:spPr>
          <a:xfrm>
            <a:off x="3036163" y="6307585"/>
            <a:ext cx="6119673"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it-IT" sz="1400" dirty="0">
                <a:solidFill>
                  <a:schemeClr val="bg1"/>
                </a:solidFill>
              </a:rPr>
              <a:t>Pignoramento dell'abitazione principale e rinegoziazione del mutuo: </a:t>
            </a:r>
          </a:p>
          <a:p>
            <a:pPr>
              <a:lnSpc>
                <a:spcPct val="100000"/>
              </a:lnSpc>
            </a:pPr>
            <a:r>
              <a:rPr lang="it-IT" sz="1400" dirty="0">
                <a:solidFill>
                  <a:schemeClr val="bg1"/>
                </a:solidFill>
              </a:rPr>
              <a:t>valutazione delle condizioni </a:t>
            </a:r>
          </a:p>
        </p:txBody>
      </p:sp>
      <p:sp>
        <p:nvSpPr>
          <p:cNvPr id="15" name="Titolo 1">
            <a:extLst>
              <a:ext uri="{FF2B5EF4-FFF2-40B4-BE49-F238E27FC236}">
                <a16:creationId xmlns:a16="http://schemas.microsoft.com/office/drawing/2014/main" xmlns="" id="{83480F05-2720-44D2-AACD-B10340A0E3ED}"/>
              </a:ext>
            </a:extLst>
          </p:cNvPr>
          <p:cNvSpPr txBox="1">
            <a:spLocks/>
          </p:cNvSpPr>
          <p:nvPr/>
        </p:nvSpPr>
        <p:spPr>
          <a:xfrm>
            <a:off x="306081" y="2173328"/>
            <a:ext cx="11625506" cy="396854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457200" indent="-457200" algn="just">
              <a:buFont typeface="+mj-lt"/>
              <a:buAutoNum type="arabicPeriod" startAt="2"/>
            </a:pPr>
            <a:r>
              <a:rPr lang="it-IT" sz="2400" b="1" dirty="0"/>
              <a:t>Istanza di </a:t>
            </a:r>
            <a:r>
              <a:rPr lang="it-IT" sz="2400" b="1" dirty="0" smtClean="0"/>
              <a:t>rinegoziazione/finanziamento</a:t>
            </a:r>
          </a:p>
          <a:p>
            <a:pPr algn="just"/>
            <a:endParaRPr lang="it-IT" sz="2400" b="1" dirty="0"/>
          </a:p>
          <a:p>
            <a:pPr marL="457200" indent="-457200" algn="just">
              <a:spcAft>
                <a:spcPts val="1200"/>
              </a:spcAft>
              <a:buFont typeface="+mj-lt"/>
              <a:buAutoNum type="alphaLcParenR"/>
            </a:pPr>
            <a:r>
              <a:rPr lang="it-IT" sz="2400" u="sng" dirty="0" smtClean="0"/>
              <a:t>Importo offerto</a:t>
            </a:r>
            <a:r>
              <a:rPr lang="it-IT" sz="2400" dirty="0" smtClean="0"/>
              <a:t>: </a:t>
            </a:r>
            <a:r>
              <a:rPr lang="it-IT" sz="2400" dirty="0"/>
              <a:t>pari al minor valore tra il debito per capitale e interessi, come calcolato ex </a:t>
            </a:r>
            <a:r>
              <a:rPr lang="it-IT" sz="2400" dirty="0" smtClean="0"/>
              <a:t>art. </a:t>
            </a:r>
            <a:r>
              <a:rPr lang="it-IT" sz="2400" dirty="0"/>
              <a:t>2855 c.c., e il 75 </a:t>
            </a:r>
            <a:r>
              <a:rPr lang="it-IT" sz="2400" dirty="0" smtClean="0"/>
              <a:t>%del </a:t>
            </a:r>
            <a:r>
              <a:rPr lang="it-IT" sz="2400" dirty="0"/>
              <a:t>prezzo base della successiva asta ovvero, nel caso in cui l'asta non sia ancora stata fissata, del valore di </a:t>
            </a:r>
            <a:r>
              <a:rPr lang="it-IT" sz="2400" dirty="0" smtClean="0"/>
              <a:t>stima ( sostanzialmente invariato)</a:t>
            </a:r>
            <a:endParaRPr lang="it-IT" sz="2400" dirty="0"/>
          </a:p>
          <a:p>
            <a:pPr marL="457200" indent="-457200" algn="just">
              <a:spcAft>
                <a:spcPts val="1200"/>
              </a:spcAft>
              <a:buFont typeface="+mj-lt"/>
              <a:buAutoNum type="alphaLcParenR"/>
            </a:pPr>
            <a:r>
              <a:rPr lang="it-IT" sz="2400" u="sng" dirty="0" smtClean="0"/>
              <a:t>Dilazione</a:t>
            </a:r>
            <a:r>
              <a:rPr lang="it-IT" sz="2400" dirty="0" smtClean="0"/>
              <a:t>: </a:t>
            </a:r>
            <a:r>
              <a:rPr lang="it-IT" sz="2400" dirty="0"/>
              <a:t>non inferiore a </a:t>
            </a:r>
            <a:r>
              <a:rPr lang="it-IT" sz="2400" dirty="0" smtClean="0"/>
              <a:t>10 anni </a:t>
            </a:r>
            <a:r>
              <a:rPr lang="it-IT" sz="2400" dirty="0"/>
              <a:t>e non superiore a </a:t>
            </a:r>
            <a:r>
              <a:rPr lang="it-IT" sz="2400" dirty="0" smtClean="0"/>
              <a:t>30 anni </a:t>
            </a:r>
            <a:r>
              <a:rPr lang="it-IT" sz="2400" dirty="0"/>
              <a:t>decorrenti dalla data di sottoscrizione dell'accordo e comunque tale che la sua durata in anni, sommata all'età del debitore, non superi il numero di </a:t>
            </a:r>
            <a:r>
              <a:rPr lang="it-IT" sz="2400" dirty="0" smtClean="0"/>
              <a:t>80 (nella </a:t>
            </a:r>
            <a:r>
              <a:rPr lang="it-IT" sz="2400" dirty="0"/>
              <a:t>versione precedente non c’era il limite minimi di 10 anni di dilazione)</a:t>
            </a:r>
          </a:p>
          <a:p>
            <a:pPr marL="457200" indent="-457200" algn="just">
              <a:spcAft>
                <a:spcPts val="1200"/>
              </a:spcAft>
              <a:buFont typeface="+mj-lt"/>
              <a:buAutoNum type="alphaLcParenR"/>
            </a:pPr>
            <a:r>
              <a:rPr lang="it-IT" sz="2400" dirty="0"/>
              <a:t>Istanza si può proporre </a:t>
            </a:r>
            <a:r>
              <a:rPr lang="it-IT" sz="2400" u="sng" dirty="0" smtClean="0"/>
              <a:t>un sola volta </a:t>
            </a:r>
            <a:r>
              <a:rPr lang="it-IT" sz="2400" dirty="0" smtClean="0"/>
              <a:t>a </a:t>
            </a:r>
            <a:r>
              <a:rPr lang="it-IT" sz="2400" dirty="0"/>
              <a:t>pena di </a:t>
            </a:r>
            <a:r>
              <a:rPr lang="it-IT" sz="2400" dirty="0" smtClean="0"/>
              <a:t>inammissibilità</a:t>
            </a:r>
            <a:endParaRPr lang="it-IT" sz="2400" dirty="0"/>
          </a:p>
        </p:txBody>
      </p:sp>
      <p:sp>
        <p:nvSpPr>
          <p:cNvPr id="16" name="Titolo 1">
            <a:extLst>
              <a:ext uri="{FF2B5EF4-FFF2-40B4-BE49-F238E27FC236}">
                <a16:creationId xmlns:a16="http://schemas.microsoft.com/office/drawing/2014/main" xmlns="" id="{50F3CE68-AFCC-4BA0-A305-33B242DBAE9E}"/>
              </a:ext>
            </a:extLst>
          </p:cNvPr>
          <p:cNvSpPr txBox="1">
            <a:spLocks/>
          </p:cNvSpPr>
          <p:nvPr/>
        </p:nvSpPr>
        <p:spPr>
          <a:xfrm>
            <a:off x="306081" y="1583770"/>
            <a:ext cx="7612802" cy="351117"/>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it-IT" sz="2800" b="1" i="1" dirty="0"/>
              <a:t>III.2 Condizioni Oggettive:</a:t>
            </a:r>
            <a:endParaRPr lang="it-IT" sz="3600" b="1" i="1" dirty="0"/>
          </a:p>
        </p:txBody>
      </p:sp>
    </p:spTree>
    <p:extLst>
      <p:ext uri="{BB962C8B-B14F-4D97-AF65-F5344CB8AC3E}">
        <p14:creationId xmlns:p14="http://schemas.microsoft.com/office/powerpoint/2010/main" val="30840909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80" y="151525"/>
            <a:ext cx="2730083" cy="448444"/>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xmlns="" id="{BBDDFD2F-D67A-4F83-AC55-12C5D98D854A}"/>
              </a:ext>
            </a:extLst>
          </p:cNvPr>
          <p:cNvSpPr>
            <a:spLocks noGrp="1"/>
          </p:cNvSpPr>
          <p:nvPr>
            <p:ph type="ctrTitle"/>
          </p:nvPr>
        </p:nvSpPr>
        <p:spPr>
          <a:xfrm>
            <a:off x="306080" y="826356"/>
            <a:ext cx="11625507" cy="716871"/>
          </a:xfrm>
        </p:spPr>
        <p:txBody>
          <a:bodyPr anchor="ctr">
            <a:noAutofit/>
          </a:bodyPr>
          <a:lstStyle/>
          <a:p>
            <a:r>
              <a:rPr lang="it-IT" sz="2800" b="1" dirty="0">
                <a:solidFill>
                  <a:srgbClr val="C00000"/>
                </a:solidFill>
              </a:rPr>
              <a:t>III.	CONDIZIONI PER L’ACCESSO ALL’ACCORDO DI RINEGOZIAZIONE/ FINANZIAMENTO </a:t>
            </a:r>
            <a:endParaRPr lang="it-IT" sz="3600" b="1" dirty="0">
              <a:solidFill>
                <a:srgbClr val="C00000"/>
              </a:solidFill>
            </a:endParaRPr>
          </a:p>
        </p:txBody>
      </p:sp>
      <p:cxnSp>
        <p:nvCxnSpPr>
          <p:cNvPr id="7" name="Connettore diritto 6">
            <a:extLst>
              <a:ext uri="{FF2B5EF4-FFF2-40B4-BE49-F238E27FC236}">
                <a16:creationId xmlns:a16="http://schemas.microsoft.com/office/drawing/2014/main" xmlns="" id="{40718B55-E624-4546-A0FE-6E8249C1E3BC}"/>
              </a:ext>
            </a:extLst>
          </p:cNvPr>
          <p:cNvCxnSpPr/>
          <p:nvPr/>
        </p:nvCxnSpPr>
        <p:spPr>
          <a:xfrm>
            <a:off x="587405" y="1566087"/>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6084FE45-2120-4304-B243-139623333EB5}"/>
              </a:ext>
            </a:extLst>
          </p:cNvPr>
          <p:cNvSpPr/>
          <p:nvPr/>
        </p:nvSpPr>
        <p:spPr>
          <a:xfrm>
            <a:off x="0" y="6313355"/>
            <a:ext cx="12192000" cy="54464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ttangolo 10">
            <a:extLst>
              <a:ext uri="{FF2B5EF4-FFF2-40B4-BE49-F238E27FC236}">
                <a16:creationId xmlns:a16="http://schemas.microsoft.com/office/drawing/2014/main" xmlns="" id="{AF1C193A-B96A-4946-8CB5-1C386E568609}"/>
              </a:ext>
            </a:extLst>
          </p:cNvPr>
          <p:cNvSpPr/>
          <p:nvPr/>
        </p:nvSpPr>
        <p:spPr>
          <a:xfrm>
            <a:off x="0" y="6267636"/>
            <a:ext cx="12192000" cy="4571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olo 1">
            <a:extLst>
              <a:ext uri="{FF2B5EF4-FFF2-40B4-BE49-F238E27FC236}">
                <a16:creationId xmlns:a16="http://schemas.microsoft.com/office/drawing/2014/main" xmlns="" id="{FE00439B-17EE-48EE-ABA8-2B3596EB2E02}"/>
              </a:ext>
            </a:extLst>
          </p:cNvPr>
          <p:cNvSpPr txBox="1">
            <a:spLocks/>
          </p:cNvSpPr>
          <p:nvPr/>
        </p:nvSpPr>
        <p:spPr>
          <a:xfrm>
            <a:off x="1" y="631335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1400" dirty="0">
                <a:solidFill>
                  <a:schemeClr val="bg1"/>
                </a:solidFill>
              </a:rPr>
              <a:t>20 gennaio 2022</a:t>
            </a:r>
            <a:endParaRPr lang="it-IT" sz="1800" dirty="0">
              <a:solidFill>
                <a:schemeClr val="bg1"/>
              </a:solidFill>
            </a:endParaRPr>
          </a:p>
        </p:txBody>
      </p:sp>
      <p:sp>
        <p:nvSpPr>
          <p:cNvPr id="10" name="Titolo 1">
            <a:extLst>
              <a:ext uri="{FF2B5EF4-FFF2-40B4-BE49-F238E27FC236}">
                <a16:creationId xmlns:a16="http://schemas.microsoft.com/office/drawing/2014/main" xmlns="" id="{C846400A-F65A-4BF3-8B27-2DBF9373DED0}"/>
              </a:ext>
            </a:extLst>
          </p:cNvPr>
          <p:cNvSpPr txBox="1">
            <a:spLocks/>
          </p:cNvSpPr>
          <p:nvPr/>
        </p:nvSpPr>
        <p:spPr>
          <a:xfrm>
            <a:off x="9155837" y="631912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it-IT" sz="1400" dirty="0">
                <a:solidFill>
                  <a:schemeClr val="bg1"/>
                </a:solidFill>
              </a:rPr>
              <a:t>Dott.ssa Alessandra DOMINICI </a:t>
            </a:r>
            <a:endParaRPr lang="it-IT" sz="1800" dirty="0">
              <a:solidFill>
                <a:schemeClr val="bg1"/>
              </a:solidFill>
            </a:endParaRPr>
          </a:p>
        </p:txBody>
      </p:sp>
      <p:sp>
        <p:nvSpPr>
          <p:cNvPr id="13" name="Titolo 1">
            <a:extLst>
              <a:ext uri="{FF2B5EF4-FFF2-40B4-BE49-F238E27FC236}">
                <a16:creationId xmlns:a16="http://schemas.microsoft.com/office/drawing/2014/main" xmlns="" id="{56CB9A66-F966-47E0-9119-FF9DFDD60897}"/>
              </a:ext>
            </a:extLst>
          </p:cNvPr>
          <p:cNvSpPr txBox="1">
            <a:spLocks/>
          </p:cNvSpPr>
          <p:nvPr/>
        </p:nvSpPr>
        <p:spPr>
          <a:xfrm>
            <a:off x="3036163" y="6307585"/>
            <a:ext cx="6119673"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it-IT" sz="1400" dirty="0">
                <a:solidFill>
                  <a:schemeClr val="bg1"/>
                </a:solidFill>
              </a:rPr>
              <a:t>Pignoramento dell'abitazione principale e rinegoziazione del mutuo: </a:t>
            </a:r>
          </a:p>
          <a:p>
            <a:pPr>
              <a:lnSpc>
                <a:spcPct val="100000"/>
              </a:lnSpc>
            </a:pPr>
            <a:r>
              <a:rPr lang="it-IT" sz="1400" dirty="0">
                <a:solidFill>
                  <a:schemeClr val="bg1"/>
                </a:solidFill>
              </a:rPr>
              <a:t>valutazione delle condizioni </a:t>
            </a:r>
          </a:p>
        </p:txBody>
      </p:sp>
      <p:sp>
        <p:nvSpPr>
          <p:cNvPr id="15" name="Titolo 1">
            <a:extLst>
              <a:ext uri="{FF2B5EF4-FFF2-40B4-BE49-F238E27FC236}">
                <a16:creationId xmlns:a16="http://schemas.microsoft.com/office/drawing/2014/main" xmlns="" id="{83480F05-2720-44D2-AACD-B10340A0E3ED}"/>
              </a:ext>
            </a:extLst>
          </p:cNvPr>
          <p:cNvSpPr txBox="1">
            <a:spLocks/>
          </p:cNvSpPr>
          <p:nvPr/>
        </p:nvSpPr>
        <p:spPr>
          <a:xfrm>
            <a:off x="306083" y="2173328"/>
            <a:ext cx="4603268" cy="396854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457200" indent="-457200" algn="just">
              <a:spcAft>
                <a:spcPts val="1200"/>
              </a:spcAft>
              <a:buFont typeface="+mj-lt"/>
              <a:buAutoNum type="alphaLcParenR" startAt="3"/>
            </a:pPr>
            <a:r>
              <a:rPr lang="it-IT" sz="2400" dirty="0"/>
              <a:t>valutazione del </a:t>
            </a:r>
            <a:r>
              <a:rPr lang="it-IT" sz="2400" b="1" dirty="0">
                <a:solidFill>
                  <a:srgbClr val="C00000"/>
                </a:solidFill>
              </a:rPr>
              <a:t>merito di credito </a:t>
            </a:r>
            <a:r>
              <a:rPr lang="it-IT" sz="2400" dirty="0"/>
              <a:t>nel rispetto di quanto previsto nella </a:t>
            </a:r>
            <a:r>
              <a:rPr lang="it-IT" sz="2400" u="sng" dirty="0"/>
              <a:t>disciplina di vigilanza prudenziale ad esso applicabile </a:t>
            </a:r>
            <a:r>
              <a:rPr lang="it-IT" sz="2400" dirty="0"/>
              <a:t>con riferimento al debitore o al soggetto </a:t>
            </a:r>
            <a:r>
              <a:rPr lang="it-IT" sz="2400" dirty="0" smtClean="0"/>
              <a:t>finanziato.</a:t>
            </a:r>
            <a:endParaRPr lang="it-IT" sz="2400" dirty="0"/>
          </a:p>
          <a:p>
            <a:pPr marL="457200" indent="-457200" algn="just">
              <a:spcAft>
                <a:spcPts val="1200"/>
              </a:spcAft>
              <a:buFont typeface="+mj-lt"/>
              <a:buAutoNum type="alphaLcParenR" startAt="3"/>
            </a:pPr>
            <a:r>
              <a:rPr lang="it-IT" sz="2400" i="1" u="sng" dirty="0"/>
              <a:t>Nella versione precedente </a:t>
            </a:r>
            <a:r>
              <a:rPr lang="it-IT" sz="2400" i="1" dirty="0"/>
              <a:t>il debitore dove aver rimborsato tutte le spese di procedura liquidate dal giudice nella versione attuale non è più previsto </a:t>
            </a:r>
          </a:p>
        </p:txBody>
      </p:sp>
      <p:sp>
        <p:nvSpPr>
          <p:cNvPr id="16" name="Titolo 1">
            <a:extLst>
              <a:ext uri="{FF2B5EF4-FFF2-40B4-BE49-F238E27FC236}">
                <a16:creationId xmlns:a16="http://schemas.microsoft.com/office/drawing/2014/main" xmlns="" id="{50F3CE68-AFCC-4BA0-A305-33B242DBAE9E}"/>
              </a:ext>
            </a:extLst>
          </p:cNvPr>
          <p:cNvSpPr txBox="1">
            <a:spLocks/>
          </p:cNvSpPr>
          <p:nvPr/>
        </p:nvSpPr>
        <p:spPr>
          <a:xfrm>
            <a:off x="306081" y="1583770"/>
            <a:ext cx="7612802" cy="351117"/>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it-IT" sz="2800" b="1" i="1" dirty="0"/>
              <a:t>III.2 Condizioni Oggettive:</a:t>
            </a:r>
            <a:endParaRPr lang="it-IT" sz="3600" b="1" i="1" dirty="0"/>
          </a:p>
        </p:txBody>
      </p:sp>
      <p:sp>
        <p:nvSpPr>
          <p:cNvPr id="17" name="CasellaDiTesto 16">
            <a:extLst>
              <a:ext uri="{FF2B5EF4-FFF2-40B4-BE49-F238E27FC236}">
                <a16:creationId xmlns:a16="http://schemas.microsoft.com/office/drawing/2014/main" xmlns="" id="{BABFCAB8-ABDD-4167-86F0-372867E44517}"/>
              </a:ext>
            </a:extLst>
          </p:cNvPr>
          <p:cNvSpPr txBox="1"/>
          <p:nvPr/>
        </p:nvSpPr>
        <p:spPr>
          <a:xfrm>
            <a:off x="4909351" y="1620210"/>
            <a:ext cx="7282648" cy="4647426"/>
          </a:xfrm>
          <a:prstGeom prst="rect">
            <a:avLst/>
          </a:prstGeom>
          <a:noFill/>
          <a:ln>
            <a:solidFill>
              <a:srgbClr val="C00000"/>
            </a:solidFill>
            <a:prstDash val="sysDot"/>
          </a:ln>
        </p:spPr>
        <p:txBody>
          <a:bodyPr wrap="square">
            <a:spAutoFit/>
          </a:bodyPr>
          <a:lstStyle/>
          <a:p>
            <a:pPr algn="ctr"/>
            <a:r>
              <a:rPr lang="it-IT" sz="1200" b="1" dirty="0">
                <a:solidFill>
                  <a:srgbClr val="C00000"/>
                </a:solidFill>
              </a:rPr>
              <a:t>MERITO CREDITIZIO-affidabilità economico finanziaria</a:t>
            </a:r>
          </a:p>
          <a:p>
            <a:pPr>
              <a:spcAft>
                <a:spcPts val="600"/>
              </a:spcAft>
            </a:pPr>
            <a:r>
              <a:rPr lang="it-IT" sz="1200" dirty="0"/>
              <a:t>Valutazione dell’ </a:t>
            </a:r>
            <a:r>
              <a:rPr lang="it-IT" sz="1200" b="1" dirty="0"/>
              <a:t>affidabilità economica finanziaria </a:t>
            </a:r>
            <a:r>
              <a:rPr lang="it-IT" sz="1200" dirty="0"/>
              <a:t>del mutuatario o del finanziato intesa  capacità di far fronte al finanziamento. La previsione di tale onere è in linea con un principio già presente nell’ordinamento positivo.</a:t>
            </a:r>
          </a:p>
          <a:p>
            <a:pPr algn="just">
              <a:spcAft>
                <a:spcPts val="600"/>
              </a:spcAft>
            </a:pPr>
            <a:r>
              <a:rPr lang="it-IT" sz="1200" b="1" dirty="0">
                <a:solidFill>
                  <a:srgbClr val="C00000"/>
                </a:solidFill>
              </a:rPr>
              <a:t>L’art. 8 della direttiva 2008/48 CE</a:t>
            </a:r>
            <a:r>
              <a:rPr lang="it-IT" sz="1200" dirty="0"/>
              <a:t>, attuata in Italia per il tramite del </a:t>
            </a:r>
            <a:r>
              <a:rPr lang="it-IT" sz="1200" dirty="0" err="1"/>
              <a:t>D.lgs</a:t>
            </a:r>
            <a:r>
              <a:rPr lang="it-IT" sz="1200" dirty="0"/>
              <a:t> 141/2010, ha introdotto il principio del cd. </a:t>
            </a:r>
            <a:r>
              <a:rPr lang="it-IT" sz="1200" b="1" dirty="0">
                <a:solidFill>
                  <a:srgbClr val="C00000"/>
                </a:solidFill>
              </a:rPr>
              <a:t>prestito responsabile</a:t>
            </a:r>
            <a:r>
              <a:rPr lang="it-IT" sz="1200" dirty="0"/>
              <a:t>; in particolare, tenuto conto della relazione biunivoca esistente tra </a:t>
            </a:r>
            <a:r>
              <a:rPr lang="it-IT" sz="1200" b="1" dirty="0"/>
              <a:t>facilità di accesso al credito </a:t>
            </a:r>
            <a:r>
              <a:rPr lang="it-IT" sz="1200" dirty="0"/>
              <a:t>e prospettive di sovraindebitamento dei privati, </a:t>
            </a:r>
            <a:r>
              <a:rPr lang="it-IT" sz="1200" u="sng" dirty="0"/>
              <a:t>la direttiva europea mira a contenere gli effetti distorsivi di un eccessivo ricorso al finanziamento, in un’ottica di corresponsabilizzazione tra istituto di credito e cliente</a:t>
            </a:r>
            <a:r>
              <a:rPr lang="it-IT" sz="1200" dirty="0"/>
              <a:t>, </a:t>
            </a:r>
            <a:r>
              <a:rPr lang="it-IT" sz="1200" u="sng" dirty="0"/>
              <a:t>segnando, così, un punto di rottura rispetto all’impostazione tradizionale che riconosceva unicamente il finanziato/consumatore quale responsabile della situazione di insolvenza generatasi.</a:t>
            </a:r>
          </a:p>
          <a:p>
            <a:pPr>
              <a:spcAft>
                <a:spcPts val="600"/>
              </a:spcAft>
            </a:pPr>
            <a:r>
              <a:rPr lang="it-IT" sz="1200" dirty="0"/>
              <a:t>Costituiscono attuazione di tale principio: </a:t>
            </a:r>
          </a:p>
          <a:p>
            <a:pPr algn="just">
              <a:spcAft>
                <a:spcPts val="600"/>
              </a:spcAft>
            </a:pPr>
            <a:r>
              <a:rPr lang="it-IT" sz="1200" b="1" dirty="0"/>
              <a:t>Art. 124 bis </a:t>
            </a:r>
            <a:r>
              <a:rPr lang="it-IT" sz="1200" b="1" dirty="0" err="1"/>
              <a:t>D.lgs</a:t>
            </a:r>
            <a:r>
              <a:rPr lang="it-IT" sz="1200" b="1" dirty="0"/>
              <a:t> 385/1983 (</a:t>
            </a:r>
            <a:r>
              <a:rPr lang="it-IT" sz="1200" b="1" dirty="0" err="1"/>
              <a:t>T.U.B</a:t>
            </a:r>
            <a:r>
              <a:rPr lang="it-IT" sz="1200" dirty="0"/>
              <a:t>.), il finanziatore è tenuto, in vista della stipula del contratto di finanziamento con il consumatore, a valutare il merito creditizio sulla scorta di informazioni adeguate, </a:t>
            </a:r>
            <a:r>
              <a:rPr lang="it-IT" sz="1200" u="sng" dirty="0"/>
              <a:t>eventualmente fornite dal consumatore </a:t>
            </a:r>
            <a:r>
              <a:rPr lang="it-IT" sz="1200" dirty="0"/>
              <a:t>stesso ovvero ottenute </a:t>
            </a:r>
            <a:r>
              <a:rPr lang="it-IT" sz="1200" u="sng" dirty="0"/>
              <a:t>consultando un’apposita banca dati. </a:t>
            </a:r>
          </a:p>
          <a:p>
            <a:pPr algn="just">
              <a:spcAft>
                <a:spcPts val="600"/>
              </a:spcAft>
            </a:pPr>
            <a:r>
              <a:rPr lang="it-IT" sz="1200" b="1" dirty="0"/>
              <a:t>Art. 9, comma 3bis, lett. e)  L. n. 3/2012  </a:t>
            </a:r>
            <a:r>
              <a:rPr lang="it-IT" sz="1200" dirty="0"/>
              <a:t>(</a:t>
            </a:r>
            <a:r>
              <a:rPr lang="it-IT" sz="1200" i="1" dirty="0"/>
              <a:t>Disposizioni in materia di usura e di estorsione, nonché di composizione delle crisi da sovraindebitamento</a:t>
            </a:r>
            <a:r>
              <a:rPr lang="it-IT" sz="1200" dirty="0"/>
              <a:t>) come modificato dal DL. 137/2020” Alla proposta di </a:t>
            </a:r>
            <a:r>
              <a:rPr lang="it-IT" sz="1200" u="sng" dirty="0"/>
              <a:t>piano del consumatore </a:t>
            </a:r>
            <a:r>
              <a:rPr lang="it-IT" sz="1200" dirty="0"/>
              <a:t>deve essere allegata una </a:t>
            </a:r>
            <a:r>
              <a:rPr lang="it-IT" sz="1200" u="sng" dirty="0"/>
              <a:t>relazione</a:t>
            </a:r>
            <a:r>
              <a:rPr lang="it-IT" sz="1200" dirty="0"/>
              <a:t> dell'organismo di composizione della crisi, che deve contenere… l'indicazione del fatto che, ai fini della concessione del finanziamento, il soggetto finanziatore abbia o meno tenuto conto del merito creditizio del debitore valutato, con deduzione dell'importo necessario a mantenere un dignitoso tenore di vita, in relazione al suo reddito disponibile…” e all’art. </a:t>
            </a:r>
            <a:r>
              <a:rPr lang="it-IT" sz="1200" b="1" dirty="0"/>
              <a:t>12, comma </a:t>
            </a:r>
            <a:r>
              <a:rPr lang="it-IT" sz="1200" b="1" dirty="0" smtClean="0"/>
              <a:t>3 </a:t>
            </a:r>
            <a:r>
              <a:rPr lang="it-IT" sz="1200" b="1" i="1" dirty="0" smtClean="0"/>
              <a:t>ter </a:t>
            </a:r>
            <a:r>
              <a:rPr lang="it-IT" sz="1200" dirty="0"/>
              <a:t>che “…il creditore che ha colpevolmente determinato la situazione di indebitamento o il suo aggravamento ovvero, nel caso di accordo proposto dal consumatore, che ha violato i princìpi di cui all'articolo 124-bis del testo unico di cui al decreto legislativo 1° settembre 1993, n. 385, </a:t>
            </a:r>
            <a:r>
              <a:rPr lang="it-IT" sz="1200" u="sng" dirty="0"/>
              <a:t>non può presentare opposizione o reclamo in sede di omologa, </a:t>
            </a:r>
            <a:r>
              <a:rPr lang="it-IT" sz="1200" dirty="0"/>
              <a:t>anche se dissenziente, né </a:t>
            </a:r>
            <a:r>
              <a:rPr lang="it-IT" sz="1200" u="sng" dirty="0"/>
              <a:t>far valere cause di inammissibilità che non derivino da comportamenti dolosi del debitore…”.</a:t>
            </a:r>
          </a:p>
        </p:txBody>
      </p:sp>
    </p:spTree>
    <p:extLst>
      <p:ext uri="{BB962C8B-B14F-4D97-AF65-F5344CB8AC3E}">
        <p14:creationId xmlns:p14="http://schemas.microsoft.com/office/powerpoint/2010/main" val="21186775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80" y="151525"/>
            <a:ext cx="2730083" cy="448444"/>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xmlns="" id="{BBDDFD2F-D67A-4F83-AC55-12C5D98D854A}"/>
              </a:ext>
            </a:extLst>
          </p:cNvPr>
          <p:cNvSpPr>
            <a:spLocks noGrp="1"/>
          </p:cNvSpPr>
          <p:nvPr>
            <p:ph type="ctrTitle"/>
          </p:nvPr>
        </p:nvSpPr>
        <p:spPr>
          <a:xfrm>
            <a:off x="306080" y="826356"/>
            <a:ext cx="11625507" cy="716871"/>
          </a:xfrm>
        </p:spPr>
        <p:txBody>
          <a:bodyPr anchor="ctr">
            <a:noAutofit/>
          </a:bodyPr>
          <a:lstStyle/>
          <a:p>
            <a:r>
              <a:rPr lang="it-IT" sz="2800" b="1" dirty="0">
                <a:solidFill>
                  <a:srgbClr val="D20000"/>
                </a:solidFill>
              </a:rPr>
              <a:t>III.	CONDIZIONI PER L’ACCESSO ALL’ACCORDO DI RINEGOZIAZIONE/ FINANZIAMENTO </a:t>
            </a:r>
            <a:endParaRPr lang="it-IT" sz="3600" b="1" dirty="0">
              <a:solidFill>
                <a:srgbClr val="D20000"/>
              </a:solidFill>
            </a:endParaRPr>
          </a:p>
        </p:txBody>
      </p:sp>
      <p:cxnSp>
        <p:nvCxnSpPr>
          <p:cNvPr id="7" name="Connettore diritto 6">
            <a:extLst>
              <a:ext uri="{FF2B5EF4-FFF2-40B4-BE49-F238E27FC236}">
                <a16:creationId xmlns:a16="http://schemas.microsoft.com/office/drawing/2014/main" xmlns="" id="{40718B55-E624-4546-A0FE-6E8249C1E3BC}"/>
              </a:ext>
            </a:extLst>
          </p:cNvPr>
          <p:cNvCxnSpPr/>
          <p:nvPr/>
        </p:nvCxnSpPr>
        <p:spPr>
          <a:xfrm>
            <a:off x="587405" y="1566087"/>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6084FE45-2120-4304-B243-139623333EB5}"/>
              </a:ext>
            </a:extLst>
          </p:cNvPr>
          <p:cNvSpPr/>
          <p:nvPr/>
        </p:nvSpPr>
        <p:spPr>
          <a:xfrm>
            <a:off x="0" y="6313355"/>
            <a:ext cx="12192000" cy="54464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ttangolo 10">
            <a:extLst>
              <a:ext uri="{FF2B5EF4-FFF2-40B4-BE49-F238E27FC236}">
                <a16:creationId xmlns:a16="http://schemas.microsoft.com/office/drawing/2014/main" xmlns="" id="{AF1C193A-B96A-4946-8CB5-1C386E568609}"/>
              </a:ext>
            </a:extLst>
          </p:cNvPr>
          <p:cNvSpPr/>
          <p:nvPr/>
        </p:nvSpPr>
        <p:spPr>
          <a:xfrm>
            <a:off x="0" y="6267636"/>
            <a:ext cx="12192000" cy="4571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olo 1">
            <a:extLst>
              <a:ext uri="{FF2B5EF4-FFF2-40B4-BE49-F238E27FC236}">
                <a16:creationId xmlns:a16="http://schemas.microsoft.com/office/drawing/2014/main" xmlns="" id="{FE00439B-17EE-48EE-ABA8-2B3596EB2E02}"/>
              </a:ext>
            </a:extLst>
          </p:cNvPr>
          <p:cNvSpPr txBox="1">
            <a:spLocks/>
          </p:cNvSpPr>
          <p:nvPr/>
        </p:nvSpPr>
        <p:spPr>
          <a:xfrm>
            <a:off x="1" y="631335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1400" dirty="0">
                <a:solidFill>
                  <a:schemeClr val="bg1"/>
                </a:solidFill>
              </a:rPr>
              <a:t>20 gennaio 2022</a:t>
            </a:r>
            <a:endParaRPr lang="it-IT" sz="1800" dirty="0">
              <a:solidFill>
                <a:schemeClr val="bg1"/>
              </a:solidFill>
            </a:endParaRPr>
          </a:p>
        </p:txBody>
      </p:sp>
      <p:sp>
        <p:nvSpPr>
          <p:cNvPr id="10" name="Titolo 1">
            <a:extLst>
              <a:ext uri="{FF2B5EF4-FFF2-40B4-BE49-F238E27FC236}">
                <a16:creationId xmlns:a16="http://schemas.microsoft.com/office/drawing/2014/main" xmlns="" id="{C846400A-F65A-4BF3-8B27-2DBF9373DED0}"/>
              </a:ext>
            </a:extLst>
          </p:cNvPr>
          <p:cNvSpPr txBox="1">
            <a:spLocks/>
          </p:cNvSpPr>
          <p:nvPr/>
        </p:nvSpPr>
        <p:spPr>
          <a:xfrm>
            <a:off x="9155837" y="631912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it-IT" sz="1400" dirty="0">
                <a:solidFill>
                  <a:schemeClr val="bg1"/>
                </a:solidFill>
              </a:rPr>
              <a:t>Dott.ssa Alessandra DOMINICI </a:t>
            </a:r>
            <a:endParaRPr lang="it-IT" sz="1800" dirty="0">
              <a:solidFill>
                <a:schemeClr val="bg1"/>
              </a:solidFill>
            </a:endParaRPr>
          </a:p>
        </p:txBody>
      </p:sp>
      <p:sp>
        <p:nvSpPr>
          <p:cNvPr id="13" name="Titolo 1">
            <a:extLst>
              <a:ext uri="{FF2B5EF4-FFF2-40B4-BE49-F238E27FC236}">
                <a16:creationId xmlns:a16="http://schemas.microsoft.com/office/drawing/2014/main" xmlns="" id="{56CB9A66-F966-47E0-9119-FF9DFDD60897}"/>
              </a:ext>
            </a:extLst>
          </p:cNvPr>
          <p:cNvSpPr txBox="1">
            <a:spLocks/>
          </p:cNvSpPr>
          <p:nvPr/>
        </p:nvSpPr>
        <p:spPr>
          <a:xfrm>
            <a:off x="3036163" y="6307585"/>
            <a:ext cx="6119673"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it-IT" sz="1400" dirty="0">
                <a:solidFill>
                  <a:schemeClr val="bg1"/>
                </a:solidFill>
              </a:rPr>
              <a:t>Pignoramento dell'abitazione principale e rinegoziazione del mutuo: </a:t>
            </a:r>
          </a:p>
          <a:p>
            <a:pPr>
              <a:lnSpc>
                <a:spcPct val="100000"/>
              </a:lnSpc>
            </a:pPr>
            <a:r>
              <a:rPr lang="it-IT" sz="1400" dirty="0">
                <a:solidFill>
                  <a:schemeClr val="bg1"/>
                </a:solidFill>
              </a:rPr>
              <a:t>valutazione delle condizioni </a:t>
            </a:r>
          </a:p>
        </p:txBody>
      </p:sp>
      <p:sp>
        <p:nvSpPr>
          <p:cNvPr id="15" name="Titolo 1">
            <a:extLst>
              <a:ext uri="{FF2B5EF4-FFF2-40B4-BE49-F238E27FC236}">
                <a16:creationId xmlns:a16="http://schemas.microsoft.com/office/drawing/2014/main" xmlns="" id="{83480F05-2720-44D2-AACD-B10340A0E3ED}"/>
              </a:ext>
            </a:extLst>
          </p:cNvPr>
          <p:cNvSpPr txBox="1">
            <a:spLocks/>
          </p:cNvSpPr>
          <p:nvPr/>
        </p:nvSpPr>
        <p:spPr>
          <a:xfrm>
            <a:off x="306081" y="2173328"/>
            <a:ext cx="11625506" cy="396854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457200" indent="-457200" algn="just">
              <a:spcAft>
                <a:spcPts val="1200"/>
              </a:spcAft>
              <a:buFont typeface="+mj-lt"/>
              <a:buAutoNum type="arabicPeriod" startAt="3"/>
            </a:pPr>
            <a:r>
              <a:rPr lang="it-IT" sz="2000" dirty="0"/>
              <a:t>Non pendenza di nei riguardi del debitore una procedura di risoluzione della crisi da sovraindebitamento ai sensi della legge 27 gennaio 2012, n. 3</a:t>
            </a:r>
            <a:r>
              <a:rPr lang="it-IT" sz="2400" dirty="0"/>
              <a:t>. </a:t>
            </a:r>
            <a:r>
              <a:rPr lang="it-IT" sz="2400" dirty="0" smtClean="0"/>
              <a:t>Oggi </a:t>
            </a:r>
            <a:r>
              <a:rPr lang="it-IT" sz="2400" dirty="0"/>
              <a:t>è espressamente previsto che la rinegoziazione di cui al comma 1, con beneficio della garanzia, </a:t>
            </a:r>
            <a:r>
              <a:rPr lang="it-IT" sz="2400" u="sng" dirty="0"/>
              <a:t>può altresì essere contenuta nella proposta di accordo o di piano del consumatore </a:t>
            </a:r>
            <a:r>
              <a:rPr lang="it-IT" sz="2400" dirty="0"/>
              <a:t>di cui alla legge 27 gennaio 2012, n. 3 ; . Il piano del consumatore e la proposta di accordo di cui alla legge 27 gennaio 2012, n. 3, possono prevedere che un soggetto finanziatore tra quelli indicati al comma 1 conceda al debitore un finanziamento, con surroga nella garanzia ipotecaria esistente, il cui ricavato deve essere utilizzato per estinguere il mutuo in essere. Il finanziamento è assistito dalla garanzia prevista dal comma 4.</a:t>
            </a:r>
          </a:p>
          <a:p>
            <a:pPr marL="457200" indent="-457200" algn="just">
              <a:spcAft>
                <a:spcPts val="1200"/>
              </a:spcAft>
              <a:buFont typeface="+mj-lt"/>
              <a:buAutoNum type="arabicPeriod" startAt="4"/>
            </a:pPr>
            <a:r>
              <a:rPr lang="it-IT" sz="2400" dirty="0"/>
              <a:t>La procedura esecutiva deve avere ad oggetto </a:t>
            </a:r>
            <a:r>
              <a:rPr lang="it-IT" sz="2400" b="1" dirty="0">
                <a:solidFill>
                  <a:srgbClr val="C00000"/>
                </a:solidFill>
              </a:rPr>
              <a:t>l’abitazione principale del debitore</a:t>
            </a:r>
          </a:p>
          <a:p>
            <a:pPr marL="457200" indent="-457200" algn="just">
              <a:spcAft>
                <a:spcPts val="1200"/>
              </a:spcAft>
              <a:buFont typeface="+mj-lt"/>
              <a:buAutoNum type="arabicPeriod" startAt="4"/>
            </a:pPr>
            <a:endParaRPr lang="it-IT" sz="2400" dirty="0"/>
          </a:p>
        </p:txBody>
      </p:sp>
      <p:sp>
        <p:nvSpPr>
          <p:cNvPr id="16" name="Titolo 1">
            <a:extLst>
              <a:ext uri="{FF2B5EF4-FFF2-40B4-BE49-F238E27FC236}">
                <a16:creationId xmlns:a16="http://schemas.microsoft.com/office/drawing/2014/main" xmlns="" id="{50F3CE68-AFCC-4BA0-A305-33B242DBAE9E}"/>
              </a:ext>
            </a:extLst>
          </p:cNvPr>
          <p:cNvSpPr txBox="1">
            <a:spLocks/>
          </p:cNvSpPr>
          <p:nvPr/>
        </p:nvSpPr>
        <p:spPr>
          <a:xfrm>
            <a:off x="306081" y="1583770"/>
            <a:ext cx="7612802" cy="351117"/>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it-IT" sz="2800" b="1" i="1" dirty="0"/>
              <a:t>III.2 Condizioni Oggettive:</a:t>
            </a:r>
            <a:endParaRPr lang="it-IT" sz="3600" b="1" i="1" dirty="0"/>
          </a:p>
        </p:txBody>
      </p:sp>
    </p:spTree>
    <p:extLst>
      <p:ext uri="{BB962C8B-B14F-4D97-AF65-F5344CB8AC3E}">
        <p14:creationId xmlns:p14="http://schemas.microsoft.com/office/powerpoint/2010/main" val="21815828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80" y="151525"/>
            <a:ext cx="2730083" cy="448444"/>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xmlns="" id="{BBDDFD2F-D67A-4F83-AC55-12C5D98D854A}"/>
              </a:ext>
            </a:extLst>
          </p:cNvPr>
          <p:cNvSpPr>
            <a:spLocks noGrp="1"/>
          </p:cNvSpPr>
          <p:nvPr>
            <p:ph type="ctrTitle"/>
          </p:nvPr>
        </p:nvSpPr>
        <p:spPr>
          <a:xfrm>
            <a:off x="306080" y="826356"/>
            <a:ext cx="11625507" cy="716871"/>
          </a:xfrm>
        </p:spPr>
        <p:txBody>
          <a:bodyPr anchor="ctr">
            <a:noAutofit/>
          </a:bodyPr>
          <a:lstStyle/>
          <a:p>
            <a:r>
              <a:rPr lang="it-IT" sz="2800" b="1" dirty="0"/>
              <a:t>III.	CONDIZIONI PER L’ACCESSO ALL’ACCORDO DI RINEGOZIAZIONE/ FINANZIAMENTO </a:t>
            </a:r>
            <a:endParaRPr lang="it-IT" sz="3600" b="1" dirty="0"/>
          </a:p>
        </p:txBody>
      </p:sp>
      <p:cxnSp>
        <p:nvCxnSpPr>
          <p:cNvPr id="7" name="Connettore diritto 6">
            <a:extLst>
              <a:ext uri="{FF2B5EF4-FFF2-40B4-BE49-F238E27FC236}">
                <a16:creationId xmlns:a16="http://schemas.microsoft.com/office/drawing/2014/main" xmlns="" id="{40718B55-E624-4546-A0FE-6E8249C1E3BC}"/>
              </a:ext>
            </a:extLst>
          </p:cNvPr>
          <p:cNvCxnSpPr/>
          <p:nvPr/>
        </p:nvCxnSpPr>
        <p:spPr>
          <a:xfrm>
            <a:off x="587405" y="1566087"/>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6084FE45-2120-4304-B243-139623333EB5}"/>
              </a:ext>
            </a:extLst>
          </p:cNvPr>
          <p:cNvSpPr/>
          <p:nvPr/>
        </p:nvSpPr>
        <p:spPr>
          <a:xfrm>
            <a:off x="0" y="6313355"/>
            <a:ext cx="12192000" cy="54464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ttangolo 10">
            <a:extLst>
              <a:ext uri="{FF2B5EF4-FFF2-40B4-BE49-F238E27FC236}">
                <a16:creationId xmlns:a16="http://schemas.microsoft.com/office/drawing/2014/main" xmlns="" id="{AF1C193A-B96A-4946-8CB5-1C386E568609}"/>
              </a:ext>
            </a:extLst>
          </p:cNvPr>
          <p:cNvSpPr/>
          <p:nvPr/>
        </p:nvSpPr>
        <p:spPr>
          <a:xfrm>
            <a:off x="0" y="6267636"/>
            <a:ext cx="12192000" cy="4571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olo 1">
            <a:extLst>
              <a:ext uri="{FF2B5EF4-FFF2-40B4-BE49-F238E27FC236}">
                <a16:creationId xmlns:a16="http://schemas.microsoft.com/office/drawing/2014/main" xmlns="" id="{FE00439B-17EE-48EE-ABA8-2B3596EB2E02}"/>
              </a:ext>
            </a:extLst>
          </p:cNvPr>
          <p:cNvSpPr txBox="1">
            <a:spLocks/>
          </p:cNvSpPr>
          <p:nvPr/>
        </p:nvSpPr>
        <p:spPr>
          <a:xfrm>
            <a:off x="1" y="631335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1400" dirty="0">
                <a:solidFill>
                  <a:schemeClr val="bg1"/>
                </a:solidFill>
              </a:rPr>
              <a:t>20 gennaio 2022</a:t>
            </a:r>
            <a:endParaRPr lang="it-IT" sz="1800" dirty="0">
              <a:solidFill>
                <a:schemeClr val="bg1"/>
              </a:solidFill>
            </a:endParaRPr>
          </a:p>
        </p:txBody>
      </p:sp>
      <p:sp>
        <p:nvSpPr>
          <p:cNvPr id="10" name="Titolo 1">
            <a:extLst>
              <a:ext uri="{FF2B5EF4-FFF2-40B4-BE49-F238E27FC236}">
                <a16:creationId xmlns:a16="http://schemas.microsoft.com/office/drawing/2014/main" xmlns="" id="{C846400A-F65A-4BF3-8B27-2DBF9373DED0}"/>
              </a:ext>
            </a:extLst>
          </p:cNvPr>
          <p:cNvSpPr txBox="1">
            <a:spLocks/>
          </p:cNvSpPr>
          <p:nvPr/>
        </p:nvSpPr>
        <p:spPr>
          <a:xfrm>
            <a:off x="9155837" y="631912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it-IT" sz="1400" dirty="0">
                <a:solidFill>
                  <a:schemeClr val="bg1"/>
                </a:solidFill>
              </a:rPr>
              <a:t>Dott.ssa Alessandra DOMINICI </a:t>
            </a:r>
            <a:endParaRPr lang="it-IT" sz="1800" dirty="0">
              <a:solidFill>
                <a:schemeClr val="bg1"/>
              </a:solidFill>
            </a:endParaRPr>
          </a:p>
        </p:txBody>
      </p:sp>
      <p:sp>
        <p:nvSpPr>
          <p:cNvPr id="13" name="Titolo 1">
            <a:extLst>
              <a:ext uri="{FF2B5EF4-FFF2-40B4-BE49-F238E27FC236}">
                <a16:creationId xmlns:a16="http://schemas.microsoft.com/office/drawing/2014/main" xmlns="" id="{56CB9A66-F966-47E0-9119-FF9DFDD60897}"/>
              </a:ext>
            </a:extLst>
          </p:cNvPr>
          <p:cNvSpPr txBox="1">
            <a:spLocks/>
          </p:cNvSpPr>
          <p:nvPr/>
        </p:nvSpPr>
        <p:spPr>
          <a:xfrm>
            <a:off x="3036163" y="6307585"/>
            <a:ext cx="6119673"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it-IT" sz="1400" dirty="0">
                <a:solidFill>
                  <a:schemeClr val="bg1"/>
                </a:solidFill>
              </a:rPr>
              <a:t>Pignoramento dell'abitazione principale e rinegoziazione del mutuo: </a:t>
            </a:r>
          </a:p>
          <a:p>
            <a:pPr>
              <a:lnSpc>
                <a:spcPct val="100000"/>
              </a:lnSpc>
            </a:pPr>
            <a:r>
              <a:rPr lang="it-IT" sz="1400" dirty="0">
                <a:solidFill>
                  <a:schemeClr val="bg1"/>
                </a:solidFill>
              </a:rPr>
              <a:t>valutazione delle condizioni </a:t>
            </a:r>
          </a:p>
        </p:txBody>
      </p:sp>
      <p:sp>
        <p:nvSpPr>
          <p:cNvPr id="15" name="Titolo 1">
            <a:extLst>
              <a:ext uri="{FF2B5EF4-FFF2-40B4-BE49-F238E27FC236}">
                <a16:creationId xmlns:a16="http://schemas.microsoft.com/office/drawing/2014/main" xmlns="" id="{83480F05-2720-44D2-AACD-B10340A0E3ED}"/>
              </a:ext>
            </a:extLst>
          </p:cNvPr>
          <p:cNvSpPr txBox="1">
            <a:spLocks/>
          </p:cNvSpPr>
          <p:nvPr/>
        </p:nvSpPr>
        <p:spPr>
          <a:xfrm>
            <a:off x="306081" y="1571857"/>
            <a:ext cx="11625506" cy="469000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Aft>
                <a:spcPts val="1200"/>
              </a:spcAft>
            </a:pPr>
            <a:r>
              <a:rPr lang="it-IT" sz="2000" b="1" dirty="0">
                <a:solidFill>
                  <a:srgbClr val="C00000"/>
                </a:solidFill>
              </a:rPr>
              <a:t>l’abitazione principale del debitore</a:t>
            </a:r>
          </a:p>
          <a:p>
            <a:pPr algn="just">
              <a:spcAft>
                <a:spcPts val="1200"/>
              </a:spcAft>
            </a:pPr>
            <a:r>
              <a:rPr lang="it-IT" sz="1600" dirty="0"/>
              <a:t>In assenza di un espressa definizione normativa </a:t>
            </a:r>
            <a:r>
              <a:rPr lang="it-IT" sz="1600" dirty="0" smtClean="0"/>
              <a:t>tanto nel </a:t>
            </a:r>
            <a:r>
              <a:rPr lang="it-IT" sz="1600" dirty="0"/>
              <a:t>codice </a:t>
            </a:r>
            <a:r>
              <a:rPr lang="it-IT" sz="1600" dirty="0" smtClean="0"/>
              <a:t>civile, quanto </a:t>
            </a:r>
            <a:r>
              <a:rPr lang="it-IT" sz="1600" dirty="0"/>
              <a:t>negli interventi normativi relativi al pignoramento aventi ad oggetto l’abitazione principale, tale nozione è stata elaborata dalla dottrina e dalla giurisprudenza di merito dapprima al fine di individuare i casi in cui fosse precluso emettere l’ordine di liberazione ai sensi dell’art. 560 </a:t>
            </a:r>
            <a:r>
              <a:rPr lang="it-IT" sz="1600" dirty="0" err="1"/>
              <a:t>c.p.c</a:t>
            </a:r>
            <a:r>
              <a:rPr lang="it-IT" sz="1600" dirty="0" err="1" smtClean="0"/>
              <a:t>.</a:t>
            </a:r>
            <a:r>
              <a:rPr lang="it-IT" sz="1600" dirty="0" smtClean="0"/>
              <a:t> e, successivamente, </a:t>
            </a:r>
            <a:r>
              <a:rPr lang="it-IT" sz="1600" dirty="0"/>
              <a:t>per accertare la sussistenza dei presupposti della sospensione delle procedure ai sensi dell’art 54 ter c.p.c..</a:t>
            </a:r>
          </a:p>
          <a:p>
            <a:pPr algn="just">
              <a:spcAft>
                <a:spcPts val="1200"/>
              </a:spcAft>
            </a:pPr>
            <a:r>
              <a:rPr lang="it-IT" sz="1600" dirty="0" smtClean="0"/>
              <a:t>Si è fatto riferimento </a:t>
            </a:r>
            <a:r>
              <a:rPr lang="it-IT" sz="1600" dirty="0"/>
              <a:t>alle definizioni di diritto positivo presenti nel nostro ordinamento, che si rinvengono nei testi normativi di natura fiscale. </a:t>
            </a:r>
          </a:p>
          <a:p>
            <a:pPr algn="just">
              <a:spcAft>
                <a:spcPts val="1200"/>
              </a:spcAft>
            </a:pPr>
            <a:r>
              <a:rPr lang="it-IT" sz="1600" dirty="0"/>
              <a:t>- </a:t>
            </a:r>
            <a:r>
              <a:rPr lang="it-IT" sz="1600" b="1" dirty="0"/>
              <a:t>DPR 917/ 1986 (testo unico imposta sui redditi) </a:t>
            </a:r>
            <a:r>
              <a:rPr lang="it-IT" sz="1600" dirty="0" smtClean="0"/>
              <a:t>– art. </a:t>
            </a:r>
            <a:r>
              <a:rPr lang="it-IT" sz="1600" dirty="0"/>
              <a:t>10 co. 3 bis ai fini di individuare i casi di deducibilità e detraibilità degli oneri ai fini IRPEF ( riprodotta dell’art.15 co 1)</a:t>
            </a:r>
          </a:p>
          <a:p>
            <a:pPr algn="just">
              <a:spcAft>
                <a:spcPts val="1200"/>
              </a:spcAft>
            </a:pPr>
            <a:r>
              <a:rPr lang="it-IT" sz="1600" dirty="0"/>
              <a:t>“</a:t>
            </a:r>
            <a:r>
              <a:rPr lang="it-IT" sz="1600" i="1" dirty="0"/>
              <a:t>Per abitazione principale si intende quella nella quale la persona fisica, che la possiede a titolo di proprietà o altro diritto reale, o i suoi familiari </a:t>
            </a:r>
            <a:r>
              <a:rPr lang="it-IT" sz="1600" b="1" i="1" dirty="0">
                <a:solidFill>
                  <a:srgbClr val="D20000"/>
                </a:solidFill>
              </a:rPr>
              <a:t>dimorano abitualmente</a:t>
            </a:r>
            <a:r>
              <a:rPr lang="it-IT" sz="1600" i="1" dirty="0"/>
              <a:t>. Non si tiene conto della variazione della dimora abituale se dipendente da ricovero permanente in istituti di ricovero o sanitari, a condizione che l'unità immobiliare non risulti locata</a:t>
            </a:r>
            <a:r>
              <a:rPr lang="it-IT" sz="1600" dirty="0"/>
              <a:t>”</a:t>
            </a:r>
          </a:p>
          <a:p>
            <a:pPr algn="just">
              <a:spcAft>
                <a:spcPts val="1200"/>
              </a:spcAft>
            </a:pPr>
            <a:r>
              <a:rPr lang="it-IT" sz="1600" dirty="0"/>
              <a:t>- </a:t>
            </a:r>
            <a:r>
              <a:rPr lang="it-IT" sz="1600" b="1" dirty="0"/>
              <a:t>L 27 dicembre 2019, n. 160 (legge di bilancio per il 2020</a:t>
            </a:r>
            <a:r>
              <a:rPr lang="it-IT" sz="1600" dirty="0"/>
              <a:t>) - art. 1, 741° comma, lett. b, in tema di  esenzione IMU. </a:t>
            </a:r>
          </a:p>
          <a:p>
            <a:pPr algn="just">
              <a:spcAft>
                <a:spcPts val="1200"/>
              </a:spcAft>
            </a:pPr>
            <a:r>
              <a:rPr lang="it-IT" sz="1600" dirty="0"/>
              <a:t>“</a:t>
            </a:r>
            <a:r>
              <a:rPr lang="it-IT" sz="1600" i="1" dirty="0"/>
              <a:t>Per abitazione principale si intende l'immobile, iscritto o iscrivibile nel catasto edilizio urbano come </a:t>
            </a:r>
            <a:r>
              <a:rPr lang="it-IT" sz="1600" b="1" i="1" dirty="0">
                <a:solidFill>
                  <a:srgbClr val="FF0000"/>
                </a:solidFill>
              </a:rPr>
              <a:t>unica unità </a:t>
            </a:r>
            <a:r>
              <a:rPr lang="it-IT" sz="1600" i="1" dirty="0"/>
              <a:t>immobiliare, nel quale il possessore e il suo nucleo familiare </a:t>
            </a:r>
            <a:r>
              <a:rPr lang="it-IT" sz="1600" b="1" i="1" dirty="0">
                <a:solidFill>
                  <a:srgbClr val="FF0000"/>
                </a:solidFill>
              </a:rPr>
              <a:t>dimorano abitualmente e risiedono anagraficamente</a:t>
            </a:r>
            <a:r>
              <a:rPr lang="it-IT" sz="1600" i="1" dirty="0"/>
              <a:t>. …”</a:t>
            </a:r>
          </a:p>
          <a:p>
            <a:pPr algn="just">
              <a:spcAft>
                <a:spcPts val="1200"/>
              </a:spcAft>
            </a:pPr>
            <a:r>
              <a:rPr lang="it-IT" sz="1600" dirty="0"/>
              <a:t> </a:t>
            </a:r>
          </a:p>
        </p:txBody>
      </p:sp>
    </p:spTree>
    <p:extLst>
      <p:ext uri="{BB962C8B-B14F-4D97-AF65-F5344CB8AC3E}">
        <p14:creationId xmlns:p14="http://schemas.microsoft.com/office/powerpoint/2010/main" val="32469276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80" y="151525"/>
            <a:ext cx="2730083" cy="448444"/>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xmlns="" id="{BBDDFD2F-D67A-4F83-AC55-12C5D98D854A}"/>
              </a:ext>
            </a:extLst>
          </p:cNvPr>
          <p:cNvSpPr>
            <a:spLocks noGrp="1"/>
          </p:cNvSpPr>
          <p:nvPr>
            <p:ph type="ctrTitle"/>
          </p:nvPr>
        </p:nvSpPr>
        <p:spPr>
          <a:xfrm>
            <a:off x="306080" y="826356"/>
            <a:ext cx="11625507" cy="716871"/>
          </a:xfrm>
        </p:spPr>
        <p:txBody>
          <a:bodyPr anchor="ctr">
            <a:noAutofit/>
          </a:bodyPr>
          <a:lstStyle/>
          <a:p>
            <a:r>
              <a:rPr lang="it-IT" sz="2800" b="1" dirty="0"/>
              <a:t>III.	CONDIZIONI PER L’ACCESSO ALL’ACCORDO DI RINEGOZIAZIONE/ FINANZIAMENTO </a:t>
            </a:r>
            <a:endParaRPr lang="it-IT" sz="3600" b="1" dirty="0"/>
          </a:p>
        </p:txBody>
      </p:sp>
      <p:cxnSp>
        <p:nvCxnSpPr>
          <p:cNvPr id="7" name="Connettore diritto 6">
            <a:extLst>
              <a:ext uri="{FF2B5EF4-FFF2-40B4-BE49-F238E27FC236}">
                <a16:creationId xmlns:a16="http://schemas.microsoft.com/office/drawing/2014/main" xmlns="" id="{40718B55-E624-4546-A0FE-6E8249C1E3BC}"/>
              </a:ext>
            </a:extLst>
          </p:cNvPr>
          <p:cNvCxnSpPr/>
          <p:nvPr/>
        </p:nvCxnSpPr>
        <p:spPr>
          <a:xfrm>
            <a:off x="587405" y="1566087"/>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6084FE45-2120-4304-B243-139623333EB5}"/>
              </a:ext>
            </a:extLst>
          </p:cNvPr>
          <p:cNvSpPr/>
          <p:nvPr/>
        </p:nvSpPr>
        <p:spPr>
          <a:xfrm>
            <a:off x="0" y="6313355"/>
            <a:ext cx="12192000" cy="54464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ttangolo 10">
            <a:extLst>
              <a:ext uri="{FF2B5EF4-FFF2-40B4-BE49-F238E27FC236}">
                <a16:creationId xmlns:a16="http://schemas.microsoft.com/office/drawing/2014/main" xmlns="" id="{AF1C193A-B96A-4946-8CB5-1C386E568609}"/>
              </a:ext>
            </a:extLst>
          </p:cNvPr>
          <p:cNvSpPr/>
          <p:nvPr/>
        </p:nvSpPr>
        <p:spPr>
          <a:xfrm>
            <a:off x="0" y="6267636"/>
            <a:ext cx="12192000" cy="4571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olo 1">
            <a:extLst>
              <a:ext uri="{FF2B5EF4-FFF2-40B4-BE49-F238E27FC236}">
                <a16:creationId xmlns:a16="http://schemas.microsoft.com/office/drawing/2014/main" xmlns="" id="{FE00439B-17EE-48EE-ABA8-2B3596EB2E02}"/>
              </a:ext>
            </a:extLst>
          </p:cNvPr>
          <p:cNvSpPr txBox="1">
            <a:spLocks/>
          </p:cNvSpPr>
          <p:nvPr/>
        </p:nvSpPr>
        <p:spPr>
          <a:xfrm>
            <a:off x="1" y="631335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1400" dirty="0">
                <a:solidFill>
                  <a:schemeClr val="bg1"/>
                </a:solidFill>
              </a:rPr>
              <a:t>20 gennaio 2022</a:t>
            </a:r>
            <a:endParaRPr lang="it-IT" sz="1800" dirty="0">
              <a:solidFill>
                <a:schemeClr val="bg1"/>
              </a:solidFill>
            </a:endParaRPr>
          </a:p>
        </p:txBody>
      </p:sp>
      <p:sp>
        <p:nvSpPr>
          <p:cNvPr id="10" name="Titolo 1">
            <a:extLst>
              <a:ext uri="{FF2B5EF4-FFF2-40B4-BE49-F238E27FC236}">
                <a16:creationId xmlns:a16="http://schemas.microsoft.com/office/drawing/2014/main" xmlns="" id="{C846400A-F65A-4BF3-8B27-2DBF9373DED0}"/>
              </a:ext>
            </a:extLst>
          </p:cNvPr>
          <p:cNvSpPr txBox="1">
            <a:spLocks/>
          </p:cNvSpPr>
          <p:nvPr/>
        </p:nvSpPr>
        <p:spPr>
          <a:xfrm>
            <a:off x="9155837" y="631912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it-IT" sz="1400" dirty="0">
                <a:solidFill>
                  <a:schemeClr val="bg1"/>
                </a:solidFill>
              </a:rPr>
              <a:t>Dott.ssa Alessandra DOMINICI </a:t>
            </a:r>
            <a:endParaRPr lang="it-IT" sz="1800" dirty="0">
              <a:solidFill>
                <a:schemeClr val="bg1"/>
              </a:solidFill>
            </a:endParaRPr>
          </a:p>
        </p:txBody>
      </p:sp>
      <p:sp>
        <p:nvSpPr>
          <p:cNvPr id="13" name="Titolo 1">
            <a:extLst>
              <a:ext uri="{FF2B5EF4-FFF2-40B4-BE49-F238E27FC236}">
                <a16:creationId xmlns:a16="http://schemas.microsoft.com/office/drawing/2014/main" xmlns="" id="{56CB9A66-F966-47E0-9119-FF9DFDD60897}"/>
              </a:ext>
            </a:extLst>
          </p:cNvPr>
          <p:cNvSpPr txBox="1">
            <a:spLocks/>
          </p:cNvSpPr>
          <p:nvPr/>
        </p:nvSpPr>
        <p:spPr>
          <a:xfrm>
            <a:off x="3036163" y="6307585"/>
            <a:ext cx="6119673"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it-IT" sz="1400" dirty="0">
                <a:solidFill>
                  <a:schemeClr val="bg1"/>
                </a:solidFill>
              </a:rPr>
              <a:t>Pignoramento dell'abitazione principale e rinegoziazione del mutuo: </a:t>
            </a:r>
          </a:p>
          <a:p>
            <a:pPr>
              <a:lnSpc>
                <a:spcPct val="100000"/>
              </a:lnSpc>
            </a:pPr>
            <a:r>
              <a:rPr lang="it-IT" sz="1400" dirty="0">
                <a:solidFill>
                  <a:schemeClr val="bg1"/>
                </a:solidFill>
              </a:rPr>
              <a:t>valutazione delle condizioni </a:t>
            </a:r>
          </a:p>
        </p:txBody>
      </p:sp>
      <p:sp>
        <p:nvSpPr>
          <p:cNvPr id="15" name="Titolo 1">
            <a:extLst>
              <a:ext uri="{FF2B5EF4-FFF2-40B4-BE49-F238E27FC236}">
                <a16:creationId xmlns:a16="http://schemas.microsoft.com/office/drawing/2014/main" xmlns="" id="{83480F05-2720-44D2-AACD-B10340A0E3ED}"/>
              </a:ext>
            </a:extLst>
          </p:cNvPr>
          <p:cNvSpPr txBox="1">
            <a:spLocks/>
          </p:cNvSpPr>
          <p:nvPr/>
        </p:nvSpPr>
        <p:spPr>
          <a:xfrm>
            <a:off x="306081" y="1571857"/>
            <a:ext cx="11625506" cy="457001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spcAft>
                <a:spcPts val="1200"/>
              </a:spcAft>
            </a:pPr>
            <a:r>
              <a:rPr lang="it-IT" sz="2000" b="1" u="sng" dirty="0">
                <a:solidFill>
                  <a:srgbClr val="C00000"/>
                </a:solidFill>
              </a:rPr>
              <a:t>Definizione:</a:t>
            </a:r>
            <a:r>
              <a:rPr lang="it-IT" sz="1600" dirty="0">
                <a:solidFill>
                  <a:srgbClr val="C00000"/>
                </a:solidFill>
              </a:rPr>
              <a:t> </a:t>
            </a:r>
            <a:r>
              <a:rPr lang="it-IT" sz="1600" dirty="0"/>
              <a:t>riconducibile al concetto civilistico di </a:t>
            </a:r>
            <a:r>
              <a:rPr lang="it-IT" sz="1600" dirty="0">
                <a:solidFill>
                  <a:srgbClr val="C00000"/>
                </a:solidFill>
              </a:rPr>
              <a:t>r</a:t>
            </a:r>
            <a:r>
              <a:rPr lang="it-IT" sz="1600" b="1" dirty="0">
                <a:solidFill>
                  <a:srgbClr val="C00000"/>
                </a:solidFill>
              </a:rPr>
              <a:t>esidenza</a:t>
            </a:r>
            <a:r>
              <a:rPr lang="it-IT" sz="1600" dirty="0">
                <a:solidFill>
                  <a:srgbClr val="C00000"/>
                </a:solidFill>
              </a:rPr>
              <a:t>,</a:t>
            </a:r>
            <a:r>
              <a:rPr lang="it-IT" sz="1600" dirty="0"/>
              <a:t> positivamente individuato </a:t>
            </a:r>
            <a:r>
              <a:rPr lang="it-IT" sz="1600" dirty="0">
                <a:solidFill>
                  <a:srgbClr val="C00000"/>
                </a:solidFill>
              </a:rPr>
              <a:t>dall’art. 43, comma 2, c.c</a:t>
            </a:r>
            <a:r>
              <a:rPr lang="it-IT" sz="1600" dirty="0"/>
              <a:t>.. Luogo in cui il titolare del diritto immobiliare dimora abitualmente (nel caso, col proprio nucleo familiare) ed in cui di regola risiede. </a:t>
            </a:r>
          </a:p>
          <a:p>
            <a:pPr algn="just">
              <a:spcAft>
                <a:spcPts val="1200"/>
              </a:spcAft>
            </a:pPr>
            <a:r>
              <a:rPr lang="it-IT" sz="1600" dirty="0"/>
              <a:t>Tale requisito deve essere apprezzato con riferimento alla </a:t>
            </a:r>
            <a:r>
              <a:rPr lang="it-IT" sz="1600" u="sng" dirty="0"/>
              <a:t>destinazione stabile, effettiva e durevole dell’immobile ad abitazione del debitore</a:t>
            </a:r>
            <a:r>
              <a:rPr lang="it-IT" sz="1600" u="sng" dirty="0" smtClean="0"/>
              <a:t>.</a:t>
            </a:r>
          </a:p>
          <a:p>
            <a:pPr algn="just">
              <a:spcAft>
                <a:spcPts val="1200"/>
              </a:spcAft>
            </a:pPr>
            <a:r>
              <a:rPr lang="it-IT" sz="1600" u="sng" dirty="0" smtClean="0"/>
              <a:t> </a:t>
            </a:r>
            <a:r>
              <a:rPr lang="it-IT" sz="1600" dirty="0"/>
              <a:t>L’accertamento viene  fatto in primo luogo mediante l’utilizzo di certificati anagrafici che hanno, tuttavia, unicamente valore presuntivo e ammettono prova contraria.  Tale </a:t>
            </a:r>
            <a:r>
              <a:rPr lang="it-IT" sz="1600" dirty="0" smtClean="0"/>
              <a:t>accertamento può essere effettuato :</a:t>
            </a:r>
            <a:endParaRPr lang="it-IT" sz="1600" dirty="0"/>
          </a:p>
          <a:p>
            <a:pPr algn="just">
              <a:spcAft>
                <a:spcPts val="1200"/>
              </a:spcAft>
            </a:pPr>
            <a:r>
              <a:rPr lang="it-IT" sz="1600" dirty="0"/>
              <a:t>1) Esaminando la relata di notifica del pignoramento</a:t>
            </a:r>
          </a:p>
          <a:p>
            <a:pPr algn="just">
              <a:spcAft>
                <a:spcPts val="1200"/>
              </a:spcAft>
            </a:pPr>
            <a:r>
              <a:rPr lang="it-IT" sz="1600" dirty="0"/>
              <a:t>2) </a:t>
            </a:r>
            <a:r>
              <a:rPr lang="it-IT" sz="1600" dirty="0" smtClean="0"/>
              <a:t>Leggendo i verbali </a:t>
            </a:r>
            <a:r>
              <a:rPr lang="it-IT" sz="1600" dirty="0"/>
              <a:t>di accesso del custode o dell’esperto estimatore</a:t>
            </a:r>
          </a:p>
          <a:p>
            <a:pPr algn="just">
              <a:spcAft>
                <a:spcPts val="1200"/>
              </a:spcAft>
            </a:pPr>
            <a:r>
              <a:rPr lang="it-IT" sz="1600" dirty="0" smtClean="0"/>
              <a:t>3)Tenendo conto della categoria </a:t>
            </a:r>
            <a:r>
              <a:rPr lang="it-IT" sz="1600" dirty="0"/>
              <a:t>catastale, </a:t>
            </a:r>
            <a:r>
              <a:rPr lang="it-IT" sz="1600" dirty="0" smtClean="0"/>
              <a:t>elemento da </a:t>
            </a:r>
            <a:r>
              <a:rPr lang="it-IT" sz="1600" dirty="0"/>
              <a:t>valutare unitamente alle indicazioni fornite dall’esperto estimatore nella perizia di stima. In astratto solo i beni accatastati nella categoria A ed escluso A/10 potrebbero costituire abitazione principale. In </a:t>
            </a:r>
            <a:r>
              <a:rPr lang="it-IT" sz="1600" dirty="0" smtClean="0"/>
              <a:t>concreto, </a:t>
            </a:r>
            <a:r>
              <a:rPr lang="it-IT" sz="1600" dirty="0"/>
              <a:t>capita di trovare magazzini, </a:t>
            </a:r>
            <a:r>
              <a:rPr lang="it-IT" sz="1600" dirty="0" smtClean="0"/>
              <a:t>cantine e  </a:t>
            </a:r>
            <a:r>
              <a:rPr lang="it-IT" sz="1600" dirty="0"/>
              <a:t>uffici adibiti ad abitazione. Perciò è stato ritenuto di escludere queste altre categorie di immobili solo ove l’estimatore accerti che il bene non abbia le caratteristiche minime per essere considerato abitabile.</a:t>
            </a:r>
          </a:p>
          <a:p>
            <a:pPr algn="just">
              <a:spcAft>
                <a:spcPts val="1200"/>
              </a:spcAft>
            </a:pPr>
            <a:endParaRPr lang="it-IT" sz="1600" dirty="0"/>
          </a:p>
          <a:p>
            <a:pPr marL="457200" indent="-457200" algn="just">
              <a:spcAft>
                <a:spcPts val="1200"/>
              </a:spcAft>
              <a:buFont typeface="+mj-lt"/>
              <a:buAutoNum type="arabicPeriod" startAt="4"/>
            </a:pPr>
            <a:endParaRPr lang="it-IT" sz="1600" dirty="0"/>
          </a:p>
        </p:txBody>
      </p:sp>
    </p:spTree>
    <p:extLst>
      <p:ext uri="{BB962C8B-B14F-4D97-AF65-F5344CB8AC3E}">
        <p14:creationId xmlns:p14="http://schemas.microsoft.com/office/powerpoint/2010/main" val="21125747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80" y="151525"/>
            <a:ext cx="2730083" cy="448444"/>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xmlns="" id="{BBDDFD2F-D67A-4F83-AC55-12C5D98D854A}"/>
              </a:ext>
            </a:extLst>
          </p:cNvPr>
          <p:cNvSpPr>
            <a:spLocks noGrp="1"/>
          </p:cNvSpPr>
          <p:nvPr>
            <p:ph type="ctrTitle"/>
          </p:nvPr>
        </p:nvSpPr>
        <p:spPr>
          <a:xfrm>
            <a:off x="306080" y="826356"/>
            <a:ext cx="11625507" cy="716871"/>
          </a:xfrm>
        </p:spPr>
        <p:txBody>
          <a:bodyPr anchor="ctr">
            <a:noAutofit/>
          </a:bodyPr>
          <a:lstStyle/>
          <a:p>
            <a:r>
              <a:rPr lang="it-IT" sz="2800" b="1" dirty="0">
                <a:solidFill>
                  <a:srgbClr val="C00000"/>
                </a:solidFill>
              </a:rPr>
              <a:t>III.</a:t>
            </a:r>
            <a:r>
              <a:rPr lang="it-IT" sz="2800" b="1" dirty="0"/>
              <a:t>	</a:t>
            </a:r>
            <a:r>
              <a:rPr lang="it-IT" sz="2800" b="1" dirty="0">
                <a:solidFill>
                  <a:srgbClr val="C00000"/>
                </a:solidFill>
              </a:rPr>
              <a:t>CONDIZIONI PER L’ACCESSO ALL’ACCORDO DI RINEGOZIAZIONE/ FINANZIAMENTO </a:t>
            </a:r>
            <a:endParaRPr lang="it-IT" sz="3600" b="1" dirty="0">
              <a:solidFill>
                <a:srgbClr val="C00000"/>
              </a:solidFill>
            </a:endParaRPr>
          </a:p>
        </p:txBody>
      </p:sp>
      <p:cxnSp>
        <p:nvCxnSpPr>
          <p:cNvPr id="7" name="Connettore diritto 6">
            <a:extLst>
              <a:ext uri="{FF2B5EF4-FFF2-40B4-BE49-F238E27FC236}">
                <a16:creationId xmlns:a16="http://schemas.microsoft.com/office/drawing/2014/main" xmlns="" id="{40718B55-E624-4546-A0FE-6E8249C1E3BC}"/>
              </a:ext>
            </a:extLst>
          </p:cNvPr>
          <p:cNvCxnSpPr/>
          <p:nvPr/>
        </p:nvCxnSpPr>
        <p:spPr>
          <a:xfrm>
            <a:off x="587405" y="1566087"/>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6084FE45-2120-4304-B243-139623333EB5}"/>
              </a:ext>
            </a:extLst>
          </p:cNvPr>
          <p:cNvSpPr/>
          <p:nvPr/>
        </p:nvSpPr>
        <p:spPr>
          <a:xfrm>
            <a:off x="0" y="6313355"/>
            <a:ext cx="12192000" cy="54464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ttangolo 10">
            <a:extLst>
              <a:ext uri="{FF2B5EF4-FFF2-40B4-BE49-F238E27FC236}">
                <a16:creationId xmlns:a16="http://schemas.microsoft.com/office/drawing/2014/main" xmlns="" id="{AF1C193A-B96A-4946-8CB5-1C386E568609}"/>
              </a:ext>
            </a:extLst>
          </p:cNvPr>
          <p:cNvSpPr/>
          <p:nvPr/>
        </p:nvSpPr>
        <p:spPr>
          <a:xfrm>
            <a:off x="0" y="6267636"/>
            <a:ext cx="12192000" cy="4571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olo 1">
            <a:extLst>
              <a:ext uri="{FF2B5EF4-FFF2-40B4-BE49-F238E27FC236}">
                <a16:creationId xmlns:a16="http://schemas.microsoft.com/office/drawing/2014/main" xmlns="" id="{FE00439B-17EE-48EE-ABA8-2B3596EB2E02}"/>
              </a:ext>
            </a:extLst>
          </p:cNvPr>
          <p:cNvSpPr txBox="1">
            <a:spLocks/>
          </p:cNvSpPr>
          <p:nvPr/>
        </p:nvSpPr>
        <p:spPr>
          <a:xfrm>
            <a:off x="1" y="631335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1400" dirty="0">
                <a:solidFill>
                  <a:schemeClr val="bg1"/>
                </a:solidFill>
              </a:rPr>
              <a:t>20 gennaio 2022</a:t>
            </a:r>
            <a:endParaRPr lang="it-IT" sz="1800" dirty="0">
              <a:solidFill>
                <a:schemeClr val="bg1"/>
              </a:solidFill>
            </a:endParaRPr>
          </a:p>
        </p:txBody>
      </p:sp>
      <p:sp>
        <p:nvSpPr>
          <p:cNvPr id="10" name="Titolo 1">
            <a:extLst>
              <a:ext uri="{FF2B5EF4-FFF2-40B4-BE49-F238E27FC236}">
                <a16:creationId xmlns:a16="http://schemas.microsoft.com/office/drawing/2014/main" xmlns="" id="{C846400A-F65A-4BF3-8B27-2DBF9373DED0}"/>
              </a:ext>
            </a:extLst>
          </p:cNvPr>
          <p:cNvSpPr txBox="1">
            <a:spLocks/>
          </p:cNvSpPr>
          <p:nvPr/>
        </p:nvSpPr>
        <p:spPr>
          <a:xfrm>
            <a:off x="9155837" y="631912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it-IT" sz="1400" dirty="0">
                <a:solidFill>
                  <a:schemeClr val="bg1"/>
                </a:solidFill>
              </a:rPr>
              <a:t>Dott.ssa Alessandra DOMINICI </a:t>
            </a:r>
            <a:endParaRPr lang="it-IT" sz="1800" dirty="0">
              <a:solidFill>
                <a:schemeClr val="bg1"/>
              </a:solidFill>
            </a:endParaRPr>
          </a:p>
        </p:txBody>
      </p:sp>
      <p:sp>
        <p:nvSpPr>
          <p:cNvPr id="13" name="Titolo 1">
            <a:extLst>
              <a:ext uri="{FF2B5EF4-FFF2-40B4-BE49-F238E27FC236}">
                <a16:creationId xmlns:a16="http://schemas.microsoft.com/office/drawing/2014/main" xmlns="" id="{56CB9A66-F966-47E0-9119-FF9DFDD60897}"/>
              </a:ext>
            </a:extLst>
          </p:cNvPr>
          <p:cNvSpPr txBox="1">
            <a:spLocks/>
          </p:cNvSpPr>
          <p:nvPr/>
        </p:nvSpPr>
        <p:spPr>
          <a:xfrm>
            <a:off x="3036163" y="6307585"/>
            <a:ext cx="6119673"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it-IT" sz="1400" dirty="0">
                <a:solidFill>
                  <a:schemeClr val="bg1"/>
                </a:solidFill>
              </a:rPr>
              <a:t>Pignoramento dell'abitazione principale e rinegoziazione del mutuo: </a:t>
            </a:r>
          </a:p>
          <a:p>
            <a:pPr>
              <a:lnSpc>
                <a:spcPct val="100000"/>
              </a:lnSpc>
            </a:pPr>
            <a:r>
              <a:rPr lang="it-IT" sz="1400" dirty="0">
                <a:solidFill>
                  <a:schemeClr val="bg1"/>
                </a:solidFill>
              </a:rPr>
              <a:t>valutazione delle condizioni </a:t>
            </a:r>
          </a:p>
        </p:txBody>
      </p:sp>
      <p:sp>
        <p:nvSpPr>
          <p:cNvPr id="15" name="Titolo 1">
            <a:extLst>
              <a:ext uri="{FF2B5EF4-FFF2-40B4-BE49-F238E27FC236}">
                <a16:creationId xmlns:a16="http://schemas.microsoft.com/office/drawing/2014/main" xmlns="" id="{83480F05-2720-44D2-AACD-B10340A0E3ED}"/>
              </a:ext>
            </a:extLst>
          </p:cNvPr>
          <p:cNvSpPr txBox="1">
            <a:spLocks/>
          </p:cNvSpPr>
          <p:nvPr/>
        </p:nvSpPr>
        <p:spPr>
          <a:xfrm>
            <a:off x="306081" y="1571857"/>
            <a:ext cx="11625506" cy="457001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spcAft>
                <a:spcPts val="1200"/>
              </a:spcAft>
            </a:pPr>
            <a:endParaRPr lang="it-IT" sz="1600" dirty="0"/>
          </a:p>
          <a:p>
            <a:pPr algn="just">
              <a:spcAft>
                <a:spcPts val="1200"/>
              </a:spcAft>
            </a:pPr>
            <a:r>
              <a:rPr lang="it-IT" sz="1600" b="1" dirty="0">
                <a:solidFill>
                  <a:srgbClr val="C00000"/>
                </a:solidFill>
              </a:rPr>
              <a:t>A) Tal definizione può essere utilizzata anche ai fini dell’applicazione dell’art. 41 Bis DL 124/2019?</a:t>
            </a:r>
          </a:p>
          <a:p>
            <a:pPr algn="just">
              <a:spcAft>
                <a:spcPts val="1200"/>
              </a:spcAft>
            </a:pPr>
            <a:r>
              <a:rPr lang="it-IT" sz="1600" b="1" dirty="0">
                <a:solidFill>
                  <a:srgbClr val="C00000"/>
                </a:solidFill>
              </a:rPr>
              <a:t>MA 1</a:t>
            </a:r>
            <a:r>
              <a:rPr lang="it-IT" sz="1600" dirty="0"/>
              <a:t>: la norma non tutela i </a:t>
            </a:r>
            <a:r>
              <a:rPr lang="it-IT" sz="1600" b="1" dirty="0"/>
              <a:t>familiari conviventi </a:t>
            </a:r>
            <a:r>
              <a:rPr lang="it-IT" sz="1600" dirty="0"/>
              <a:t>del debitore. Pertanto se alcuni tribunali di merito e una parte della dottrina con riferimento </a:t>
            </a:r>
            <a:r>
              <a:rPr lang="it-IT" sz="1600" dirty="0" smtClean="0"/>
              <a:t>all’art. 560 </a:t>
            </a:r>
            <a:r>
              <a:rPr lang="it-IT" sz="1600" dirty="0" err="1" smtClean="0"/>
              <a:t>c.p.c</a:t>
            </a:r>
            <a:r>
              <a:rPr lang="it-IT" sz="1600" dirty="0" err="1"/>
              <a:t>.</a:t>
            </a:r>
            <a:r>
              <a:rPr lang="it-IT" sz="1600" dirty="0"/>
              <a:t> ha ritenuto di estendere l’esclusione della possibilità di emettere ordine di liberazione anticipato ai familiari conviventi nel caso di allontanamento obbligato del debitore </a:t>
            </a:r>
            <a:r>
              <a:rPr lang="it-IT" sz="1600" dirty="0" smtClean="0"/>
              <a:t>(sentenza giudiziale, </a:t>
            </a:r>
            <a:r>
              <a:rPr lang="it-IT" sz="1600" dirty="0"/>
              <a:t>ordine di allontanamento </a:t>
            </a:r>
            <a:r>
              <a:rPr lang="it-IT" sz="1600" dirty="0" smtClean="0"/>
              <a:t>o decesso</a:t>
            </a:r>
            <a:r>
              <a:rPr lang="it-IT" sz="1600" dirty="0"/>
              <a:t>) o di coniuge con assegnazione della casa familiare trascritta, con riferimento all’istituto della rinegoziazione/finanziamento </a:t>
            </a:r>
            <a:r>
              <a:rPr lang="it-IT" sz="1600" b="1" dirty="0"/>
              <a:t>tale estensione non appare </a:t>
            </a:r>
            <a:r>
              <a:rPr lang="it-IT" sz="1600" b="1" dirty="0" smtClean="0"/>
              <a:t>sostenibile.</a:t>
            </a:r>
            <a:endParaRPr lang="it-IT" sz="1600" b="1" dirty="0"/>
          </a:p>
          <a:p>
            <a:pPr algn="just">
              <a:spcAft>
                <a:spcPts val="1200"/>
              </a:spcAft>
            </a:pPr>
            <a:r>
              <a:rPr lang="it-IT" sz="1600" b="1" dirty="0">
                <a:solidFill>
                  <a:srgbClr val="C00000"/>
                </a:solidFill>
              </a:rPr>
              <a:t>MA 2</a:t>
            </a:r>
            <a:r>
              <a:rPr lang="it-IT" sz="1600" dirty="0"/>
              <a:t>  l’art.1  DM 21 luglio 2014  contenente le condizioni per l’accesso alla garanzia relativamente ai mutui acquistata con mutuo garantito dal Fondo  prima casa prevede che la casa acquistata mediante il mutuo garantito dovrà essere " </a:t>
            </a:r>
            <a:r>
              <a:rPr lang="it-IT" sz="1600" dirty="0" err="1" smtClean="0"/>
              <a:t>dibita</a:t>
            </a:r>
            <a:r>
              <a:rPr lang="it-IT" sz="1600" dirty="0" smtClean="0"/>
              <a:t> </a:t>
            </a:r>
            <a:r>
              <a:rPr lang="it-IT" sz="1600" dirty="0"/>
              <a:t>ad abitazione principale del mutuatario". La </a:t>
            </a:r>
            <a:r>
              <a:rPr lang="it-IT" sz="1600" b="1" dirty="0"/>
              <a:t>Consap</a:t>
            </a:r>
            <a:r>
              <a:rPr lang="it-IT" sz="1600" dirty="0"/>
              <a:t>, gestore del  fondo, precisa che per abitazione principale si intende "l'immobile, iscritto o iscrivibile nel catasto edilizio urbano come unica unità immobiliare, </a:t>
            </a:r>
            <a:r>
              <a:rPr lang="it-IT" sz="1600" u="sng" dirty="0"/>
              <a:t>nel quale il possessore dimora abitualmente oltre a </a:t>
            </a:r>
            <a:r>
              <a:rPr lang="it-IT" sz="1600" b="1" u="sng" dirty="0"/>
              <a:t>risiedere anagraficamente</a:t>
            </a:r>
            <a:r>
              <a:rPr lang="it-IT" sz="1600" dirty="0"/>
              <a:t>", pertanto, non sarà sufficiente la solo dimora abituale (ex art. 43 del Codice Civile) in quanto la situazione di fatto dovrà essere necessariamente accompagnata da quella formale della residenza anagrafica entro 18 mesi dalla data del rogito</a:t>
            </a:r>
          </a:p>
          <a:p>
            <a:pPr algn="just">
              <a:spcAft>
                <a:spcPts val="1200"/>
              </a:spcAft>
            </a:pPr>
            <a:r>
              <a:rPr lang="it-IT" sz="1600" dirty="0"/>
              <a:t>Tuttavia questa interpretazione fornita dalla Consap sembra coerente con il precedente comma 2 lett. c) dell’art 41 bis oggi abrogato</a:t>
            </a:r>
          </a:p>
          <a:p>
            <a:pPr algn="just">
              <a:spcAft>
                <a:spcPts val="1200"/>
              </a:spcAft>
            </a:pPr>
            <a:r>
              <a:rPr lang="it-IT" sz="1600" dirty="0"/>
              <a:t>Nella precedente versione la  norma  prevedeva che il mutuo da rinegoziare  doveva essere stato concesso  l'acquisto di un immobile che rispetti i </a:t>
            </a:r>
            <a:r>
              <a:rPr lang="it-IT" sz="1600" b="1" dirty="0"/>
              <a:t>requisiti previsti dalla nota II-bis) all'articolo 1 della tariffa, parte prima, allegata al DPR , 26 aprile 1986, n. 131 (TUIR</a:t>
            </a:r>
            <a:r>
              <a:rPr lang="it-IT" sz="1600" dirty="0"/>
              <a:t>) . L’immobile doveva essere  l’unica case del debitore,  doveva trattarsi di un abitazione non di lusso e il debitore vi doveva avere la residenza.</a:t>
            </a:r>
          </a:p>
          <a:p>
            <a:pPr algn="just">
              <a:spcAft>
                <a:spcPts val="1200"/>
              </a:spcAft>
            </a:pPr>
            <a:r>
              <a:rPr lang="it-IT" sz="1600" dirty="0"/>
              <a:t>L’eliminazione di tale previsione normativa permette di ritenere che ai fini dell’applicazione della norma in commento </a:t>
            </a:r>
            <a:r>
              <a:rPr lang="it-IT" sz="1600" b="1" dirty="0"/>
              <a:t>non siano dirimenti le risultanze anagrafiche,</a:t>
            </a:r>
            <a:r>
              <a:rPr lang="it-IT" sz="1600" dirty="0"/>
              <a:t> dovendosi verificare la situazione di fatto.</a:t>
            </a:r>
          </a:p>
          <a:p>
            <a:pPr algn="just">
              <a:spcAft>
                <a:spcPts val="1200"/>
              </a:spcAft>
            </a:pPr>
            <a:endParaRPr lang="it-IT" sz="1600" dirty="0"/>
          </a:p>
        </p:txBody>
      </p:sp>
    </p:spTree>
    <p:extLst>
      <p:ext uri="{BB962C8B-B14F-4D97-AF65-F5344CB8AC3E}">
        <p14:creationId xmlns:p14="http://schemas.microsoft.com/office/powerpoint/2010/main" val="23894574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80" y="151525"/>
            <a:ext cx="2730083" cy="448444"/>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xmlns="" id="{BBDDFD2F-D67A-4F83-AC55-12C5D98D854A}"/>
              </a:ext>
            </a:extLst>
          </p:cNvPr>
          <p:cNvSpPr>
            <a:spLocks noGrp="1"/>
          </p:cNvSpPr>
          <p:nvPr>
            <p:ph type="ctrTitle"/>
          </p:nvPr>
        </p:nvSpPr>
        <p:spPr>
          <a:xfrm>
            <a:off x="306080" y="826356"/>
            <a:ext cx="11625507" cy="716871"/>
          </a:xfrm>
        </p:spPr>
        <p:txBody>
          <a:bodyPr anchor="ctr">
            <a:noAutofit/>
          </a:bodyPr>
          <a:lstStyle/>
          <a:p>
            <a:r>
              <a:rPr lang="it-IT" sz="2800" b="1" dirty="0">
                <a:solidFill>
                  <a:srgbClr val="C00000"/>
                </a:solidFill>
              </a:rPr>
              <a:t>III.</a:t>
            </a:r>
            <a:r>
              <a:rPr lang="it-IT" sz="2800" b="1" dirty="0"/>
              <a:t>	</a:t>
            </a:r>
            <a:r>
              <a:rPr lang="it-IT" sz="2800" b="1" dirty="0">
                <a:solidFill>
                  <a:srgbClr val="C00000"/>
                </a:solidFill>
              </a:rPr>
              <a:t>CONDIZIONI PER L’ACCESSO ALL’ACCORDO DI RINEGOZIAZIONE/ FINANZIAMENTO </a:t>
            </a:r>
            <a:endParaRPr lang="it-IT" sz="3600" b="1" dirty="0">
              <a:solidFill>
                <a:srgbClr val="C00000"/>
              </a:solidFill>
            </a:endParaRPr>
          </a:p>
        </p:txBody>
      </p:sp>
      <p:cxnSp>
        <p:nvCxnSpPr>
          <p:cNvPr id="7" name="Connettore diritto 6">
            <a:extLst>
              <a:ext uri="{FF2B5EF4-FFF2-40B4-BE49-F238E27FC236}">
                <a16:creationId xmlns:a16="http://schemas.microsoft.com/office/drawing/2014/main" xmlns="" id="{40718B55-E624-4546-A0FE-6E8249C1E3BC}"/>
              </a:ext>
            </a:extLst>
          </p:cNvPr>
          <p:cNvCxnSpPr/>
          <p:nvPr/>
        </p:nvCxnSpPr>
        <p:spPr>
          <a:xfrm>
            <a:off x="587405" y="1566087"/>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6084FE45-2120-4304-B243-139623333EB5}"/>
              </a:ext>
            </a:extLst>
          </p:cNvPr>
          <p:cNvSpPr/>
          <p:nvPr/>
        </p:nvSpPr>
        <p:spPr>
          <a:xfrm>
            <a:off x="0" y="6313355"/>
            <a:ext cx="12192000" cy="54464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ttangolo 10">
            <a:extLst>
              <a:ext uri="{FF2B5EF4-FFF2-40B4-BE49-F238E27FC236}">
                <a16:creationId xmlns:a16="http://schemas.microsoft.com/office/drawing/2014/main" xmlns="" id="{AF1C193A-B96A-4946-8CB5-1C386E568609}"/>
              </a:ext>
            </a:extLst>
          </p:cNvPr>
          <p:cNvSpPr/>
          <p:nvPr/>
        </p:nvSpPr>
        <p:spPr>
          <a:xfrm>
            <a:off x="0" y="6267636"/>
            <a:ext cx="12192000" cy="4571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olo 1">
            <a:extLst>
              <a:ext uri="{FF2B5EF4-FFF2-40B4-BE49-F238E27FC236}">
                <a16:creationId xmlns:a16="http://schemas.microsoft.com/office/drawing/2014/main" xmlns="" id="{FE00439B-17EE-48EE-ABA8-2B3596EB2E02}"/>
              </a:ext>
            </a:extLst>
          </p:cNvPr>
          <p:cNvSpPr txBox="1">
            <a:spLocks/>
          </p:cNvSpPr>
          <p:nvPr/>
        </p:nvSpPr>
        <p:spPr>
          <a:xfrm>
            <a:off x="1" y="631335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1400" dirty="0">
                <a:solidFill>
                  <a:schemeClr val="bg1"/>
                </a:solidFill>
              </a:rPr>
              <a:t>20 gennaio 2022</a:t>
            </a:r>
            <a:endParaRPr lang="it-IT" sz="1800" dirty="0">
              <a:solidFill>
                <a:schemeClr val="bg1"/>
              </a:solidFill>
            </a:endParaRPr>
          </a:p>
        </p:txBody>
      </p:sp>
      <p:sp>
        <p:nvSpPr>
          <p:cNvPr id="10" name="Titolo 1">
            <a:extLst>
              <a:ext uri="{FF2B5EF4-FFF2-40B4-BE49-F238E27FC236}">
                <a16:creationId xmlns:a16="http://schemas.microsoft.com/office/drawing/2014/main" xmlns="" id="{C846400A-F65A-4BF3-8B27-2DBF9373DED0}"/>
              </a:ext>
            </a:extLst>
          </p:cNvPr>
          <p:cNvSpPr txBox="1">
            <a:spLocks/>
          </p:cNvSpPr>
          <p:nvPr/>
        </p:nvSpPr>
        <p:spPr>
          <a:xfrm>
            <a:off x="9155837" y="631912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it-IT" sz="1400" dirty="0">
                <a:solidFill>
                  <a:schemeClr val="bg1"/>
                </a:solidFill>
              </a:rPr>
              <a:t>Dott.ssa Alessandra DOMINICI </a:t>
            </a:r>
            <a:endParaRPr lang="it-IT" sz="1800" dirty="0">
              <a:solidFill>
                <a:schemeClr val="bg1"/>
              </a:solidFill>
            </a:endParaRPr>
          </a:p>
        </p:txBody>
      </p:sp>
      <p:sp>
        <p:nvSpPr>
          <p:cNvPr id="13" name="Titolo 1">
            <a:extLst>
              <a:ext uri="{FF2B5EF4-FFF2-40B4-BE49-F238E27FC236}">
                <a16:creationId xmlns:a16="http://schemas.microsoft.com/office/drawing/2014/main" xmlns="" id="{56CB9A66-F966-47E0-9119-FF9DFDD60897}"/>
              </a:ext>
            </a:extLst>
          </p:cNvPr>
          <p:cNvSpPr txBox="1">
            <a:spLocks/>
          </p:cNvSpPr>
          <p:nvPr/>
        </p:nvSpPr>
        <p:spPr>
          <a:xfrm>
            <a:off x="3036163" y="6307585"/>
            <a:ext cx="6119673"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it-IT" sz="1400" dirty="0">
                <a:solidFill>
                  <a:schemeClr val="bg1"/>
                </a:solidFill>
              </a:rPr>
              <a:t>Pignoramento dell'abitazione principale e rinegoziazione del mutuo: </a:t>
            </a:r>
          </a:p>
          <a:p>
            <a:pPr>
              <a:lnSpc>
                <a:spcPct val="100000"/>
              </a:lnSpc>
            </a:pPr>
            <a:r>
              <a:rPr lang="it-IT" sz="1400" dirty="0">
                <a:solidFill>
                  <a:schemeClr val="bg1"/>
                </a:solidFill>
              </a:rPr>
              <a:t>valutazione delle condizioni </a:t>
            </a:r>
          </a:p>
        </p:txBody>
      </p:sp>
      <p:sp>
        <p:nvSpPr>
          <p:cNvPr id="15" name="Titolo 1">
            <a:extLst>
              <a:ext uri="{FF2B5EF4-FFF2-40B4-BE49-F238E27FC236}">
                <a16:creationId xmlns:a16="http://schemas.microsoft.com/office/drawing/2014/main" xmlns="" id="{83480F05-2720-44D2-AACD-B10340A0E3ED}"/>
              </a:ext>
            </a:extLst>
          </p:cNvPr>
          <p:cNvSpPr txBox="1">
            <a:spLocks/>
          </p:cNvSpPr>
          <p:nvPr/>
        </p:nvSpPr>
        <p:spPr>
          <a:xfrm>
            <a:off x="306081" y="1571857"/>
            <a:ext cx="11625506" cy="457001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spcAft>
                <a:spcPts val="1200"/>
              </a:spcAft>
            </a:pPr>
            <a:r>
              <a:rPr lang="it-IT" sz="1600" b="1" dirty="0">
                <a:solidFill>
                  <a:srgbClr val="C00000"/>
                </a:solidFill>
              </a:rPr>
              <a:t>B) Momento cronologico di accertamento del requisito.</a:t>
            </a:r>
          </a:p>
          <a:p>
            <a:pPr algn="just">
              <a:spcAft>
                <a:spcPts val="1200"/>
              </a:spcAft>
            </a:pPr>
            <a:r>
              <a:rPr lang="it-IT" sz="1600" dirty="0"/>
              <a:t>Con riferimento alla sospensione 54 </a:t>
            </a:r>
            <a:r>
              <a:rPr lang="it-IT" sz="1600" i="1" dirty="0" smtClean="0"/>
              <a:t>ter</a:t>
            </a:r>
            <a:r>
              <a:rPr lang="it-IT" sz="1600" dirty="0" smtClean="0"/>
              <a:t> DL 18/2020 </a:t>
            </a:r>
            <a:r>
              <a:rPr lang="it-IT" sz="1600" dirty="0"/>
              <a:t>si è detto </a:t>
            </a:r>
            <a:r>
              <a:rPr lang="it-IT" sz="1600" dirty="0" smtClean="0"/>
              <a:t>che  il bene immobile dovesse costituire abitazione principale del debitore già dalla </a:t>
            </a:r>
            <a:r>
              <a:rPr lang="it-IT" sz="1600" dirty="0"/>
              <a:t>trascrizione del </a:t>
            </a:r>
            <a:r>
              <a:rPr lang="it-IT" sz="1600" dirty="0" smtClean="0"/>
              <a:t>pignoramento e fino  </a:t>
            </a:r>
            <a:r>
              <a:rPr lang="it-IT" sz="1600" dirty="0"/>
              <a:t>all’entrata in vigore della legge.  A tale condivisibile conclusione si è giunti considerando che il </a:t>
            </a:r>
            <a:r>
              <a:rPr lang="it-IT" sz="1600" b="1" dirty="0"/>
              <a:t>pignoramento immobiliare è fattispecie a formazione progressiva, </a:t>
            </a:r>
            <a:r>
              <a:rPr lang="it-IT" sz="1600" dirty="0"/>
              <a:t>che ha inizio con la notifica </a:t>
            </a:r>
            <a:r>
              <a:rPr lang="it-IT" sz="1600" dirty="0" smtClean="0"/>
              <a:t>e </a:t>
            </a:r>
            <a:r>
              <a:rPr lang="it-IT" sz="1600" dirty="0"/>
              <a:t>si conclude, appunto, con la trascrizione (Cass. civ. n. 12429/2008 e Cass. civ. n. 7998/2015).</a:t>
            </a:r>
          </a:p>
          <a:p>
            <a:pPr algn="just">
              <a:spcAft>
                <a:spcPts val="1200"/>
              </a:spcAft>
            </a:pPr>
            <a:r>
              <a:rPr lang="it-IT" sz="1600" dirty="0"/>
              <a:t>Nel caso della rinegoziazione si potrebbe </a:t>
            </a:r>
            <a:r>
              <a:rPr lang="it-IT" sz="1600" dirty="0" smtClean="0"/>
              <a:t>ritenere, </a:t>
            </a:r>
            <a:r>
              <a:rPr lang="it-IT" sz="1600" dirty="0"/>
              <a:t>per le medesime </a:t>
            </a:r>
            <a:r>
              <a:rPr lang="it-IT" sz="1600" dirty="0" smtClean="0"/>
              <a:t>ragioni, </a:t>
            </a:r>
            <a:r>
              <a:rPr lang="it-IT" sz="1600" dirty="0"/>
              <a:t>che l’immobile oggetto di esecuzione e di ipoteca di primo grado doveva costituire abitazione principale sin dal momento della trascrizione del pignoramento ed è importante che rimanga tale sino al momento di presentazione dell’istanza di rinegoziazione, in cui si deve valutare se sussistono i presupposti per la possibile rinegoziazione/ finanziamento.</a:t>
            </a:r>
          </a:p>
          <a:p>
            <a:pPr algn="just">
              <a:spcAft>
                <a:spcPts val="1200"/>
              </a:spcAft>
            </a:pPr>
            <a:r>
              <a:rPr lang="it-IT" sz="1600" b="1" dirty="0">
                <a:solidFill>
                  <a:srgbClr val="C00000"/>
                </a:solidFill>
              </a:rPr>
              <a:t>C) L’istituto è applicabile quando l’immobile pignorato costituisce abitazione principale del terzo pignorato nell’espropriazione effettuata ai sensi degli artt. 602 e segg. c.p.c.?</a:t>
            </a:r>
          </a:p>
          <a:p>
            <a:pPr algn="just">
              <a:spcAft>
                <a:spcPts val="1200"/>
              </a:spcAft>
            </a:pPr>
            <a:r>
              <a:rPr lang="it-IT" sz="1600" dirty="0"/>
              <a:t>Anche con riferimento a tale problematica sembrano </a:t>
            </a:r>
            <a:r>
              <a:rPr lang="it-IT" sz="1600" dirty="0" smtClean="0"/>
              <a:t>condivisibili </a:t>
            </a:r>
            <a:r>
              <a:rPr lang="it-IT" sz="1600" dirty="0"/>
              <a:t>le conclusioni raggiunte dalla dottrina ai fini dell’applicazione della sospensione ex </a:t>
            </a:r>
            <a:r>
              <a:rPr lang="it-IT" sz="1600" dirty="0" smtClean="0"/>
              <a:t>art. </a:t>
            </a:r>
            <a:r>
              <a:rPr lang="it-IT" sz="1600" dirty="0"/>
              <a:t>54 </a:t>
            </a:r>
            <a:r>
              <a:rPr lang="it-IT" sz="1600" i="1" dirty="0"/>
              <a:t>ter</a:t>
            </a:r>
            <a:r>
              <a:rPr lang="it-IT" sz="1600" dirty="0"/>
              <a:t> DL 18/2020. L’applicazione di tutte le norme di favore può essere fatta sulla base della previsione dell'art</a:t>
            </a:r>
            <a:r>
              <a:rPr lang="it-IT" sz="1600" b="1" dirty="0"/>
              <a:t>. 604, 1° </a:t>
            </a:r>
            <a:r>
              <a:rPr lang="it-IT" sz="1600" b="1" dirty="0" smtClean="0"/>
              <a:t>co., </a:t>
            </a:r>
            <a:r>
              <a:rPr lang="it-IT" sz="1600" b="1" dirty="0" err="1"/>
              <a:t>c.p.c</a:t>
            </a:r>
            <a:r>
              <a:rPr lang="it-IT" sz="1600" dirty="0" err="1"/>
              <a:t>.</a:t>
            </a:r>
            <a:r>
              <a:rPr lang="it-IT" sz="1600" dirty="0"/>
              <a:t> </a:t>
            </a:r>
            <a:r>
              <a:rPr lang="it-IT" sz="1600" dirty="0" smtClean="0"/>
              <a:t>che attribuisce a </a:t>
            </a:r>
            <a:r>
              <a:rPr lang="it-IT" sz="1600" dirty="0"/>
              <a:t>al </a:t>
            </a:r>
            <a:r>
              <a:rPr lang="it-IT" sz="1600" b="1" dirty="0"/>
              <a:t>terzo proprietario assoggettato al pignoramento la titolarità delle facoltà spettanti al debitore</a:t>
            </a:r>
            <a:r>
              <a:rPr lang="it-IT" sz="1600" dirty="0"/>
              <a:t>.</a:t>
            </a:r>
          </a:p>
          <a:p>
            <a:pPr algn="just">
              <a:spcAft>
                <a:spcPts val="1200"/>
              </a:spcAft>
            </a:pPr>
            <a:r>
              <a:rPr lang="it-IT" sz="1600" dirty="0"/>
              <a:t>Il terzo che subisce l'espropriazione, per quanto non possa tecnicamente considerarsi </a:t>
            </a:r>
            <a:r>
              <a:rPr lang="it-IT" sz="1600" dirty="0" smtClean="0"/>
              <a:t>debitore, </a:t>
            </a:r>
            <a:r>
              <a:rPr lang="it-IT" sz="1600" dirty="0"/>
              <a:t>è comunque parte del procedimento esecutivo, e ne patisce in proprio gli </a:t>
            </a:r>
            <a:r>
              <a:rPr lang="it-IT" sz="1600" dirty="0" smtClean="0"/>
              <a:t>effetti; </a:t>
            </a:r>
            <a:r>
              <a:rPr lang="it-IT" sz="1600" dirty="0"/>
              <a:t>il terzo partecipa alla crisi del debitore, che la norma mira ad affrontate. </a:t>
            </a:r>
          </a:p>
        </p:txBody>
      </p:sp>
    </p:spTree>
    <p:extLst>
      <p:ext uri="{BB962C8B-B14F-4D97-AF65-F5344CB8AC3E}">
        <p14:creationId xmlns:p14="http://schemas.microsoft.com/office/powerpoint/2010/main" val="2625143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80" y="151525"/>
            <a:ext cx="2730083" cy="448444"/>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xmlns="" id="{BBDDFD2F-D67A-4F83-AC55-12C5D98D854A}"/>
              </a:ext>
            </a:extLst>
          </p:cNvPr>
          <p:cNvSpPr>
            <a:spLocks noGrp="1"/>
          </p:cNvSpPr>
          <p:nvPr>
            <p:ph type="ctrTitle"/>
          </p:nvPr>
        </p:nvSpPr>
        <p:spPr>
          <a:xfrm>
            <a:off x="306080" y="826357"/>
            <a:ext cx="11625507" cy="355274"/>
          </a:xfrm>
        </p:spPr>
        <p:txBody>
          <a:bodyPr anchor="ctr">
            <a:noAutofit/>
          </a:bodyPr>
          <a:lstStyle/>
          <a:p>
            <a:r>
              <a:rPr lang="it-IT" sz="2800" b="1" dirty="0">
                <a:solidFill>
                  <a:srgbClr val="C00000"/>
                </a:solidFill>
              </a:rPr>
              <a:t>IV.	CARATTERISTICHE DELL’ACCORDO</a:t>
            </a:r>
            <a:endParaRPr lang="it-IT" sz="3600" b="1" dirty="0">
              <a:solidFill>
                <a:srgbClr val="C00000"/>
              </a:solidFill>
            </a:endParaRPr>
          </a:p>
        </p:txBody>
      </p:sp>
      <p:cxnSp>
        <p:nvCxnSpPr>
          <p:cNvPr id="7" name="Connettore diritto 6">
            <a:extLst>
              <a:ext uri="{FF2B5EF4-FFF2-40B4-BE49-F238E27FC236}">
                <a16:creationId xmlns:a16="http://schemas.microsoft.com/office/drawing/2014/main" xmlns="" id="{40718B55-E624-4546-A0FE-6E8249C1E3BC}"/>
              </a:ext>
            </a:extLst>
          </p:cNvPr>
          <p:cNvCxnSpPr/>
          <p:nvPr/>
        </p:nvCxnSpPr>
        <p:spPr>
          <a:xfrm>
            <a:off x="575568" y="1185248"/>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6084FE45-2120-4304-B243-139623333EB5}"/>
              </a:ext>
            </a:extLst>
          </p:cNvPr>
          <p:cNvSpPr/>
          <p:nvPr/>
        </p:nvSpPr>
        <p:spPr>
          <a:xfrm>
            <a:off x="0" y="6313355"/>
            <a:ext cx="12192000" cy="54464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ttangolo 10">
            <a:extLst>
              <a:ext uri="{FF2B5EF4-FFF2-40B4-BE49-F238E27FC236}">
                <a16:creationId xmlns:a16="http://schemas.microsoft.com/office/drawing/2014/main" xmlns="" id="{AF1C193A-B96A-4946-8CB5-1C386E568609}"/>
              </a:ext>
            </a:extLst>
          </p:cNvPr>
          <p:cNvSpPr/>
          <p:nvPr/>
        </p:nvSpPr>
        <p:spPr>
          <a:xfrm>
            <a:off x="0" y="6267636"/>
            <a:ext cx="12192000" cy="4571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olo 1">
            <a:extLst>
              <a:ext uri="{FF2B5EF4-FFF2-40B4-BE49-F238E27FC236}">
                <a16:creationId xmlns:a16="http://schemas.microsoft.com/office/drawing/2014/main" xmlns="" id="{FE00439B-17EE-48EE-ABA8-2B3596EB2E02}"/>
              </a:ext>
            </a:extLst>
          </p:cNvPr>
          <p:cNvSpPr txBox="1">
            <a:spLocks/>
          </p:cNvSpPr>
          <p:nvPr/>
        </p:nvSpPr>
        <p:spPr>
          <a:xfrm>
            <a:off x="1" y="631335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1400" dirty="0">
                <a:solidFill>
                  <a:schemeClr val="bg1"/>
                </a:solidFill>
              </a:rPr>
              <a:t>20 gennaio 2022</a:t>
            </a:r>
            <a:endParaRPr lang="it-IT" sz="1800" dirty="0">
              <a:solidFill>
                <a:schemeClr val="bg1"/>
              </a:solidFill>
            </a:endParaRPr>
          </a:p>
        </p:txBody>
      </p:sp>
      <p:sp>
        <p:nvSpPr>
          <p:cNvPr id="10" name="Titolo 1">
            <a:extLst>
              <a:ext uri="{FF2B5EF4-FFF2-40B4-BE49-F238E27FC236}">
                <a16:creationId xmlns:a16="http://schemas.microsoft.com/office/drawing/2014/main" xmlns="" id="{C846400A-F65A-4BF3-8B27-2DBF9373DED0}"/>
              </a:ext>
            </a:extLst>
          </p:cNvPr>
          <p:cNvSpPr txBox="1">
            <a:spLocks/>
          </p:cNvSpPr>
          <p:nvPr/>
        </p:nvSpPr>
        <p:spPr>
          <a:xfrm>
            <a:off x="9155837" y="631912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it-IT" sz="1400" dirty="0">
                <a:solidFill>
                  <a:schemeClr val="bg1"/>
                </a:solidFill>
              </a:rPr>
              <a:t>Dott.ssa Alessandra DOMINICI </a:t>
            </a:r>
            <a:endParaRPr lang="it-IT" sz="1800" dirty="0">
              <a:solidFill>
                <a:schemeClr val="bg1"/>
              </a:solidFill>
            </a:endParaRPr>
          </a:p>
        </p:txBody>
      </p:sp>
      <p:sp>
        <p:nvSpPr>
          <p:cNvPr id="13" name="Titolo 1">
            <a:extLst>
              <a:ext uri="{FF2B5EF4-FFF2-40B4-BE49-F238E27FC236}">
                <a16:creationId xmlns:a16="http://schemas.microsoft.com/office/drawing/2014/main" xmlns="" id="{56CB9A66-F966-47E0-9119-FF9DFDD60897}"/>
              </a:ext>
            </a:extLst>
          </p:cNvPr>
          <p:cNvSpPr txBox="1">
            <a:spLocks/>
          </p:cNvSpPr>
          <p:nvPr/>
        </p:nvSpPr>
        <p:spPr>
          <a:xfrm>
            <a:off x="3036163" y="6307585"/>
            <a:ext cx="6119673"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it-IT" sz="1400" dirty="0">
                <a:solidFill>
                  <a:schemeClr val="bg1"/>
                </a:solidFill>
              </a:rPr>
              <a:t>Pignoramento dell'abitazione principale e rinegoziazione del mutuo: </a:t>
            </a:r>
          </a:p>
          <a:p>
            <a:pPr>
              <a:lnSpc>
                <a:spcPct val="100000"/>
              </a:lnSpc>
            </a:pPr>
            <a:r>
              <a:rPr lang="it-IT" sz="1400" dirty="0">
                <a:solidFill>
                  <a:schemeClr val="bg1"/>
                </a:solidFill>
              </a:rPr>
              <a:t>valutazione delle condizioni </a:t>
            </a:r>
          </a:p>
        </p:txBody>
      </p:sp>
      <p:sp>
        <p:nvSpPr>
          <p:cNvPr id="14" name="Titolo 1">
            <a:extLst>
              <a:ext uri="{FF2B5EF4-FFF2-40B4-BE49-F238E27FC236}">
                <a16:creationId xmlns:a16="http://schemas.microsoft.com/office/drawing/2014/main" xmlns="" id="{EF831123-430D-4928-95D5-3907B376CC34}"/>
              </a:ext>
            </a:extLst>
          </p:cNvPr>
          <p:cNvSpPr txBox="1">
            <a:spLocks/>
          </p:cNvSpPr>
          <p:nvPr/>
        </p:nvSpPr>
        <p:spPr>
          <a:xfrm>
            <a:off x="306081" y="1187401"/>
            <a:ext cx="11554486" cy="5057374"/>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spcAft>
                <a:spcPts val="1200"/>
              </a:spcAft>
            </a:pPr>
            <a:r>
              <a:rPr lang="it-IT" sz="2300" b="1" dirty="0">
                <a:solidFill>
                  <a:srgbClr val="C00000"/>
                </a:solidFill>
              </a:rPr>
              <a:t>IPOTESI A) RINEGOZIAZIONE </a:t>
            </a:r>
            <a:r>
              <a:rPr lang="it-IT" sz="2300" dirty="0"/>
              <a:t>tra le parti originarie, con ipoteca di primo grado sul medesimo immobile </a:t>
            </a:r>
          </a:p>
          <a:p>
            <a:pPr algn="just">
              <a:spcAft>
                <a:spcPts val="1200"/>
              </a:spcAft>
            </a:pPr>
            <a:r>
              <a:rPr lang="it-IT" sz="2000" i="1" dirty="0"/>
              <a:t>Il concetto di </a:t>
            </a:r>
            <a:r>
              <a:rPr lang="it-IT" sz="2000" i="1" dirty="0" smtClean="0"/>
              <a:t>«rinegoziazione» </a:t>
            </a:r>
            <a:r>
              <a:rPr lang="it-IT" sz="2000" i="1" dirty="0"/>
              <a:t>sul piano civilistico potrebbe riferirsi tanto ad una novazione dal lato oggettivo del rapporto con estinzione del rapporto pregresso, quanto ad una modifica non novativa delle condizioni contrattuali. </a:t>
            </a:r>
            <a:r>
              <a:rPr lang="it-IT" sz="2000" i="1" dirty="0" smtClean="0"/>
              <a:t>Peraltro la rinegoziazione sembrerebbe presupporre che il rapporto obbligatorio non sia ancora risolto. Un’interpretazione letterale in senso restrittivo della norma sembra </a:t>
            </a:r>
            <a:r>
              <a:rPr lang="it-IT" sz="2000" i="1" dirty="0"/>
              <a:t>confliggere con la ratio di tutela della </a:t>
            </a:r>
            <a:r>
              <a:rPr lang="it-IT" sz="2000" i="1" dirty="0" smtClean="0"/>
              <a:t>norma in quanto di applicherebbe ad un numero molto limitato di casi in cui il mutuo non è risolto e si porrebbe  in contrasto con la finalità pratica del legislatore che </a:t>
            </a:r>
            <a:r>
              <a:rPr lang="it-IT" sz="2000" i="1" dirty="0"/>
              <a:t>sembra essere quella </a:t>
            </a:r>
            <a:r>
              <a:rPr lang="it-IT" sz="2000" i="1" dirty="0" smtClean="0"/>
              <a:t>di far </a:t>
            </a:r>
            <a:r>
              <a:rPr lang="it-IT" sz="2000" i="1" dirty="0"/>
              <a:t>venire </a:t>
            </a:r>
            <a:r>
              <a:rPr lang="it-IT" sz="2000" i="1" dirty="0" smtClean="0"/>
              <a:t>meno il credito portato al  titolo esecutivo</a:t>
            </a:r>
            <a:r>
              <a:rPr lang="it-IT" sz="2000" i="1" dirty="0"/>
              <a:t> </a:t>
            </a:r>
            <a:r>
              <a:rPr lang="it-IT" sz="2000" i="1" dirty="0" smtClean="0"/>
              <a:t>azionato.</a:t>
            </a:r>
            <a:endParaRPr lang="it-IT" sz="2000" i="1" dirty="0"/>
          </a:p>
          <a:p>
            <a:pPr algn="just">
              <a:spcAft>
                <a:spcPts val="1200"/>
              </a:spcAft>
            </a:pPr>
            <a:r>
              <a:rPr lang="it-IT" sz="2300" b="1" dirty="0">
                <a:solidFill>
                  <a:srgbClr val="C00000"/>
                </a:solidFill>
              </a:rPr>
              <a:t>IPOTESI B) FINANZIAMENTO </a:t>
            </a:r>
            <a:r>
              <a:rPr lang="it-IT" sz="2300" dirty="0"/>
              <a:t>che il debitore chiede ad un soggetto diverso dal </a:t>
            </a:r>
            <a:r>
              <a:rPr lang="it-IT" sz="2300" dirty="0" smtClean="0"/>
              <a:t>creditore, ma </a:t>
            </a:r>
            <a:r>
              <a:rPr lang="it-IT" sz="2300" dirty="0"/>
              <a:t>sempre con la qualifica di intermediario bancario, finanziario o società di cartolarizzazione finalizzata all’estinzione del mutuo. Il finanziatore </a:t>
            </a:r>
            <a:r>
              <a:rPr lang="it-IT" sz="2300" i="1" dirty="0"/>
              <a:t>ex lege </a:t>
            </a:r>
            <a:r>
              <a:rPr lang="it-IT" sz="2300" dirty="0"/>
              <a:t>si surroga nell’ipoteca di primo </a:t>
            </a:r>
            <a:r>
              <a:rPr lang="it-IT" sz="2300" dirty="0" smtClean="0"/>
              <a:t>grado. </a:t>
            </a:r>
            <a:endParaRPr lang="it-IT" sz="2300" dirty="0"/>
          </a:p>
        </p:txBody>
      </p:sp>
    </p:spTree>
    <p:extLst>
      <p:ext uri="{BB962C8B-B14F-4D97-AF65-F5344CB8AC3E}">
        <p14:creationId xmlns:p14="http://schemas.microsoft.com/office/powerpoint/2010/main" val="40930787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80" y="151525"/>
            <a:ext cx="2730083" cy="448444"/>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xmlns="" id="{BBDDFD2F-D67A-4F83-AC55-12C5D98D854A}"/>
              </a:ext>
            </a:extLst>
          </p:cNvPr>
          <p:cNvSpPr>
            <a:spLocks noGrp="1"/>
          </p:cNvSpPr>
          <p:nvPr>
            <p:ph type="ctrTitle"/>
          </p:nvPr>
        </p:nvSpPr>
        <p:spPr>
          <a:xfrm>
            <a:off x="306080" y="826356"/>
            <a:ext cx="11625507" cy="716871"/>
          </a:xfrm>
        </p:spPr>
        <p:txBody>
          <a:bodyPr anchor="ctr">
            <a:noAutofit/>
          </a:bodyPr>
          <a:lstStyle/>
          <a:p>
            <a:r>
              <a:rPr lang="it-IT" sz="2800" b="1" dirty="0">
                <a:solidFill>
                  <a:srgbClr val="C00000"/>
                </a:solidFill>
              </a:rPr>
              <a:t>INDICE</a:t>
            </a:r>
            <a:endParaRPr lang="it-IT" sz="3600" b="1" dirty="0">
              <a:solidFill>
                <a:srgbClr val="C00000"/>
              </a:solidFill>
            </a:endParaRPr>
          </a:p>
        </p:txBody>
      </p:sp>
      <p:cxnSp>
        <p:nvCxnSpPr>
          <p:cNvPr id="7" name="Connettore diritto 6">
            <a:extLst>
              <a:ext uri="{FF2B5EF4-FFF2-40B4-BE49-F238E27FC236}">
                <a16:creationId xmlns:a16="http://schemas.microsoft.com/office/drawing/2014/main" xmlns="" id="{40718B55-E624-4546-A0FE-6E8249C1E3BC}"/>
              </a:ext>
            </a:extLst>
          </p:cNvPr>
          <p:cNvCxnSpPr/>
          <p:nvPr/>
        </p:nvCxnSpPr>
        <p:spPr>
          <a:xfrm>
            <a:off x="587405" y="1566087"/>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6084FE45-2120-4304-B243-139623333EB5}"/>
              </a:ext>
            </a:extLst>
          </p:cNvPr>
          <p:cNvSpPr/>
          <p:nvPr/>
        </p:nvSpPr>
        <p:spPr>
          <a:xfrm>
            <a:off x="0" y="6313355"/>
            <a:ext cx="12192000" cy="54464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ttangolo 10">
            <a:extLst>
              <a:ext uri="{FF2B5EF4-FFF2-40B4-BE49-F238E27FC236}">
                <a16:creationId xmlns:a16="http://schemas.microsoft.com/office/drawing/2014/main" xmlns="" id="{AF1C193A-B96A-4946-8CB5-1C386E568609}"/>
              </a:ext>
            </a:extLst>
          </p:cNvPr>
          <p:cNvSpPr/>
          <p:nvPr/>
        </p:nvSpPr>
        <p:spPr>
          <a:xfrm>
            <a:off x="0" y="6267636"/>
            <a:ext cx="12192000" cy="4571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olo 1">
            <a:extLst>
              <a:ext uri="{FF2B5EF4-FFF2-40B4-BE49-F238E27FC236}">
                <a16:creationId xmlns:a16="http://schemas.microsoft.com/office/drawing/2014/main" xmlns="" id="{FE00439B-17EE-48EE-ABA8-2B3596EB2E02}"/>
              </a:ext>
            </a:extLst>
          </p:cNvPr>
          <p:cNvSpPr txBox="1">
            <a:spLocks/>
          </p:cNvSpPr>
          <p:nvPr/>
        </p:nvSpPr>
        <p:spPr>
          <a:xfrm>
            <a:off x="1" y="631335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1400" dirty="0">
                <a:solidFill>
                  <a:schemeClr val="bg1"/>
                </a:solidFill>
              </a:rPr>
              <a:t>20 gennaio 2022</a:t>
            </a:r>
            <a:endParaRPr lang="it-IT" sz="1800" dirty="0">
              <a:solidFill>
                <a:schemeClr val="bg1"/>
              </a:solidFill>
            </a:endParaRPr>
          </a:p>
        </p:txBody>
      </p:sp>
      <p:sp>
        <p:nvSpPr>
          <p:cNvPr id="10" name="Titolo 1">
            <a:extLst>
              <a:ext uri="{FF2B5EF4-FFF2-40B4-BE49-F238E27FC236}">
                <a16:creationId xmlns:a16="http://schemas.microsoft.com/office/drawing/2014/main" xmlns="" id="{C846400A-F65A-4BF3-8B27-2DBF9373DED0}"/>
              </a:ext>
            </a:extLst>
          </p:cNvPr>
          <p:cNvSpPr txBox="1">
            <a:spLocks/>
          </p:cNvSpPr>
          <p:nvPr/>
        </p:nvSpPr>
        <p:spPr>
          <a:xfrm>
            <a:off x="9155837" y="631912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it-IT" sz="1400" dirty="0">
                <a:solidFill>
                  <a:schemeClr val="bg1"/>
                </a:solidFill>
              </a:rPr>
              <a:t>Dott.ssa Alessandra DOMINICI </a:t>
            </a:r>
            <a:endParaRPr lang="it-IT" sz="1800" dirty="0">
              <a:solidFill>
                <a:schemeClr val="bg1"/>
              </a:solidFill>
            </a:endParaRPr>
          </a:p>
        </p:txBody>
      </p:sp>
      <p:sp>
        <p:nvSpPr>
          <p:cNvPr id="13" name="Titolo 1">
            <a:extLst>
              <a:ext uri="{FF2B5EF4-FFF2-40B4-BE49-F238E27FC236}">
                <a16:creationId xmlns:a16="http://schemas.microsoft.com/office/drawing/2014/main" xmlns="" id="{56CB9A66-F966-47E0-9119-FF9DFDD60897}"/>
              </a:ext>
            </a:extLst>
          </p:cNvPr>
          <p:cNvSpPr txBox="1">
            <a:spLocks/>
          </p:cNvSpPr>
          <p:nvPr/>
        </p:nvSpPr>
        <p:spPr>
          <a:xfrm>
            <a:off x="3036163" y="6307585"/>
            <a:ext cx="6119673"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it-IT" sz="1400" dirty="0">
                <a:solidFill>
                  <a:schemeClr val="bg1"/>
                </a:solidFill>
              </a:rPr>
              <a:t>Pignoramento dell'abitazione principale e rinegoziazione del mutuo: </a:t>
            </a:r>
          </a:p>
          <a:p>
            <a:pPr>
              <a:lnSpc>
                <a:spcPct val="100000"/>
              </a:lnSpc>
            </a:pPr>
            <a:r>
              <a:rPr lang="it-IT" sz="1400" dirty="0">
                <a:solidFill>
                  <a:schemeClr val="bg1"/>
                </a:solidFill>
              </a:rPr>
              <a:t>valutazione delle condizioni </a:t>
            </a:r>
          </a:p>
        </p:txBody>
      </p:sp>
      <p:sp>
        <p:nvSpPr>
          <p:cNvPr id="14" name="Titolo 1">
            <a:extLst>
              <a:ext uri="{FF2B5EF4-FFF2-40B4-BE49-F238E27FC236}">
                <a16:creationId xmlns:a16="http://schemas.microsoft.com/office/drawing/2014/main" xmlns="" id="{030FBB59-08DA-4E6D-ABEB-6DBE1E531864}"/>
              </a:ext>
            </a:extLst>
          </p:cNvPr>
          <p:cNvSpPr txBox="1">
            <a:spLocks/>
          </p:cNvSpPr>
          <p:nvPr/>
        </p:nvSpPr>
        <p:spPr>
          <a:xfrm>
            <a:off x="306080" y="1564599"/>
            <a:ext cx="11554486" cy="4555067"/>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14350" indent="-514350" algn="just">
              <a:spcAft>
                <a:spcPts val="1200"/>
              </a:spcAft>
              <a:buClr>
                <a:srgbClr val="D20000"/>
              </a:buClr>
              <a:buAutoNum type="romanUcPeriod"/>
            </a:pPr>
            <a:r>
              <a:rPr lang="it-IT" sz="2400" b="1" dirty="0"/>
              <a:t>INTERVENTI NORMATIVI VOLTI A TUTELARE IL DIRITTO ALL’ABITAZIONE DEL DEBITORE ESECUTATO</a:t>
            </a:r>
          </a:p>
          <a:p>
            <a:pPr marL="514350" indent="-514350" algn="just">
              <a:spcAft>
                <a:spcPts val="1200"/>
              </a:spcAft>
              <a:buClr>
                <a:srgbClr val="D20000"/>
              </a:buClr>
              <a:buAutoNum type="romanUcPeriod"/>
            </a:pPr>
            <a:r>
              <a:rPr lang="it-IT" sz="2400" b="1" dirty="0"/>
              <a:t>LA RINEGOZIAZIONE DEL MUTUO O IL FINANZIAMENTO DI CUI ALL’ ART 41 bis DL. N 124 /2019 come integralmente sostituito dall’art. 40 ter DL 41/2021 (cd. decreto sostegni)</a:t>
            </a:r>
          </a:p>
          <a:p>
            <a:pPr marL="514350" indent="-514350" algn="just">
              <a:spcAft>
                <a:spcPts val="1200"/>
              </a:spcAft>
              <a:buClr>
                <a:srgbClr val="D20000"/>
              </a:buClr>
              <a:buAutoNum type="romanUcPeriod"/>
            </a:pPr>
            <a:r>
              <a:rPr lang="it-IT" sz="2400" b="1" dirty="0"/>
              <a:t>CONDIZIONI PER L’ACCESSO ALL’ACCORDO DI RINEGOZIAZIONE/ FINANZIAMENTO</a:t>
            </a:r>
          </a:p>
          <a:p>
            <a:pPr marL="514350" indent="-514350" algn="just">
              <a:spcAft>
                <a:spcPts val="1200"/>
              </a:spcAft>
              <a:buClr>
                <a:srgbClr val="D20000"/>
              </a:buClr>
              <a:buAutoNum type="romanUcPeriod"/>
            </a:pPr>
            <a:r>
              <a:rPr lang="it-IT" sz="2400" b="1" dirty="0"/>
              <a:t>CARATTERISTICHE DELL’ACCORDO</a:t>
            </a:r>
          </a:p>
          <a:p>
            <a:pPr marL="514350" indent="-514350" algn="just">
              <a:spcAft>
                <a:spcPts val="1200"/>
              </a:spcAft>
              <a:buClr>
                <a:srgbClr val="D20000"/>
              </a:buClr>
              <a:buAutoNum type="romanUcPeriod"/>
            </a:pPr>
            <a:r>
              <a:rPr lang="it-IT" sz="2400" b="1" dirty="0" smtClean="0"/>
              <a:t>ESISTE UN DIRITTO ALLA RINEGOZIAZIONE/FINANZIAMENTO?</a:t>
            </a:r>
          </a:p>
          <a:p>
            <a:pPr marL="514350" indent="-514350" algn="just">
              <a:spcAft>
                <a:spcPts val="1200"/>
              </a:spcAft>
              <a:buAutoNum type="romanUcPeriod"/>
            </a:pPr>
            <a:endParaRPr lang="it-IT" sz="2250" dirty="0"/>
          </a:p>
        </p:txBody>
      </p:sp>
    </p:spTree>
    <p:extLst>
      <p:ext uri="{BB962C8B-B14F-4D97-AF65-F5344CB8AC3E}">
        <p14:creationId xmlns:p14="http://schemas.microsoft.com/office/powerpoint/2010/main" val="1773481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80" y="151525"/>
            <a:ext cx="2730083" cy="448444"/>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xmlns="" id="{BBDDFD2F-D67A-4F83-AC55-12C5D98D854A}"/>
              </a:ext>
            </a:extLst>
          </p:cNvPr>
          <p:cNvSpPr>
            <a:spLocks noGrp="1"/>
          </p:cNvSpPr>
          <p:nvPr>
            <p:ph type="ctrTitle"/>
          </p:nvPr>
        </p:nvSpPr>
        <p:spPr>
          <a:xfrm>
            <a:off x="306080" y="684117"/>
            <a:ext cx="11625507" cy="355274"/>
          </a:xfrm>
        </p:spPr>
        <p:txBody>
          <a:bodyPr anchor="ctr">
            <a:noAutofit/>
          </a:bodyPr>
          <a:lstStyle/>
          <a:p>
            <a:r>
              <a:rPr lang="it-IT" sz="2800" b="1" dirty="0">
                <a:solidFill>
                  <a:srgbClr val="D20000"/>
                </a:solidFill>
              </a:rPr>
              <a:t>IV.	CARATTERISTICHE DELL’ACCORDO</a:t>
            </a:r>
            <a:endParaRPr lang="it-IT" sz="3600" b="1" dirty="0">
              <a:solidFill>
                <a:srgbClr val="D20000"/>
              </a:solidFill>
            </a:endParaRPr>
          </a:p>
        </p:txBody>
      </p:sp>
      <p:cxnSp>
        <p:nvCxnSpPr>
          <p:cNvPr id="7" name="Connettore diritto 6">
            <a:extLst>
              <a:ext uri="{FF2B5EF4-FFF2-40B4-BE49-F238E27FC236}">
                <a16:creationId xmlns:a16="http://schemas.microsoft.com/office/drawing/2014/main" xmlns="" id="{40718B55-E624-4546-A0FE-6E8249C1E3BC}"/>
              </a:ext>
            </a:extLst>
          </p:cNvPr>
          <p:cNvCxnSpPr/>
          <p:nvPr/>
        </p:nvCxnSpPr>
        <p:spPr>
          <a:xfrm>
            <a:off x="575568" y="1043008"/>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6084FE45-2120-4304-B243-139623333EB5}"/>
              </a:ext>
            </a:extLst>
          </p:cNvPr>
          <p:cNvSpPr/>
          <p:nvPr/>
        </p:nvSpPr>
        <p:spPr>
          <a:xfrm>
            <a:off x="0" y="6313355"/>
            <a:ext cx="12192000" cy="54464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ttangolo 10">
            <a:extLst>
              <a:ext uri="{FF2B5EF4-FFF2-40B4-BE49-F238E27FC236}">
                <a16:creationId xmlns:a16="http://schemas.microsoft.com/office/drawing/2014/main" xmlns="" id="{AF1C193A-B96A-4946-8CB5-1C386E568609}"/>
              </a:ext>
            </a:extLst>
          </p:cNvPr>
          <p:cNvSpPr/>
          <p:nvPr/>
        </p:nvSpPr>
        <p:spPr>
          <a:xfrm>
            <a:off x="0" y="6267636"/>
            <a:ext cx="12192000" cy="4571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olo 1">
            <a:extLst>
              <a:ext uri="{FF2B5EF4-FFF2-40B4-BE49-F238E27FC236}">
                <a16:creationId xmlns:a16="http://schemas.microsoft.com/office/drawing/2014/main" xmlns="" id="{FE00439B-17EE-48EE-ABA8-2B3596EB2E02}"/>
              </a:ext>
            </a:extLst>
          </p:cNvPr>
          <p:cNvSpPr txBox="1">
            <a:spLocks/>
          </p:cNvSpPr>
          <p:nvPr/>
        </p:nvSpPr>
        <p:spPr>
          <a:xfrm>
            <a:off x="1" y="631335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1400" dirty="0">
                <a:solidFill>
                  <a:schemeClr val="bg1"/>
                </a:solidFill>
              </a:rPr>
              <a:t>20 gennaio 2022</a:t>
            </a:r>
            <a:endParaRPr lang="it-IT" sz="1800" dirty="0">
              <a:solidFill>
                <a:schemeClr val="bg1"/>
              </a:solidFill>
            </a:endParaRPr>
          </a:p>
        </p:txBody>
      </p:sp>
      <p:sp>
        <p:nvSpPr>
          <p:cNvPr id="10" name="Titolo 1">
            <a:extLst>
              <a:ext uri="{FF2B5EF4-FFF2-40B4-BE49-F238E27FC236}">
                <a16:creationId xmlns:a16="http://schemas.microsoft.com/office/drawing/2014/main" xmlns="" id="{C846400A-F65A-4BF3-8B27-2DBF9373DED0}"/>
              </a:ext>
            </a:extLst>
          </p:cNvPr>
          <p:cNvSpPr txBox="1">
            <a:spLocks/>
          </p:cNvSpPr>
          <p:nvPr/>
        </p:nvSpPr>
        <p:spPr>
          <a:xfrm>
            <a:off x="9155837" y="631912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it-IT" sz="1400" dirty="0">
                <a:solidFill>
                  <a:schemeClr val="bg1"/>
                </a:solidFill>
              </a:rPr>
              <a:t>Dott.ssa Alessandra DOMINICI </a:t>
            </a:r>
            <a:endParaRPr lang="it-IT" sz="1800" dirty="0">
              <a:solidFill>
                <a:schemeClr val="bg1"/>
              </a:solidFill>
            </a:endParaRPr>
          </a:p>
        </p:txBody>
      </p:sp>
      <p:sp>
        <p:nvSpPr>
          <p:cNvPr id="13" name="Titolo 1">
            <a:extLst>
              <a:ext uri="{FF2B5EF4-FFF2-40B4-BE49-F238E27FC236}">
                <a16:creationId xmlns:a16="http://schemas.microsoft.com/office/drawing/2014/main" xmlns="" id="{56CB9A66-F966-47E0-9119-FF9DFDD60897}"/>
              </a:ext>
            </a:extLst>
          </p:cNvPr>
          <p:cNvSpPr txBox="1">
            <a:spLocks/>
          </p:cNvSpPr>
          <p:nvPr/>
        </p:nvSpPr>
        <p:spPr>
          <a:xfrm>
            <a:off x="3036163" y="6307585"/>
            <a:ext cx="6119673"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it-IT" sz="1400" dirty="0">
                <a:solidFill>
                  <a:schemeClr val="bg1"/>
                </a:solidFill>
              </a:rPr>
              <a:t>Pignoramento dell'abitazione principale e rinegoziazione del mutuo: </a:t>
            </a:r>
          </a:p>
          <a:p>
            <a:pPr>
              <a:lnSpc>
                <a:spcPct val="100000"/>
              </a:lnSpc>
            </a:pPr>
            <a:r>
              <a:rPr lang="it-IT" sz="1400" dirty="0">
                <a:solidFill>
                  <a:schemeClr val="bg1"/>
                </a:solidFill>
              </a:rPr>
              <a:t>valutazione delle condizioni </a:t>
            </a:r>
          </a:p>
        </p:txBody>
      </p:sp>
      <p:sp>
        <p:nvSpPr>
          <p:cNvPr id="14" name="Titolo 1">
            <a:extLst>
              <a:ext uri="{FF2B5EF4-FFF2-40B4-BE49-F238E27FC236}">
                <a16:creationId xmlns:a16="http://schemas.microsoft.com/office/drawing/2014/main" xmlns="" id="{EF831123-430D-4928-95D5-3907B376CC34}"/>
              </a:ext>
            </a:extLst>
          </p:cNvPr>
          <p:cNvSpPr txBox="1">
            <a:spLocks/>
          </p:cNvSpPr>
          <p:nvPr/>
        </p:nvSpPr>
        <p:spPr>
          <a:xfrm>
            <a:off x="306080" y="1079340"/>
            <a:ext cx="11554486" cy="5057374"/>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spcAft>
                <a:spcPts val="600"/>
              </a:spcAft>
            </a:pPr>
            <a:r>
              <a:rPr lang="it-IT" sz="2000" b="1" dirty="0">
                <a:solidFill>
                  <a:srgbClr val="C00000"/>
                </a:solidFill>
              </a:rPr>
              <a:t>IPOTESI C) FINANZIAMENTO </a:t>
            </a:r>
            <a:r>
              <a:rPr lang="it-IT" sz="2000" dirty="0"/>
              <a:t>richiesto da un </a:t>
            </a:r>
            <a:r>
              <a:rPr lang="it-IT" sz="2000" dirty="0" smtClean="0"/>
              <a:t>soggetto </a:t>
            </a:r>
            <a:r>
              <a:rPr lang="it-IT" sz="2000" b="1" dirty="0" smtClean="0">
                <a:solidFill>
                  <a:srgbClr val="D20000"/>
                </a:solidFill>
              </a:rPr>
              <a:t>TERZO</a:t>
            </a:r>
            <a:r>
              <a:rPr lang="it-IT" sz="2000" dirty="0" smtClean="0"/>
              <a:t> rispetto </a:t>
            </a:r>
            <a:r>
              <a:rPr lang="it-IT" sz="2000" dirty="0"/>
              <a:t>al debitore ad un soggetto terzo rispetto al creditore ma sempre con la qualifica di intermediario bancario, finanziario o società di cartolarizzazione finalizzata all’estinzione del mutuo. Il finanziatore </a:t>
            </a:r>
            <a:r>
              <a:rPr lang="it-IT" sz="2000" i="1" dirty="0"/>
              <a:t>ex lege </a:t>
            </a:r>
            <a:r>
              <a:rPr lang="it-IT" sz="2000" dirty="0"/>
              <a:t>si surroga nell’ipoteca di primo grado. Questa ipotesi è quella che è stata oggetto di maggiori modifiche nella nuova formulazione della norma in quanto: </a:t>
            </a:r>
          </a:p>
          <a:p>
            <a:pPr algn="just">
              <a:spcAft>
                <a:spcPts val="600"/>
              </a:spcAft>
            </a:pPr>
            <a:r>
              <a:rPr lang="it-IT" sz="2000" b="1" dirty="0"/>
              <a:t>a) Ampliamento dei soggetti legittimati: </a:t>
            </a:r>
            <a:r>
              <a:rPr lang="it-IT" sz="2000" dirty="0"/>
              <a:t>oggi: il </a:t>
            </a:r>
            <a:r>
              <a:rPr lang="it-IT" sz="2000" b="1" i="1" dirty="0"/>
              <a:t>coniuge</a:t>
            </a:r>
            <a:r>
              <a:rPr lang="it-IT" sz="2000" dirty="0"/>
              <a:t>, la parte dell'unione civile, il </a:t>
            </a:r>
            <a:r>
              <a:rPr lang="it-IT" sz="2000" b="1" i="1" dirty="0"/>
              <a:t>convivente</a:t>
            </a:r>
            <a:r>
              <a:rPr lang="it-IT" sz="2000" dirty="0"/>
              <a:t> di fatto di cui alla legge 20 maggio 2016, n. 76, i </a:t>
            </a:r>
            <a:r>
              <a:rPr lang="it-IT" sz="2000" b="1" i="1" dirty="0"/>
              <a:t>parent</a:t>
            </a:r>
            <a:r>
              <a:rPr lang="it-IT" sz="2000" dirty="0"/>
              <a:t>i e gli </a:t>
            </a:r>
            <a:r>
              <a:rPr lang="it-IT" sz="2000" b="1" i="1" dirty="0"/>
              <a:t>affini fino al terzo grado </a:t>
            </a:r>
            <a:r>
              <a:rPr lang="it-IT" sz="2000" dirty="0"/>
              <a:t>del </a:t>
            </a:r>
            <a:r>
              <a:rPr lang="it-IT" sz="2000" dirty="0" smtClean="0"/>
              <a:t>debitore/nella </a:t>
            </a:r>
            <a:r>
              <a:rPr lang="it-IT" sz="2000" dirty="0"/>
              <a:t>versione precedente: parente o affine fino al terzo grado</a:t>
            </a:r>
          </a:p>
          <a:p>
            <a:pPr algn="just">
              <a:spcAft>
                <a:spcPts val="600"/>
              </a:spcAft>
            </a:pPr>
            <a:r>
              <a:rPr lang="it-IT" sz="2000" b="1" dirty="0"/>
              <a:t>b)</a:t>
            </a:r>
            <a:r>
              <a:rPr lang="it-IT" sz="2000" dirty="0"/>
              <a:t> Oggi tale ipotesi è </a:t>
            </a:r>
            <a:r>
              <a:rPr lang="it-IT" sz="2000" b="1" dirty="0"/>
              <a:t>alternativa </a:t>
            </a:r>
            <a:r>
              <a:rPr lang="it-IT" sz="2000" dirty="0"/>
              <a:t>rispetto alle altre, nella versione precedente era attuabile solo se “Il debitore” non riusciva ad ottenere personalmente la rinegoziazione o  il </a:t>
            </a:r>
            <a:r>
              <a:rPr lang="it-IT" sz="2000" dirty="0" smtClean="0"/>
              <a:t>finanziamento.</a:t>
            </a:r>
            <a:endParaRPr lang="it-IT" sz="2000" dirty="0"/>
          </a:p>
          <a:p>
            <a:pPr algn="just">
              <a:spcAft>
                <a:spcPts val="600"/>
              </a:spcAft>
            </a:pPr>
            <a:r>
              <a:rPr lang="it-IT" sz="2000" b="1" dirty="0"/>
              <a:t>c)</a:t>
            </a:r>
            <a:r>
              <a:rPr lang="it-IT" sz="2000" dirty="0"/>
              <a:t> Oggi l’ipoteca di primo grado continua a gravare sull’immobile del debitore esecutato che diventa terzo datore di ipoteca. Nella precedente versione era previsto il </a:t>
            </a:r>
            <a:r>
              <a:rPr lang="it-IT" sz="2000" b="1" dirty="0"/>
              <a:t>trasferimento della proprietà </a:t>
            </a:r>
            <a:r>
              <a:rPr lang="it-IT" sz="2000" dirty="0"/>
              <a:t>del bene ipotecato dal debitore al parente finanziato con mantenimento del diritto di abitazione del debitore e per la sua famiglia  per 5 anni, con annotazione a margine dell’ipoteca. Il trasferimento era fatto con decreto ex art 586 c.p.c. dal giudice dell’esecuzione. Entro 5 anni il debitore poteva ottenere la retrocessione del bene previo rimborso al parente finanziato di quanto già corrisposto al finanziatore e, con il consenso del soggetto finanziatore, accollarsi il residuo mutuo con liberazione del parente. Le imposte per i trasferimenti conseguenti a tale fattispecie erano determinate forfettariamente in € </a:t>
            </a:r>
            <a:r>
              <a:rPr lang="it-IT" sz="2000" dirty="0" smtClean="0"/>
              <a:t>200,00 </a:t>
            </a:r>
            <a:r>
              <a:rPr lang="it-IT" sz="2000" dirty="0"/>
              <a:t>solo se il debitore manteneva la residenza nell’immobile per 5 anni</a:t>
            </a:r>
          </a:p>
          <a:p>
            <a:pPr algn="just">
              <a:spcAft>
                <a:spcPts val="1200"/>
              </a:spcAft>
            </a:pPr>
            <a:endParaRPr lang="it-IT" sz="2300" dirty="0"/>
          </a:p>
        </p:txBody>
      </p:sp>
    </p:spTree>
    <p:extLst>
      <p:ext uri="{BB962C8B-B14F-4D97-AF65-F5344CB8AC3E}">
        <p14:creationId xmlns:p14="http://schemas.microsoft.com/office/powerpoint/2010/main" val="41445155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80" y="151525"/>
            <a:ext cx="2730083" cy="448444"/>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xmlns="" id="{BBDDFD2F-D67A-4F83-AC55-12C5D98D854A}"/>
              </a:ext>
            </a:extLst>
          </p:cNvPr>
          <p:cNvSpPr>
            <a:spLocks noGrp="1"/>
          </p:cNvSpPr>
          <p:nvPr>
            <p:ph type="ctrTitle"/>
          </p:nvPr>
        </p:nvSpPr>
        <p:spPr>
          <a:xfrm>
            <a:off x="306080" y="826357"/>
            <a:ext cx="11625507" cy="355274"/>
          </a:xfrm>
        </p:spPr>
        <p:txBody>
          <a:bodyPr anchor="ctr">
            <a:noAutofit/>
          </a:bodyPr>
          <a:lstStyle/>
          <a:p>
            <a:r>
              <a:rPr lang="it-IT" sz="2800" b="1" dirty="0">
                <a:solidFill>
                  <a:srgbClr val="D20000"/>
                </a:solidFill>
              </a:rPr>
              <a:t>IV.	CARATTERISTICHE DELL’ACCORDO</a:t>
            </a:r>
            <a:endParaRPr lang="it-IT" sz="3600" b="1" dirty="0">
              <a:solidFill>
                <a:srgbClr val="D20000"/>
              </a:solidFill>
            </a:endParaRPr>
          </a:p>
        </p:txBody>
      </p:sp>
      <p:cxnSp>
        <p:nvCxnSpPr>
          <p:cNvPr id="7" name="Connettore diritto 6">
            <a:extLst>
              <a:ext uri="{FF2B5EF4-FFF2-40B4-BE49-F238E27FC236}">
                <a16:creationId xmlns:a16="http://schemas.microsoft.com/office/drawing/2014/main" xmlns="" id="{40718B55-E624-4546-A0FE-6E8249C1E3BC}"/>
              </a:ext>
            </a:extLst>
          </p:cNvPr>
          <p:cNvCxnSpPr/>
          <p:nvPr/>
        </p:nvCxnSpPr>
        <p:spPr>
          <a:xfrm>
            <a:off x="575568" y="1185248"/>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6084FE45-2120-4304-B243-139623333EB5}"/>
              </a:ext>
            </a:extLst>
          </p:cNvPr>
          <p:cNvSpPr/>
          <p:nvPr/>
        </p:nvSpPr>
        <p:spPr>
          <a:xfrm>
            <a:off x="0" y="6313355"/>
            <a:ext cx="12192000" cy="54464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ttangolo 10">
            <a:extLst>
              <a:ext uri="{FF2B5EF4-FFF2-40B4-BE49-F238E27FC236}">
                <a16:creationId xmlns:a16="http://schemas.microsoft.com/office/drawing/2014/main" xmlns="" id="{AF1C193A-B96A-4946-8CB5-1C386E568609}"/>
              </a:ext>
            </a:extLst>
          </p:cNvPr>
          <p:cNvSpPr/>
          <p:nvPr/>
        </p:nvSpPr>
        <p:spPr>
          <a:xfrm>
            <a:off x="0" y="6267636"/>
            <a:ext cx="12192000" cy="4571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olo 1">
            <a:extLst>
              <a:ext uri="{FF2B5EF4-FFF2-40B4-BE49-F238E27FC236}">
                <a16:creationId xmlns:a16="http://schemas.microsoft.com/office/drawing/2014/main" xmlns="" id="{FE00439B-17EE-48EE-ABA8-2B3596EB2E02}"/>
              </a:ext>
            </a:extLst>
          </p:cNvPr>
          <p:cNvSpPr txBox="1">
            <a:spLocks/>
          </p:cNvSpPr>
          <p:nvPr/>
        </p:nvSpPr>
        <p:spPr>
          <a:xfrm>
            <a:off x="1" y="631335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1400" dirty="0">
                <a:solidFill>
                  <a:schemeClr val="bg1"/>
                </a:solidFill>
              </a:rPr>
              <a:t>20 gennaio 2022</a:t>
            </a:r>
            <a:endParaRPr lang="it-IT" sz="1800" dirty="0">
              <a:solidFill>
                <a:schemeClr val="bg1"/>
              </a:solidFill>
            </a:endParaRPr>
          </a:p>
        </p:txBody>
      </p:sp>
      <p:sp>
        <p:nvSpPr>
          <p:cNvPr id="10" name="Titolo 1">
            <a:extLst>
              <a:ext uri="{FF2B5EF4-FFF2-40B4-BE49-F238E27FC236}">
                <a16:creationId xmlns:a16="http://schemas.microsoft.com/office/drawing/2014/main" xmlns="" id="{C846400A-F65A-4BF3-8B27-2DBF9373DED0}"/>
              </a:ext>
            </a:extLst>
          </p:cNvPr>
          <p:cNvSpPr txBox="1">
            <a:spLocks/>
          </p:cNvSpPr>
          <p:nvPr/>
        </p:nvSpPr>
        <p:spPr>
          <a:xfrm>
            <a:off x="9155837" y="631912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it-IT" sz="1400" dirty="0">
                <a:solidFill>
                  <a:schemeClr val="bg1"/>
                </a:solidFill>
              </a:rPr>
              <a:t>Dott.ssa Alessandra DOMINICI </a:t>
            </a:r>
            <a:endParaRPr lang="it-IT" sz="1800" dirty="0">
              <a:solidFill>
                <a:schemeClr val="bg1"/>
              </a:solidFill>
            </a:endParaRPr>
          </a:p>
        </p:txBody>
      </p:sp>
      <p:sp>
        <p:nvSpPr>
          <p:cNvPr id="13" name="Titolo 1">
            <a:extLst>
              <a:ext uri="{FF2B5EF4-FFF2-40B4-BE49-F238E27FC236}">
                <a16:creationId xmlns:a16="http://schemas.microsoft.com/office/drawing/2014/main" xmlns="" id="{56CB9A66-F966-47E0-9119-FF9DFDD60897}"/>
              </a:ext>
            </a:extLst>
          </p:cNvPr>
          <p:cNvSpPr txBox="1">
            <a:spLocks/>
          </p:cNvSpPr>
          <p:nvPr/>
        </p:nvSpPr>
        <p:spPr>
          <a:xfrm>
            <a:off x="3036163" y="6307585"/>
            <a:ext cx="6119673"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it-IT" sz="1400" dirty="0">
                <a:solidFill>
                  <a:schemeClr val="bg1"/>
                </a:solidFill>
              </a:rPr>
              <a:t>Pignoramento dell'abitazione principale e rinegoziazione del mutuo: </a:t>
            </a:r>
          </a:p>
          <a:p>
            <a:pPr>
              <a:lnSpc>
                <a:spcPct val="100000"/>
              </a:lnSpc>
            </a:pPr>
            <a:r>
              <a:rPr lang="it-IT" sz="1400" dirty="0">
                <a:solidFill>
                  <a:schemeClr val="bg1"/>
                </a:solidFill>
              </a:rPr>
              <a:t>valutazione delle condizioni </a:t>
            </a:r>
          </a:p>
        </p:txBody>
      </p:sp>
      <p:sp>
        <p:nvSpPr>
          <p:cNvPr id="14" name="Titolo 1">
            <a:extLst>
              <a:ext uri="{FF2B5EF4-FFF2-40B4-BE49-F238E27FC236}">
                <a16:creationId xmlns:a16="http://schemas.microsoft.com/office/drawing/2014/main" xmlns="" id="{EF831123-430D-4928-95D5-3907B376CC34}"/>
              </a:ext>
            </a:extLst>
          </p:cNvPr>
          <p:cNvSpPr txBox="1">
            <a:spLocks/>
          </p:cNvSpPr>
          <p:nvPr/>
        </p:nvSpPr>
        <p:spPr>
          <a:xfrm>
            <a:off x="306081" y="1187401"/>
            <a:ext cx="11554486" cy="5057374"/>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Aft>
                <a:spcPts val="1200"/>
              </a:spcAft>
            </a:pPr>
            <a:r>
              <a:rPr lang="it-IT" sz="2000" b="1" u="sng" dirty="0"/>
              <a:t>CARATTERISTICHE COMUNI ALLE IPOTESI A) B) C)</a:t>
            </a:r>
          </a:p>
          <a:p>
            <a:pPr algn="just">
              <a:spcAft>
                <a:spcPts val="1200"/>
              </a:spcAft>
            </a:pPr>
            <a:r>
              <a:rPr lang="it-IT" sz="2000" b="1" dirty="0"/>
              <a:t>1) </a:t>
            </a:r>
            <a:r>
              <a:rPr lang="it-IT" sz="2000" b="1" dirty="0">
                <a:solidFill>
                  <a:srgbClr val="C00000"/>
                </a:solidFill>
              </a:rPr>
              <a:t>Garanzia pubblica</a:t>
            </a:r>
            <a:r>
              <a:rPr lang="it-IT" sz="2000" b="1" dirty="0"/>
              <a:t>. </a:t>
            </a:r>
            <a:r>
              <a:rPr lang="it-IT" sz="2000" dirty="0"/>
              <a:t>L’accordo può essere assistito, limitatamente alla misura del 50% dal Fondo di garanzia Mutui per la prima casa, c.d. </a:t>
            </a:r>
            <a:r>
              <a:rPr lang="it-IT" sz="2000" b="1" dirty="0"/>
              <a:t>Fondo prima casa</a:t>
            </a:r>
            <a:r>
              <a:rPr lang="it-IT" sz="2000" dirty="0"/>
              <a:t>, è stato istituito presso </a:t>
            </a:r>
            <a:r>
              <a:rPr lang="it-IT" sz="2000" b="1" dirty="0"/>
              <a:t>il Ministero dell’Economia e delle Finanze </a:t>
            </a:r>
            <a:r>
              <a:rPr lang="it-IT" sz="2000" dirty="0"/>
              <a:t>con </a:t>
            </a:r>
            <a:r>
              <a:rPr lang="it-IT" sz="2000" b="1" dirty="0"/>
              <a:t>la legge 27 dicembre 2013, n. 147</a:t>
            </a:r>
            <a:r>
              <a:rPr lang="it-IT" sz="2000" dirty="0"/>
              <a:t>, art. 1 comma 48, lett. c) da allora prorogato di anno in anno con la finanziaria </a:t>
            </a:r>
          </a:p>
          <a:p>
            <a:pPr algn="just"/>
            <a:r>
              <a:rPr lang="it-IT" sz="2000" dirty="0"/>
              <a:t>Si tratta di:</a:t>
            </a:r>
          </a:p>
          <a:p>
            <a:pPr marL="342900" indent="-342900" algn="just">
              <a:spcAft>
                <a:spcPts val="1200"/>
              </a:spcAft>
              <a:buFont typeface="Courier New" panose="02070309020205020404" pitchFamily="49" charset="0"/>
              <a:buChar char="o"/>
            </a:pPr>
            <a:r>
              <a:rPr lang="it-IT" sz="2000" dirty="0"/>
              <a:t>una garanzia </a:t>
            </a:r>
            <a:r>
              <a:rPr lang="it-IT" sz="2000" i="1" dirty="0"/>
              <a:t>pubblica,</a:t>
            </a:r>
            <a:r>
              <a:rPr lang="it-IT" sz="2000" dirty="0"/>
              <a:t> con </a:t>
            </a:r>
            <a:r>
              <a:rPr lang="it-IT" sz="2000" i="1" dirty="0"/>
              <a:t>controgaranzia dello Stato, </a:t>
            </a:r>
            <a:r>
              <a:rPr lang="it-IT" sz="2000" dirty="0"/>
              <a:t>La garanzia dello Stato opera in caso di inadempimento da parte del Fondo in relazione agli impegni assunti.</a:t>
            </a:r>
          </a:p>
          <a:p>
            <a:pPr marL="342900" indent="-342900" algn="just">
              <a:spcAft>
                <a:spcPts val="1200"/>
              </a:spcAft>
              <a:buFont typeface="Courier New" panose="02070309020205020404" pitchFamily="49" charset="0"/>
              <a:buChar char="o"/>
            </a:pPr>
            <a:r>
              <a:rPr lang="it-IT" sz="2000" dirty="0"/>
              <a:t>una garanzia “</a:t>
            </a:r>
            <a:r>
              <a:rPr lang="it-IT" sz="2000" i="1" dirty="0"/>
              <a:t>a prima richiesta</a:t>
            </a:r>
            <a:r>
              <a:rPr lang="it-IT" sz="2000" dirty="0"/>
              <a:t>”: Come noto  nella garanzia a prima richiesta il garante non può mai contestare la richiesta del creditore, a meno che non provi una sua condotta fraudolenta. </a:t>
            </a:r>
            <a:r>
              <a:rPr lang="it-IT" sz="2000" dirty="0" smtClean="0"/>
              <a:t>Art. </a:t>
            </a:r>
            <a:r>
              <a:rPr lang="it-IT" sz="2000" dirty="0"/>
              <a:t>5 DM Ministero dell'economia e delle finanze 31 luglio 2014 di attuazione L. 147 2013 </a:t>
            </a:r>
            <a:r>
              <a:rPr lang="it-IT" sz="2000" dirty="0" smtClean="0"/>
              <a:t>precisa che si tratta di una  </a:t>
            </a:r>
            <a:r>
              <a:rPr lang="it-IT" sz="2000" dirty="0"/>
              <a:t>garanzia “</a:t>
            </a:r>
            <a:r>
              <a:rPr lang="it-IT" sz="2000" b="1" dirty="0"/>
              <a:t>diretta, esplicita, incondizionata ed irrevocabile e permane per l'intera durata del </a:t>
            </a:r>
            <a:r>
              <a:rPr lang="it-IT" sz="2000" b="1" dirty="0" smtClean="0"/>
              <a:t>finanziamento</a:t>
            </a:r>
            <a:r>
              <a:rPr lang="it-IT" sz="2000" dirty="0" smtClean="0"/>
              <a:t>». </a:t>
            </a:r>
            <a:r>
              <a:rPr lang="it-IT" sz="2000" dirty="0"/>
              <a:t>Il funzionamento è descritto dal successivo </a:t>
            </a:r>
            <a:r>
              <a:rPr lang="it-IT" sz="2000" dirty="0" smtClean="0"/>
              <a:t>art. 7. </a:t>
            </a:r>
            <a:endParaRPr lang="it-IT" sz="2000" dirty="0"/>
          </a:p>
          <a:p>
            <a:pPr algn="just">
              <a:spcAft>
                <a:spcPts val="1200"/>
              </a:spcAft>
            </a:pPr>
            <a:r>
              <a:rPr lang="it-IT" sz="2000" b="1" dirty="0"/>
              <a:t>2) </a:t>
            </a:r>
            <a:r>
              <a:rPr lang="it-IT" sz="2000" b="1" dirty="0">
                <a:solidFill>
                  <a:srgbClr val="C00000"/>
                </a:solidFill>
              </a:rPr>
              <a:t>Applicazione Art. 40, co.2 </a:t>
            </a:r>
            <a:r>
              <a:rPr lang="it-IT" sz="2000" b="1" dirty="0" err="1">
                <a:solidFill>
                  <a:srgbClr val="D20000"/>
                </a:solidFill>
              </a:rPr>
              <a:t>D.lgs</a:t>
            </a:r>
            <a:r>
              <a:rPr lang="it-IT" sz="2000" b="1" dirty="0">
                <a:solidFill>
                  <a:srgbClr val="D20000"/>
                </a:solidFill>
              </a:rPr>
              <a:t> 385/1993 (TUB):</a:t>
            </a:r>
            <a:r>
              <a:rPr lang="it-IT" sz="2000" b="1" dirty="0">
                <a:solidFill>
                  <a:srgbClr val="FF0000"/>
                </a:solidFill>
              </a:rPr>
              <a:t> </a:t>
            </a:r>
            <a:r>
              <a:rPr lang="it-IT" sz="2000" dirty="0"/>
              <a:t>Il nuovo accordo si risolve per il ritardato pagamento delle rate verificatosi almeno 7 volte anche non </a:t>
            </a:r>
            <a:r>
              <a:rPr lang="it-IT" sz="2000" dirty="0" smtClean="0"/>
              <a:t>consecutive. </a:t>
            </a:r>
            <a:endParaRPr lang="it-IT" sz="2000" dirty="0"/>
          </a:p>
        </p:txBody>
      </p:sp>
    </p:spTree>
    <p:extLst>
      <p:ext uri="{BB962C8B-B14F-4D97-AF65-F5344CB8AC3E}">
        <p14:creationId xmlns:p14="http://schemas.microsoft.com/office/powerpoint/2010/main" val="39178502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80" y="151525"/>
            <a:ext cx="2730083" cy="448444"/>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xmlns="" id="{BBDDFD2F-D67A-4F83-AC55-12C5D98D854A}"/>
              </a:ext>
            </a:extLst>
          </p:cNvPr>
          <p:cNvSpPr>
            <a:spLocks noGrp="1"/>
          </p:cNvSpPr>
          <p:nvPr>
            <p:ph type="ctrTitle"/>
          </p:nvPr>
        </p:nvSpPr>
        <p:spPr>
          <a:xfrm>
            <a:off x="778778" y="832126"/>
            <a:ext cx="11625507" cy="355274"/>
          </a:xfrm>
        </p:spPr>
        <p:txBody>
          <a:bodyPr anchor="ctr">
            <a:noAutofit/>
          </a:bodyPr>
          <a:lstStyle/>
          <a:p>
            <a:r>
              <a:rPr lang="it-IT" sz="2800" b="1" dirty="0">
                <a:solidFill>
                  <a:srgbClr val="C00000"/>
                </a:solidFill>
              </a:rPr>
              <a:t>V. ESISTE UN DIRITTO ALLA RINEGOZIAZIONE/FINANZIAMENTO?</a:t>
            </a:r>
            <a:r>
              <a:rPr lang="it-IT" sz="2800" b="1" dirty="0" smtClean="0">
                <a:solidFill>
                  <a:srgbClr val="C00000"/>
                </a:solidFill>
              </a:rPr>
              <a:t>	</a:t>
            </a:r>
            <a:endParaRPr lang="it-IT" sz="3600" b="1" dirty="0">
              <a:solidFill>
                <a:srgbClr val="C00000"/>
              </a:solidFill>
            </a:endParaRPr>
          </a:p>
        </p:txBody>
      </p:sp>
      <p:cxnSp>
        <p:nvCxnSpPr>
          <p:cNvPr id="7" name="Connettore diritto 6">
            <a:extLst>
              <a:ext uri="{FF2B5EF4-FFF2-40B4-BE49-F238E27FC236}">
                <a16:creationId xmlns:a16="http://schemas.microsoft.com/office/drawing/2014/main" xmlns="" id="{40718B55-E624-4546-A0FE-6E8249C1E3BC}"/>
              </a:ext>
            </a:extLst>
          </p:cNvPr>
          <p:cNvCxnSpPr/>
          <p:nvPr/>
        </p:nvCxnSpPr>
        <p:spPr>
          <a:xfrm>
            <a:off x="575568" y="1185248"/>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6084FE45-2120-4304-B243-139623333EB5}"/>
              </a:ext>
            </a:extLst>
          </p:cNvPr>
          <p:cNvSpPr/>
          <p:nvPr/>
        </p:nvSpPr>
        <p:spPr>
          <a:xfrm>
            <a:off x="0" y="6313355"/>
            <a:ext cx="12192000" cy="54464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ttangolo 10">
            <a:extLst>
              <a:ext uri="{FF2B5EF4-FFF2-40B4-BE49-F238E27FC236}">
                <a16:creationId xmlns:a16="http://schemas.microsoft.com/office/drawing/2014/main" xmlns="" id="{AF1C193A-B96A-4946-8CB5-1C386E568609}"/>
              </a:ext>
            </a:extLst>
          </p:cNvPr>
          <p:cNvSpPr/>
          <p:nvPr/>
        </p:nvSpPr>
        <p:spPr>
          <a:xfrm>
            <a:off x="0" y="6267636"/>
            <a:ext cx="12192000" cy="4571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olo 1">
            <a:extLst>
              <a:ext uri="{FF2B5EF4-FFF2-40B4-BE49-F238E27FC236}">
                <a16:creationId xmlns:a16="http://schemas.microsoft.com/office/drawing/2014/main" xmlns="" id="{FE00439B-17EE-48EE-ABA8-2B3596EB2E02}"/>
              </a:ext>
            </a:extLst>
          </p:cNvPr>
          <p:cNvSpPr txBox="1">
            <a:spLocks/>
          </p:cNvSpPr>
          <p:nvPr/>
        </p:nvSpPr>
        <p:spPr>
          <a:xfrm>
            <a:off x="1" y="631335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1400" dirty="0">
                <a:solidFill>
                  <a:schemeClr val="bg1"/>
                </a:solidFill>
              </a:rPr>
              <a:t>20 gennaio 2022</a:t>
            </a:r>
            <a:endParaRPr lang="it-IT" sz="1800" dirty="0">
              <a:solidFill>
                <a:schemeClr val="bg1"/>
              </a:solidFill>
            </a:endParaRPr>
          </a:p>
        </p:txBody>
      </p:sp>
      <p:sp>
        <p:nvSpPr>
          <p:cNvPr id="10" name="Titolo 1">
            <a:extLst>
              <a:ext uri="{FF2B5EF4-FFF2-40B4-BE49-F238E27FC236}">
                <a16:creationId xmlns:a16="http://schemas.microsoft.com/office/drawing/2014/main" xmlns="" id="{C846400A-F65A-4BF3-8B27-2DBF9373DED0}"/>
              </a:ext>
            </a:extLst>
          </p:cNvPr>
          <p:cNvSpPr txBox="1">
            <a:spLocks/>
          </p:cNvSpPr>
          <p:nvPr/>
        </p:nvSpPr>
        <p:spPr>
          <a:xfrm>
            <a:off x="9155837" y="631912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it-IT" sz="1400" dirty="0">
                <a:solidFill>
                  <a:schemeClr val="bg1"/>
                </a:solidFill>
              </a:rPr>
              <a:t>Dott.ssa Alessandra DOMINICI </a:t>
            </a:r>
            <a:endParaRPr lang="it-IT" sz="1800" dirty="0">
              <a:solidFill>
                <a:schemeClr val="bg1"/>
              </a:solidFill>
            </a:endParaRPr>
          </a:p>
        </p:txBody>
      </p:sp>
      <p:sp>
        <p:nvSpPr>
          <p:cNvPr id="13" name="Titolo 1">
            <a:extLst>
              <a:ext uri="{FF2B5EF4-FFF2-40B4-BE49-F238E27FC236}">
                <a16:creationId xmlns:a16="http://schemas.microsoft.com/office/drawing/2014/main" xmlns="" id="{56CB9A66-F966-47E0-9119-FF9DFDD60897}"/>
              </a:ext>
            </a:extLst>
          </p:cNvPr>
          <p:cNvSpPr txBox="1">
            <a:spLocks/>
          </p:cNvSpPr>
          <p:nvPr/>
        </p:nvSpPr>
        <p:spPr>
          <a:xfrm>
            <a:off x="3036163" y="6307585"/>
            <a:ext cx="6119673"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it-IT" sz="1400" dirty="0">
                <a:solidFill>
                  <a:schemeClr val="bg1"/>
                </a:solidFill>
              </a:rPr>
              <a:t>Pignoramento dell'abitazione principale e rinegoziazione del mutuo: </a:t>
            </a:r>
          </a:p>
          <a:p>
            <a:pPr>
              <a:lnSpc>
                <a:spcPct val="100000"/>
              </a:lnSpc>
            </a:pPr>
            <a:r>
              <a:rPr lang="it-IT" sz="1400" dirty="0">
                <a:solidFill>
                  <a:schemeClr val="bg1"/>
                </a:solidFill>
              </a:rPr>
              <a:t>valutazione delle condizioni </a:t>
            </a:r>
          </a:p>
        </p:txBody>
      </p:sp>
      <p:sp>
        <p:nvSpPr>
          <p:cNvPr id="14" name="Titolo 1">
            <a:extLst>
              <a:ext uri="{FF2B5EF4-FFF2-40B4-BE49-F238E27FC236}">
                <a16:creationId xmlns:a16="http://schemas.microsoft.com/office/drawing/2014/main" xmlns="" id="{61233E71-8BAD-4EB3-BFAA-A15DF192E9AD}"/>
              </a:ext>
            </a:extLst>
          </p:cNvPr>
          <p:cNvSpPr txBox="1">
            <a:spLocks/>
          </p:cNvSpPr>
          <p:nvPr/>
        </p:nvSpPr>
        <p:spPr>
          <a:xfrm>
            <a:off x="306081" y="1187400"/>
            <a:ext cx="11625506" cy="495447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spcAft>
                <a:spcPts val="1200"/>
              </a:spcAft>
            </a:pPr>
            <a:r>
              <a:rPr lang="it-IT" sz="2200" b="1" dirty="0" smtClean="0">
                <a:solidFill>
                  <a:srgbClr val="C00000"/>
                </a:solidFill>
              </a:rPr>
              <a:t>Elementi </a:t>
            </a:r>
            <a:r>
              <a:rPr lang="it-IT" sz="2200" b="1" dirty="0">
                <a:solidFill>
                  <a:srgbClr val="C00000"/>
                </a:solidFill>
              </a:rPr>
              <a:t>testuali che farebbero propendere per l’esistenza di un diritto</a:t>
            </a:r>
          </a:p>
          <a:p>
            <a:pPr algn="just">
              <a:spcAft>
                <a:spcPts val="1200"/>
              </a:spcAft>
            </a:pPr>
            <a:r>
              <a:rPr lang="it-IT" sz="2200" dirty="0"/>
              <a:t>1) l’attuale comma 2 testualmente prevede che “Il </a:t>
            </a:r>
            <a:r>
              <a:rPr lang="it-IT" sz="2200" b="1" dirty="0"/>
              <a:t>diritto </a:t>
            </a:r>
            <a:r>
              <a:rPr lang="it-IT" sz="2200" dirty="0"/>
              <a:t>di cui al comma 1 sussiste al ricorrere delle seguenti condizioni”</a:t>
            </a:r>
          </a:p>
          <a:p>
            <a:pPr algn="just">
              <a:spcAft>
                <a:spcPts val="1200"/>
              </a:spcAft>
            </a:pPr>
            <a:r>
              <a:rPr lang="it-IT" sz="2200" dirty="0"/>
              <a:t>2) con la modifica del 2021 è stata </a:t>
            </a:r>
            <a:r>
              <a:rPr lang="it-IT" sz="2200" b="1" dirty="0"/>
              <a:t>eliminata la previsione  </a:t>
            </a:r>
            <a:r>
              <a:rPr lang="it-IT" sz="2200" dirty="0"/>
              <a:t>in forza della quale “</a:t>
            </a:r>
            <a:r>
              <a:rPr lang="it-IT" sz="2200" i="1" dirty="0"/>
              <a:t>Il creditore </a:t>
            </a:r>
            <a:r>
              <a:rPr lang="it-IT" sz="2200" i="1" u="sng" dirty="0"/>
              <a:t>è sempre libero di rifiutare la propria </a:t>
            </a:r>
            <a:r>
              <a:rPr lang="it-IT" sz="2200" i="1" dirty="0"/>
              <a:t>adesione all'istanza o di rigettare, anche successivamente alla presentazione dell'istanza congiunta, la richiesta di rinegoziazione avanzata dal debitore.” In ogni caso in cui sia richiesto un nuovo finanziamento a una banca diversa dal creditore ipotecario, a questa è comunque riservata </a:t>
            </a:r>
            <a:r>
              <a:rPr lang="it-IT" sz="2200" i="1" u="sng" dirty="0"/>
              <a:t>totale discrezionalità </a:t>
            </a:r>
            <a:r>
              <a:rPr lang="it-IT" sz="2200" i="1" dirty="0"/>
              <a:t>nella concessione dello stesso.</a:t>
            </a:r>
          </a:p>
          <a:p>
            <a:pPr algn="just">
              <a:spcAft>
                <a:spcPts val="1200"/>
              </a:spcAft>
            </a:pPr>
            <a:r>
              <a:rPr lang="it-IT" sz="2200" dirty="0"/>
              <a:t>3) la presentazione dell’istituto come </a:t>
            </a:r>
            <a:r>
              <a:rPr lang="it-IT" sz="2200" b="1" dirty="0"/>
              <a:t>misura eccezionale temporanea </a:t>
            </a:r>
            <a:r>
              <a:rPr lang="it-IT" sz="2200" dirty="0"/>
              <a:t>e non ripetibile, potrebbe non trovare giustificazione laddove la rinegoziazione del mutuo o il finanziamento fossero rimesse alla libera autonomia, possibilità già prevista prima della norma. </a:t>
            </a:r>
          </a:p>
        </p:txBody>
      </p:sp>
    </p:spTree>
    <p:extLst>
      <p:ext uri="{BB962C8B-B14F-4D97-AF65-F5344CB8AC3E}">
        <p14:creationId xmlns:p14="http://schemas.microsoft.com/office/powerpoint/2010/main" val="38334947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80" y="151525"/>
            <a:ext cx="2730083" cy="448444"/>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xmlns="" id="{BBDDFD2F-D67A-4F83-AC55-12C5D98D854A}"/>
              </a:ext>
            </a:extLst>
          </p:cNvPr>
          <p:cNvSpPr>
            <a:spLocks noGrp="1"/>
          </p:cNvSpPr>
          <p:nvPr>
            <p:ph type="ctrTitle"/>
          </p:nvPr>
        </p:nvSpPr>
        <p:spPr>
          <a:xfrm>
            <a:off x="306080" y="826357"/>
            <a:ext cx="11625507" cy="355274"/>
          </a:xfrm>
        </p:spPr>
        <p:txBody>
          <a:bodyPr anchor="ctr">
            <a:noAutofit/>
          </a:bodyPr>
          <a:lstStyle/>
          <a:p>
            <a:r>
              <a:rPr lang="it-IT" sz="2800" b="1" dirty="0">
                <a:solidFill>
                  <a:srgbClr val="C00000"/>
                </a:solidFill>
              </a:rPr>
              <a:t>V. ESISTE UN DIRITTO ALLA RINEGOZIAZIONE/FINANZIAMENTO?</a:t>
            </a:r>
            <a:r>
              <a:rPr lang="it-IT" sz="2400" b="1" dirty="0">
                <a:solidFill>
                  <a:srgbClr val="C00000"/>
                </a:solidFill>
              </a:rPr>
              <a:t>	</a:t>
            </a:r>
            <a:endParaRPr lang="it-IT" sz="2400" b="1" dirty="0"/>
          </a:p>
        </p:txBody>
      </p:sp>
      <p:cxnSp>
        <p:nvCxnSpPr>
          <p:cNvPr id="7" name="Connettore diritto 6">
            <a:extLst>
              <a:ext uri="{FF2B5EF4-FFF2-40B4-BE49-F238E27FC236}">
                <a16:creationId xmlns:a16="http://schemas.microsoft.com/office/drawing/2014/main" xmlns="" id="{40718B55-E624-4546-A0FE-6E8249C1E3BC}"/>
              </a:ext>
            </a:extLst>
          </p:cNvPr>
          <p:cNvCxnSpPr/>
          <p:nvPr/>
        </p:nvCxnSpPr>
        <p:spPr>
          <a:xfrm>
            <a:off x="575568" y="1185248"/>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6084FE45-2120-4304-B243-139623333EB5}"/>
              </a:ext>
            </a:extLst>
          </p:cNvPr>
          <p:cNvSpPr/>
          <p:nvPr/>
        </p:nvSpPr>
        <p:spPr>
          <a:xfrm>
            <a:off x="0" y="6313355"/>
            <a:ext cx="12192000" cy="54464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ttangolo 10">
            <a:extLst>
              <a:ext uri="{FF2B5EF4-FFF2-40B4-BE49-F238E27FC236}">
                <a16:creationId xmlns:a16="http://schemas.microsoft.com/office/drawing/2014/main" xmlns="" id="{AF1C193A-B96A-4946-8CB5-1C386E568609}"/>
              </a:ext>
            </a:extLst>
          </p:cNvPr>
          <p:cNvSpPr/>
          <p:nvPr/>
        </p:nvSpPr>
        <p:spPr>
          <a:xfrm>
            <a:off x="0" y="6267636"/>
            <a:ext cx="12192000" cy="4571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olo 1">
            <a:extLst>
              <a:ext uri="{FF2B5EF4-FFF2-40B4-BE49-F238E27FC236}">
                <a16:creationId xmlns:a16="http://schemas.microsoft.com/office/drawing/2014/main" xmlns="" id="{FE00439B-17EE-48EE-ABA8-2B3596EB2E02}"/>
              </a:ext>
            </a:extLst>
          </p:cNvPr>
          <p:cNvSpPr txBox="1">
            <a:spLocks/>
          </p:cNvSpPr>
          <p:nvPr/>
        </p:nvSpPr>
        <p:spPr>
          <a:xfrm>
            <a:off x="1" y="631335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1400" dirty="0">
                <a:solidFill>
                  <a:schemeClr val="bg1"/>
                </a:solidFill>
              </a:rPr>
              <a:t>20 gennaio 2022</a:t>
            </a:r>
            <a:endParaRPr lang="it-IT" sz="1800" dirty="0">
              <a:solidFill>
                <a:schemeClr val="bg1"/>
              </a:solidFill>
            </a:endParaRPr>
          </a:p>
        </p:txBody>
      </p:sp>
      <p:sp>
        <p:nvSpPr>
          <p:cNvPr id="10" name="Titolo 1">
            <a:extLst>
              <a:ext uri="{FF2B5EF4-FFF2-40B4-BE49-F238E27FC236}">
                <a16:creationId xmlns:a16="http://schemas.microsoft.com/office/drawing/2014/main" xmlns="" id="{C846400A-F65A-4BF3-8B27-2DBF9373DED0}"/>
              </a:ext>
            </a:extLst>
          </p:cNvPr>
          <p:cNvSpPr txBox="1">
            <a:spLocks/>
          </p:cNvSpPr>
          <p:nvPr/>
        </p:nvSpPr>
        <p:spPr>
          <a:xfrm>
            <a:off x="9155837" y="631912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it-IT" sz="1400" dirty="0">
                <a:solidFill>
                  <a:schemeClr val="bg1"/>
                </a:solidFill>
              </a:rPr>
              <a:t>Dott.ssa Alessandra DOMINICI </a:t>
            </a:r>
            <a:endParaRPr lang="it-IT" sz="1800" dirty="0">
              <a:solidFill>
                <a:schemeClr val="bg1"/>
              </a:solidFill>
            </a:endParaRPr>
          </a:p>
        </p:txBody>
      </p:sp>
      <p:sp>
        <p:nvSpPr>
          <p:cNvPr id="13" name="Titolo 1">
            <a:extLst>
              <a:ext uri="{FF2B5EF4-FFF2-40B4-BE49-F238E27FC236}">
                <a16:creationId xmlns:a16="http://schemas.microsoft.com/office/drawing/2014/main" xmlns="" id="{56CB9A66-F966-47E0-9119-FF9DFDD60897}"/>
              </a:ext>
            </a:extLst>
          </p:cNvPr>
          <p:cNvSpPr txBox="1">
            <a:spLocks/>
          </p:cNvSpPr>
          <p:nvPr/>
        </p:nvSpPr>
        <p:spPr>
          <a:xfrm>
            <a:off x="3036163" y="6307585"/>
            <a:ext cx="6119673"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it-IT" sz="1400" dirty="0">
                <a:solidFill>
                  <a:schemeClr val="bg1"/>
                </a:solidFill>
              </a:rPr>
              <a:t>Pignoramento dell'abitazione principale e rinegoziazione del mutuo: </a:t>
            </a:r>
          </a:p>
          <a:p>
            <a:pPr>
              <a:lnSpc>
                <a:spcPct val="100000"/>
              </a:lnSpc>
            </a:pPr>
            <a:r>
              <a:rPr lang="it-IT" sz="1400" dirty="0">
                <a:solidFill>
                  <a:schemeClr val="bg1"/>
                </a:solidFill>
              </a:rPr>
              <a:t>valutazione delle condizioni </a:t>
            </a:r>
          </a:p>
        </p:txBody>
      </p:sp>
      <p:sp>
        <p:nvSpPr>
          <p:cNvPr id="14" name="Titolo 1">
            <a:extLst>
              <a:ext uri="{FF2B5EF4-FFF2-40B4-BE49-F238E27FC236}">
                <a16:creationId xmlns:a16="http://schemas.microsoft.com/office/drawing/2014/main" xmlns="" id="{61233E71-8BAD-4EB3-BFAA-A15DF192E9AD}"/>
              </a:ext>
            </a:extLst>
          </p:cNvPr>
          <p:cNvSpPr txBox="1">
            <a:spLocks/>
          </p:cNvSpPr>
          <p:nvPr/>
        </p:nvSpPr>
        <p:spPr>
          <a:xfrm>
            <a:off x="306081" y="1187400"/>
            <a:ext cx="11625506" cy="495447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spcAft>
                <a:spcPts val="1200"/>
              </a:spcAft>
            </a:pPr>
            <a:r>
              <a:rPr lang="it-IT" sz="2300" b="1" dirty="0">
                <a:solidFill>
                  <a:srgbClr val="C00000"/>
                </a:solidFill>
              </a:rPr>
              <a:t>Elementi contrari</a:t>
            </a:r>
          </a:p>
          <a:p>
            <a:pPr algn="just">
              <a:spcAft>
                <a:spcPts val="1200"/>
              </a:spcAft>
            </a:pPr>
            <a:r>
              <a:rPr lang="it-IT" sz="2300" dirty="0"/>
              <a:t>1) </a:t>
            </a:r>
            <a:r>
              <a:rPr lang="it-IT" sz="2300" dirty="0" smtClean="0"/>
              <a:t>Art. </a:t>
            </a:r>
            <a:r>
              <a:rPr lang="it-IT" sz="2300" b="1" dirty="0" smtClean="0"/>
              <a:t>41 </a:t>
            </a:r>
            <a:r>
              <a:rPr lang="it-IT" sz="2300" b="1" dirty="0" err="1" smtClean="0"/>
              <a:t>Cost</a:t>
            </a:r>
            <a:r>
              <a:rPr lang="it-IT" sz="2300" b="1" dirty="0" smtClean="0"/>
              <a:t>. </a:t>
            </a:r>
            <a:r>
              <a:rPr lang="it-IT" sz="2300" dirty="0"/>
              <a:t>libertà di iniziativa economica dell’ente mutuante/finanziatore</a:t>
            </a:r>
          </a:p>
          <a:p>
            <a:pPr algn="just">
              <a:spcAft>
                <a:spcPts val="1200"/>
              </a:spcAft>
            </a:pPr>
            <a:r>
              <a:rPr lang="it-IT" sz="2300" dirty="0"/>
              <a:t>2) </a:t>
            </a:r>
            <a:r>
              <a:rPr lang="it-IT" sz="2300" b="1" dirty="0"/>
              <a:t>Art.1322</a:t>
            </a:r>
            <a:r>
              <a:rPr lang="it-IT" sz="2300" dirty="0"/>
              <a:t> c.c. </a:t>
            </a:r>
            <a:r>
              <a:rPr lang="it-IT" sz="2300" b="1" dirty="0"/>
              <a:t>AUTONOMIA CONTRATTUALE</a:t>
            </a:r>
            <a:r>
              <a:rPr lang="it-IT" sz="2300" dirty="0"/>
              <a:t>, anche se </a:t>
            </a:r>
            <a:r>
              <a:rPr lang="it-IT" sz="2300" dirty="0" smtClean="0"/>
              <a:t>la </a:t>
            </a:r>
            <a:r>
              <a:rPr lang="it-IT" sz="2300" dirty="0"/>
              <a:t>giurisprudenza durante l’emergenza pandemica in diversi ambiti (</a:t>
            </a:r>
            <a:r>
              <a:rPr lang="it-IT" sz="2300" dirty="0" smtClean="0"/>
              <a:t>es. </a:t>
            </a:r>
            <a:r>
              <a:rPr lang="it-IT" sz="2300" dirty="0"/>
              <a:t>locazioni) ha ritenuto che sussista un obbligo del contrente derivante dal principio di buona fede nell’esecuzione </a:t>
            </a:r>
            <a:r>
              <a:rPr lang="it-IT" sz="2300" dirty="0" smtClean="0"/>
              <a:t>del contratto a rinegoziare l’accordo per </a:t>
            </a:r>
            <a:r>
              <a:rPr lang="it-IT" sz="2300" dirty="0"/>
              <a:t>l’emergere </a:t>
            </a:r>
            <a:r>
              <a:rPr lang="it-IT" sz="2300" dirty="0" smtClean="0"/>
              <a:t>di </a:t>
            </a:r>
            <a:r>
              <a:rPr lang="it-IT" sz="2300" dirty="0"/>
              <a:t>situazioni di </a:t>
            </a:r>
            <a:r>
              <a:rPr lang="it-IT" sz="2300" dirty="0" smtClean="0"/>
              <a:t>crisi </a:t>
            </a:r>
            <a:r>
              <a:rPr lang="it-IT" sz="2300" dirty="0"/>
              <a:t>dell’altra parte. Anche la Corte di Cassazione </a:t>
            </a:r>
            <a:r>
              <a:rPr lang="it-IT" sz="2300" dirty="0" smtClean="0"/>
              <a:t>nella </a:t>
            </a:r>
            <a:r>
              <a:rPr lang="it-IT" sz="2300" dirty="0"/>
              <a:t>Relazione tematica, n. 56, 8 luglio 2020, dell'Ufficio del Massimario e del Ruolo </a:t>
            </a:r>
            <a:r>
              <a:rPr lang="it-IT" sz="2300" dirty="0" smtClean="0"/>
              <a:t>ha condiviso tale prospettiva.</a:t>
            </a:r>
          </a:p>
          <a:p>
            <a:pPr algn="just">
              <a:spcAft>
                <a:spcPts val="1200"/>
              </a:spcAft>
            </a:pPr>
            <a:r>
              <a:rPr lang="it-IT" sz="2300" dirty="0" smtClean="0"/>
              <a:t>3</a:t>
            </a:r>
            <a:r>
              <a:rPr lang="it-IT" sz="2300" dirty="0"/>
              <a:t>) L’eccezionalità e la non ripetibilità potrebbe essere connessa soltanto alla circostanza che lo stato agevola gli </a:t>
            </a:r>
            <a:r>
              <a:rPr lang="it-IT" sz="2300" dirty="0" smtClean="0"/>
              <a:t>accordi </a:t>
            </a:r>
            <a:r>
              <a:rPr lang="it-IT" sz="2300" dirty="0"/>
              <a:t>mediante la concessione di una garanzia pubblica e l’investimento di risorse pubbliche (vengono stanziati 8.000.000 per il solo 2021 nella versione precedente per il 2019 erano solo 5.000.000)</a:t>
            </a:r>
          </a:p>
        </p:txBody>
      </p:sp>
    </p:spTree>
    <p:extLst>
      <p:ext uri="{BB962C8B-B14F-4D97-AF65-F5344CB8AC3E}">
        <p14:creationId xmlns:p14="http://schemas.microsoft.com/office/powerpoint/2010/main" val="14965257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Essere suora francescana Elisabettina: Nel segno del #grazi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5907" y="1697064"/>
            <a:ext cx="6710154" cy="3673099"/>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080" y="151525"/>
            <a:ext cx="2730083" cy="448444"/>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xmlns="" id="{BBDDFD2F-D67A-4F83-AC55-12C5D98D854A}"/>
              </a:ext>
            </a:extLst>
          </p:cNvPr>
          <p:cNvSpPr>
            <a:spLocks noGrp="1"/>
          </p:cNvSpPr>
          <p:nvPr>
            <p:ph type="ctrTitle"/>
          </p:nvPr>
        </p:nvSpPr>
        <p:spPr>
          <a:xfrm>
            <a:off x="306080" y="826357"/>
            <a:ext cx="11625507" cy="355274"/>
          </a:xfrm>
        </p:spPr>
        <p:txBody>
          <a:bodyPr anchor="ctr">
            <a:noAutofit/>
          </a:bodyPr>
          <a:lstStyle/>
          <a:p>
            <a:r>
              <a:rPr lang="it-IT" sz="2400" b="1" dirty="0">
                <a:solidFill>
                  <a:srgbClr val="C00000"/>
                </a:solidFill>
              </a:rPr>
              <a:t>	</a:t>
            </a:r>
            <a:endParaRPr lang="it-IT" sz="2400" b="1" dirty="0"/>
          </a:p>
        </p:txBody>
      </p:sp>
      <p:cxnSp>
        <p:nvCxnSpPr>
          <p:cNvPr id="7" name="Connettore diritto 6">
            <a:extLst>
              <a:ext uri="{FF2B5EF4-FFF2-40B4-BE49-F238E27FC236}">
                <a16:creationId xmlns:a16="http://schemas.microsoft.com/office/drawing/2014/main" xmlns="" id="{40718B55-E624-4546-A0FE-6E8249C1E3BC}"/>
              </a:ext>
            </a:extLst>
          </p:cNvPr>
          <p:cNvCxnSpPr/>
          <p:nvPr/>
        </p:nvCxnSpPr>
        <p:spPr>
          <a:xfrm>
            <a:off x="575568" y="1185248"/>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6084FE45-2120-4304-B243-139623333EB5}"/>
              </a:ext>
            </a:extLst>
          </p:cNvPr>
          <p:cNvSpPr/>
          <p:nvPr/>
        </p:nvSpPr>
        <p:spPr>
          <a:xfrm>
            <a:off x="0" y="6313355"/>
            <a:ext cx="12192000" cy="54464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ttangolo 10">
            <a:extLst>
              <a:ext uri="{FF2B5EF4-FFF2-40B4-BE49-F238E27FC236}">
                <a16:creationId xmlns:a16="http://schemas.microsoft.com/office/drawing/2014/main" xmlns="" id="{AF1C193A-B96A-4946-8CB5-1C386E568609}"/>
              </a:ext>
            </a:extLst>
          </p:cNvPr>
          <p:cNvSpPr/>
          <p:nvPr/>
        </p:nvSpPr>
        <p:spPr>
          <a:xfrm>
            <a:off x="0" y="6267636"/>
            <a:ext cx="12192000" cy="4571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olo 1">
            <a:extLst>
              <a:ext uri="{FF2B5EF4-FFF2-40B4-BE49-F238E27FC236}">
                <a16:creationId xmlns:a16="http://schemas.microsoft.com/office/drawing/2014/main" xmlns="" id="{FE00439B-17EE-48EE-ABA8-2B3596EB2E02}"/>
              </a:ext>
            </a:extLst>
          </p:cNvPr>
          <p:cNvSpPr txBox="1">
            <a:spLocks/>
          </p:cNvSpPr>
          <p:nvPr/>
        </p:nvSpPr>
        <p:spPr>
          <a:xfrm>
            <a:off x="1" y="631335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1400" dirty="0">
                <a:solidFill>
                  <a:schemeClr val="bg1"/>
                </a:solidFill>
              </a:rPr>
              <a:t>20 gennaio 2022</a:t>
            </a:r>
            <a:endParaRPr lang="it-IT" sz="1800" dirty="0">
              <a:solidFill>
                <a:schemeClr val="bg1"/>
              </a:solidFill>
            </a:endParaRPr>
          </a:p>
        </p:txBody>
      </p:sp>
      <p:sp>
        <p:nvSpPr>
          <p:cNvPr id="10" name="Titolo 1">
            <a:extLst>
              <a:ext uri="{FF2B5EF4-FFF2-40B4-BE49-F238E27FC236}">
                <a16:creationId xmlns:a16="http://schemas.microsoft.com/office/drawing/2014/main" xmlns="" id="{C846400A-F65A-4BF3-8B27-2DBF9373DED0}"/>
              </a:ext>
            </a:extLst>
          </p:cNvPr>
          <p:cNvSpPr txBox="1">
            <a:spLocks/>
          </p:cNvSpPr>
          <p:nvPr/>
        </p:nvSpPr>
        <p:spPr>
          <a:xfrm>
            <a:off x="9155837" y="631912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it-IT" sz="1400" dirty="0">
                <a:solidFill>
                  <a:schemeClr val="bg1"/>
                </a:solidFill>
              </a:rPr>
              <a:t>Dott.ssa Alessandra DOMINICI </a:t>
            </a:r>
            <a:endParaRPr lang="it-IT" sz="1800" dirty="0">
              <a:solidFill>
                <a:schemeClr val="bg1"/>
              </a:solidFill>
            </a:endParaRPr>
          </a:p>
        </p:txBody>
      </p:sp>
      <p:sp>
        <p:nvSpPr>
          <p:cNvPr id="13" name="Titolo 1">
            <a:extLst>
              <a:ext uri="{FF2B5EF4-FFF2-40B4-BE49-F238E27FC236}">
                <a16:creationId xmlns:a16="http://schemas.microsoft.com/office/drawing/2014/main" xmlns="" id="{56CB9A66-F966-47E0-9119-FF9DFDD60897}"/>
              </a:ext>
            </a:extLst>
          </p:cNvPr>
          <p:cNvSpPr txBox="1">
            <a:spLocks/>
          </p:cNvSpPr>
          <p:nvPr/>
        </p:nvSpPr>
        <p:spPr>
          <a:xfrm>
            <a:off x="3036163" y="6307585"/>
            <a:ext cx="6119673"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it-IT" sz="1400" dirty="0">
                <a:solidFill>
                  <a:schemeClr val="bg1"/>
                </a:solidFill>
              </a:rPr>
              <a:t>Pignoramento dell'abitazione principale e rinegoziazione del mutuo: </a:t>
            </a:r>
          </a:p>
          <a:p>
            <a:pPr>
              <a:lnSpc>
                <a:spcPct val="100000"/>
              </a:lnSpc>
            </a:pPr>
            <a:r>
              <a:rPr lang="it-IT" sz="1400" dirty="0">
                <a:solidFill>
                  <a:schemeClr val="bg1"/>
                </a:solidFill>
              </a:rPr>
              <a:t>valutazione delle condizioni </a:t>
            </a:r>
          </a:p>
        </p:txBody>
      </p:sp>
      <p:sp>
        <p:nvSpPr>
          <p:cNvPr id="14" name="Titolo 1">
            <a:extLst>
              <a:ext uri="{FF2B5EF4-FFF2-40B4-BE49-F238E27FC236}">
                <a16:creationId xmlns:a16="http://schemas.microsoft.com/office/drawing/2014/main" xmlns="" id="{61233E71-8BAD-4EB3-BFAA-A15DF192E9AD}"/>
              </a:ext>
            </a:extLst>
          </p:cNvPr>
          <p:cNvSpPr txBox="1">
            <a:spLocks/>
          </p:cNvSpPr>
          <p:nvPr/>
        </p:nvSpPr>
        <p:spPr>
          <a:xfrm>
            <a:off x="306081" y="1187400"/>
            <a:ext cx="11625506" cy="495447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spcAft>
                <a:spcPts val="1200"/>
              </a:spcAft>
            </a:pPr>
            <a:endParaRPr lang="it-IT" sz="2300" dirty="0"/>
          </a:p>
        </p:txBody>
      </p:sp>
    </p:spTree>
    <p:extLst>
      <p:ext uri="{BB962C8B-B14F-4D97-AF65-F5344CB8AC3E}">
        <p14:creationId xmlns:p14="http://schemas.microsoft.com/office/powerpoint/2010/main" val="27850683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80" y="151525"/>
            <a:ext cx="2730083" cy="448444"/>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xmlns="" id="{BBDDFD2F-D67A-4F83-AC55-12C5D98D854A}"/>
              </a:ext>
            </a:extLst>
          </p:cNvPr>
          <p:cNvSpPr>
            <a:spLocks noGrp="1"/>
          </p:cNvSpPr>
          <p:nvPr>
            <p:ph type="ctrTitle"/>
          </p:nvPr>
        </p:nvSpPr>
        <p:spPr>
          <a:xfrm>
            <a:off x="306080" y="826356"/>
            <a:ext cx="11625507" cy="716871"/>
          </a:xfrm>
        </p:spPr>
        <p:txBody>
          <a:bodyPr anchor="ctr">
            <a:noAutofit/>
          </a:bodyPr>
          <a:lstStyle/>
          <a:p>
            <a:r>
              <a:rPr lang="it-IT" sz="2800" b="1" dirty="0">
                <a:solidFill>
                  <a:srgbClr val="C00000"/>
                </a:solidFill>
              </a:rPr>
              <a:t>I.</a:t>
            </a:r>
            <a:r>
              <a:rPr lang="it-IT" sz="2800" b="1" dirty="0"/>
              <a:t>	</a:t>
            </a:r>
            <a:r>
              <a:rPr lang="it-IT" sz="2800" b="1" dirty="0">
                <a:solidFill>
                  <a:srgbClr val="C00000"/>
                </a:solidFill>
              </a:rPr>
              <a:t>INTERVENTI NORMATIVI VOLTI A TUTELARE IL DIRITTO ALL’ABITAZIONE DEL DEBITORE ESECUTATO</a:t>
            </a:r>
            <a:endParaRPr lang="it-IT" sz="3600" b="1" dirty="0">
              <a:solidFill>
                <a:srgbClr val="C00000"/>
              </a:solidFill>
            </a:endParaRPr>
          </a:p>
        </p:txBody>
      </p:sp>
      <p:cxnSp>
        <p:nvCxnSpPr>
          <p:cNvPr id="7" name="Connettore diritto 6">
            <a:extLst>
              <a:ext uri="{FF2B5EF4-FFF2-40B4-BE49-F238E27FC236}">
                <a16:creationId xmlns:a16="http://schemas.microsoft.com/office/drawing/2014/main" xmlns="" id="{40718B55-E624-4546-A0FE-6E8249C1E3BC}"/>
              </a:ext>
            </a:extLst>
          </p:cNvPr>
          <p:cNvCxnSpPr/>
          <p:nvPr/>
        </p:nvCxnSpPr>
        <p:spPr>
          <a:xfrm>
            <a:off x="587405" y="1566087"/>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6084FE45-2120-4304-B243-139623333EB5}"/>
              </a:ext>
            </a:extLst>
          </p:cNvPr>
          <p:cNvSpPr/>
          <p:nvPr/>
        </p:nvSpPr>
        <p:spPr>
          <a:xfrm>
            <a:off x="0" y="6313355"/>
            <a:ext cx="12192000" cy="54464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ttangolo 10">
            <a:extLst>
              <a:ext uri="{FF2B5EF4-FFF2-40B4-BE49-F238E27FC236}">
                <a16:creationId xmlns:a16="http://schemas.microsoft.com/office/drawing/2014/main" xmlns="" id="{AF1C193A-B96A-4946-8CB5-1C386E568609}"/>
              </a:ext>
            </a:extLst>
          </p:cNvPr>
          <p:cNvSpPr/>
          <p:nvPr/>
        </p:nvSpPr>
        <p:spPr>
          <a:xfrm>
            <a:off x="0" y="6267636"/>
            <a:ext cx="12192000" cy="4571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olo 1">
            <a:extLst>
              <a:ext uri="{FF2B5EF4-FFF2-40B4-BE49-F238E27FC236}">
                <a16:creationId xmlns:a16="http://schemas.microsoft.com/office/drawing/2014/main" xmlns="" id="{FE00439B-17EE-48EE-ABA8-2B3596EB2E02}"/>
              </a:ext>
            </a:extLst>
          </p:cNvPr>
          <p:cNvSpPr txBox="1">
            <a:spLocks/>
          </p:cNvSpPr>
          <p:nvPr/>
        </p:nvSpPr>
        <p:spPr>
          <a:xfrm>
            <a:off x="1" y="631335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1400" dirty="0">
                <a:solidFill>
                  <a:schemeClr val="bg1"/>
                </a:solidFill>
              </a:rPr>
              <a:t>20 gennaio 2022</a:t>
            </a:r>
            <a:endParaRPr lang="it-IT" sz="1800" dirty="0">
              <a:solidFill>
                <a:schemeClr val="bg1"/>
              </a:solidFill>
            </a:endParaRPr>
          </a:p>
        </p:txBody>
      </p:sp>
      <p:sp>
        <p:nvSpPr>
          <p:cNvPr id="10" name="Titolo 1">
            <a:extLst>
              <a:ext uri="{FF2B5EF4-FFF2-40B4-BE49-F238E27FC236}">
                <a16:creationId xmlns:a16="http://schemas.microsoft.com/office/drawing/2014/main" xmlns="" id="{C846400A-F65A-4BF3-8B27-2DBF9373DED0}"/>
              </a:ext>
            </a:extLst>
          </p:cNvPr>
          <p:cNvSpPr txBox="1">
            <a:spLocks/>
          </p:cNvSpPr>
          <p:nvPr/>
        </p:nvSpPr>
        <p:spPr>
          <a:xfrm>
            <a:off x="9155837" y="631912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it-IT" sz="1400" dirty="0">
                <a:solidFill>
                  <a:schemeClr val="bg1"/>
                </a:solidFill>
              </a:rPr>
              <a:t>Dott.ssa Alessandra DOMINICI </a:t>
            </a:r>
            <a:endParaRPr lang="it-IT" sz="1800" dirty="0">
              <a:solidFill>
                <a:schemeClr val="bg1"/>
              </a:solidFill>
            </a:endParaRPr>
          </a:p>
        </p:txBody>
      </p:sp>
      <p:sp>
        <p:nvSpPr>
          <p:cNvPr id="13" name="Titolo 1">
            <a:extLst>
              <a:ext uri="{FF2B5EF4-FFF2-40B4-BE49-F238E27FC236}">
                <a16:creationId xmlns:a16="http://schemas.microsoft.com/office/drawing/2014/main" xmlns="" id="{56CB9A66-F966-47E0-9119-FF9DFDD60897}"/>
              </a:ext>
            </a:extLst>
          </p:cNvPr>
          <p:cNvSpPr txBox="1">
            <a:spLocks/>
          </p:cNvSpPr>
          <p:nvPr/>
        </p:nvSpPr>
        <p:spPr>
          <a:xfrm>
            <a:off x="3036163" y="6307585"/>
            <a:ext cx="6119673"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it-IT" sz="1400" dirty="0">
                <a:solidFill>
                  <a:schemeClr val="bg1"/>
                </a:solidFill>
              </a:rPr>
              <a:t>Pignoramento dell'abitazione principale e rinegoziazione del mutuo: </a:t>
            </a:r>
          </a:p>
          <a:p>
            <a:pPr>
              <a:lnSpc>
                <a:spcPct val="100000"/>
              </a:lnSpc>
            </a:pPr>
            <a:r>
              <a:rPr lang="it-IT" sz="1400" dirty="0">
                <a:solidFill>
                  <a:schemeClr val="bg1"/>
                </a:solidFill>
              </a:rPr>
              <a:t>valutazione delle condizioni </a:t>
            </a:r>
          </a:p>
        </p:txBody>
      </p:sp>
      <p:sp>
        <p:nvSpPr>
          <p:cNvPr id="14" name="Titolo 1">
            <a:extLst>
              <a:ext uri="{FF2B5EF4-FFF2-40B4-BE49-F238E27FC236}">
                <a16:creationId xmlns:a16="http://schemas.microsoft.com/office/drawing/2014/main" xmlns="" id="{030FBB59-08DA-4E6D-ABEB-6DBE1E531864}"/>
              </a:ext>
            </a:extLst>
          </p:cNvPr>
          <p:cNvSpPr txBox="1">
            <a:spLocks/>
          </p:cNvSpPr>
          <p:nvPr/>
        </p:nvSpPr>
        <p:spPr>
          <a:xfrm>
            <a:off x="306080" y="1564599"/>
            <a:ext cx="11554486" cy="4555067"/>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spcAft>
                <a:spcPts val="1200"/>
              </a:spcAft>
            </a:pPr>
            <a:r>
              <a:rPr lang="it-IT" sz="2250" b="1" dirty="0">
                <a:solidFill>
                  <a:srgbClr val="C00000"/>
                </a:solidFill>
              </a:rPr>
              <a:t>Diritto di </a:t>
            </a:r>
            <a:r>
              <a:rPr lang="it-IT" sz="2250" b="1" dirty="0" smtClean="0">
                <a:solidFill>
                  <a:srgbClr val="C00000"/>
                </a:solidFill>
              </a:rPr>
              <a:t>abitazione: </a:t>
            </a:r>
            <a:r>
              <a:rPr lang="it-IT" sz="2250" dirty="0" smtClean="0"/>
              <a:t>diritto</a:t>
            </a:r>
            <a:r>
              <a:rPr lang="it-IT" sz="2250" b="1" dirty="0" smtClean="0">
                <a:solidFill>
                  <a:srgbClr val="C00000"/>
                </a:solidFill>
              </a:rPr>
              <a:t> </a:t>
            </a:r>
            <a:r>
              <a:rPr lang="it-IT" sz="2250" dirty="0" smtClean="0"/>
              <a:t>non </a:t>
            </a:r>
            <a:r>
              <a:rPr lang="it-IT" sz="2250" dirty="0"/>
              <a:t>menzionato espressamente nella costituzione </a:t>
            </a:r>
            <a:r>
              <a:rPr lang="it-IT" sz="2250" dirty="0" smtClean="0"/>
              <a:t>ma, secondo </a:t>
            </a:r>
            <a:r>
              <a:rPr lang="it-IT" sz="2250" dirty="0"/>
              <a:t>la  Corte costituzionale </a:t>
            </a:r>
            <a:r>
              <a:rPr lang="it-IT" sz="2250" dirty="0" smtClean="0"/>
              <a:t>incluso </a:t>
            </a:r>
            <a:r>
              <a:rPr lang="it-IT" sz="2250" dirty="0"/>
              <a:t>nel catalogo dei </a:t>
            </a:r>
            <a:r>
              <a:rPr lang="it-IT" sz="2250" b="1" dirty="0"/>
              <a:t>diritti inviolabili </a:t>
            </a:r>
            <a:r>
              <a:rPr lang="it-IT" sz="2250" dirty="0" smtClean="0"/>
              <a:t>(</a:t>
            </a:r>
            <a:r>
              <a:rPr lang="it-IT" sz="2250" dirty="0" err="1" smtClean="0"/>
              <a:t>C.cost</a:t>
            </a:r>
            <a:r>
              <a:rPr lang="it-IT" sz="2250" dirty="0" smtClean="0"/>
              <a:t>. 161/2013</a:t>
            </a:r>
            <a:r>
              <a:rPr lang="it-IT" sz="2250" dirty="0"/>
              <a:t>, </a:t>
            </a:r>
            <a:r>
              <a:rPr lang="it-IT" sz="2250" dirty="0" smtClean="0"/>
              <a:t>61/2011 </a:t>
            </a:r>
            <a:r>
              <a:rPr lang="it-IT" sz="2250" dirty="0"/>
              <a:t>e </a:t>
            </a:r>
            <a:r>
              <a:rPr lang="it-IT" sz="2250" dirty="0" smtClean="0"/>
              <a:t>404/ </a:t>
            </a:r>
            <a:r>
              <a:rPr lang="it-IT" sz="2250" dirty="0"/>
              <a:t>1988) </a:t>
            </a:r>
            <a:r>
              <a:rPr lang="it-IT" sz="2250" dirty="0" smtClean="0"/>
              <a:t>in quanto </a:t>
            </a:r>
            <a:r>
              <a:rPr lang="it-IT" sz="2250" dirty="0"/>
              <a:t>il suo oggetto - l'abitazione - deve considerarsi </a:t>
            </a:r>
            <a:r>
              <a:rPr lang="it-IT" sz="2250" b="1" dirty="0"/>
              <a:t>"bene di primaria importanza</a:t>
            </a:r>
            <a:r>
              <a:rPr lang="it-IT" sz="2250" dirty="0"/>
              <a:t>" (</a:t>
            </a:r>
            <a:r>
              <a:rPr lang="it-IT" sz="2250" dirty="0" err="1" smtClean="0"/>
              <a:t>C.cost</a:t>
            </a:r>
            <a:r>
              <a:rPr lang="it-IT" sz="2250" dirty="0" smtClean="0"/>
              <a:t> 79/2020 </a:t>
            </a:r>
            <a:r>
              <a:rPr lang="it-IT" sz="2250" dirty="0"/>
              <a:t>e </a:t>
            </a:r>
            <a:r>
              <a:rPr lang="it-IT" sz="2250" dirty="0" smtClean="0"/>
              <a:t>166/2018</a:t>
            </a:r>
            <a:r>
              <a:rPr lang="it-IT" sz="2250" dirty="0"/>
              <a:t>). </a:t>
            </a:r>
            <a:r>
              <a:rPr lang="it-IT" sz="2250" dirty="0" smtClean="0"/>
              <a:t>Si </a:t>
            </a:r>
            <a:r>
              <a:rPr lang="it-IT" sz="2250" dirty="0"/>
              <a:t>tratta di un "diritto sociale" (</a:t>
            </a:r>
            <a:r>
              <a:rPr lang="it-IT" sz="2250" dirty="0" err="1"/>
              <a:t>C.cost</a:t>
            </a:r>
            <a:r>
              <a:rPr lang="it-IT" sz="2250" dirty="0"/>
              <a:t> </a:t>
            </a:r>
            <a:r>
              <a:rPr lang="it-IT" sz="2250" dirty="0" smtClean="0"/>
              <a:t>106/2018 </a:t>
            </a:r>
            <a:r>
              <a:rPr lang="it-IT" sz="2250" dirty="0"/>
              <a:t>e </a:t>
            </a:r>
            <a:r>
              <a:rPr lang="it-IT" sz="2250" dirty="0" smtClean="0"/>
              <a:t>559/1989</a:t>
            </a:r>
            <a:r>
              <a:rPr lang="it-IT" sz="2250" dirty="0"/>
              <a:t>) che "rientra fra i requisiti essenziali caratterizzanti la socialità cui si conforma lo Stato democratico voluto dalla Costituzione" (</a:t>
            </a:r>
            <a:r>
              <a:rPr lang="it-IT" sz="2250" dirty="0" err="1"/>
              <a:t>C.cost</a:t>
            </a:r>
            <a:r>
              <a:rPr lang="it-IT" sz="2250" dirty="0"/>
              <a:t> </a:t>
            </a:r>
            <a:r>
              <a:rPr lang="it-IT" sz="2250" dirty="0" smtClean="0"/>
              <a:t>44/2020</a:t>
            </a:r>
            <a:r>
              <a:rPr lang="it-IT" sz="2250" dirty="0"/>
              <a:t>). </a:t>
            </a:r>
          </a:p>
          <a:p>
            <a:pPr algn="just">
              <a:spcAft>
                <a:spcPts val="1200"/>
              </a:spcAft>
            </a:pPr>
            <a:r>
              <a:rPr lang="it-IT" sz="2250" dirty="0"/>
              <a:t>1) </a:t>
            </a:r>
            <a:r>
              <a:rPr lang="it-IT" sz="2250" b="1" dirty="0">
                <a:solidFill>
                  <a:srgbClr val="C00000"/>
                </a:solidFill>
              </a:rPr>
              <a:t>Art. </a:t>
            </a:r>
            <a:r>
              <a:rPr lang="it-IT" sz="2250" b="1" dirty="0" smtClean="0">
                <a:solidFill>
                  <a:srgbClr val="C00000"/>
                </a:solidFill>
              </a:rPr>
              <a:t>560 </a:t>
            </a:r>
            <a:r>
              <a:rPr lang="it-IT" sz="2250" b="1" dirty="0" err="1" smtClean="0">
                <a:solidFill>
                  <a:srgbClr val="C00000"/>
                </a:solidFill>
              </a:rPr>
              <a:t>c.p.c.</a:t>
            </a:r>
            <a:r>
              <a:rPr lang="it-IT" sz="2250" b="1" dirty="0" smtClean="0">
                <a:solidFill>
                  <a:srgbClr val="C00000"/>
                </a:solidFill>
              </a:rPr>
              <a:t> </a:t>
            </a:r>
            <a:r>
              <a:rPr lang="it-IT" sz="2250" dirty="0" smtClean="0"/>
              <a:t>riformato </a:t>
            </a:r>
            <a:r>
              <a:rPr lang="it-IT" sz="2250" dirty="0" smtClean="0"/>
              <a:t>con </a:t>
            </a:r>
            <a:r>
              <a:rPr lang="it-IT" sz="2250" dirty="0" smtClean="0"/>
              <a:t>DL </a:t>
            </a:r>
            <a:r>
              <a:rPr lang="it-IT" sz="2250" dirty="0"/>
              <a:t>135/2018, successivamente con il DL 162/2019 </a:t>
            </a:r>
            <a:r>
              <a:rPr lang="it-IT" sz="2250" dirty="0" smtClean="0"/>
              <a:t>nel </a:t>
            </a:r>
            <a:r>
              <a:rPr lang="it-IT" sz="2250" dirty="0"/>
              <a:t>senso di impedire l’emissione dell’ordine di liberazione </a:t>
            </a:r>
            <a:r>
              <a:rPr lang="it-IT" sz="2250" dirty="0" smtClean="0"/>
              <a:t>anticipato e </a:t>
            </a:r>
            <a:r>
              <a:rPr lang="it-IT" sz="2250" dirty="0"/>
              <a:t>la conseguente perdita di possesso dell’immobile in cui il debitore vive anche insieme al suo nucleo </a:t>
            </a:r>
            <a:r>
              <a:rPr lang="it-IT" sz="2250" dirty="0" smtClean="0"/>
              <a:t>familiare prima dell’emissione del decreto di trasferimento. La l.26 </a:t>
            </a:r>
            <a:r>
              <a:rPr lang="it-IT" sz="2250" dirty="0"/>
              <a:t>novembre 2021, n. </a:t>
            </a:r>
            <a:r>
              <a:rPr lang="it-IT" sz="2250" dirty="0" smtClean="0"/>
              <a:t>206 (legge delega riforma del processo civile)  </a:t>
            </a:r>
            <a:r>
              <a:rPr lang="it-IT" sz="2250" dirty="0" smtClean="0"/>
              <a:t>all’art. </a:t>
            </a:r>
            <a:r>
              <a:rPr lang="it-IT" sz="2250" dirty="0" smtClean="0"/>
              <a:t>1, co 12 </a:t>
            </a:r>
            <a:r>
              <a:rPr lang="it-IT" sz="2250" dirty="0" err="1" smtClean="0"/>
              <a:t>lett</a:t>
            </a:r>
            <a:r>
              <a:rPr lang="it-IT" sz="2250" dirty="0" smtClean="0"/>
              <a:t> f) mantiene il limite temporale del decreto di trasferimento per l’emissione </a:t>
            </a:r>
            <a:r>
              <a:rPr lang="it-IT" sz="2250" dirty="0" err="1" smtClean="0"/>
              <a:t>o.l</a:t>
            </a:r>
            <a:r>
              <a:rPr lang="it-IT" sz="2250" dirty="0" smtClean="0"/>
              <a:t> in caso di abitazione del debitore e reintroduce l’obbligo per il </a:t>
            </a:r>
            <a:r>
              <a:rPr lang="it-IT" sz="2250" dirty="0" err="1" smtClean="0"/>
              <a:t>g.e</a:t>
            </a:r>
            <a:r>
              <a:rPr lang="it-IT" sz="2250" dirty="0" smtClean="0"/>
              <a:t>. di emettere in tutti gli altri casi l’</a:t>
            </a:r>
            <a:r>
              <a:rPr lang="it-IT" sz="2250" dirty="0" err="1" smtClean="0"/>
              <a:t>o.l</a:t>
            </a:r>
            <a:r>
              <a:rPr lang="it-IT" sz="2250" dirty="0" smtClean="0"/>
              <a:t>. al più tardi al momento dell’emissione dell’ordinanza di delega.</a:t>
            </a:r>
            <a:endParaRPr lang="it-IT" sz="2250" dirty="0"/>
          </a:p>
        </p:txBody>
      </p:sp>
    </p:spTree>
    <p:extLst>
      <p:ext uri="{BB962C8B-B14F-4D97-AF65-F5344CB8AC3E}">
        <p14:creationId xmlns:p14="http://schemas.microsoft.com/office/powerpoint/2010/main" val="862678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80" y="151525"/>
            <a:ext cx="2730083" cy="448444"/>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xmlns="" id="{BBDDFD2F-D67A-4F83-AC55-12C5D98D854A}"/>
              </a:ext>
            </a:extLst>
          </p:cNvPr>
          <p:cNvSpPr>
            <a:spLocks noGrp="1"/>
          </p:cNvSpPr>
          <p:nvPr>
            <p:ph type="ctrTitle"/>
          </p:nvPr>
        </p:nvSpPr>
        <p:spPr>
          <a:xfrm>
            <a:off x="306080" y="826356"/>
            <a:ext cx="11625507" cy="716871"/>
          </a:xfrm>
        </p:spPr>
        <p:txBody>
          <a:bodyPr anchor="ctr">
            <a:noAutofit/>
          </a:bodyPr>
          <a:lstStyle/>
          <a:p>
            <a:r>
              <a:rPr lang="it-IT" sz="2800" b="1" dirty="0">
                <a:solidFill>
                  <a:srgbClr val="C00000"/>
                </a:solidFill>
              </a:rPr>
              <a:t>I.	INTERVENTI NORMATIVI VOLTI A TUTELARE IL DIRITTO ALL’ABITAZIONE DEL DEBITORE ESECUTATO</a:t>
            </a:r>
            <a:endParaRPr lang="it-IT" sz="3600" b="1" dirty="0">
              <a:solidFill>
                <a:srgbClr val="C00000"/>
              </a:solidFill>
            </a:endParaRPr>
          </a:p>
        </p:txBody>
      </p:sp>
      <p:cxnSp>
        <p:nvCxnSpPr>
          <p:cNvPr id="7" name="Connettore diritto 6">
            <a:extLst>
              <a:ext uri="{FF2B5EF4-FFF2-40B4-BE49-F238E27FC236}">
                <a16:creationId xmlns:a16="http://schemas.microsoft.com/office/drawing/2014/main" xmlns="" id="{40718B55-E624-4546-A0FE-6E8249C1E3BC}"/>
              </a:ext>
            </a:extLst>
          </p:cNvPr>
          <p:cNvCxnSpPr/>
          <p:nvPr/>
        </p:nvCxnSpPr>
        <p:spPr>
          <a:xfrm>
            <a:off x="587405" y="1566087"/>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6084FE45-2120-4304-B243-139623333EB5}"/>
              </a:ext>
            </a:extLst>
          </p:cNvPr>
          <p:cNvSpPr/>
          <p:nvPr/>
        </p:nvSpPr>
        <p:spPr>
          <a:xfrm>
            <a:off x="0" y="6313355"/>
            <a:ext cx="12192000" cy="54464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ttangolo 10">
            <a:extLst>
              <a:ext uri="{FF2B5EF4-FFF2-40B4-BE49-F238E27FC236}">
                <a16:creationId xmlns:a16="http://schemas.microsoft.com/office/drawing/2014/main" xmlns="" id="{AF1C193A-B96A-4946-8CB5-1C386E568609}"/>
              </a:ext>
            </a:extLst>
          </p:cNvPr>
          <p:cNvSpPr/>
          <p:nvPr/>
        </p:nvSpPr>
        <p:spPr>
          <a:xfrm>
            <a:off x="0" y="6267636"/>
            <a:ext cx="12192000" cy="4571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olo 1">
            <a:extLst>
              <a:ext uri="{FF2B5EF4-FFF2-40B4-BE49-F238E27FC236}">
                <a16:creationId xmlns:a16="http://schemas.microsoft.com/office/drawing/2014/main" xmlns="" id="{FE00439B-17EE-48EE-ABA8-2B3596EB2E02}"/>
              </a:ext>
            </a:extLst>
          </p:cNvPr>
          <p:cNvSpPr txBox="1">
            <a:spLocks/>
          </p:cNvSpPr>
          <p:nvPr/>
        </p:nvSpPr>
        <p:spPr>
          <a:xfrm>
            <a:off x="1" y="631335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1400" dirty="0">
                <a:solidFill>
                  <a:schemeClr val="bg1"/>
                </a:solidFill>
              </a:rPr>
              <a:t>20 gennaio 2022</a:t>
            </a:r>
            <a:endParaRPr lang="it-IT" sz="1800" dirty="0">
              <a:solidFill>
                <a:schemeClr val="bg1"/>
              </a:solidFill>
            </a:endParaRPr>
          </a:p>
        </p:txBody>
      </p:sp>
      <p:sp>
        <p:nvSpPr>
          <p:cNvPr id="10" name="Titolo 1">
            <a:extLst>
              <a:ext uri="{FF2B5EF4-FFF2-40B4-BE49-F238E27FC236}">
                <a16:creationId xmlns:a16="http://schemas.microsoft.com/office/drawing/2014/main" xmlns="" id="{C846400A-F65A-4BF3-8B27-2DBF9373DED0}"/>
              </a:ext>
            </a:extLst>
          </p:cNvPr>
          <p:cNvSpPr txBox="1">
            <a:spLocks/>
          </p:cNvSpPr>
          <p:nvPr/>
        </p:nvSpPr>
        <p:spPr>
          <a:xfrm>
            <a:off x="9155837" y="631912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it-IT" sz="1400" dirty="0">
                <a:solidFill>
                  <a:schemeClr val="bg1"/>
                </a:solidFill>
              </a:rPr>
              <a:t>Dott.ssa Alessandra DOMINICI </a:t>
            </a:r>
            <a:endParaRPr lang="it-IT" sz="1800" dirty="0">
              <a:solidFill>
                <a:schemeClr val="bg1"/>
              </a:solidFill>
            </a:endParaRPr>
          </a:p>
        </p:txBody>
      </p:sp>
      <p:sp>
        <p:nvSpPr>
          <p:cNvPr id="13" name="Titolo 1">
            <a:extLst>
              <a:ext uri="{FF2B5EF4-FFF2-40B4-BE49-F238E27FC236}">
                <a16:creationId xmlns:a16="http://schemas.microsoft.com/office/drawing/2014/main" xmlns="" id="{56CB9A66-F966-47E0-9119-FF9DFDD60897}"/>
              </a:ext>
            </a:extLst>
          </p:cNvPr>
          <p:cNvSpPr txBox="1">
            <a:spLocks/>
          </p:cNvSpPr>
          <p:nvPr/>
        </p:nvSpPr>
        <p:spPr>
          <a:xfrm>
            <a:off x="3036163" y="6307585"/>
            <a:ext cx="6119673"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it-IT" sz="1400" dirty="0">
                <a:solidFill>
                  <a:schemeClr val="bg1"/>
                </a:solidFill>
              </a:rPr>
              <a:t>Pignoramento dell'abitazione principale e rinegoziazione del mutuo: </a:t>
            </a:r>
          </a:p>
          <a:p>
            <a:pPr>
              <a:lnSpc>
                <a:spcPct val="100000"/>
              </a:lnSpc>
            </a:pPr>
            <a:r>
              <a:rPr lang="it-IT" sz="1400" dirty="0">
                <a:solidFill>
                  <a:schemeClr val="bg1"/>
                </a:solidFill>
              </a:rPr>
              <a:t>valutazione delle condizioni </a:t>
            </a:r>
          </a:p>
        </p:txBody>
      </p:sp>
      <p:sp>
        <p:nvSpPr>
          <p:cNvPr id="14" name="Titolo 1">
            <a:extLst>
              <a:ext uri="{FF2B5EF4-FFF2-40B4-BE49-F238E27FC236}">
                <a16:creationId xmlns:a16="http://schemas.microsoft.com/office/drawing/2014/main" xmlns="" id="{030FBB59-08DA-4E6D-ABEB-6DBE1E531864}"/>
              </a:ext>
            </a:extLst>
          </p:cNvPr>
          <p:cNvSpPr txBox="1">
            <a:spLocks/>
          </p:cNvSpPr>
          <p:nvPr/>
        </p:nvSpPr>
        <p:spPr>
          <a:xfrm>
            <a:off x="306081" y="1560317"/>
            <a:ext cx="11554486" cy="468445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spcAft>
                <a:spcPts val="1200"/>
              </a:spcAft>
            </a:pPr>
            <a:r>
              <a:rPr lang="it-IT" sz="2300" dirty="0"/>
              <a:t>2) </a:t>
            </a:r>
            <a:r>
              <a:rPr lang="it-IT" sz="2300" b="1" dirty="0">
                <a:solidFill>
                  <a:srgbClr val="C00000"/>
                </a:solidFill>
              </a:rPr>
              <a:t>Art 54 ter DL. 18/2020 </a:t>
            </a:r>
            <a:r>
              <a:rPr lang="it-IT" sz="2300" dirty="0"/>
              <a:t>sospensione </a:t>
            </a:r>
            <a:r>
              <a:rPr lang="it-IT" sz="2300" i="1" dirty="0"/>
              <a:t>ex lege </a:t>
            </a:r>
            <a:r>
              <a:rPr lang="it-IT" sz="2300" dirty="0"/>
              <a:t>delle esecuzioni immobiliari aventi ad oggetto l’abitazione principale del debitore per un periodo temporale limitato, successivamente prorogato in forza del perdurare dell’emergenza sanitaria e dell’emergenza economica alla stessa connessa, proroga poi dichiarata incostituzionale con la </a:t>
            </a:r>
            <a:r>
              <a:rPr lang="it-IT" sz="2300" dirty="0" err="1"/>
              <a:t>sent</a:t>
            </a:r>
            <a:r>
              <a:rPr lang="it-IT" sz="2300" dirty="0"/>
              <a:t> C. Cost 128/2021.</a:t>
            </a:r>
          </a:p>
          <a:p>
            <a:pPr algn="just">
              <a:spcAft>
                <a:spcPts val="1200"/>
              </a:spcAft>
            </a:pPr>
            <a:r>
              <a:rPr lang="it-IT" sz="2300" dirty="0"/>
              <a:t>3) </a:t>
            </a:r>
            <a:r>
              <a:rPr lang="it-IT" sz="2300" b="1" dirty="0">
                <a:solidFill>
                  <a:srgbClr val="C00000"/>
                </a:solidFill>
              </a:rPr>
              <a:t>Art 41 bis DL. 124/2019 </a:t>
            </a:r>
            <a:r>
              <a:rPr lang="it-IT" sz="2300" dirty="0"/>
              <a:t>come integralmente sostituito </a:t>
            </a:r>
            <a:r>
              <a:rPr lang="it-IT" sz="2300" b="1" dirty="0">
                <a:solidFill>
                  <a:srgbClr val="C00000"/>
                </a:solidFill>
              </a:rPr>
              <a:t>dall’art. 40 ter DL 41/20 </a:t>
            </a:r>
            <a:r>
              <a:rPr lang="it-IT" sz="2300" i="1" dirty="0"/>
              <a:t>Misure urgenti in materia di sostegno alle imprese e agli operatori economici, di lavoro, salute e servizi territoriali, connesse all'emergenza da COVID (cd. decreto sostegni)</a:t>
            </a:r>
            <a:r>
              <a:rPr lang="it-IT" sz="2300" dirty="0"/>
              <a:t>. Possibilità offerta al debitore </a:t>
            </a:r>
            <a:r>
              <a:rPr lang="it-IT" sz="2300" dirty="0" smtClean="0"/>
              <a:t>esecutato, </a:t>
            </a:r>
            <a:r>
              <a:rPr lang="it-IT" sz="2300" dirty="0"/>
              <a:t>nei confronti del quale </a:t>
            </a:r>
            <a:r>
              <a:rPr lang="it-IT" sz="2300" u="sng" dirty="0"/>
              <a:t>pende una procedura esecutiva immobiliare </a:t>
            </a:r>
            <a:r>
              <a:rPr lang="it-IT" sz="2300" dirty="0"/>
              <a:t>avente ad oggetto </a:t>
            </a:r>
            <a:r>
              <a:rPr lang="it-IT" sz="2300" dirty="0" smtClean="0"/>
              <a:t>la propria abitazione, </a:t>
            </a:r>
            <a:r>
              <a:rPr lang="it-IT" sz="2300" dirty="0"/>
              <a:t>di ottenere una sospensione dell’esecuzione mirata a concordare con il creditore ipotecario di primo grado la rinegoziazione del mutuo </a:t>
            </a:r>
            <a:r>
              <a:rPr lang="it-IT" sz="2300" dirty="0" smtClean="0"/>
              <a:t>o ad ottenere  </a:t>
            </a:r>
            <a:r>
              <a:rPr lang="it-IT" sz="2300" dirty="0"/>
              <a:t>un finanziamento </a:t>
            </a:r>
            <a:r>
              <a:rPr lang="it-IT" sz="2300" dirty="0" smtClean="0"/>
              <a:t>da parte di </a:t>
            </a:r>
            <a:r>
              <a:rPr lang="it-IT" sz="2300" dirty="0"/>
              <a:t>un terzo soggetto volto all’estinzione del </a:t>
            </a:r>
            <a:r>
              <a:rPr lang="it-IT" sz="2300" dirty="0" smtClean="0"/>
              <a:t>mutuo. Accordi incentivati mediante la previsione di </a:t>
            </a:r>
            <a:r>
              <a:rPr lang="it-IT" sz="2300" dirty="0"/>
              <a:t>una garanzia </a:t>
            </a:r>
            <a:r>
              <a:rPr lang="it-IT" sz="2300" dirty="0" smtClean="0"/>
              <a:t>pubblica nei limiti del 50% dell’importo.</a:t>
            </a:r>
            <a:endParaRPr lang="it-IT" sz="2300" dirty="0"/>
          </a:p>
        </p:txBody>
      </p:sp>
    </p:spTree>
    <p:extLst>
      <p:ext uri="{BB962C8B-B14F-4D97-AF65-F5344CB8AC3E}">
        <p14:creationId xmlns:p14="http://schemas.microsoft.com/office/powerpoint/2010/main" val="20220592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80" y="151525"/>
            <a:ext cx="2730083" cy="448444"/>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xmlns="" id="{BBDDFD2F-D67A-4F83-AC55-12C5D98D854A}"/>
              </a:ext>
            </a:extLst>
          </p:cNvPr>
          <p:cNvSpPr>
            <a:spLocks noGrp="1"/>
          </p:cNvSpPr>
          <p:nvPr>
            <p:ph type="ctrTitle"/>
          </p:nvPr>
        </p:nvSpPr>
        <p:spPr>
          <a:xfrm>
            <a:off x="306080" y="826356"/>
            <a:ext cx="11625507" cy="1108976"/>
          </a:xfrm>
        </p:spPr>
        <p:txBody>
          <a:bodyPr anchor="ctr">
            <a:noAutofit/>
          </a:bodyPr>
          <a:lstStyle/>
          <a:p>
            <a:r>
              <a:rPr lang="it-IT" sz="2800" b="1" dirty="0">
                <a:solidFill>
                  <a:srgbClr val="C00000"/>
                </a:solidFill>
              </a:rPr>
              <a:t>II.	LA RINEGOZIAZIONE DEL MUTUO O IL FINANZIAMENTO DI CUI ALL’ ART 41 bis DL. N 124 /2019 come integralmente sostituito dall’art. 40 ter D.L. 41/2021 (cd. decreto sostegni)</a:t>
            </a:r>
            <a:endParaRPr lang="it-IT" sz="3600" b="1" dirty="0">
              <a:solidFill>
                <a:srgbClr val="C00000"/>
              </a:solidFill>
            </a:endParaRPr>
          </a:p>
        </p:txBody>
      </p:sp>
      <p:cxnSp>
        <p:nvCxnSpPr>
          <p:cNvPr id="7" name="Connettore diritto 6">
            <a:extLst>
              <a:ext uri="{FF2B5EF4-FFF2-40B4-BE49-F238E27FC236}">
                <a16:creationId xmlns:a16="http://schemas.microsoft.com/office/drawing/2014/main" xmlns="" id="{40718B55-E624-4546-A0FE-6E8249C1E3BC}"/>
              </a:ext>
            </a:extLst>
          </p:cNvPr>
          <p:cNvCxnSpPr/>
          <p:nvPr/>
        </p:nvCxnSpPr>
        <p:spPr>
          <a:xfrm>
            <a:off x="587406" y="1935332"/>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6084FE45-2120-4304-B243-139623333EB5}"/>
              </a:ext>
            </a:extLst>
          </p:cNvPr>
          <p:cNvSpPr/>
          <p:nvPr/>
        </p:nvSpPr>
        <p:spPr>
          <a:xfrm>
            <a:off x="0" y="6313355"/>
            <a:ext cx="12192000" cy="54464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ttangolo 10">
            <a:extLst>
              <a:ext uri="{FF2B5EF4-FFF2-40B4-BE49-F238E27FC236}">
                <a16:creationId xmlns:a16="http://schemas.microsoft.com/office/drawing/2014/main" xmlns="" id="{AF1C193A-B96A-4946-8CB5-1C386E568609}"/>
              </a:ext>
            </a:extLst>
          </p:cNvPr>
          <p:cNvSpPr/>
          <p:nvPr/>
        </p:nvSpPr>
        <p:spPr>
          <a:xfrm>
            <a:off x="0" y="6267636"/>
            <a:ext cx="12192000" cy="4571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olo 1">
            <a:extLst>
              <a:ext uri="{FF2B5EF4-FFF2-40B4-BE49-F238E27FC236}">
                <a16:creationId xmlns:a16="http://schemas.microsoft.com/office/drawing/2014/main" xmlns="" id="{FE00439B-17EE-48EE-ABA8-2B3596EB2E02}"/>
              </a:ext>
            </a:extLst>
          </p:cNvPr>
          <p:cNvSpPr txBox="1">
            <a:spLocks/>
          </p:cNvSpPr>
          <p:nvPr/>
        </p:nvSpPr>
        <p:spPr>
          <a:xfrm>
            <a:off x="1" y="631335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1400" dirty="0">
                <a:solidFill>
                  <a:schemeClr val="bg1"/>
                </a:solidFill>
              </a:rPr>
              <a:t>20 gennaio 2022</a:t>
            </a:r>
            <a:endParaRPr lang="it-IT" sz="1800" dirty="0">
              <a:solidFill>
                <a:schemeClr val="bg1"/>
              </a:solidFill>
            </a:endParaRPr>
          </a:p>
        </p:txBody>
      </p:sp>
      <p:sp>
        <p:nvSpPr>
          <p:cNvPr id="10" name="Titolo 1">
            <a:extLst>
              <a:ext uri="{FF2B5EF4-FFF2-40B4-BE49-F238E27FC236}">
                <a16:creationId xmlns:a16="http://schemas.microsoft.com/office/drawing/2014/main" xmlns="" id="{C846400A-F65A-4BF3-8B27-2DBF9373DED0}"/>
              </a:ext>
            </a:extLst>
          </p:cNvPr>
          <p:cNvSpPr txBox="1">
            <a:spLocks/>
          </p:cNvSpPr>
          <p:nvPr/>
        </p:nvSpPr>
        <p:spPr>
          <a:xfrm>
            <a:off x="9155837" y="631912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it-IT" sz="1400" dirty="0">
                <a:solidFill>
                  <a:schemeClr val="bg1"/>
                </a:solidFill>
              </a:rPr>
              <a:t>Dott.ssa Alessandra DOMINICI </a:t>
            </a:r>
            <a:endParaRPr lang="it-IT" sz="1800" dirty="0">
              <a:solidFill>
                <a:schemeClr val="bg1"/>
              </a:solidFill>
            </a:endParaRPr>
          </a:p>
        </p:txBody>
      </p:sp>
      <p:sp>
        <p:nvSpPr>
          <p:cNvPr id="13" name="Titolo 1">
            <a:extLst>
              <a:ext uri="{FF2B5EF4-FFF2-40B4-BE49-F238E27FC236}">
                <a16:creationId xmlns:a16="http://schemas.microsoft.com/office/drawing/2014/main" xmlns="" id="{56CB9A66-F966-47E0-9119-FF9DFDD60897}"/>
              </a:ext>
            </a:extLst>
          </p:cNvPr>
          <p:cNvSpPr txBox="1">
            <a:spLocks/>
          </p:cNvSpPr>
          <p:nvPr/>
        </p:nvSpPr>
        <p:spPr>
          <a:xfrm>
            <a:off x="3036163" y="6307585"/>
            <a:ext cx="6119673"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it-IT" sz="1400" dirty="0">
                <a:solidFill>
                  <a:schemeClr val="bg1"/>
                </a:solidFill>
              </a:rPr>
              <a:t>Pignoramento dell'abitazione principale e rinegoziazione del mutuo: </a:t>
            </a:r>
          </a:p>
          <a:p>
            <a:pPr>
              <a:lnSpc>
                <a:spcPct val="100000"/>
              </a:lnSpc>
            </a:pPr>
            <a:r>
              <a:rPr lang="it-IT" sz="1400" dirty="0">
                <a:solidFill>
                  <a:schemeClr val="bg1"/>
                </a:solidFill>
              </a:rPr>
              <a:t>valutazione delle condizioni </a:t>
            </a:r>
          </a:p>
        </p:txBody>
      </p:sp>
      <p:sp>
        <p:nvSpPr>
          <p:cNvPr id="14" name="Titolo 1">
            <a:extLst>
              <a:ext uri="{FF2B5EF4-FFF2-40B4-BE49-F238E27FC236}">
                <a16:creationId xmlns:a16="http://schemas.microsoft.com/office/drawing/2014/main" xmlns="" id="{2EDE4F09-17A6-415D-97C3-3523330CF906}"/>
              </a:ext>
            </a:extLst>
          </p:cNvPr>
          <p:cNvSpPr txBox="1">
            <a:spLocks/>
          </p:cNvSpPr>
          <p:nvPr/>
        </p:nvSpPr>
        <p:spPr>
          <a:xfrm>
            <a:off x="306081" y="1929561"/>
            <a:ext cx="11554486" cy="431521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spcAft>
                <a:spcPts val="1200"/>
              </a:spcAft>
            </a:pPr>
            <a:r>
              <a:rPr lang="it-IT" sz="2300" b="1" dirty="0">
                <a:solidFill>
                  <a:srgbClr val="C00000"/>
                </a:solidFill>
              </a:rPr>
              <a:t>Evoluzione normativa</a:t>
            </a:r>
            <a:r>
              <a:rPr lang="it-IT" sz="2300" b="1" dirty="0"/>
              <a:t>: </a:t>
            </a:r>
            <a:r>
              <a:rPr lang="it-IT" sz="2300" dirty="0"/>
              <a:t>istituto  già introdotta con l’art. 41 bis il  DL. N 124 del 26 ottobre 2019 in vigore dal 27.10.2019 e convertito con L 19 dicembre 2019, n. 157</a:t>
            </a:r>
            <a:r>
              <a:rPr lang="it-IT" sz="2300" dirty="0" smtClean="0"/>
              <a:t>. Tale </a:t>
            </a:r>
            <a:r>
              <a:rPr lang="it-IT" sz="2300" dirty="0"/>
              <a:t>disposizione non mi risulta sia stata mai concretamente applicata </a:t>
            </a:r>
            <a:r>
              <a:rPr lang="it-IT" sz="2300" dirty="0" smtClean="0"/>
              <a:t>in </a:t>
            </a:r>
            <a:r>
              <a:rPr lang="it-IT" sz="2300" dirty="0"/>
              <a:t>quanto la specificazione dei principi ivi contenuti era stata demandata a un decreto di natura non regolamentare del Ministro dell'economia e delle finanze, di concerto con il Ministro della giustizia e con il Ministro delle infrastrutture e dei trasporti, sentita, per gli aspetti di sua competenza, la Banca d'Italia, mai emanato. A fronte di tale inerzia il legislatore ha deciso di modificare integralmente la </a:t>
            </a:r>
            <a:r>
              <a:rPr lang="it-IT" sz="2300" dirty="0" smtClean="0"/>
              <a:t>norma, </a:t>
            </a:r>
            <a:r>
              <a:rPr lang="it-IT" sz="2300" dirty="0"/>
              <a:t>mediante la sostituzione del precedente dettato normativo con una </a:t>
            </a:r>
            <a:r>
              <a:rPr lang="it-IT" sz="2300" dirty="0" smtClean="0"/>
              <a:t>formulazione</a:t>
            </a:r>
            <a:r>
              <a:rPr lang="it-IT" sz="2300" dirty="0" smtClean="0"/>
              <a:t> </a:t>
            </a:r>
            <a:r>
              <a:rPr lang="it-IT" sz="2300" dirty="0"/>
              <a:t>autosufficiente e direttamente applicabile senza necessità di integrazione da parte del governo, operata con l’art 41 ter D.L. 41/2021 ( c.d. decreto sostegni)</a:t>
            </a:r>
          </a:p>
        </p:txBody>
      </p:sp>
    </p:spTree>
    <p:extLst>
      <p:ext uri="{BB962C8B-B14F-4D97-AF65-F5344CB8AC3E}">
        <p14:creationId xmlns:p14="http://schemas.microsoft.com/office/powerpoint/2010/main" val="17726931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80" y="151525"/>
            <a:ext cx="2730083" cy="448444"/>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xmlns="" id="{BBDDFD2F-D67A-4F83-AC55-12C5D98D854A}"/>
              </a:ext>
            </a:extLst>
          </p:cNvPr>
          <p:cNvSpPr>
            <a:spLocks noGrp="1"/>
          </p:cNvSpPr>
          <p:nvPr>
            <p:ph type="ctrTitle"/>
          </p:nvPr>
        </p:nvSpPr>
        <p:spPr>
          <a:xfrm>
            <a:off x="306080" y="826356"/>
            <a:ext cx="11625507" cy="1108976"/>
          </a:xfrm>
        </p:spPr>
        <p:txBody>
          <a:bodyPr anchor="ctr">
            <a:noAutofit/>
          </a:bodyPr>
          <a:lstStyle/>
          <a:p>
            <a:r>
              <a:rPr lang="it-IT" sz="2800" b="1" dirty="0">
                <a:solidFill>
                  <a:srgbClr val="C00000"/>
                </a:solidFill>
              </a:rPr>
              <a:t>II.	LA RINEGOZIAZIONE DEL MUTUO O IL FINANZIAMENTO DI CUI ALL’ ART 41 bis DL. N 124 /2019 come integralmente sostituito dall’art. 40 ter D.L. 41/2021 (cd. decreto sostegni)</a:t>
            </a:r>
            <a:endParaRPr lang="it-IT" sz="3600" b="1" dirty="0">
              <a:solidFill>
                <a:srgbClr val="C00000"/>
              </a:solidFill>
            </a:endParaRPr>
          </a:p>
        </p:txBody>
      </p:sp>
      <p:cxnSp>
        <p:nvCxnSpPr>
          <p:cNvPr id="7" name="Connettore diritto 6">
            <a:extLst>
              <a:ext uri="{FF2B5EF4-FFF2-40B4-BE49-F238E27FC236}">
                <a16:creationId xmlns:a16="http://schemas.microsoft.com/office/drawing/2014/main" xmlns="" id="{40718B55-E624-4546-A0FE-6E8249C1E3BC}"/>
              </a:ext>
            </a:extLst>
          </p:cNvPr>
          <p:cNvCxnSpPr/>
          <p:nvPr/>
        </p:nvCxnSpPr>
        <p:spPr>
          <a:xfrm>
            <a:off x="587406" y="1935332"/>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6084FE45-2120-4304-B243-139623333EB5}"/>
              </a:ext>
            </a:extLst>
          </p:cNvPr>
          <p:cNvSpPr/>
          <p:nvPr/>
        </p:nvSpPr>
        <p:spPr>
          <a:xfrm>
            <a:off x="0" y="6313355"/>
            <a:ext cx="12192000" cy="54464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ttangolo 10">
            <a:extLst>
              <a:ext uri="{FF2B5EF4-FFF2-40B4-BE49-F238E27FC236}">
                <a16:creationId xmlns:a16="http://schemas.microsoft.com/office/drawing/2014/main" xmlns="" id="{AF1C193A-B96A-4946-8CB5-1C386E568609}"/>
              </a:ext>
            </a:extLst>
          </p:cNvPr>
          <p:cNvSpPr/>
          <p:nvPr/>
        </p:nvSpPr>
        <p:spPr>
          <a:xfrm>
            <a:off x="0" y="6267636"/>
            <a:ext cx="12192000" cy="4571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olo 1">
            <a:extLst>
              <a:ext uri="{FF2B5EF4-FFF2-40B4-BE49-F238E27FC236}">
                <a16:creationId xmlns:a16="http://schemas.microsoft.com/office/drawing/2014/main" xmlns="" id="{FE00439B-17EE-48EE-ABA8-2B3596EB2E02}"/>
              </a:ext>
            </a:extLst>
          </p:cNvPr>
          <p:cNvSpPr txBox="1">
            <a:spLocks/>
          </p:cNvSpPr>
          <p:nvPr/>
        </p:nvSpPr>
        <p:spPr>
          <a:xfrm>
            <a:off x="1" y="631335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1400" dirty="0">
                <a:solidFill>
                  <a:schemeClr val="bg1"/>
                </a:solidFill>
              </a:rPr>
              <a:t>20 gennaio 2022</a:t>
            </a:r>
            <a:endParaRPr lang="it-IT" sz="1800" dirty="0">
              <a:solidFill>
                <a:schemeClr val="bg1"/>
              </a:solidFill>
            </a:endParaRPr>
          </a:p>
        </p:txBody>
      </p:sp>
      <p:sp>
        <p:nvSpPr>
          <p:cNvPr id="10" name="Titolo 1">
            <a:extLst>
              <a:ext uri="{FF2B5EF4-FFF2-40B4-BE49-F238E27FC236}">
                <a16:creationId xmlns:a16="http://schemas.microsoft.com/office/drawing/2014/main" xmlns="" id="{C846400A-F65A-4BF3-8B27-2DBF9373DED0}"/>
              </a:ext>
            </a:extLst>
          </p:cNvPr>
          <p:cNvSpPr txBox="1">
            <a:spLocks/>
          </p:cNvSpPr>
          <p:nvPr/>
        </p:nvSpPr>
        <p:spPr>
          <a:xfrm>
            <a:off x="9155837" y="631912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it-IT" sz="1400" dirty="0">
                <a:solidFill>
                  <a:schemeClr val="bg1"/>
                </a:solidFill>
              </a:rPr>
              <a:t>Dott.ssa Alessandra DOMINICI </a:t>
            </a:r>
            <a:endParaRPr lang="it-IT" sz="1800" dirty="0">
              <a:solidFill>
                <a:schemeClr val="bg1"/>
              </a:solidFill>
            </a:endParaRPr>
          </a:p>
        </p:txBody>
      </p:sp>
      <p:sp>
        <p:nvSpPr>
          <p:cNvPr id="13" name="Titolo 1">
            <a:extLst>
              <a:ext uri="{FF2B5EF4-FFF2-40B4-BE49-F238E27FC236}">
                <a16:creationId xmlns:a16="http://schemas.microsoft.com/office/drawing/2014/main" xmlns="" id="{56CB9A66-F966-47E0-9119-FF9DFDD60897}"/>
              </a:ext>
            </a:extLst>
          </p:cNvPr>
          <p:cNvSpPr txBox="1">
            <a:spLocks/>
          </p:cNvSpPr>
          <p:nvPr/>
        </p:nvSpPr>
        <p:spPr>
          <a:xfrm>
            <a:off x="3036163" y="6307585"/>
            <a:ext cx="6119673"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it-IT" sz="1400" dirty="0">
                <a:solidFill>
                  <a:schemeClr val="bg1"/>
                </a:solidFill>
              </a:rPr>
              <a:t>Pignoramento dell'abitazione principale e rinegoziazione del mutuo: </a:t>
            </a:r>
          </a:p>
          <a:p>
            <a:pPr>
              <a:lnSpc>
                <a:spcPct val="100000"/>
              </a:lnSpc>
            </a:pPr>
            <a:r>
              <a:rPr lang="it-IT" sz="1400" dirty="0">
                <a:solidFill>
                  <a:schemeClr val="bg1"/>
                </a:solidFill>
              </a:rPr>
              <a:t>valutazione delle condizioni </a:t>
            </a:r>
          </a:p>
        </p:txBody>
      </p:sp>
      <p:sp>
        <p:nvSpPr>
          <p:cNvPr id="14" name="Titolo 1">
            <a:extLst>
              <a:ext uri="{FF2B5EF4-FFF2-40B4-BE49-F238E27FC236}">
                <a16:creationId xmlns:a16="http://schemas.microsoft.com/office/drawing/2014/main" xmlns="" id="{2EDE4F09-17A6-415D-97C3-3523330CF906}"/>
              </a:ext>
            </a:extLst>
          </p:cNvPr>
          <p:cNvSpPr txBox="1">
            <a:spLocks/>
          </p:cNvSpPr>
          <p:nvPr/>
        </p:nvSpPr>
        <p:spPr>
          <a:xfrm>
            <a:off x="306081" y="1929561"/>
            <a:ext cx="11554486" cy="431521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spcAft>
                <a:spcPts val="1200"/>
              </a:spcAft>
            </a:pPr>
            <a:r>
              <a:rPr lang="it-IT" sz="2300" b="1" dirty="0">
                <a:solidFill>
                  <a:srgbClr val="D20000"/>
                </a:solidFill>
              </a:rPr>
              <a:t>Ratio</a:t>
            </a:r>
            <a:r>
              <a:rPr lang="it-IT" sz="2300" b="1" dirty="0"/>
              <a:t>: </a:t>
            </a:r>
            <a:r>
              <a:rPr lang="it-IT" sz="2300" dirty="0" smtClean="0"/>
              <a:t>Nel primo comma </a:t>
            </a:r>
            <a:r>
              <a:rPr lang="it-IT" sz="2300" dirty="0" smtClean="0"/>
              <a:t>dell’art. </a:t>
            </a:r>
            <a:r>
              <a:rPr lang="it-IT" sz="2300" dirty="0"/>
              <a:t>41 </a:t>
            </a:r>
            <a:r>
              <a:rPr lang="it-IT" sz="2300" dirty="0" smtClean="0"/>
              <a:t>bis, immutato </a:t>
            </a:r>
            <a:r>
              <a:rPr lang="it-IT" sz="2300" dirty="0"/>
              <a:t>nelle due </a:t>
            </a:r>
            <a:r>
              <a:rPr lang="it-IT" sz="2300" dirty="0" smtClean="0"/>
              <a:t>versioni, </a:t>
            </a:r>
            <a:r>
              <a:rPr lang="it-IT" sz="2300" dirty="0"/>
              <a:t>lo stesso legislatore espressamente afferma che si tratta di una misura adottata “</a:t>
            </a:r>
            <a:r>
              <a:rPr lang="it-IT" sz="2300" i="1" dirty="0"/>
              <a:t>Al fine di fronteggiare, in via </a:t>
            </a:r>
            <a:r>
              <a:rPr lang="it-IT" sz="2300" b="1" i="1" dirty="0"/>
              <a:t>eccezionale, temporanea e non ripetibile</a:t>
            </a:r>
            <a:r>
              <a:rPr lang="it-IT" sz="2300" i="1" dirty="0"/>
              <a:t>, i casi più gravi di </a:t>
            </a:r>
            <a:r>
              <a:rPr lang="it-IT" sz="2300" b="1" i="1" dirty="0"/>
              <a:t>crisi </a:t>
            </a:r>
            <a:r>
              <a:rPr lang="it-IT" sz="2300" i="1" dirty="0"/>
              <a:t>economica dei consumatori</a:t>
            </a:r>
            <a:r>
              <a:rPr lang="it-IT" sz="2300" dirty="0" smtClean="0"/>
              <a:t>”. E</a:t>
            </a:r>
            <a:r>
              <a:rPr lang="it-IT" sz="2300" dirty="0"/>
              <a:t>’ una norma che si inserisce nell’insieme di misure volte ad affrontare la </a:t>
            </a:r>
            <a:r>
              <a:rPr lang="it-IT" sz="2300" u="sng" dirty="0"/>
              <a:t>crisi economica </a:t>
            </a:r>
            <a:r>
              <a:rPr lang="it-IT" sz="2300" dirty="0"/>
              <a:t>del debitore e che si affianca pertanto </a:t>
            </a:r>
            <a:r>
              <a:rPr lang="it-IT" sz="2300" dirty="0" smtClean="0"/>
              <a:t>agli strumenti previsti dalla legge </a:t>
            </a:r>
            <a:r>
              <a:rPr lang="it-IT" sz="2300" dirty="0"/>
              <a:t>27 gennaio 2012, n. </a:t>
            </a:r>
            <a:r>
              <a:rPr lang="it-IT" sz="2300" dirty="0" smtClean="0"/>
              <a:t>3 e, semmai entrerà in vigore, al codice della crisi e dell’insolvenza.</a:t>
            </a:r>
            <a:endParaRPr lang="it-IT" sz="2300" dirty="0"/>
          </a:p>
        </p:txBody>
      </p:sp>
    </p:spTree>
    <p:extLst>
      <p:ext uri="{BB962C8B-B14F-4D97-AF65-F5344CB8AC3E}">
        <p14:creationId xmlns:p14="http://schemas.microsoft.com/office/powerpoint/2010/main" val="26438158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80" y="151525"/>
            <a:ext cx="2730083" cy="448444"/>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xmlns="" id="{BBDDFD2F-D67A-4F83-AC55-12C5D98D854A}"/>
              </a:ext>
            </a:extLst>
          </p:cNvPr>
          <p:cNvSpPr>
            <a:spLocks noGrp="1"/>
          </p:cNvSpPr>
          <p:nvPr>
            <p:ph type="ctrTitle"/>
          </p:nvPr>
        </p:nvSpPr>
        <p:spPr>
          <a:xfrm>
            <a:off x="306080" y="826356"/>
            <a:ext cx="11625507" cy="1108976"/>
          </a:xfrm>
        </p:spPr>
        <p:txBody>
          <a:bodyPr anchor="ctr">
            <a:noAutofit/>
          </a:bodyPr>
          <a:lstStyle/>
          <a:p>
            <a:r>
              <a:rPr lang="it-IT" sz="2800" b="1" dirty="0">
                <a:solidFill>
                  <a:srgbClr val="C00000"/>
                </a:solidFill>
              </a:rPr>
              <a:t>II.	LA RINEGOZIAZIONE DEL MUTUO O IL FINANZIAMENTO DI CUI ALL’ ART 41 bis DL. N 124 /2019 come integralmente sostituito dall’art. 40 ter D.L. 41/2021 (cd. decreto sostegni)</a:t>
            </a:r>
            <a:endParaRPr lang="it-IT" sz="3600" b="1" dirty="0">
              <a:solidFill>
                <a:srgbClr val="C00000"/>
              </a:solidFill>
            </a:endParaRPr>
          </a:p>
        </p:txBody>
      </p:sp>
      <p:cxnSp>
        <p:nvCxnSpPr>
          <p:cNvPr id="7" name="Connettore diritto 6">
            <a:extLst>
              <a:ext uri="{FF2B5EF4-FFF2-40B4-BE49-F238E27FC236}">
                <a16:creationId xmlns:a16="http://schemas.microsoft.com/office/drawing/2014/main" xmlns="" id="{40718B55-E624-4546-A0FE-6E8249C1E3BC}"/>
              </a:ext>
            </a:extLst>
          </p:cNvPr>
          <p:cNvCxnSpPr/>
          <p:nvPr/>
        </p:nvCxnSpPr>
        <p:spPr>
          <a:xfrm>
            <a:off x="587406" y="1935332"/>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6084FE45-2120-4304-B243-139623333EB5}"/>
              </a:ext>
            </a:extLst>
          </p:cNvPr>
          <p:cNvSpPr/>
          <p:nvPr/>
        </p:nvSpPr>
        <p:spPr>
          <a:xfrm>
            <a:off x="0" y="6313355"/>
            <a:ext cx="12192000" cy="54464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ttangolo 10">
            <a:extLst>
              <a:ext uri="{FF2B5EF4-FFF2-40B4-BE49-F238E27FC236}">
                <a16:creationId xmlns:a16="http://schemas.microsoft.com/office/drawing/2014/main" xmlns="" id="{AF1C193A-B96A-4946-8CB5-1C386E568609}"/>
              </a:ext>
            </a:extLst>
          </p:cNvPr>
          <p:cNvSpPr/>
          <p:nvPr/>
        </p:nvSpPr>
        <p:spPr>
          <a:xfrm>
            <a:off x="0" y="6267636"/>
            <a:ext cx="12192000" cy="4571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olo 1">
            <a:extLst>
              <a:ext uri="{FF2B5EF4-FFF2-40B4-BE49-F238E27FC236}">
                <a16:creationId xmlns:a16="http://schemas.microsoft.com/office/drawing/2014/main" xmlns="" id="{FE00439B-17EE-48EE-ABA8-2B3596EB2E02}"/>
              </a:ext>
            </a:extLst>
          </p:cNvPr>
          <p:cNvSpPr txBox="1">
            <a:spLocks/>
          </p:cNvSpPr>
          <p:nvPr/>
        </p:nvSpPr>
        <p:spPr>
          <a:xfrm>
            <a:off x="1" y="631335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1400" dirty="0">
                <a:solidFill>
                  <a:schemeClr val="bg1"/>
                </a:solidFill>
              </a:rPr>
              <a:t>20 gennaio 2022</a:t>
            </a:r>
            <a:endParaRPr lang="it-IT" sz="1800" dirty="0">
              <a:solidFill>
                <a:schemeClr val="bg1"/>
              </a:solidFill>
            </a:endParaRPr>
          </a:p>
        </p:txBody>
      </p:sp>
      <p:sp>
        <p:nvSpPr>
          <p:cNvPr id="10" name="Titolo 1">
            <a:extLst>
              <a:ext uri="{FF2B5EF4-FFF2-40B4-BE49-F238E27FC236}">
                <a16:creationId xmlns:a16="http://schemas.microsoft.com/office/drawing/2014/main" xmlns="" id="{C846400A-F65A-4BF3-8B27-2DBF9373DED0}"/>
              </a:ext>
            </a:extLst>
          </p:cNvPr>
          <p:cNvSpPr txBox="1">
            <a:spLocks/>
          </p:cNvSpPr>
          <p:nvPr/>
        </p:nvSpPr>
        <p:spPr>
          <a:xfrm>
            <a:off x="9155837" y="631912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it-IT" sz="1400" dirty="0">
                <a:solidFill>
                  <a:schemeClr val="bg1"/>
                </a:solidFill>
              </a:rPr>
              <a:t>Dott.ssa Alessandra DOMINICI </a:t>
            </a:r>
            <a:endParaRPr lang="it-IT" sz="1800" dirty="0">
              <a:solidFill>
                <a:schemeClr val="bg1"/>
              </a:solidFill>
            </a:endParaRPr>
          </a:p>
        </p:txBody>
      </p:sp>
      <p:sp>
        <p:nvSpPr>
          <p:cNvPr id="13" name="Titolo 1">
            <a:extLst>
              <a:ext uri="{FF2B5EF4-FFF2-40B4-BE49-F238E27FC236}">
                <a16:creationId xmlns:a16="http://schemas.microsoft.com/office/drawing/2014/main" xmlns="" id="{56CB9A66-F966-47E0-9119-FF9DFDD60897}"/>
              </a:ext>
            </a:extLst>
          </p:cNvPr>
          <p:cNvSpPr txBox="1">
            <a:spLocks/>
          </p:cNvSpPr>
          <p:nvPr/>
        </p:nvSpPr>
        <p:spPr>
          <a:xfrm>
            <a:off x="3036163" y="6307585"/>
            <a:ext cx="6119673"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it-IT" sz="1400" dirty="0">
                <a:solidFill>
                  <a:schemeClr val="bg1"/>
                </a:solidFill>
              </a:rPr>
              <a:t>Pignoramento dell'abitazione principale e rinegoziazione del mutuo: </a:t>
            </a:r>
          </a:p>
          <a:p>
            <a:pPr>
              <a:lnSpc>
                <a:spcPct val="100000"/>
              </a:lnSpc>
            </a:pPr>
            <a:r>
              <a:rPr lang="it-IT" sz="1400" dirty="0">
                <a:solidFill>
                  <a:schemeClr val="bg1"/>
                </a:solidFill>
              </a:rPr>
              <a:t>valutazione delle condizioni </a:t>
            </a:r>
          </a:p>
        </p:txBody>
      </p:sp>
      <p:sp>
        <p:nvSpPr>
          <p:cNvPr id="14" name="Titolo 1">
            <a:extLst>
              <a:ext uri="{FF2B5EF4-FFF2-40B4-BE49-F238E27FC236}">
                <a16:creationId xmlns:a16="http://schemas.microsoft.com/office/drawing/2014/main" xmlns="" id="{2EDE4F09-17A6-415D-97C3-3523330CF906}"/>
              </a:ext>
            </a:extLst>
          </p:cNvPr>
          <p:cNvSpPr txBox="1">
            <a:spLocks/>
          </p:cNvSpPr>
          <p:nvPr/>
        </p:nvSpPr>
        <p:spPr>
          <a:xfrm>
            <a:off x="306081" y="1929561"/>
            <a:ext cx="11554486" cy="431521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spcAft>
                <a:spcPts val="1200"/>
              </a:spcAft>
            </a:pPr>
            <a:r>
              <a:rPr lang="it-IT" sz="2300" b="1" dirty="0">
                <a:solidFill>
                  <a:srgbClr val="C00000"/>
                </a:solidFill>
              </a:rPr>
              <a:t>Ambito di applicazione temporale</a:t>
            </a:r>
            <a:r>
              <a:rPr lang="it-IT" sz="2300" b="1" dirty="0"/>
              <a:t>: </a:t>
            </a:r>
            <a:r>
              <a:rPr lang="it-IT" sz="2300" dirty="0"/>
              <a:t>Si tratta pertanto di una  norma di natura </a:t>
            </a:r>
            <a:r>
              <a:rPr lang="it-IT" sz="2300" u="sng" dirty="0"/>
              <a:t>temporanea</a:t>
            </a:r>
            <a:r>
              <a:rPr lang="it-IT" sz="2300" dirty="0"/>
              <a:t> ed </a:t>
            </a:r>
            <a:r>
              <a:rPr lang="it-IT" sz="2300" u="sng" dirty="0"/>
              <a:t>eccezionale</a:t>
            </a:r>
            <a:r>
              <a:rPr lang="it-IT" sz="2300" dirty="0"/>
              <a:t> destinata ad avere un’applicazione limitata nel tempo. La prima versione trovava applicazione solo nei casi di procedure esecutive </a:t>
            </a:r>
            <a:r>
              <a:rPr lang="it-IT" sz="2300" dirty="0" smtClean="0"/>
              <a:t>nelle quali il pignoramento fosse </a:t>
            </a:r>
            <a:r>
              <a:rPr lang="it-IT" sz="2300" dirty="0"/>
              <a:t>stato notificato tra la data del 1° gennaio 2010 e quella del 30 giugno 2019 </a:t>
            </a:r>
            <a:r>
              <a:rPr lang="it-IT" sz="2300" dirty="0" smtClean="0"/>
              <a:t>e il </a:t>
            </a:r>
            <a:r>
              <a:rPr lang="it-IT" sz="2300" dirty="0"/>
              <a:t>termine per presentare l’istanza era </a:t>
            </a:r>
            <a:r>
              <a:rPr lang="it-IT" sz="2300" dirty="0" smtClean="0"/>
              <a:t>il 31.12.2021</a:t>
            </a:r>
            <a:r>
              <a:rPr lang="it-IT" sz="2300" dirty="0"/>
              <a:t>. La versione </a:t>
            </a:r>
            <a:r>
              <a:rPr lang="it-IT" sz="2300" dirty="0" smtClean="0"/>
              <a:t>attuale </a:t>
            </a:r>
            <a:r>
              <a:rPr lang="it-IT" sz="2300" dirty="0"/>
              <a:t>estende l’applicazione del beneficio alle procedure esecutive con pignoramenti  notificati entro il 21.3.2021 senza indicare un </a:t>
            </a:r>
            <a:r>
              <a:rPr lang="it-IT" sz="2300" i="1" dirty="0" err="1"/>
              <a:t>dies</a:t>
            </a:r>
            <a:r>
              <a:rPr lang="it-IT" sz="2300" i="1" dirty="0"/>
              <a:t> a quo  </a:t>
            </a:r>
            <a:r>
              <a:rPr lang="it-IT" sz="2300" dirty="0"/>
              <a:t>quindi deve intendersi per tuti i pignoramenti notificati sino a quella </a:t>
            </a:r>
            <a:r>
              <a:rPr lang="it-IT" sz="2300" dirty="0" smtClean="0"/>
              <a:t>data, mentre il nuovo  termine </a:t>
            </a:r>
            <a:r>
              <a:rPr lang="it-IT" sz="2300" dirty="0"/>
              <a:t>per la presentazione </a:t>
            </a:r>
            <a:r>
              <a:rPr lang="it-IT" sz="2300" dirty="0" smtClean="0"/>
              <a:t>dell’istanza di rinegoziazione/finanziamento è il </a:t>
            </a:r>
            <a:r>
              <a:rPr lang="it-IT" sz="2300" dirty="0"/>
              <a:t>31.12.2022.</a:t>
            </a:r>
          </a:p>
        </p:txBody>
      </p:sp>
    </p:spTree>
    <p:extLst>
      <p:ext uri="{BB962C8B-B14F-4D97-AF65-F5344CB8AC3E}">
        <p14:creationId xmlns:p14="http://schemas.microsoft.com/office/powerpoint/2010/main" val="4150144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80" y="151525"/>
            <a:ext cx="2730083" cy="448444"/>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xmlns="" id="{BBDDFD2F-D67A-4F83-AC55-12C5D98D854A}"/>
              </a:ext>
            </a:extLst>
          </p:cNvPr>
          <p:cNvSpPr>
            <a:spLocks noGrp="1"/>
          </p:cNvSpPr>
          <p:nvPr>
            <p:ph type="ctrTitle"/>
          </p:nvPr>
        </p:nvSpPr>
        <p:spPr>
          <a:xfrm>
            <a:off x="306080" y="826356"/>
            <a:ext cx="11625507" cy="1108976"/>
          </a:xfrm>
        </p:spPr>
        <p:txBody>
          <a:bodyPr anchor="ctr">
            <a:noAutofit/>
          </a:bodyPr>
          <a:lstStyle/>
          <a:p>
            <a:r>
              <a:rPr lang="it-IT" sz="2800" b="1" dirty="0">
                <a:solidFill>
                  <a:srgbClr val="C00000"/>
                </a:solidFill>
              </a:rPr>
              <a:t>II.	LA RINEGOZIAZIONE DEL MUTUO O IL FINANZIAMENTO DI CUI ALL’ ART 41 bis DL. N 124 /2019 come integralmente sostituito dall’art. 40 ter D.L. 41/2021 (cd. decreto sostegni)</a:t>
            </a:r>
            <a:endParaRPr lang="it-IT" sz="3600" b="1" dirty="0">
              <a:solidFill>
                <a:srgbClr val="C00000"/>
              </a:solidFill>
            </a:endParaRPr>
          </a:p>
        </p:txBody>
      </p:sp>
      <p:cxnSp>
        <p:nvCxnSpPr>
          <p:cNvPr id="7" name="Connettore diritto 6">
            <a:extLst>
              <a:ext uri="{FF2B5EF4-FFF2-40B4-BE49-F238E27FC236}">
                <a16:creationId xmlns:a16="http://schemas.microsoft.com/office/drawing/2014/main" xmlns="" id="{40718B55-E624-4546-A0FE-6E8249C1E3BC}"/>
              </a:ext>
            </a:extLst>
          </p:cNvPr>
          <p:cNvCxnSpPr/>
          <p:nvPr/>
        </p:nvCxnSpPr>
        <p:spPr>
          <a:xfrm>
            <a:off x="587406" y="1935332"/>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6084FE45-2120-4304-B243-139623333EB5}"/>
              </a:ext>
            </a:extLst>
          </p:cNvPr>
          <p:cNvSpPr/>
          <p:nvPr/>
        </p:nvSpPr>
        <p:spPr>
          <a:xfrm>
            <a:off x="0" y="6313355"/>
            <a:ext cx="12192000" cy="54464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ttangolo 10">
            <a:extLst>
              <a:ext uri="{FF2B5EF4-FFF2-40B4-BE49-F238E27FC236}">
                <a16:creationId xmlns:a16="http://schemas.microsoft.com/office/drawing/2014/main" xmlns="" id="{AF1C193A-B96A-4946-8CB5-1C386E568609}"/>
              </a:ext>
            </a:extLst>
          </p:cNvPr>
          <p:cNvSpPr/>
          <p:nvPr/>
        </p:nvSpPr>
        <p:spPr>
          <a:xfrm>
            <a:off x="0" y="6267636"/>
            <a:ext cx="12192000" cy="4571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olo 1">
            <a:extLst>
              <a:ext uri="{FF2B5EF4-FFF2-40B4-BE49-F238E27FC236}">
                <a16:creationId xmlns:a16="http://schemas.microsoft.com/office/drawing/2014/main" xmlns="" id="{FE00439B-17EE-48EE-ABA8-2B3596EB2E02}"/>
              </a:ext>
            </a:extLst>
          </p:cNvPr>
          <p:cNvSpPr txBox="1">
            <a:spLocks/>
          </p:cNvSpPr>
          <p:nvPr/>
        </p:nvSpPr>
        <p:spPr>
          <a:xfrm>
            <a:off x="1" y="631335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1400" dirty="0">
                <a:solidFill>
                  <a:schemeClr val="bg1"/>
                </a:solidFill>
              </a:rPr>
              <a:t>20 gennaio 2022</a:t>
            </a:r>
            <a:endParaRPr lang="it-IT" sz="1800" dirty="0">
              <a:solidFill>
                <a:schemeClr val="bg1"/>
              </a:solidFill>
            </a:endParaRPr>
          </a:p>
        </p:txBody>
      </p:sp>
      <p:sp>
        <p:nvSpPr>
          <p:cNvPr id="10" name="Titolo 1">
            <a:extLst>
              <a:ext uri="{FF2B5EF4-FFF2-40B4-BE49-F238E27FC236}">
                <a16:creationId xmlns:a16="http://schemas.microsoft.com/office/drawing/2014/main" xmlns="" id="{C846400A-F65A-4BF3-8B27-2DBF9373DED0}"/>
              </a:ext>
            </a:extLst>
          </p:cNvPr>
          <p:cNvSpPr txBox="1">
            <a:spLocks/>
          </p:cNvSpPr>
          <p:nvPr/>
        </p:nvSpPr>
        <p:spPr>
          <a:xfrm>
            <a:off x="9155837" y="631912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it-IT" sz="1400" dirty="0">
                <a:solidFill>
                  <a:schemeClr val="bg1"/>
                </a:solidFill>
              </a:rPr>
              <a:t>Dott.ssa Alessandra DOMINICI </a:t>
            </a:r>
            <a:endParaRPr lang="it-IT" sz="1800" dirty="0">
              <a:solidFill>
                <a:schemeClr val="bg1"/>
              </a:solidFill>
            </a:endParaRPr>
          </a:p>
        </p:txBody>
      </p:sp>
      <p:sp>
        <p:nvSpPr>
          <p:cNvPr id="13" name="Titolo 1">
            <a:extLst>
              <a:ext uri="{FF2B5EF4-FFF2-40B4-BE49-F238E27FC236}">
                <a16:creationId xmlns:a16="http://schemas.microsoft.com/office/drawing/2014/main" xmlns="" id="{56CB9A66-F966-47E0-9119-FF9DFDD60897}"/>
              </a:ext>
            </a:extLst>
          </p:cNvPr>
          <p:cNvSpPr txBox="1">
            <a:spLocks/>
          </p:cNvSpPr>
          <p:nvPr/>
        </p:nvSpPr>
        <p:spPr>
          <a:xfrm>
            <a:off x="3036163" y="6307585"/>
            <a:ext cx="6119673"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it-IT" sz="1400" dirty="0">
                <a:solidFill>
                  <a:schemeClr val="bg1"/>
                </a:solidFill>
              </a:rPr>
              <a:t>Pignoramento dell'abitazione principale e rinegoziazione del mutuo: </a:t>
            </a:r>
          </a:p>
          <a:p>
            <a:pPr>
              <a:lnSpc>
                <a:spcPct val="100000"/>
              </a:lnSpc>
            </a:pPr>
            <a:r>
              <a:rPr lang="it-IT" sz="1400" dirty="0">
                <a:solidFill>
                  <a:schemeClr val="bg1"/>
                </a:solidFill>
              </a:rPr>
              <a:t>valutazione delle condizioni </a:t>
            </a:r>
          </a:p>
        </p:txBody>
      </p:sp>
      <p:sp>
        <p:nvSpPr>
          <p:cNvPr id="14" name="Titolo 1">
            <a:extLst>
              <a:ext uri="{FF2B5EF4-FFF2-40B4-BE49-F238E27FC236}">
                <a16:creationId xmlns:a16="http://schemas.microsoft.com/office/drawing/2014/main" xmlns="" id="{2EDE4F09-17A6-415D-97C3-3523330CF906}"/>
              </a:ext>
            </a:extLst>
          </p:cNvPr>
          <p:cNvSpPr txBox="1">
            <a:spLocks/>
          </p:cNvSpPr>
          <p:nvPr/>
        </p:nvSpPr>
        <p:spPr>
          <a:xfrm>
            <a:off x="306081" y="1929561"/>
            <a:ext cx="11554486" cy="431521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spcAft>
                <a:spcPts val="1200"/>
              </a:spcAft>
            </a:pPr>
            <a:r>
              <a:rPr lang="it-IT" sz="2300" dirty="0"/>
              <a:t>L’ 40 ter del DL </a:t>
            </a:r>
            <a:r>
              <a:rPr lang="it-IT" sz="2300" dirty="0" smtClean="0"/>
              <a:t>41/2021  </a:t>
            </a:r>
            <a:r>
              <a:rPr lang="it-IT" sz="2300" dirty="0"/>
              <a:t>(cd. DECRETO SOSTEGNI) </a:t>
            </a:r>
            <a:r>
              <a:rPr lang="it-IT" sz="2300" i="1" dirty="0"/>
              <a:t>Misure urgenti in materia di sostegno alle imprese e agli operatori economici, di lavoro, salute e servizi territoriali, connesse all'emergenza da </a:t>
            </a:r>
            <a:r>
              <a:rPr lang="it-IT" sz="2300" i="1" dirty="0" smtClean="0"/>
              <a:t>COVID</a:t>
            </a:r>
            <a:r>
              <a:rPr lang="it-IT" sz="2300" dirty="0" smtClean="0"/>
              <a:t>, è rubricato «</a:t>
            </a:r>
            <a:r>
              <a:rPr lang="it-IT" sz="2300" b="1" i="1" dirty="0" smtClean="0">
                <a:solidFill>
                  <a:srgbClr val="C00000"/>
                </a:solidFill>
              </a:rPr>
              <a:t>Proroga</a:t>
            </a:r>
            <a:r>
              <a:rPr lang="it-IT" sz="2300" i="1" dirty="0" smtClean="0"/>
              <a:t> </a:t>
            </a:r>
            <a:r>
              <a:rPr lang="it-IT" sz="2300" i="1" dirty="0"/>
              <a:t>delle disposizioni  in  materia  di  ristrutturazione  di  mutui ipotecari per immobili oggetto di procedura </a:t>
            </a:r>
            <a:r>
              <a:rPr lang="it-IT" sz="2300" i="1" dirty="0" smtClean="0"/>
              <a:t>esecutiva</a:t>
            </a:r>
            <a:r>
              <a:rPr lang="it-IT" sz="2300" dirty="0" smtClean="0"/>
              <a:t>», </a:t>
            </a:r>
            <a:r>
              <a:rPr lang="it-IT" sz="2300" dirty="0"/>
              <a:t>ma in realtà </a:t>
            </a:r>
            <a:r>
              <a:rPr lang="it-IT" sz="2300" dirty="0" smtClean="0"/>
              <a:t>non </a:t>
            </a:r>
            <a:r>
              <a:rPr lang="it-IT" sz="2300" dirty="0"/>
              <a:t>si tratta di una semplice estensione temporale dell’ambito di applicazione dell’istituto, ma di una </a:t>
            </a:r>
            <a:r>
              <a:rPr lang="it-IT" sz="2300" u="sng" dirty="0"/>
              <a:t>modifica sostanziale dei suoi presupposti e delle sue modalità di attuazione</a:t>
            </a:r>
            <a:r>
              <a:rPr lang="it-IT" sz="2300" u="sng" dirty="0" smtClean="0"/>
              <a:t>. </a:t>
            </a:r>
            <a:r>
              <a:rPr lang="it-IT" sz="2300" dirty="0" smtClean="0"/>
              <a:t>Tali modifiche appaiono guidate da una volontà di favorire la parte debitrice.</a:t>
            </a:r>
            <a:endParaRPr lang="it-IT" sz="2300" i="1" dirty="0"/>
          </a:p>
        </p:txBody>
      </p:sp>
    </p:spTree>
    <p:extLst>
      <p:ext uri="{BB962C8B-B14F-4D97-AF65-F5344CB8AC3E}">
        <p14:creationId xmlns:p14="http://schemas.microsoft.com/office/powerpoint/2010/main" val="14189197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80" y="151525"/>
            <a:ext cx="2730083" cy="448444"/>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xmlns="" id="{BBDDFD2F-D67A-4F83-AC55-12C5D98D854A}"/>
              </a:ext>
            </a:extLst>
          </p:cNvPr>
          <p:cNvSpPr>
            <a:spLocks noGrp="1"/>
          </p:cNvSpPr>
          <p:nvPr>
            <p:ph type="ctrTitle"/>
          </p:nvPr>
        </p:nvSpPr>
        <p:spPr>
          <a:xfrm>
            <a:off x="306081" y="826357"/>
            <a:ext cx="11526876" cy="680692"/>
          </a:xfrm>
        </p:spPr>
        <p:txBody>
          <a:bodyPr anchor="ctr">
            <a:noAutofit/>
          </a:bodyPr>
          <a:lstStyle/>
          <a:p>
            <a:r>
              <a:rPr lang="it-IT" sz="2800" b="1" dirty="0">
                <a:solidFill>
                  <a:srgbClr val="C00000"/>
                </a:solidFill>
              </a:rPr>
              <a:t>III.	CONDIZIONI PER L’ACCESSO ALL’ACCORDO DI RINEGOZIAZIONE/ FINANZIAMENTO </a:t>
            </a:r>
            <a:endParaRPr lang="it-IT" sz="3600" b="1" dirty="0">
              <a:solidFill>
                <a:srgbClr val="C00000"/>
              </a:solidFill>
            </a:endParaRPr>
          </a:p>
        </p:txBody>
      </p:sp>
      <p:cxnSp>
        <p:nvCxnSpPr>
          <p:cNvPr id="7" name="Connettore diritto 6">
            <a:extLst>
              <a:ext uri="{FF2B5EF4-FFF2-40B4-BE49-F238E27FC236}">
                <a16:creationId xmlns:a16="http://schemas.microsoft.com/office/drawing/2014/main" xmlns="" id="{40718B55-E624-4546-A0FE-6E8249C1E3BC}"/>
              </a:ext>
            </a:extLst>
          </p:cNvPr>
          <p:cNvCxnSpPr/>
          <p:nvPr/>
        </p:nvCxnSpPr>
        <p:spPr>
          <a:xfrm>
            <a:off x="587405" y="1566087"/>
            <a:ext cx="11017188" cy="0"/>
          </a:xfrm>
          <a:prstGeom prst="line">
            <a:avLst/>
          </a:prstGeom>
          <a:ln>
            <a:solidFill>
              <a:srgbClr val="D20000"/>
            </a:solidFill>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6084FE45-2120-4304-B243-139623333EB5}"/>
              </a:ext>
            </a:extLst>
          </p:cNvPr>
          <p:cNvSpPr/>
          <p:nvPr/>
        </p:nvSpPr>
        <p:spPr>
          <a:xfrm>
            <a:off x="0" y="6313355"/>
            <a:ext cx="12192000" cy="54464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ttangolo 10">
            <a:extLst>
              <a:ext uri="{FF2B5EF4-FFF2-40B4-BE49-F238E27FC236}">
                <a16:creationId xmlns:a16="http://schemas.microsoft.com/office/drawing/2014/main" xmlns="" id="{AF1C193A-B96A-4946-8CB5-1C386E568609}"/>
              </a:ext>
            </a:extLst>
          </p:cNvPr>
          <p:cNvSpPr/>
          <p:nvPr/>
        </p:nvSpPr>
        <p:spPr>
          <a:xfrm>
            <a:off x="0" y="6267636"/>
            <a:ext cx="12192000" cy="4571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olo 1">
            <a:extLst>
              <a:ext uri="{FF2B5EF4-FFF2-40B4-BE49-F238E27FC236}">
                <a16:creationId xmlns:a16="http://schemas.microsoft.com/office/drawing/2014/main" xmlns="" id="{FE00439B-17EE-48EE-ABA8-2B3596EB2E02}"/>
              </a:ext>
            </a:extLst>
          </p:cNvPr>
          <p:cNvSpPr txBox="1">
            <a:spLocks/>
          </p:cNvSpPr>
          <p:nvPr/>
        </p:nvSpPr>
        <p:spPr>
          <a:xfrm>
            <a:off x="1" y="631335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1400" dirty="0">
                <a:solidFill>
                  <a:schemeClr val="bg1"/>
                </a:solidFill>
              </a:rPr>
              <a:t>20 gennaio 2022</a:t>
            </a:r>
            <a:endParaRPr lang="it-IT" sz="1800" dirty="0">
              <a:solidFill>
                <a:schemeClr val="bg1"/>
              </a:solidFill>
            </a:endParaRPr>
          </a:p>
        </p:txBody>
      </p:sp>
      <p:sp>
        <p:nvSpPr>
          <p:cNvPr id="10" name="Titolo 1">
            <a:extLst>
              <a:ext uri="{FF2B5EF4-FFF2-40B4-BE49-F238E27FC236}">
                <a16:creationId xmlns:a16="http://schemas.microsoft.com/office/drawing/2014/main" xmlns="" id="{C846400A-F65A-4BF3-8B27-2DBF9373DED0}"/>
              </a:ext>
            </a:extLst>
          </p:cNvPr>
          <p:cNvSpPr txBox="1">
            <a:spLocks/>
          </p:cNvSpPr>
          <p:nvPr/>
        </p:nvSpPr>
        <p:spPr>
          <a:xfrm>
            <a:off x="9155837" y="6319124"/>
            <a:ext cx="3036162"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it-IT" sz="1400" dirty="0">
                <a:solidFill>
                  <a:schemeClr val="bg1"/>
                </a:solidFill>
              </a:rPr>
              <a:t>Dott.ssa Alessandra DOMINICI </a:t>
            </a:r>
            <a:endParaRPr lang="it-IT" sz="1800" dirty="0">
              <a:solidFill>
                <a:schemeClr val="bg1"/>
              </a:solidFill>
            </a:endParaRPr>
          </a:p>
        </p:txBody>
      </p:sp>
      <p:sp>
        <p:nvSpPr>
          <p:cNvPr id="13" name="Titolo 1">
            <a:extLst>
              <a:ext uri="{FF2B5EF4-FFF2-40B4-BE49-F238E27FC236}">
                <a16:creationId xmlns:a16="http://schemas.microsoft.com/office/drawing/2014/main" xmlns="" id="{56CB9A66-F966-47E0-9119-FF9DFDD60897}"/>
              </a:ext>
            </a:extLst>
          </p:cNvPr>
          <p:cNvSpPr txBox="1">
            <a:spLocks/>
          </p:cNvSpPr>
          <p:nvPr/>
        </p:nvSpPr>
        <p:spPr>
          <a:xfrm>
            <a:off x="3036163" y="6307585"/>
            <a:ext cx="6119673" cy="5446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it-IT" sz="1400" dirty="0">
                <a:solidFill>
                  <a:schemeClr val="bg1"/>
                </a:solidFill>
              </a:rPr>
              <a:t>Pignoramento dell'abitazione principale e rinegoziazione del mutuo: </a:t>
            </a:r>
          </a:p>
          <a:p>
            <a:pPr>
              <a:lnSpc>
                <a:spcPct val="100000"/>
              </a:lnSpc>
            </a:pPr>
            <a:r>
              <a:rPr lang="it-IT" sz="1400" dirty="0">
                <a:solidFill>
                  <a:schemeClr val="bg1"/>
                </a:solidFill>
              </a:rPr>
              <a:t>valutazione delle condizioni </a:t>
            </a:r>
          </a:p>
        </p:txBody>
      </p:sp>
      <p:sp>
        <p:nvSpPr>
          <p:cNvPr id="15" name="Titolo 1">
            <a:extLst>
              <a:ext uri="{FF2B5EF4-FFF2-40B4-BE49-F238E27FC236}">
                <a16:creationId xmlns:a16="http://schemas.microsoft.com/office/drawing/2014/main" xmlns="" id="{83480F05-2720-44D2-AACD-B10340A0E3ED}"/>
              </a:ext>
            </a:extLst>
          </p:cNvPr>
          <p:cNvSpPr txBox="1">
            <a:spLocks/>
          </p:cNvSpPr>
          <p:nvPr/>
        </p:nvSpPr>
        <p:spPr>
          <a:xfrm>
            <a:off x="306080" y="2102304"/>
            <a:ext cx="11658611" cy="1090347"/>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457200" indent="-457200" algn="just">
              <a:buFont typeface="+mj-lt"/>
              <a:buAutoNum type="arabicPeriod"/>
            </a:pPr>
            <a:r>
              <a:rPr lang="it-IT" sz="2400" b="1" dirty="0"/>
              <a:t>Debitore :</a:t>
            </a:r>
          </a:p>
          <a:p>
            <a:pPr marL="457200" indent="-457200" algn="just">
              <a:spcAft>
                <a:spcPts val="1200"/>
              </a:spcAft>
              <a:buFont typeface="+mj-lt"/>
              <a:buAutoNum type="alphaLcParenR"/>
            </a:pPr>
            <a:r>
              <a:rPr lang="it-IT" sz="2400" b="1" dirty="0">
                <a:solidFill>
                  <a:srgbClr val="C00000"/>
                </a:solidFill>
              </a:rPr>
              <a:t>Consumatore</a:t>
            </a:r>
            <a:r>
              <a:rPr lang="it-IT" sz="2400" dirty="0"/>
              <a:t> ai sensi dell'articolo 3, comma 1, lettera a), del codice del </a:t>
            </a:r>
            <a:r>
              <a:rPr lang="it-IT" sz="2400" dirty="0" smtClean="0"/>
              <a:t>consumo.</a:t>
            </a:r>
            <a:endParaRPr lang="it-IT" sz="2400" dirty="0"/>
          </a:p>
        </p:txBody>
      </p:sp>
      <p:sp>
        <p:nvSpPr>
          <p:cNvPr id="18" name="CasellaDiTesto 17">
            <a:extLst>
              <a:ext uri="{FF2B5EF4-FFF2-40B4-BE49-F238E27FC236}">
                <a16:creationId xmlns:a16="http://schemas.microsoft.com/office/drawing/2014/main" xmlns="" id="{C5A0B4F0-C237-407E-8724-1BD33A9E3CB4}"/>
              </a:ext>
            </a:extLst>
          </p:cNvPr>
          <p:cNvSpPr txBox="1"/>
          <p:nvPr/>
        </p:nvSpPr>
        <p:spPr>
          <a:xfrm>
            <a:off x="266694" y="3053166"/>
            <a:ext cx="11658612" cy="3129062"/>
          </a:xfrm>
          <a:prstGeom prst="rect">
            <a:avLst/>
          </a:prstGeom>
          <a:noFill/>
          <a:ln>
            <a:solidFill>
              <a:srgbClr val="C00000"/>
            </a:solidFill>
            <a:prstDash val="sysDot"/>
          </a:ln>
        </p:spPr>
        <p:txBody>
          <a:bodyPr wrap="square">
            <a:spAutoFit/>
          </a:bodyPr>
          <a:lstStyle/>
          <a:p>
            <a:pPr algn="ctr"/>
            <a:r>
              <a:rPr lang="it-IT" sz="1400" b="1" dirty="0">
                <a:solidFill>
                  <a:srgbClr val="C00000"/>
                </a:solidFill>
              </a:rPr>
              <a:t>CONSUMATORE</a:t>
            </a:r>
          </a:p>
          <a:p>
            <a:pPr>
              <a:spcAft>
                <a:spcPts val="400"/>
              </a:spcAft>
            </a:pPr>
            <a:r>
              <a:rPr lang="it-IT" sz="1400" dirty="0" smtClean="0"/>
              <a:t>Art. </a:t>
            </a:r>
            <a:r>
              <a:rPr lang="it-IT" sz="1400" dirty="0"/>
              <a:t>3 </a:t>
            </a:r>
            <a:r>
              <a:rPr lang="it-IT" sz="1400" dirty="0" err="1" smtClean="0"/>
              <a:t>D.Lgs</a:t>
            </a:r>
            <a:r>
              <a:rPr lang="it-IT" sz="1400" dirty="0" err="1"/>
              <a:t>.</a:t>
            </a:r>
            <a:r>
              <a:rPr lang="it-IT" sz="1400" dirty="0"/>
              <a:t> 206/2005 </a:t>
            </a:r>
            <a:r>
              <a:rPr lang="it-IT" sz="1400" dirty="0" smtClean="0"/>
              <a:t> </a:t>
            </a:r>
            <a:r>
              <a:rPr lang="it-IT" sz="1400" dirty="0" smtClean="0"/>
              <a:t>«</a:t>
            </a:r>
            <a:r>
              <a:rPr lang="it-IT" sz="1400" b="1" i="1" dirty="0" smtClean="0"/>
              <a:t>persona </a:t>
            </a:r>
            <a:r>
              <a:rPr lang="it-IT" sz="1400" b="1" i="1" dirty="0"/>
              <a:t>fisica che agisce per scopi estranei all’attività imprenditoriale, commerciale, artigianale  o professionale eventualmente </a:t>
            </a:r>
            <a:r>
              <a:rPr lang="it-IT" sz="1400" b="1" i="1" dirty="0" smtClean="0"/>
              <a:t>svolta</a:t>
            </a:r>
            <a:r>
              <a:rPr lang="it-IT" sz="1400" dirty="0"/>
              <a:t>».</a:t>
            </a:r>
            <a:r>
              <a:rPr lang="it-IT" sz="1400" dirty="0" smtClean="0"/>
              <a:t> </a:t>
            </a:r>
            <a:endParaRPr lang="it-IT" sz="1400" dirty="0"/>
          </a:p>
          <a:p>
            <a:pPr algn="just">
              <a:spcAft>
                <a:spcPts val="400"/>
              </a:spcAft>
            </a:pPr>
            <a:r>
              <a:rPr lang="it-IT" sz="1400" dirty="0" smtClean="0"/>
              <a:t>E’ una norma di origine europea  interpretata dalla </a:t>
            </a:r>
            <a:r>
              <a:rPr lang="it-IT" sz="1400" dirty="0"/>
              <a:t>Corte di </a:t>
            </a:r>
            <a:r>
              <a:rPr lang="it-IT" sz="1400" dirty="0" smtClean="0"/>
              <a:t>Giustizia in senso restrittivo. Affinché </a:t>
            </a:r>
            <a:r>
              <a:rPr lang="it-IT" sz="1400" dirty="0"/>
              <a:t>ricorra la figura del </a:t>
            </a:r>
            <a:r>
              <a:rPr lang="it-IT" sz="1400" b="1" i="1" dirty="0"/>
              <a:t>professionista</a:t>
            </a:r>
            <a:r>
              <a:rPr lang="it-IT" sz="1400" dirty="0"/>
              <a:t>, non è necessario che il contratto sia posto in essere "nell'esercizio dell'attività propria dell'impresa o della professione, essendo sufficiente, viceversa, che venga stipulato per uno s</a:t>
            </a:r>
            <a:r>
              <a:rPr lang="it-IT" sz="1400" u="sng" dirty="0"/>
              <a:t>copo connesso all'esercizio dell'attività imprenditoriale o professionale</a:t>
            </a:r>
            <a:r>
              <a:rPr lang="it-IT" sz="1400" dirty="0"/>
              <a:t>". </a:t>
            </a:r>
            <a:endParaRPr lang="it-IT" sz="1400" dirty="0" smtClean="0"/>
          </a:p>
          <a:p>
            <a:pPr algn="just">
              <a:spcAft>
                <a:spcPts val="400"/>
              </a:spcAft>
            </a:pPr>
            <a:r>
              <a:rPr lang="it-IT" sz="1400" dirty="0" smtClean="0"/>
              <a:t>Tuttavia il fatto che il contraente svolga un’attività professionale, commerciale o artigianale non esclude che egli possa rivestire in alcune circostanze la qualità di consumatore.</a:t>
            </a:r>
          </a:p>
          <a:p>
            <a:pPr algn="just">
              <a:spcAft>
                <a:spcPts val="400"/>
              </a:spcAft>
            </a:pPr>
            <a:r>
              <a:rPr lang="it-IT" sz="1400" dirty="0" smtClean="0"/>
              <a:t>Quando </a:t>
            </a:r>
            <a:r>
              <a:rPr lang="it-IT" sz="1400" dirty="0"/>
              <a:t>il contratto </a:t>
            </a:r>
            <a:r>
              <a:rPr lang="it-IT" sz="1400" dirty="0" smtClean="0"/>
              <a:t>stipulato da un professionista non </a:t>
            </a:r>
            <a:r>
              <a:rPr lang="it-IT" sz="1400" dirty="0"/>
              <a:t>contenga indicazioni inequivoche circa la destinazione dei suoi </a:t>
            </a:r>
            <a:r>
              <a:rPr lang="it-IT" sz="1400" dirty="0" smtClean="0"/>
              <a:t>effetti il giudice di merito deve porre in essere un’attività istruttoria per accertare il reale scopo dell’operazione economica.</a:t>
            </a:r>
          </a:p>
          <a:p>
            <a:pPr algn="just">
              <a:spcAft>
                <a:spcPts val="400"/>
              </a:spcAft>
            </a:pPr>
            <a:r>
              <a:rPr lang="it-IT" sz="1400" b="1" dirty="0" smtClean="0"/>
              <a:t>Es</a:t>
            </a:r>
            <a:r>
              <a:rPr lang="it-IT" sz="1400" dirty="0"/>
              <a:t>: </a:t>
            </a:r>
            <a:r>
              <a:rPr lang="it-IT" sz="1050" dirty="0"/>
              <a:t>La Corte di Giustizia ha affermato tale principio con riguardo al caso di un </a:t>
            </a:r>
            <a:r>
              <a:rPr lang="it-IT" sz="1050" b="1" dirty="0"/>
              <a:t>avvocato</a:t>
            </a:r>
            <a:r>
              <a:rPr lang="it-IT" sz="1050" dirty="0"/>
              <a:t> che aveva concluso con una banca un contratto di credito nel quale, però, non vi era alcuna notizia circa l'impiego della somma mutuata: sì che sarebbe allora toccato al giudice del rinvio appurare se tra il negozio e l'attività del professionista fosse dato rinvenire un qualche nesso funzionale. In particolare, non aveva ritenuto dirimente la circostanza che il credito fosse stato garantito da un'ipoteca, concessa dall'avvocato in qualità di rappresentante del suo studio legale, gravante su un bene immobile destinato all'esercizio dell'attività professionale e appartenente allo studio legale stesso (Corte di Giustizia UE 3 settembre 2015, C-110/14, </a:t>
            </a:r>
            <a:r>
              <a:rPr lang="it-IT" sz="1050" dirty="0" err="1"/>
              <a:t>Horațiu</a:t>
            </a:r>
            <a:r>
              <a:rPr lang="it-IT" sz="1050" dirty="0"/>
              <a:t> </a:t>
            </a:r>
            <a:r>
              <a:rPr lang="it-IT" sz="1050" dirty="0" err="1"/>
              <a:t>Ovidiu</a:t>
            </a:r>
            <a:r>
              <a:rPr lang="it-IT" sz="1050" dirty="0"/>
              <a:t> </a:t>
            </a:r>
            <a:r>
              <a:rPr lang="it-IT" sz="1050" dirty="0" err="1"/>
              <a:t>Costea</a:t>
            </a:r>
            <a:r>
              <a:rPr lang="it-IT" sz="1050" dirty="0"/>
              <a:t> c. SC Volksbank </a:t>
            </a:r>
            <a:r>
              <a:rPr lang="it-IT" sz="1050" dirty="0" err="1"/>
              <a:t>România</a:t>
            </a:r>
            <a:r>
              <a:rPr lang="it-IT" sz="1050" dirty="0"/>
              <a:t> SA, in Nuova giur. civ. comm., 2016, I, 382, ).</a:t>
            </a:r>
          </a:p>
        </p:txBody>
      </p:sp>
      <p:sp>
        <p:nvSpPr>
          <p:cNvPr id="16" name="Titolo 1">
            <a:extLst>
              <a:ext uri="{FF2B5EF4-FFF2-40B4-BE49-F238E27FC236}">
                <a16:creationId xmlns:a16="http://schemas.microsoft.com/office/drawing/2014/main" xmlns="" id="{50F3CE68-AFCC-4BA0-A305-33B242DBAE9E}"/>
              </a:ext>
            </a:extLst>
          </p:cNvPr>
          <p:cNvSpPr txBox="1">
            <a:spLocks/>
          </p:cNvSpPr>
          <p:nvPr/>
        </p:nvSpPr>
        <p:spPr>
          <a:xfrm>
            <a:off x="306081" y="1583770"/>
            <a:ext cx="7612802" cy="351117"/>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it-IT" sz="2800" b="1" i="1" dirty="0"/>
              <a:t>III.1 Condizioni Soggettive:</a:t>
            </a:r>
            <a:endParaRPr lang="it-IT" sz="3600" b="1" i="1" dirty="0"/>
          </a:p>
        </p:txBody>
      </p:sp>
    </p:spTree>
    <p:extLst>
      <p:ext uri="{BB962C8B-B14F-4D97-AF65-F5344CB8AC3E}">
        <p14:creationId xmlns:p14="http://schemas.microsoft.com/office/powerpoint/2010/main" val="192408623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785</TotalTime>
  <Words>4699</Words>
  <Application>Microsoft Office PowerPoint</Application>
  <PresentationFormat>Personalizzato</PresentationFormat>
  <Paragraphs>216</Paragraphs>
  <Slides>24</Slides>
  <Notes>0</Notes>
  <HiddenSlides>0</HiddenSlides>
  <MMClips>0</MMClips>
  <ScaleCrop>false</ScaleCrop>
  <HeadingPairs>
    <vt:vector size="4" baseType="variant">
      <vt:variant>
        <vt:lpstr>Tema</vt:lpstr>
      </vt:variant>
      <vt:variant>
        <vt:i4>1</vt:i4>
      </vt:variant>
      <vt:variant>
        <vt:lpstr>Titoli diapositive</vt:lpstr>
      </vt:variant>
      <vt:variant>
        <vt:i4>24</vt:i4>
      </vt:variant>
    </vt:vector>
  </HeadingPairs>
  <TitlesOfParts>
    <vt:vector size="25" baseType="lpstr">
      <vt:lpstr>Tema di Office</vt:lpstr>
      <vt:lpstr>Pignoramento dell'abitazione principale e rinegoziazione del mutuo:  valutazione delle condizioni</vt:lpstr>
      <vt:lpstr>INDICE</vt:lpstr>
      <vt:lpstr>I. INTERVENTI NORMATIVI VOLTI A TUTELARE IL DIRITTO ALL’ABITAZIONE DEL DEBITORE ESECUTATO</vt:lpstr>
      <vt:lpstr>I. INTERVENTI NORMATIVI VOLTI A TUTELARE IL DIRITTO ALL’ABITAZIONE DEL DEBITORE ESECUTATO</vt:lpstr>
      <vt:lpstr>II. LA RINEGOZIAZIONE DEL MUTUO O IL FINANZIAMENTO DI CUI ALL’ ART 41 bis DL. N 124 /2019 come integralmente sostituito dall’art. 40 ter D.L. 41/2021 (cd. decreto sostegni)</vt:lpstr>
      <vt:lpstr>II. LA RINEGOZIAZIONE DEL MUTUO O IL FINANZIAMENTO DI CUI ALL’ ART 41 bis DL. N 124 /2019 come integralmente sostituito dall’art. 40 ter D.L. 41/2021 (cd. decreto sostegni)</vt:lpstr>
      <vt:lpstr>II. LA RINEGOZIAZIONE DEL MUTUO O IL FINANZIAMENTO DI CUI ALL’ ART 41 bis DL. N 124 /2019 come integralmente sostituito dall’art. 40 ter D.L. 41/2021 (cd. decreto sostegni)</vt:lpstr>
      <vt:lpstr>II. LA RINEGOZIAZIONE DEL MUTUO O IL FINANZIAMENTO DI CUI ALL’ ART 41 bis DL. N 124 /2019 come integralmente sostituito dall’art. 40 ter D.L. 41/2021 (cd. decreto sostegni)</vt:lpstr>
      <vt:lpstr>III. CONDIZIONI PER L’ACCESSO ALL’ACCORDO DI RINEGOZIAZIONE/ FINANZIAMENTO </vt:lpstr>
      <vt:lpstr>III. CONDIZIONI PER L’ACCESSO ALL’ACCORDO DI RINEGOZIAZIONE/ FINANZIAMENTO </vt:lpstr>
      <vt:lpstr>III. CONDIZIONI PER L’ACCESSO ALL’ACCORDO DI RINEGOZIAZIONE/ FINANZIAMENTO </vt:lpstr>
      <vt:lpstr>III. CONDIZIONI PER L’ACCESSO ALL’ACCORDO DI RINEGOZIAZIONE/ FINANZIAMENTO </vt:lpstr>
      <vt:lpstr>III. CONDIZIONI PER L’ACCESSO ALL’ACCORDO DI RINEGOZIAZIONE/ FINANZIAMENTO </vt:lpstr>
      <vt:lpstr>III. CONDIZIONI PER L’ACCESSO ALL’ACCORDO DI RINEGOZIAZIONE/ FINANZIAMENTO </vt:lpstr>
      <vt:lpstr>III. CONDIZIONI PER L’ACCESSO ALL’ACCORDO DI RINEGOZIAZIONE/ FINANZIAMENTO </vt:lpstr>
      <vt:lpstr>III. CONDIZIONI PER L’ACCESSO ALL’ACCORDO DI RINEGOZIAZIONE/ FINANZIAMENTO </vt:lpstr>
      <vt:lpstr>III. CONDIZIONI PER L’ACCESSO ALL’ACCORDO DI RINEGOZIAZIONE/ FINANZIAMENTO </vt:lpstr>
      <vt:lpstr>III. CONDIZIONI PER L’ACCESSO ALL’ACCORDO DI RINEGOZIAZIONE/ FINANZIAMENTO </vt:lpstr>
      <vt:lpstr>IV. CARATTERISTICHE DELL’ACCORDO</vt:lpstr>
      <vt:lpstr>IV. CARATTERISTICHE DELL’ACCORDO</vt:lpstr>
      <vt:lpstr>IV. CARATTERISTICHE DELL’ACCORDO</vt:lpstr>
      <vt:lpstr>V. ESISTE UN DIRITTO ALLA RINEGOZIAZIONE/FINANZIAMENTO? </vt:lpstr>
      <vt:lpstr>V. ESISTE UN DIRITTO ALLA RINEGOZIAZIONE/FINANZIAMENTO?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Pignoramento dell'abitazione principale e rinegoziazione del mutuo:  valutazione delle condizioni</dc:title>
  <dc:creator>Espinasse Camille</dc:creator>
  <cp:lastModifiedBy>Alessandra Dominici</cp:lastModifiedBy>
  <cp:revision>24</cp:revision>
  <dcterms:created xsi:type="dcterms:W3CDTF">2022-01-17T20:41:20Z</dcterms:created>
  <dcterms:modified xsi:type="dcterms:W3CDTF">2022-01-20T07:25:52Z</dcterms:modified>
</cp:coreProperties>
</file>