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drawingml.diagramData+xml" PartName="/ppt/diagrams/data3.xml"/>
  <Override ContentType="application/vnd.openxmlformats-officedocument.drawingml.diagramData+xml" PartName="/ppt/diagrams/data2.xml"/>
  <Override ContentType="application/vnd.openxmlformats-officedocument.drawingml.diagramData+xml" PartName="/ppt/diagrams/data1.xml"/>
  <Override ContentType="application/vnd.openxmlformats-officedocument.drawingml.diagramData+xml" PartName="/ppt/diagrams/data5.xml"/>
  <Override ContentType="application/vnd.openxmlformats-officedocument.drawingml.diagramData+xml" PartName="/ppt/diagrams/data4.xml"/>
  <Override ContentType="application/vnd.openxmlformats-officedocument.drawingml.diagramData+xml" PartName="/ppt/diagrams/data6.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drawingml.diagramLayout+xml" PartName="/ppt/diagrams/layout4.xml"/>
  <Override ContentType="application/vnd.openxmlformats-officedocument.drawingml.diagramLayout+xml" PartName="/ppt/diagrams/layout5.xml"/>
  <Override ContentType="application/vnd.openxmlformats-officedocument.drawingml.diagramLayout+xml" PartName="/ppt/diagrams/layout3.xml"/>
  <Override ContentType="application/vnd.openxmlformats-officedocument.drawingml.diagramLayout+xml" PartName="/ppt/diagrams/layout1.xml"/>
  <Override ContentType="application/vnd.openxmlformats-officedocument.drawingml.diagramLayout+xml" PartName="/ppt/diagrams/layout2.xml"/>
  <Override ContentType="application/vnd.openxmlformats-officedocument.drawingml.diagramLayout+xml" PartName="/ppt/diagrams/layout6.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drawingml.diagramStyle+xml" PartName="/ppt/diagrams/quickStyle5.xml"/>
  <Override ContentType="application/vnd.openxmlformats-officedocument.drawingml.diagramStyle+xml" PartName="/ppt/diagrams/quickStyle4.xml"/>
  <Override ContentType="application/vnd.openxmlformats-officedocument.drawingml.diagramStyle+xml" PartName="/ppt/diagrams/quickStyle2.xml"/>
  <Override ContentType="application/vnd.openxmlformats-officedocument.drawingml.diagramStyle+xml" PartName="/ppt/diagrams/quickStyle1.xml"/>
  <Override ContentType="application/vnd.openxmlformats-officedocument.drawingml.diagramStyle+xml" PartName="/ppt/diagrams/quickStyle3.xml"/>
  <Override ContentType="application/vnd.openxmlformats-officedocument.drawingml.diagramStyle+xml" PartName="/ppt/diagrams/quickStyle6.xml"/>
  <Override ContentType="application/vnd.openxmlformats-officedocument.presentationml.presentation.main+xml" PartName="/ppt/presentation.xml"/>
  <Override ContentType="application/vnd.ms-office.drawingml.diagramDrawing+xml" PartName="/ppt/diagrams/drawing2.xml"/>
  <Override ContentType="application/vnd.ms-office.drawingml.diagramDrawing+xml" PartName="/ppt/diagrams/drawing1.xml"/>
  <Override ContentType="application/vnd.ms-office.drawingml.diagramDrawing+xml" PartName="/ppt/diagrams/drawing6.xml"/>
  <Override ContentType="application/vnd.ms-office.drawingml.diagramDrawing+xml" PartName="/ppt/diagrams/drawing3.xml"/>
  <Override ContentType="application/vnd.ms-office.drawingml.diagramDrawing+xml" PartName="/ppt/diagrams/drawing4.xml"/>
  <Override ContentType="application/vnd.ms-office.drawingml.diagramDrawing+xml" PartName="/ppt/diagrams/drawing5.xml"/>
  <Override ContentType="application/vnd.openxmlformats-officedocument.presentationml.presProps+xml" PartName="/ppt/presProps1.xml"/>
  <Override ContentType="application/vnd.openxmlformats-officedocument.drawingml.diagramColors+xml" PartName="/ppt/diagrams/colors6.xml"/>
  <Override ContentType="application/vnd.openxmlformats-officedocument.drawingml.diagramColors+xml" PartName="/ppt/diagrams/colors5.xml"/>
  <Override ContentType="application/vnd.openxmlformats-officedocument.drawingml.diagramColors+xml" PartName="/ppt/diagrams/colors3.xml"/>
  <Override ContentType="application/vnd.openxmlformats-officedocument.drawingml.diagramColors+xml" PartName="/ppt/diagrams/colors2.xml"/>
  <Override ContentType="application/vnd.openxmlformats-officedocument.drawingml.diagramColors+xml" PartName="/ppt/diagrams/colors4.xml"/>
  <Override ContentType="application/vnd.openxmlformats-officedocument.drawingml.diagramColors+xml" PartName="/ppt/diagrams/color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Lst>
  <p:sldSz cy="6858000" cx="12192000"/>
  <p:notesSz cx="6797675" cy="9926625"/>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7.xml"/><Relationship Id="rId20" Type="http://schemas.openxmlformats.org/officeDocument/2006/relationships/slide" Target="slides/slide17.xml"/><Relationship Id="rId42" Type="http://schemas.openxmlformats.org/officeDocument/2006/relationships/slide" Target="slides/slide39.xml"/><Relationship Id="rId41" Type="http://schemas.openxmlformats.org/officeDocument/2006/relationships/slide" Target="slides/slide38.xml"/><Relationship Id="rId22" Type="http://schemas.openxmlformats.org/officeDocument/2006/relationships/slide" Target="slides/slide19.xml"/><Relationship Id="rId44" Type="http://schemas.openxmlformats.org/officeDocument/2006/relationships/slide" Target="slides/slide41.xml"/><Relationship Id="rId21" Type="http://schemas.openxmlformats.org/officeDocument/2006/relationships/slide" Target="slides/slide18.xml"/><Relationship Id="rId43" Type="http://schemas.openxmlformats.org/officeDocument/2006/relationships/slide" Target="slides/slide40.xml"/><Relationship Id="rId24" Type="http://schemas.openxmlformats.org/officeDocument/2006/relationships/slide" Target="slides/slide21.xml"/><Relationship Id="rId46" Type="http://schemas.openxmlformats.org/officeDocument/2006/relationships/slide" Target="slides/slide43.xml"/><Relationship Id="rId23" Type="http://schemas.openxmlformats.org/officeDocument/2006/relationships/slide" Target="slides/slide20.xml"/><Relationship Id="rId45" Type="http://schemas.openxmlformats.org/officeDocument/2006/relationships/slide" Target="slides/slide42.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26" Type="http://schemas.openxmlformats.org/officeDocument/2006/relationships/slide" Target="slides/slide23.xml"/><Relationship Id="rId48" Type="http://schemas.openxmlformats.org/officeDocument/2006/relationships/slide" Target="slides/slide45.xml"/><Relationship Id="rId25" Type="http://schemas.openxmlformats.org/officeDocument/2006/relationships/slide" Target="slides/slide22.xml"/><Relationship Id="rId47" Type="http://schemas.openxmlformats.org/officeDocument/2006/relationships/slide" Target="slides/slide44.xml"/><Relationship Id="rId28" Type="http://schemas.openxmlformats.org/officeDocument/2006/relationships/slide" Target="slides/slide25.xml"/><Relationship Id="rId27" Type="http://schemas.openxmlformats.org/officeDocument/2006/relationships/slide" Target="slides/slide24.xml"/><Relationship Id="rId5" Type="http://schemas.openxmlformats.org/officeDocument/2006/relationships/slide" Target="slides/slide2.xml"/><Relationship Id="rId6" Type="http://schemas.openxmlformats.org/officeDocument/2006/relationships/slide" Target="slides/slide3.xml"/><Relationship Id="rId29" Type="http://schemas.openxmlformats.org/officeDocument/2006/relationships/slide" Target="slides/slide26.xml"/><Relationship Id="rId7" Type="http://schemas.openxmlformats.org/officeDocument/2006/relationships/slide" Target="slides/slide4.xml"/><Relationship Id="rId8" Type="http://schemas.openxmlformats.org/officeDocument/2006/relationships/slide" Target="slides/slide5.xml"/><Relationship Id="rId31" Type="http://schemas.openxmlformats.org/officeDocument/2006/relationships/slide" Target="slides/slide28.xml"/><Relationship Id="rId30" Type="http://schemas.openxmlformats.org/officeDocument/2006/relationships/slide" Target="slides/slide27.xml"/><Relationship Id="rId11" Type="http://schemas.openxmlformats.org/officeDocument/2006/relationships/slide" Target="slides/slide8.xml"/><Relationship Id="rId33" Type="http://schemas.openxmlformats.org/officeDocument/2006/relationships/slide" Target="slides/slide30.xml"/><Relationship Id="rId10" Type="http://schemas.openxmlformats.org/officeDocument/2006/relationships/slide" Target="slides/slide7.xml"/><Relationship Id="rId32" Type="http://schemas.openxmlformats.org/officeDocument/2006/relationships/slide" Target="slides/slide29.xml"/><Relationship Id="rId13" Type="http://schemas.openxmlformats.org/officeDocument/2006/relationships/slide" Target="slides/slide10.xml"/><Relationship Id="rId35" Type="http://schemas.openxmlformats.org/officeDocument/2006/relationships/slide" Target="slides/slide32.xml"/><Relationship Id="rId12" Type="http://schemas.openxmlformats.org/officeDocument/2006/relationships/slide" Target="slides/slide9.xml"/><Relationship Id="rId34" Type="http://schemas.openxmlformats.org/officeDocument/2006/relationships/slide" Target="slides/slide31.xml"/><Relationship Id="rId15" Type="http://schemas.openxmlformats.org/officeDocument/2006/relationships/slide" Target="slides/slide12.xml"/><Relationship Id="rId37" Type="http://schemas.openxmlformats.org/officeDocument/2006/relationships/slide" Target="slides/slide34.xml"/><Relationship Id="rId14" Type="http://schemas.openxmlformats.org/officeDocument/2006/relationships/slide" Target="slides/slide11.xml"/><Relationship Id="rId36" Type="http://schemas.openxmlformats.org/officeDocument/2006/relationships/slide" Target="slides/slide33.xml"/><Relationship Id="rId17" Type="http://schemas.openxmlformats.org/officeDocument/2006/relationships/slide" Target="slides/slide14.xml"/><Relationship Id="rId39" Type="http://schemas.openxmlformats.org/officeDocument/2006/relationships/slide" Target="slides/slide36.xml"/><Relationship Id="rId16" Type="http://schemas.openxmlformats.org/officeDocument/2006/relationships/slide" Target="slides/slide13.xml"/><Relationship Id="rId38" Type="http://schemas.openxmlformats.org/officeDocument/2006/relationships/slide" Target="slides/slide35.xml"/><Relationship Id="rId19" Type="http://schemas.openxmlformats.org/officeDocument/2006/relationships/slide" Target="slides/slide16.xml"/><Relationship Id="rId18" Type="http://schemas.openxmlformats.org/officeDocument/2006/relationships/slide" Target="slides/slide1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3ADEF8-34FD-4687-8CB3-5EF3CCBE113B}"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it-IT"/>
        </a:p>
      </dgm:t>
    </dgm:pt>
    <dgm:pt modelId="{203B4C6A-88A8-4A2E-96E8-EBEE73F39AB5}">
      <dgm:prSet/>
      <dgm:spPr/>
      <dgm:t>
        <a:bodyPr/>
        <a:lstStyle/>
        <a:p>
          <a:r>
            <a:rPr lang="it-IT" b="1"/>
            <a:t>RUOLO</a:t>
          </a:r>
          <a:endParaRPr lang="it-IT"/>
        </a:p>
      </dgm:t>
    </dgm:pt>
    <dgm:pt modelId="{5DEDD267-F08E-4BF5-95A1-2132B25B3168}" type="parTrans" cxnId="{B1E41FF1-23FC-4B33-9C17-6D7C820E71D2}">
      <dgm:prSet/>
      <dgm:spPr/>
      <dgm:t>
        <a:bodyPr/>
        <a:lstStyle/>
        <a:p>
          <a:endParaRPr lang="it-IT"/>
        </a:p>
      </dgm:t>
    </dgm:pt>
    <dgm:pt modelId="{B110AEC2-A186-4AF3-BF18-F704B02A575A}" type="sibTrans" cxnId="{B1E41FF1-23FC-4B33-9C17-6D7C820E71D2}">
      <dgm:prSet/>
      <dgm:spPr/>
      <dgm:t>
        <a:bodyPr/>
        <a:lstStyle/>
        <a:p>
          <a:endParaRPr lang="it-IT"/>
        </a:p>
      </dgm:t>
    </dgm:pt>
    <dgm:pt modelId="{9A581D9E-7E98-4512-A64A-E6DDEC262122}">
      <dgm:prSet/>
      <dgm:spPr/>
      <dgm:t>
        <a:bodyPr/>
        <a:lstStyle/>
        <a:p>
          <a:r>
            <a:rPr lang="it-IT" b="1"/>
            <a:t>CARTELLA DI PAGAMENTO (E SUOI SUCCEDANEI)</a:t>
          </a:r>
          <a:endParaRPr lang="it-IT"/>
        </a:p>
      </dgm:t>
    </dgm:pt>
    <dgm:pt modelId="{28F9F392-AF88-4781-B7EB-54B5F8D3B8A0}" type="parTrans" cxnId="{5FB4FAD9-1A24-4418-A8A4-D30F19DC96FC}">
      <dgm:prSet/>
      <dgm:spPr/>
      <dgm:t>
        <a:bodyPr/>
        <a:lstStyle/>
        <a:p>
          <a:endParaRPr lang="it-IT"/>
        </a:p>
      </dgm:t>
    </dgm:pt>
    <dgm:pt modelId="{607776C0-03E7-43A9-9038-01BAF9346AC4}" type="sibTrans" cxnId="{5FB4FAD9-1A24-4418-A8A4-D30F19DC96FC}">
      <dgm:prSet/>
      <dgm:spPr/>
      <dgm:t>
        <a:bodyPr/>
        <a:lstStyle/>
        <a:p>
          <a:endParaRPr lang="it-IT"/>
        </a:p>
      </dgm:t>
    </dgm:pt>
    <dgm:pt modelId="{1F0B3988-3C16-49F3-8AF8-70C2A893B4CA}">
      <dgm:prSet/>
      <dgm:spPr/>
      <dgm:t>
        <a:bodyPr/>
        <a:lstStyle/>
        <a:p>
          <a:r>
            <a:rPr lang="it-IT" b="1"/>
            <a:t>INTIMAZIONE DI PAGAMENTO</a:t>
          </a:r>
          <a:endParaRPr lang="it-IT"/>
        </a:p>
      </dgm:t>
    </dgm:pt>
    <dgm:pt modelId="{142CB09B-893F-4999-814A-C891A45E9736}" type="parTrans" cxnId="{F00A77E7-3499-4367-A469-6FBB58B702CF}">
      <dgm:prSet/>
      <dgm:spPr/>
      <dgm:t>
        <a:bodyPr/>
        <a:lstStyle/>
        <a:p>
          <a:endParaRPr lang="it-IT"/>
        </a:p>
      </dgm:t>
    </dgm:pt>
    <dgm:pt modelId="{B2BF43FD-CFC6-4A22-9EB8-B82E9E8B2F41}" type="sibTrans" cxnId="{F00A77E7-3499-4367-A469-6FBB58B702CF}">
      <dgm:prSet/>
      <dgm:spPr/>
      <dgm:t>
        <a:bodyPr/>
        <a:lstStyle/>
        <a:p>
          <a:endParaRPr lang="it-IT"/>
        </a:p>
      </dgm:t>
    </dgm:pt>
    <dgm:pt modelId="{BC889246-DADD-45F7-B7DA-F9ECCF3B0D0E}">
      <dgm:prSet/>
      <dgm:spPr/>
      <dgm:t>
        <a:bodyPr/>
        <a:lstStyle/>
        <a:p>
          <a:r>
            <a:rPr lang="it-IT" b="1"/>
            <a:t>FERMO AMMINISTRATIVO SU BENI MOBILI REGISTRATI</a:t>
          </a:r>
          <a:endParaRPr lang="it-IT"/>
        </a:p>
      </dgm:t>
    </dgm:pt>
    <dgm:pt modelId="{BFD64BEB-00B3-44C2-B5D5-28276EAEEE95}" type="parTrans" cxnId="{AC822B89-F1F8-453F-8B5D-EAA881A27969}">
      <dgm:prSet/>
      <dgm:spPr/>
      <dgm:t>
        <a:bodyPr/>
        <a:lstStyle/>
        <a:p>
          <a:endParaRPr lang="it-IT"/>
        </a:p>
      </dgm:t>
    </dgm:pt>
    <dgm:pt modelId="{8219AECD-6A38-4FD8-9237-40FDF9B0B1FA}" type="sibTrans" cxnId="{AC822B89-F1F8-453F-8B5D-EAA881A27969}">
      <dgm:prSet/>
      <dgm:spPr/>
      <dgm:t>
        <a:bodyPr/>
        <a:lstStyle/>
        <a:p>
          <a:endParaRPr lang="it-IT"/>
        </a:p>
      </dgm:t>
    </dgm:pt>
    <dgm:pt modelId="{7F131864-A2E6-4987-BD27-6567C85105FD}">
      <dgm:prSet/>
      <dgm:spPr/>
      <dgm:t>
        <a:bodyPr/>
        <a:lstStyle/>
        <a:p>
          <a:r>
            <a:rPr lang="it-IT" b="1"/>
            <a:t>IPOTECA SU IMMOBILI</a:t>
          </a:r>
          <a:endParaRPr lang="it-IT"/>
        </a:p>
      </dgm:t>
    </dgm:pt>
    <dgm:pt modelId="{F359A027-F3F4-459A-B36D-77D53B5F05BC}" type="parTrans" cxnId="{B9DF5D36-40B3-4BAD-A764-FB926CC3458C}">
      <dgm:prSet/>
      <dgm:spPr/>
      <dgm:t>
        <a:bodyPr/>
        <a:lstStyle/>
        <a:p>
          <a:endParaRPr lang="it-IT"/>
        </a:p>
      </dgm:t>
    </dgm:pt>
    <dgm:pt modelId="{8606A8D5-4E22-42C7-9E5A-9A7A052403E5}" type="sibTrans" cxnId="{B9DF5D36-40B3-4BAD-A764-FB926CC3458C}">
      <dgm:prSet/>
      <dgm:spPr/>
      <dgm:t>
        <a:bodyPr/>
        <a:lstStyle/>
        <a:p>
          <a:endParaRPr lang="it-IT"/>
        </a:p>
      </dgm:t>
    </dgm:pt>
    <dgm:pt modelId="{0BEBC709-AC92-4553-9F48-44C38BB47639}">
      <dgm:prSet/>
      <dgm:spPr/>
      <dgm:t>
        <a:bodyPr/>
        <a:lstStyle/>
        <a:p>
          <a:r>
            <a:rPr lang="it-IT" b="1" dirty="0"/>
            <a:t>PIGNORAMENTO IN VARIE FORME </a:t>
          </a:r>
          <a:endParaRPr lang="it-IT" dirty="0"/>
        </a:p>
      </dgm:t>
    </dgm:pt>
    <dgm:pt modelId="{6BB0B108-E53F-4ED2-80E8-51BC7B4D21F0}" type="parTrans" cxnId="{3D72F169-DBB3-4E2C-89C3-54C4D47D71DC}">
      <dgm:prSet/>
      <dgm:spPr/>
      <dgm:t>
        <a:bodyPr/>
        <a:lstStyle/>
        <a:p>
          <a:endParaRPr lang="it-IT"/>
        </a:p>
      </dgm:t>
    </dgm:pt>
    <dgm:pt modelId="{B6978D23-DA48-461C-81CC-D4156D5F83D3}" type="sibTrans" cxnId="{3D72F169-DBB3-4E2C-89C3-54C4D47D71DC}">
      <dgm:prSet/>
      <dgm:spPr/>
      <dgm:t>
        <a:bodyPr/>
        <a:lstStyle/>
        <a:p>
          <a:endParaRPr lang="it-IT"/>
        </a:p>
      </dgm:t>
    </dgm:pt>
    <dgm:pt modelId="{D6740300-9031-4F2F-BA5D-CAF38B2668E6}" type="pres">
      <dgm:prSet presAssocID="{093ADEF8-34FD-4687-8CB3-5EF3CCBE113B}" presName="CompostProcess" presStyleCnt="0">
        <dgm:presLayoutVars>
          <dgm:dir/>
          <dgm:resizeHandles val="exact"/>
        </dgm:presLayoutVars>
      </dgm:prSet>
      <dgm:spPr/>
    </dgm:pt>
    <dgm:pt modelId="{81872082-1C8F-4BED-ABB3-1AD5272A3331}" type="pres">
      <dgm:prSet presAssocID="{093ADEF8-34FD-4687-8CB3-5EF3CCBE113B}" presName="arrow" presStyleLbl="bgShp" presStyleIdx="0" presStyleCnt="1"/>
      <dgm:spPr/>
    </dgm:pt>
    <dgm:pt modelId="{7101EA48-67CA-40D0-95A8-91DC8FE04910}" type="pres">
      <dgm:prSet presAssocID="{093ADEF8-34FD-4687-8CB3-5EF3CCBE113B}" presName="linearProcess" presStyleCnt="0"/>
      <dgm:spPr/>
    </dgm:pt>
    <dgm:pt modelId="{7ED60145-103E-41AE-888F-271FF2510483}" type="pres">
      <dgm:prSet presAssocID="{203B4C6A-88A8-4A2E-96E8-EBEE73F39AB5}" presName="textNode" presStyleLbl="node1" presStyleIdx="0" presStyleCnt="6">
        <dgm:presLayoutVars>
          <dgm:bulletEnabled val="1"/>
        </dgm:presLayoutVars>
      </dgm:prSet>
      <dgm:spPr/>
    </dgm:pt>
    <dgm:pt modelId="{5DC2CD1A-6734-41A3-870A-E7DA703EB4E7}" type="pres">
      <dgm:prSet presAssocID="{B110AEC2-A186-4AF3-BF18-F704B02A575A}" presName="sibTrans" presStyleCnt="0"/>
      <dgm:spPr/>
    </dgm:pt>
    <dgm:pt modelId="{B0DC28BD-085F-4AE5-977E-B2D6A60A01D5}" type="pres">
      <dgm:prSet presAssocID="{9A581D9E-7E98-4512-A64A-E6DDEC262122}" presName="textNode" presStyleLbl="node1" presStyleIdx="1" presStyleCnt="6">
        <dgm:presLayoutVars>
          <dgm:bulletEnabled val="1"/>
        </dgm:presLayoutVars>
      </dgm:prSet>
      <dgm:spPr/>
    </dgm:pt>
    <dgm:pt modelId="{CA8FADA8-CF54-4337-B5EF-DE54A5203288}" type="pres">
      <dgm:prSet presAssocID="{607776C0-03E7-43A9-9038-01BAF9346AC4}" presName="sibTrans" presStyleCnt="0"/>
      <dgm:spPr/>
    </dgm:pt>
    <dgm:pt modelId="{A6EF4D34-AD22-4E35-94DA-30B5EBDEFAD8}" type="pres">
      <dgm:prSet presAssocID="{1F0B3988-3C16-49F3-8AF8-70C2A893B4CA}" presName="textNode" presStyleLbl="node1" presStyleIdx="2" presStyleCnt="6">
        <dgm:presLayoutVars>
          <dgm:bulletEnabled val="1"/>
        </dgm:presLayoutVars>
      </dgm:prSet>
      <dgm:spPr/>
    </dgm:pt>
    <dgm:pt modelId="{E6BB7970-8A5B-4519-858E-ED0FC40940A3}" type="pres">
      <dgm:prSet presAssocID="{B2BF43FD-CFC6-4A22-9EB8-B82E9E8B2F41}" presName="sibTrans" presStyleCnt="0"/>
      <dgm:spPr/>
    </dgm:pt>
    <dgm:pt modelId="{B18BA377-6C3E-4AE4-A972-FF716A625BA9}" type="pres">
      <dgm:prSet presAssocID="{BC889246-DADD-45F7-B7DA-F9ECCF3B0D0E}" presName="textNode" presStyleLbl="node1" presStyleIdx="3" presStyleCnt="6">
        <dgm:presLayoutVars>
          <dgm:bulletEnabled val="1"/>
        </dgm:presLayoutVars>
      </dgm:prSet>
      <dgm:spPr/>
    </dgm:pt>
    <dgm:pt modelId="{1701A5F9-1529-4358-BF9C-E88FBFDC6A77}" type="pres">
      <dgm:prSet presAssocID="{8219AECD-6A38-4FD8-9237-40FDF9B0B1FA}" presName="sibTrans" presStyleCnt="0"/>
      <dgm:spPr/>
    </dgm:pt>
    <dgm:pt modelId="{D9CDBF79-F4A9-430C-90BC-BA6EAF7CA821}" type="pres">
      <dgm:prSet presAssocID="{7F131864-A2E6-4987-BD27-6567C85105FD}" presName="textNode" presStyleLbl="node1" presStyleIdx="4" presStyleCnt="6">
        <dgm:presLayoutVars>
          <dgm:bulletEnabled val="1"/>
        </dgm:presLayoutVars>
      </dgm:prSet>
      <dgm:spPr/>
    </dgm:pt>
    <dgm:pt modelId="{116D9F79-09CE-46C2-86DA-21D9C1848718}" type="pres">
      <dgm:prSet presAssocID="{8606A8D5-4E22-42C7-9E5A-9A7A052403E5}" presName="sibTrans" presStyleCnt="0"/>
      <dgm:spPr/>
    </dgm:pt>
    <dgm:pt modelId="{D72D0CCC-64A0-47F0-8808-24EC1B053DB5}" type="pres">
      <dgm:prSet presAssocID="{0BEBC709-AC92-4553-9F48-44C38BB47639}" presName="textNode" presStyleLbl="node1" presStyleIdx="5" presStyleCnt="6">
        <dgm:presLayoutVars>
          <dgm:bulletEnabled val="1"/>
        </dgm:presLayoutVars>
      </dgm:prSet>
      <dgm:spPr/>
    </dgm:pt>
  </dgm:ptLst>
  <dgm:cxnLst>
    <dgm:cxn modelId="{E023540A-704E-4FAE-A81B-FE00B2E5D06A}" type="presOf" srcId="{BC889246-DADD-45F7-B7DA-F9ECCF3B0D0E}" destId="{B18BA377-6C3E-4AE4-A972-FF716A625BA9}" srcOrd="0" destOrd="0" presId="urn:microsoft.com/office/officeart/2005/8/layout/hProcess9"/>
    <dgm:cxn modelId="{B9DF5D36-40B3-4BAD-A764-FB926CC3458C}" srcId="{093ADEF8-34FD-4687-8CB3-5EF3CCBE113B}" destId="{7F131864-A2E6-4987-BD27-6567C85105FD}" srcOrd="4" destOrd="0" parTransId="{F359A027-F3F4-459A-B36D-77D53B5F05BC}" sibTransId="{8606A8D5-4E22-42C7-9E5A-9A7A052403E5}"/>
    <dgm:cxn modelId="{3D72F169-DBB3-4E2C-89C3-54C4D47D71DC}" srcId="{093ADEF8-34FD-4687-8CB3-5EF3CCBE113B}" destId="{0BEBC709-AC92-4553-9F48-44C38BB47639}" srcOrd="5" destOrd="0" parTransId="{6BB0B108-E53F-4ED2-80E8-51BC7B4D21F0}" sibTransId="{B6978D23-DA48-461C-81CC-D4156D5F83D3}"/>
    <dgm:cxn modelId="{8BF40876-20AA-4253-97FE-1BFF4980F181}" type="presOf" srcId="{203B4C6A-88A8-4A2E-96E8-EBEE73F39AB5}" destId="{7ED60145-103E-41AE-888F-271FF2510483}" srcOrd="0" destOrd="0" presId="urn:microsoft.com/office/officeart/2005/8/layout/hProcess9"/>
    <dgm:cxn modelId="{0CA56784-F4CE-4B69-94F2-906BFE55027F}" type="presOf" srcId="{7F131864-A2E6-4987-BD27-6567C85105FD}" destId="{D9CDBF79-F4A9-430C-90BC-BA6EAF7CA821}" srcOrd="0" destOrd="0" presId="urn:microsoft.com/office/officeart/2005/8/layout/hProcess9"/>
    <dgm:cxn modelId="{AC822B89-F1F8-453F-8B5D-EAA881A27969}" srcId="{093ADEF8-34FD-4687-8CB3-5EF3CCBE113B}" destId="{BC889246-DADD-45F7-B7DA-F9ECCF3B0D0E}" srcOrd="3" destOrd="0" parTransId="{BFD64BEB-00B3-44C2-B5D5-28276EAEEE95}" sibTransId="{8219AECD-6A38-4FD8-9237-40FDF9B0B1FA}"/>
    <dgm:cxn modelId="{331FA095-FCD0-4622-B783-F16115FF3EE0}" type="presOf" srcId="{0BEBC709-AC92-4553-9F48-44C38BB47639}" destId="{D72D0CCC-64A0-47F0-8808-24EC1B053DB5}" srcOrd="0" destOrd="0" presId="urn:microsoft.com/office/officeart/2005/8/layout/hProcess9"/>
    <dgm:cxn modelId="{7C0B53B1-880E-410B-99BA-E19458DAA48E}" type="presOf" srcId="{093ADEF8-34FD-4687-8CB3-5EF3CCBE113B}" destId="{D6740300-9031-4F2F-BA5D-CAF38B2668E6}" srcOrd="0" destOrd="0" presId="urn:microsoft.com/office/officeart/2005/8/layout/hProcess9"/>
    <dgm:cxn modelId="{24BCD3D6-DE48-42A9-9018-9BC1ACE5ABC6}" type="presOf" srcId="{1F0B3988-3C16-49F3-8AF8-70C2A893B4CA}" destId="{A6EF4D34-AD22-4E35-94DA-30B5EBDEFAD8}" srcOrd="0" destOrd="0" presId="urn:microsoft.com/office/officeart/2005/8/layout/hProcess9"/>
    <dgm:cxn modelId="{5FB4FAD9-1A24-4418-A8A4-D30F19DC96FC}" srcId="{093ADEF8-34FD-4687-8CB3-5EF3CCBE113B}" destId="{9A581D9E-7E98-4512-A64A-E6DDEC262122}" srcOrd="1" destOrd="0" parTransId="{28F9F392-AF88-4781-B7EB-54B5F8D3B8A0}" sibTransId="{607776C0-03E7-43A9-9038-01BAF9346AC4}"/>
    <dgm:cxn modelId="{F00A77E7-3499-4367-A469-6FBB58B702CF}" srcId="{093ADEF8-34FD-4687-8CB3-5EF3CCBE113B}" destId="{1F0B3988-3C16-49F3-8AF8-70C2A893B4CA}" srcOrd="2" destOrd="0" parTransId="{142CB09B-893F-4999-814A-C891A45E9736}" sibTransId="{B2BF43FD-CFC6-4A22-9EB8-B82E9E8B2F41}"/>
    <dgm:cxn modelId="{B1E41FF1-23FC-4B33-9C17-6D7C820E71D2}" srcId="{093ADEF8-34FD-4687-8CB3-5EF3CCBE113B}" destId="{203B4C6A-88A8-4A2E-96E8-EBEE73F39AB5}" srcOrd="0" destOrd="0" parTransId="{5DEDD267-F08E-4BF5-95A1-2132B25B3168}" sibTransId="{B110AEC2-A186-4AF3-BF18-F704B02A575A}"/>
    <dgm:cxn modelId="{AAE0E0FE-960B-4ADE-8A43-33584A430DC3}" type="presOf" srcId="{9A581D9E-7E98-4512-A64A-E6DDEC262122}" destId="{B0DC28BD-085F-4AE5-977E-B2D6A60A01D5}" srcOrd="0" destOrd="0" presId="urn:microsoft.com/office/officeart/2005/8/layout/hProcess9"/>
    <dgm:cxn modelId="{5BDB80E2-DB3D-40D5-AE07-FB78778C95E6}" type="presParOf" srcId="{D6740300-9031-4F2F-BA5D-CAF38B2668E6}" destId="{81872082-1C8F-4BED-ABB3-1AD5272A3331}" srcOrd="0" destOrd="0" presId="urn:microsoft.com/office/officeart/2005/8/layout/hProcess9"/>
    <dgm:cxn modelId="{5E80C02B-8C44-474C-A4A3-ABF90F0FAC87}" type="presParOf" srcId="{D6740300-9031-4F2F-BA5D-CAF38B2668E6}" destId="{7101EA48-67CA-40D0-95A8-91DC8FE04910}" srcOrd="1" destOrd="0" presId="urn:microsoft.com/office/officeart/2005/8/layout/hProcess9"/>
    <dgm:cxn modelId="{AA3B636A-358C-43CF-A165-BB8D7C2E6C39}" type="presParOf" srcId="{7101EA48-67CA-40D0-95A8-91DC8FE04910}" destId="{7ED60145-103E-41AE-888F-271FF2510483}" srcOrd="0" destOrd="0" presId="urn:microsoft.com/office/officeart/2005/8/layout/hProcess9"/>
    <dgm:cxn modelId="{870E8F48-7EEF-414B-AE6C-AA3C2916CD87}" type="presParOf" srcId="{7101EA48-67CA-40D0-95A8-91DC8FE04910}" destId="{5DC2CD1A-6734-41A3-870A-E7DA703EB4E7}" srcOrd="1" destOrd="0" presId="urn:microsoft.com/office/officeart/2005/8/layout/hProcess9"/>
    <dgm:cxn modelId="{BCED9858-4F79-4CAA-BDA2-4061C02ECDC6}" type="presParOf" srcId="{7101EA48-67CA-40D0-95A8-91DC8FE04910}" destId="{B0DC28BD-085F-4AE5-977E-B2D6A60A01D5}" srcOrd="2" destOrd="0" presId="urn:microsoft.com/office/officeart/2005/8/layout/hProcess9"/>
    <dgm:cxn modelId="{411550E0-C0BB-4242-BD36-9C7D06F2DA0B}" type="presParOf" srcId="{7101EA48-67CA-40D0-95A8-91DC8FE04910}" destId="{CA8FADA8-CF54-4337-B5EF-DE54A5203288}" srcOrd="3" destOrd="0" presId="urn:microsoft.com/office/officeart/2005/8/layout/hProcess9"/>
    <dgm:cxn modelId="{1A663D4C-8D70-4384-8D82-60E5E54F6598}" type="presParOf" srcId="{7101EA48-67CA-40D0-95A8-91DC8FE04910}" destId="{A6EF4D34-AD22-4E35-94DA-30B5EBDEFAD8}" srcOrd="4" destOrd="0" presId="urn:microsoft.com/office/officeart/2005/8/layout/hProcess9"/>
    <dgm:cxn modelId="{C42B62D0-4807-47CD-A665-26948C737568}" type="presParOf" srcId="{7101EA48-67CA-40D0-95A8-91DC8FE04910}" destId="{E6BB7970-8A5B-4519-858E-ED0FC40940A3}" srcOrd="5" destOrd="0" presId="urn:microsoft.com/office/officeart/2005/8/layout/hProcess9"/>
    <dgm:cxn modelId="{6949CAE5-518A-4A61-9909-1DA86CCB8854}" type="presParOf" srcId="{7101EA48-67CA-40D0-95A8-91DC8FE04910}" destId="{B18BA377-6C3E-4AE4-A972-FF716A625BA9}" srcOrd="6" destOrd="0" presId="urn:microsoft.com/office/officeart/2005/8/layout/hProcess9"/>
    <dgm:cxn modelId="{052668EA-07C8-4868-A537-4AA682A3F2F9}" type="presParOf" srcId="{7101EA48-67CA-40D0-95A8-91DC8FE04910}" destId="{1701A5F9-1529-4358-BF9C-E88FBFDC6A77}" srcOrd="7" destOrd="0" presId="urn:microsoft.com/office/officeart/2005/8/layout/hProcess9"/>
    <dgm:cxn modelId="{72F402E1-E1E5-4597-9A95-DB17F3143BEE}" type="presParOf" srcId="{7101EA48-67CA-40D0-95A8-91DC8FE04910}" destId="{D9CDBF79-F4A9-430C-90BC-BA6EAF7CA821}" srcOrd="8" destOrd="0" presId="urn:microsoft.com/office/officeart/2005/8/layout/hProcess9"/>
    <dgm:cxn modelId="{624B4C0A-C3B7-4A0A-8DC1-4C506BCA6B17}" type="presParOf" srcId="{7101EA48-67CA-40D0-95A8-91DC8FE04910}" destId="{116D9F79-09CE-46C2-86DA-21D9C1848718}" srcOrd="9" destOrd="0" presId="urn:microsoft.com/office/officeart/2005/8/layout/hProcess9"/>
    <dgm:cxn modelId="{9243EB89-22BE-4539-B9E8-499A1DA8EF67}" type="presParOf" srcId="{7101EA48-67CA-40D0-95A8-91DC8FE04910}" destId="{D72D0CCC-64A0-47F0-8808-24EC1B053DB5}"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1F453E-F4AC-4FA0-8F18-A6AC8D42CEAB}" type="doc">
      <dgm:prSet loTypeId="urn:microsoft.com/office/officeart/2005/8/layout/vList6" loCatId="list" qsTypeId="urn:microsoft.com/office/officeart/2005/8/quickstyle/simple5" qsCatId="simple" csTypeId="urn:microsoft.com/office/officeart/2005/8/colors/accent1_2" csCatId="accent1" phldr="1"/>
      <dgm:spPr/>
      <dgm:t>
        <a:bodyPr/>
        <a:lstStyle/>
        <a:p>
          <a:endParaRPr lang="it-IT"/>
        </a:p>
      </dgm:t>
    </dgm:pt>
    <dgm:pt modelId="{D019D3B2-DF44-4C6C-B111-A21891BF7A2E}">
      <dgm:prSet/>
      <dgm:spPr/>
      <dgm:t>
        <a:bodyPr/>
        <a:lstStyle/>
        <a:p>
          <a:r>
            <a:rPr lang="it-IT" b="1" dirty="0">
              <a:effectLst>
                <a:outerShdw blurRad="38100" dist="38100" dir="2700000" algn="tl">
                  <a:srgbClr val="000000">
                    <a:alpha val="43137"/>
                  </a:srgbClr>
                </a:outerShdw>
              </a:effectLst>
              <a:latin typeface="Abadi" panose="020B0604020104020204" pitchFamily="34" charset="0"/>
            </a:rPr>
            <a:t>NULLITA’ PER VIZI PROPRI</a:t>
          </a:r>
          <a:endParaRPr lang="it-IT" dirty="0">
            <a:effectLst>
              <a:outerShdw blurRad="38100" dist="38100" dir="2700000" algn="tl">
                <a:srgbClr val="000000">
                  <a:alpha val="43137"/>
                </a:srgbClr>
              </a:outerShdw>
            </a:effectLst>
            <a:latin typeface="Abadi" panose="020B0604020104020204" pitchFamily="34" charset="0"/>
          </a:endParaRPr>
        </a:p>
      </dgm:t>
    </dgm:pt>
    <dgm:pt modelId="{4F4BF42A-1E5A-4D41-AEBC-1CE230CCA6B5}" type="parTrans" cxnId="{5A66BCC0-FD99-4EFA-A789-278EEBC35767}">
      <dgm:prSet/>
      <dgm:spPr/>
      <dgm:t>
        <a:bodyPr/>
        <a:lstStyle/>
        <a:p>
          <a:endParaRPr lang="it-IT"/>
        </a:p>
      </dgm:t>
    </dgm:pt>
    <dgm:pt modelId="{094834A7-B990-45AB-849C-6EC01C1A7A46}" type="sibTrans" cxnId="{5A66BCC0-FD99-4EFA-A789-278EEBC35767}">
      <dgm:prSet/>
      <dgm:spPr/>
      <dgm:t>
        <a:bodyPr/>
        <a:lstStyle/>
        <a:p>
          <a:endParaRPr lang="it-IT"/>
        </a:p>
      </dgm:t>
    </dgm:pt>
    <dgm:pt modelId="{6EE600F5-5994-49A7-8598-E19388F357B5}">
      <dgm:prSet/>
      <dgm:spPr/>
      <dgm:t>
        <a:bodyPr/>
        <a:lstStyle/>
        <a:p>
          <a:r>
            <a:rPr lang="it-IT" b="1" dirty="0">
              <a:effectLst>
                <a:outerShdw blurRad="38100" dist="38100" dir="2700000" algn="tl">
                  <a:srgbClr val="000000">
                    <a:alpha val="43137"/>
                  </a:srgbClr>
                </a:outerShdw>
              </a:effectLst>
              <a:latin typeface="Abadi" panose="020B0604020104020204" pitchFamily="34" charset="0"/>
            </a:rPr>
            <a:t>NULLITA’ DERIVATA PER PROPAGAZIONE DEL VIZIO</a:t>
          </a:r>
          <a:endParaRPr lang="it-IT" dirty="0">
            <a:effectLst>
              <a:outerShdw blurRad="38100" dist="38100" dir="2700000" algn="tl">
                <a:srgbClr val="000000">
                  <a:alpha val="43137"/>
                </a:srgbClr>
              </a:outerShdw>
            </a:effectLst>
            <a:latin typeface="Abadi" panose="020B0604020104020204" pitchFamily="34" charset="0"/>
          </a:endParaRPr>
        </a:p>
      </dgm:t>
    </dgm:pt>
    <dgm:pt modelId="{3A020B86-9255-4F01-B848-871B1E21D41D}" type="parTrans" cxnId="{DA358734-96C1-492A-847D-77F0971A9FAF}">
      <dgm:prSet/>
      <dgm:spPr/>
      <dgm:t>
        <a:bodyPr/>
        <a:lstStyle/>
        <a:p>
          <a:endParaRPr lang="it-IT"/>
        </a:p>
      </dgm:t>
    </dgm:pt>
    <dgm:pt modelId="{C6C4B728-5461-4B61-9806-489C987AFC8C}" type="sibTrans" cxnId="{DA358734-96C1-492A-847D-77F0971A9FAF}">
      <dgm:prSet/>
      <dgm:spPr/>
      <dgm:t>
        <a:bodyPr/>
        <a:lstStyle/>
        <a:p>
          <a:endParaRPr lang="it-IT"/>
        </a:p>
      </dgm:t>
    </dgm:pt>
    <dgm:pt modelId="{0114C994-AAC2-4B4E-A9E0-26D1734173BC}">
      <dgm:prSet/>
      <dgm:spPr/>
      <dgm:t>
        <a:bodyPr/>
        <a:lstStyle/>
        <a:p>
          <a:pPr algn="ctr">
            <a:buFontTx/>
            <a:buNone/>
          </a:pPr>
          <a:r>
            <a:rPr lang="it-IT" b="1" dirty="0">
              <a:effectLst>
                <a:outerShdw blurRad="38100" dist="38100" dir="2700000" algn="tl">
                  <a:srgbClr val="000000">
                    <a:alpha val="43137"/>
                  </a:srgbClr>
                </a:outerShdw>
              </a:effectLst>
              <a:latin typeface="Abadi" panose="020B0604020104020204" pitchFamily="34" charset="0"/>
            </a:rPr>
            <a:t>GIUDICE ORDINARIO</a:t>
          </a:r>
        </a:p>
      </dgm:t>
    </dgm:pt>
    <dgm:pt modelId="{EB97A6AE-55B2-489E-804C-32C10ED160B3}" type="parTrans" cxnId="{6647198B-F3CE-452A-A45A-3962DA8ED5EC}">
      <dgm:prSet/>
      <dgm:spPr/>
      <dgm:t>
        <a:bodyPr/>
        <a:lstStyle/>
        <a:p>
          <a:endParaRPr lang="it-IT"/>
        </a:p>
      </dgm:t>
    </dgm:pt>
    <dgm:pt modelId="{2F84DFAC-7587-4504-A312-496E4083A917}" type="sibTrans" cxnId="{6647198B-F3CE-452A-A45A-3962DA8ED5EC}">
      <dgm:prSet/>
      <dgm:spPr/>
      <dgm:t>
        <a:bodyPr/>
        <a:lstStyle/>
        <a:p>
          <a:endParaRPr lang="it-IT"/>
        </a:p>
      </dgm:t>
    </dgm:pt>
    <dgm:pt modelId="{7E03F658-A55F-4B4A-9956-E0B63262A5F5}">
      <dgm:prSet/>
      <dgm:spPr/>
      <dgm:t>
        <a:bodyPr/>
        <a:lstStyle/>
        <a:p>
          <a:pPr algn="ctr">
            <a:buFontTx/>
            <a:buNone/>
          </a:pPr>
          <a:r>
            <a:rPr lang="it-IT" b="1" dirty="0">
              <a:effectLst>
                <a:outerShdw blurRad="38100" dist="38100" dir="2700000" algn="tl">
                  <a:srgbClr val="000000">
                    <a:alpha val="43137"/>
                  </a:srgbClr>
                </a:outerShdw>
              </a:effectLst>
              <a:latin typeface="Abadi" panose="020B0604020104020204" pitchFamily="34" charset="0"/>
            </a:rPr>
            <a:t>GIUDICE TRIBUTARIO</a:t>
          </a:r>
        </a:p>
      </dgm:t>
    </dgm:pt>
    <dgm:pt modelId="{0E0EE4E9-BFC9-439D-8B13-11B9AB30DC8D}" type="parTrans" cxnId="{87CB2748-20C3-45D3-AE3C-5E8D2BCB7D64}">
      <dgm:prSet/>
      <dgm:spPr/>
      <dgm:t>
        <a:bodyPr/>
        <a:lstStyle/>
        <a:p>
          <a:endParaRPr lang="it-IT"/>
        </a:p>
      </dgm:t>
    </dgm:pt>
    <dgm:pt modelId="{56DD9162-5E6F-4779-851C-CB8D617F3ADD}" type="sibTrans" cxnId="{87CB2748-20C3-45D3-AE3C-5E8D2BCB7D64}">
      <dgm:prSet/>
      <dgm:spPr/>
      <dgm:t>
        <a:bodyPr/>
        <a:lstStyle/>
        <a:p>
          <a:endParaRPr lang="it-IT"/>
        </a:p>
      </dgm:t>
    </dgm:pt>
    <dgm:pt modelId="{D41F48E8-8DCA-4E5A-8F09-FC75D7D7610A}">
      <dgm:prSet/>
      <dgm:spPr/>
      <dgm:t>
        <a:bodyPr/>
        <a:lstStyle/>
        <a:p>
          <a:pPr algn="ctr">
            <a:buFontTx/>
            <a:buNone/>
          </a:pPr>
          <a:r>
            <a:rPr lang="it-IT" b="1" dirty="0">
              <a:effectLst>
                <a:outerShdw blurRad="38100" dist="38100" dir="2700000" algn="tl">
                  <a:srgbClr val="000000">
                    <a:alpha val="43137"/>
                  </a:srgbClr>
                </a:outerShdw>
              </a:effectLst>
              <a:latin typeface="Abadi" panose="020B0604020104020204" pitchFamily="34" charset="0"/>
            </a:rPr>
            <a:t>(art. 617 c.p.c.)</a:t>
          </a:r>
        </a:p>
      </dgm:t>
    </dgm:pt>
    <dgm:pt modelId="{C57D06AE-9DA3-4B2C-B719-437E5822DB74}" type="parTrans" cxnId="{391576B5-8C4C-4F36-9A0B-CC89741B5D39}">
      <dgm:prSet/>
      <dgm:spPr/>
      <dgm:t>
        <a:bodyPr/>
        <a:lstStyle/>
        <a:p>
          <a:endParaRPr lang="it-IT"/>
        </a:p>
      </dgm:t>
    </dgm:pt>
    <dgm:pt modelId="{CB796315-F70F-41DD-BF7B-0554C46FAA9A}" type="sibTrans" cxnId="{391576B5-8C4C-4F36-9A0B-CC89741B5D39}">
      <dgm:prSet/>
      <dgm:spPr/>
      <dgm:t>
        <a:bodyPr/>
        <a:lstStyle/>
        <a:p>
          <a:endParaRPr lang="it-IT"/>
        </a:p>
      </dgm:t>
    </dgm:pt>
    <dgm:pt modelId="{EE4C5A1D-A172-422A-864C-3D21E314FB36}">
      <dgm:prSet/>
      <dgm:spPr/>
      <dgm:t>
        <a:bodyPr/>
        <a:lstStyle/>
        <a:p>
          <a:pPr algn="ctr">
            <a:buFontTx/>
            <a:buNone/>
          </a:pPr>
          <a:r>
            <a:rPr lang="it-IT" b="1" dirty="0">
              <a:effectLst>
                <a:outerShdw blurRad="38100" dist="38100" dir="2700000" algn="tl">
                  <a:srgbClr val="000000">
                    <a:alpha val="43137"/>
                  </a:srgbClr>
                </a:outerShdw>
              </a:effectLst>
              <a:latin typeface="Abadi" panose="020B0604020104020204" pitchFamily="34" charset="0"/>
            </a:rPr>
            <a:t>(art. 617 c.p.c.?)</a:t>
          </a:r>
        </a:p>
      </dgm:t>
    </dgm:pt>
    <dgm:pt modelId="{0ECAA010-9E68-43DB-97B9-6284AC84B9EA}" type="parTrans" cxnId="{E036C5E8-0077-461E-B597-9FE9EAC6A6EE}">
      <dgm:prSet/>
      <dgm:spPr/>
      <dgm:t>
        <a:bodyPr/>
        <a:lstStyle/>
        <a:p>
          <a:endParaRPr lang="it-IT"/>
        </a:p>
      </dgm:t>
    </dgm:pt>
    <dgm:pt modelId="{A342BA42-3229-4EAB-AA48-0B821CFA08E4}" type="sibTrans" cxnId="{E036C5E8-0077-461E-B597-9FE9EAC6A6EE}">
      <dgm:prSet/>
      <dgm:spPr/>
      <dgm:t>
        <a:bodyPr/>
        <a:lstStyle/>
        <a:p>
          <a:endParaRPr lang="it-IT"/>
        </a:p>
      </dgm:t>
    </dgm:pt>
    <dgm:pt modelId="{AD2EC2C8-E673-4FD8-BD74-858DB58CC96F}" type="pres">
      <dgm:prSet presAssocID="{121F453E-F4AC-4FA0-8F18-A6AC8D42CEAB}" presName="Name0" presStyleCnt="0">
        <dgm:presLayoutVars>
          <dgm:dir/>
          <dgm:animLvl val="lvl"/>
          <dgm:resizeHandles/>
        </dgm:presLayoutVars>
      </dgm:prSet>
      <dgm:spPr/>
    </dgm:pt>
    <dgm:pt modelId="{30377160-20B5-435A-86B2-EF3C53054D3E}" type="pres">
      <dgm:prSet presAssocID="{D019D3B2-DF44-4C6C-B111-A21891BF7A2E}" presName="linNode" presStyleCnt="0"/>
      <dgm:spPr/>
    </dgm:pt>
    <dgm:pt modelId="{353CCBA0-4D95-4F1B-8A32-73386B8049D7}" type="pres">
      <dgm:prSet presAssocID="{D019D3B2-DF44-4C6C-B111-A21891BF7A2E}" presName="parentShp" presStyleLbl="node1" presStyleIdx="0" presStyleCnt="2" custScaleY="58700">
        <dgm:presLayoutVars>
          <dgm:bulletEnabled val="1"/>
        </dgm:presLayoutVars>
      </dgm:prSet>
      <dgm:spPr/>
    </dgm:pt>
    <dgm:pt modelId="{FEFA75C3-0D69-46F0-BF9C-B66385B7A3F7}" type="pres">
      <dgm:prSet presAssocID="{D019D3B2-DF44-4C6C-B111-A21891BF7A2E}" presName="childShp" presStyleLbl="bgAccFollowNode1" presStyleIdx="0" presStyleCnt="2" custScaleY="82684">
        <dgm:presLayoutVars>
          <dgm:bulletEnabled val="1"/>
        </dgm:presLayoutVars>
      </dgm:prSet>
      <dgm:spPr/>
    </dgm:pt>
    <dgm:pt modelId="{BBC4A75B-0490-4E0C-8010-D996E17A49E3}" type="pres">
      <dgm:prSet presAssocID="{094834A7-B990-45AB-849C-6EC01C1A7A46}" presName="spacing" presStyleCnt="0"/>
      <dgm:spPr/>
    </dgm:pt>
    <dgm:pt modelId="{60899948-44F2-4C06-B024-7AAD40F192CA}" type="pres">
      <dgm:prSet presAssocID="{6EE600F5-5994-49A7-8598-E19388F357B5}" presName="linNode" presStyleCnt="0"/>
      <dgm:spPr/>
    </dgm:pt>
    <dgm:pt modelId="{DC61A6DE-884F-4059-9561-B5B758DA127B}" type="pres">
      <dgm:prSet presAssocID="{6EE600F5-5994-49A7-8598-E19388F357B5}" presName="parentShp" presStyleLbl="node1" presStyleIdx="1" presStyleCnt="2" custScaleY="88810" custLinFactNeighborY="3803">
        <dgm:presLayoutVars>
          <dgm:bulletEnabled val="1"/>
        </dgm:presLayoutVars>
      </dgm:prSet>
      <dgm:spPr/>
    </dgm:pt>
    <dgm:pt modelId="{0EAA0DA7-CE11-41CA-A379-AA6BDA7CF99D}" type="pres">
      <dgm:prSet presAssocID="{6EE600F5-5994-49A7-8598-E19388F357B5}" presName="childShp" presStyleLbl="bgAccFollowNode1" presStyleIdx="1" presStyleCnt="2" custScaleY="92599">
        <dgm:presLayoutVars>
          <dgm:bulletEnabled val="1"/>
        </dgm:presLayoutVars>
      </dgm:prSet>
      <dgm:spPr/>
    </dgm:pt>
  </dgm:ptLst>
  <dgm:cxnLst>
    <dgm:cxn modelId="{33F5001A-94B8-4F07-AFD2-5BF08E068D74}" type="presOf" srcId="{D019D3B2-DF44-4C6C-B111-A21891BF7A2E}" destId="{353CCBA0-4D95-4F1B-8A32-73386B8049D7}" srcOrd="0" destOrd="0" presId="urn:microsoft.com/office/officeart/2005/8/layout/vList6"/>
    <dgm:cxn modelId="{E8211024-E5A3-4DA4-BBC7-2F7F8E91283D}" type="presOf" srcId="{D41F48E8-8DCA-4E5A-8F09-FC75D7D7610A}" destId="{FEFA75C3-0D69-46F0-BF9C-B66385B7A3F7}" srcOrd="0" destOrd="1" presId="urn:microsoft.com/office/officeart/2005/8/layout/vList6"/>
    <dgm:cxn modelId="{C2A9472B-42B4-44AB-A4E4-EC13A0685770}" type="presOf" srcId="{6EE600F5-5994-49A7-8598-E19388F357B5}" destId="{DC61A6DE-884F-4059-9561-B5B758DA127B}" srcOrd="0" destOrd="0" presId="urn:microsoft.com/office/officeart/2005/8/layout/vList6"/>
    <dgm:cxn modelId="{DA358734-96C1-492A-847D-77F0971A9FAF}" srcId="{121F453E-F4AC-4FA0-8F18-A6AC8D42CEAB}" destId="{6EE600F5-5994-49A7-8598-E19388F357B5}" srcOrd="1" destOrd="0" parTransId="{3A020B86-9255-4F01-B848-871B1E21D41D}" sibTransId="{C6C4B728-5461-4B61-9806-489C987AFC8C}"/>
    <dgm:cxn modelId="{AA36F466-8B16-4853-BC21-B86BFD1CAA42}" type="presOf" srcId="{EE4C5A1D-A172-422A-864C-3D21E314FB36}" destId="{0EAA0DA7-CE11-41CA-A379-AA6BDA7CF99D}" srcOrd="0" destOrd="1" presId="urn:microsoft.com/office/officeart/2005/8/layout/vList6"/>
    <dgm:cxn modelId="{87CB2748-20C3-45D3-AE3C-5E8D2BCB7D64}" srcId="{6EE600F5-5994-49A7-8598-E19388F357B5}" destId="{7E03F658-A55F-4B4A-9956-E0B63262A5F5}" srcOrd="0" destOrd="0" parTransId="{0E0EE4E9-BFC9-439D-8B13-11B9AB30DC8D}" sibTransId="{56DD9162-5E6F-4779-851C-CB8D617F3ADD}"/>
    <dgm:cxn modelId="{6647198B-F3CE-452A-A45A-3962DA8ED5EC}" srcId="{D019D3B2-DF44-4C6C-B111-A21891BF7A2E}" destId="{0114C994-AAC2-4B4E-A9E0-26D1734173BC}" srcOrd="0" destOrd="0" parTransId="{EB97A6AE-55B2-489E-804C-32C10ED160B3}" sibTransId="{2F84DFAC-7587-4504-A312-496E4083A917}"/>
    <dgm:cxn modelId="{9340948C-B5C5-4E96-A6DC-A1080C68E01C}" type="presOf" srcId="{121F453E-F4AC-4FA0-8F18-A6AC8D42CEAB}" destId="{AD2EC2C8-E673-4FD8-BD74-858DB58CC96F}" srcOrd="0" destOrd="0" presId="urn:microsoft.com/office/officeart/2005/8/layout/vList6"/>
    <dgm:cxn modelId="{EFC803A4-D45D-43E3-B23F-858B1BDB88B9}" type="presOf" srcId="{0114C994-AAC2-4B4E-A9E0-26D1734173BC}" destId="{FEFA75C3-0D69-46F0-BF9C-B66385B7A3F7}" srcOrd="0" destOrd="0" presId="urn:microsoft.com/office/officeart/2005/8/layout/vList6"/>
    <dgm:cxn modelId="{391576B5-8C4C-4F36-9A0B-CC89741B5D39}" srcId="{D019D3B2-DF44-4C6C-B111-A21891BF7A2E}" destId="{D41F48E8-8DCA-4E5A-8F09-FC75D7D7610A}" srcOrd="1" destOrd="0" parTransId="{C57D06AE-9DA3-4B2C-B719-437E5822DB74}" sibTransId="{CB796315-F70F-41DD-BF7B-0554C46FAA9A}"/>
    <dgm:cxn modelId="{5A66BCC0-FD99-4EFA-A789-278EEBC35767}" srcId="{121F453E-F4AC-4FA0-8F18-A6AC8D42CEAB}" destId="{D019D3B2-DF44-4C6C-B111-A21891BF7A2E}" srcOrd="0" destOrd="0" parTransId="{4F4BF42A-1E5A-4D41-AEBC-1CE230CCA6B5}" sibTransId="{094834A7-B990-45AB-849C-6EC01C1A7A46}"/>
    <dgm:cxn modelId="{E036C5E8-0077-461E-B597-9FE9EAC6A6EE}" srcId="{6EE600F5-5994-49A7-8598-E19388F357B5}" destId="{EE4C5A1D-A172-422A-864C-3D21E314FB36}" srcOrd="1" destOrd="0" parTransId="{0ECAA010-9E68-43DB-97B9-6284AC84B9EA}" sibTransId="{A342BA42-3229-4EAB-AA48-0B821CFA08E4}"/>
    <dgm:cxn modelId="{7BD787F7-837F-4C8E-8099-13BDDDE378DB}" type="presOf" srcId="{7E03F658-A55F-4B4A-9956-E0B63262A5F5}" destId="{0EAA0DA7-CE11-41CA-A379-AA6BDA7CF99D}" srcOrd="0" destOrd="0" presId="urn:microsoft.com/office/officeart/2005/8/layout/vList6"/>
    <dgm:cxn modelId="{640B72E1-82B6-4834-B7B0-31E755C8EB28}" type="presParOf" srcId="{AD2EC2C8-E673-4FD8-BD74-858DB58CC96F}" destId="{30377160-20B5-435A-86B2-EF3C53054D3E}" srcOrd="0" destOrd="0" presId="urn:microsoft.com/office/officeart/2005/8/layout/vList6"/>
    <dgm:cxn modelId="{B39B2BC2-3362-407C-8D1B-7AC9B43B7005}" type="presParOf" srcId="{30377160-20B5-435A-86B2-EF3C53054D3E}" destId="{353CCBA0-4D95-4F1B-8A32-73386B8049D7}" srcOrd="0" destOrd="0" presId="urn:microsoft.com/office/officeart/2005/8/layout/vList6"/>
    <dgm:cxn modelId="{4F2CF676-13AD-4C16-B67F-9420565ADF75}" type="presParOf" srcId="{30377160-20B5-435A-86B2-EF3C53054D3E}" destId="{FEFA75C3-0D69-46F0-BF9C-B66385B7A3F7}" srcOrd="1" destOrd="0" presId="urn:microsoft.com/office/officeart/2005/8/layout/vList6"/>
    <dgm:cxn modelId="{F9FA3A24-1D47-482E-A7E1-233DA18A3B16}" type="presParOf" srcId="{AD2EC2C8-E673-4FD8-BD74-858DB58CC96F}" destId="{BBC4A75B-0490-4E0C-8010-D996E17A49E3}" srcOrd="1" destOrd="0" presId="urn:microsoft.com/office/officeart/2005/8/layout/vList6"/>
    <dgm:cxn modelId="{3DB2114F-C936-4614-8C27-13B10844F7EF}" type="presParOf" srcId="{AD2EC2C8-E673-4FD8-BD74-858DB58CC96F}" destId="{60899948-44F2-4C06-B024-7AAD40F192CA}" srcOrd="2" destOrd="0" presId="urn:microsoft.com/office/officeart/2005/8/layout/vList6"/>
    <dgm:cxn modelId="{57C33F27-ECFF-4734-A359-0B4B783EEAD1}" type="presParOf" srcId="{60899948-44F2-4C06-B024-7AAD40F192CA}" destId="{DC61A6DE-884F-4059-9561-B5B758DA127B}" srcOrd="0" destOrd="0" presId="urn:microsoft.com/office/officeart/2005/8/layout/vList6"/>
    <dgm:cxn modelId="{BB053B1F-C471-4FF7-9FBD-8F36AE0D0945}" type="presParOf" srcId="{60899948-44F2-4C06-B024-7AAD40F192CA}" destId="{0EAA0DA7-CE11-41CA-A379-AA6BDA7CF99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37F64C-8EA6-4F9D-A55F-E66AF84FB86E}"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it-IT"/>
        </a:p>
      </dgm:t>
    </dgm:pt>
    <dgm:pt modelId="{D9CAF03F-C40F-4628-9720-F7C0DED8776B}">
      <dgm:prSet custT="1"/>
      <dgm:spPr>
        <a:solidFill>
          <a:srgbClr val="C00000"/>
        </a:solidFill>
      </dgm:spPr>
      <dgm:t>
        <a:bodyPr/>
        <a:lstStyle/>
        <a:p>
          <a:r>
            <a:rPr lang="it-IT" sz="2000" b="1" dirty="0">
              <a:effectLst>
                <a:outerShdw blurRad="38100" dist="38100" dir="2700000" algn="tl">
                  <a:srgbClr val="000000">
                    <a:alpha val="43137"/>
                  </a:srgbClr>
                </a:outerShdw>
              </a:effectLst>
              <a:latin typeface="Abadi" panose="020B0604020104020204" pitchFamily="34" charset="0"/>
            </a:rPr>
            <a:t>MOTIVI DI OPPOSIZIONE ALL’ESECUZIONE INAMMISSIBILI </a:t>
          </a:r>
        </a:p>
      </dgm:t>
    </dgm:pt>
    <dgm:pt modelId="{6A67909A-E028-44E4-8C99-8EE2CFAFC43F}" type="parTrans" cxnId="{3C906AB4-0867-4096-8860-098C128D3CB9}">
      <dgm:prSet/>
      <dgm:spPr/>
      <dgm:t>
        <a:bodyPr/>
        <a:lstStyle/>
        <a:p>
          <a:endParaRPr lang="it-IT"/>
        </a:p>
      </dgm:t>
    </dgm:pt>
    <dgm:pt modelId="{2B9FDEDB-C9BF-48D1-A323-057115F0E47C}" type="sibTrans" cxnId="{3C906AB4-0867-4096-8860-098C128D3CB9}">
      <dgm:prSet/>
      <dgm:spPr/>
      <dgm:t>
        <a:bodyPr/>
        <a:lstStyle/>
        <a:p>
          <a:endParaRPr lang="it-IT"/>
        </a:p>
      </dgm:t>
    </dgm:pt>
    <dgm:pt modelId="{3180DC41-696B-450A-A209-4F195C89E41D}" type="pres">
      <dgm:prSet presAssocID="{D937F64C-8EA6-4F9D-A55F-E66AF84FB86E}" presName="Name0" presStyleCnt="0">
        <dgm:presLayoutVars>
          <dgm:dir/>
          <dgm:resizeHandles val="exact"/>
        </dgm:presLayoutVars>
      </dgm:prSet>
      <dgm:spPr/>
    </dgm:pt>
    <dgm:pt modelId="{96163119-1AA3-497F-B36D-21C9C06DBE74}" type="pres">
      <dgm:prSet presAssocID="{D9CAF03F-C40F-4628-9720-F7C0DED8776B}" presName="node" presStyleLbl="node1" presStyleIdx="0" presStyleCnt="1">
        <dgm:presLayoutVars>
          <dgm:bulletEnabled val="1"/>
        </dgm:presLayoutVars>
      </dgm:prSet>
      <dgm:spPr/>
    </dgm:pt>
  </dgm:ptLst>
  <dgm:cxnLst>
    <dgm:cxn modelId="{0DBC992C-0C21-4C2B-B0B1-B8C78AE0E149}" type="presOf" srcId="{D9CAF03F-C40F-4628-9720-F7C0DED8776B}" destId="{96163119-1AA3-497F-B36D-21C9C06DBE74}" srcOrd="0" destOrd="0" presId="urn:microsoft.com/office/officeart/2005/8/layout/process1"/>
    <dgm:cxn modelId="{D8444989-89DD-4665-8C38-87BA2F1026CB}" type="presOf" srcId="{D937F64C-8EA6-4F9D-A55F-E66AF84FB86E}" destId="{3180DC41-696B-450A-A209-4F195C89E41D}" srcOrd="0" destOrd="0" presId="urn:microsoft.com/office/officeart/2005/8/layout/process1"/>
    <dgm:cxn modelId="{3C906AB4-0867-4096-8860-098C128D3CB9}" srcId="{D937F64C-8EA6-4F9D-A55F-E66AF84FB86E}" destId="{D9CAF03F-C40F-4628-9720-F7C0DED8776B}" srcOrd="0" destOrd="0" parTransId="{6A67909A-E028-44E4-8C99-8EE2CFAFC43F}" sibTransId="{2B9FDEDB-C9BF-48D1-A323-057115F0E47C}"/>
    <dgm:cxn modelId="{4626632C-EF4A-4ED1-B99F-22700A3E7E5D}" type="presParOf" srcId="{3180DC41-696B-450A-A209-4F195C89E41D}" destId="{96163119-1AA3-497F-B36D-21C9C06DBE74}"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37F64C-8EA6-4F9D-A55F-E66AF84FB86E}"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it-IT"/>
        </a:p>
      </dgm:t>
    </dgm:pt>
    <dgm:pt modelId="{3180DC41-696B-450A-A209-4F195C89E41D}" type="pres">
      <dgm:prSet presAssocID="{D937F64C-8EA6-4F9D-A55F-E66AF84FB86E}" presName="Name0" presStyleCnt="0">
        <dgm:presLayoutVars>
          <dgm:dir/>
          <dgm:resizeHandles val="exact"/>
        </dgm:presLayoutVars>
      </dgm:prSet>
      <dgm:spPr/>
    </dgm:pt>
  </dgm:ptLst>
  <dgm:cxnLst>
    <dgm:cxn modelId="{D8444989-89DD-4665-8C38-87BA2F1026CB}" type="presOf" srcId="{D937F64C-8EA6-4F9D-A55F-E66AF84FB86E}" destId="{3180DC41-696B-450A-A209-4F195C89E41D}"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0A8E45-CA22-4F60-BC02-F01A4527F755}"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t-IT"/>
        </a:p>
      </dgm:t>
    </dgm:pt>
    <dgm:pt modelId="{F6AE8DF3-AF66-47BA-9910-04C5EF469780}">
      <dgm:prSet phldrT="[Testo]"/>
      <dgm:spPr/>
      <dgm:t>
        <a:bodyPr/>
        <a:lstStyle/>
        <a:p>
          <a:pPr>
            <a:buClrTx/>
            <a:buSzTx/>
            <a:buFont typeface="Arial" panose="020B0604020202020204" pitchFamily="34" charset="0"/>
            <a:buChar char="•"/>
          </a:pPr>
          <a:r>
            <a:rPr lang="it-IT" b="1" dirty="0">
              <a:effectLst>
                <a:outerShdw blurRad="38100" dist="38100" dir="2700000" algn="tl">
                  <a:srgbClr val="000000">
                    <a:alpha val="43137"/>
                  </a:srgbClr>
                </a:outerShdw>
              </a:effectLst>
              <a:latin typeface="Abadi" panose="020B0604020104020204" pitchFamily="34" charset="0"/>
            </a:rPr>
            <a:t>NULLITA’ PER VIZI PROPRI</a:t>
          </a:r>
          <a:endParaRPr lang="it-IT" dirty="0">
            <a:effectLst>
              <a:outerShdw blurRad="38100" dist="38100" dir="2700000" algn="tl">
                <a:srgbClr val="000000">
                  <a:alpha val="43137"/>
                </a:srgbClr>
              </a:outerShdw>
            </a:effectLst>
            <a:latin typeface="Abadi" panose="020B0604020104020204" pitchFamily="34" charset="0"/>
          </a:endParaRPr>
        </a:p>
      </dgm:t>
    </dgm:pt>
    <dgm:pt modelId="{CCDB8A7F-9F2C-4DC5-8EFF-DC4096A267E9}" type="parTrans" cxnId="{DF583278-2985-469A-88AB-C5D6490A3883}">
      <dgm:prSet/>
      <dgm:spPr/>
      <dgm:t>
        <a:bodyPr/>
        <a:lstStyle/>
        <a:p>
          <a:endParaRPr lang="it-IT"/>
        </a:p>
      </dgm:t>
    </dgm:pt>
    <dgm:pt modelId="{DEB53DFA-618D-4B1E-83BE-9FBF33A2FC86}" type="sibTrans" cxnId="{DF583278-2985-469A-88AB-C5D6490A3883}">
      <dgm:prSet/>
      <dgm:spPr/>
      <dgm:t>
        <a:bodyPr/>
        <a:lstStyle/>
        <a:p>
          <a:endParaRPr lang="it-IT"/>
        </a:p>
      </dgm:t>
    </dgm:pt>
    <dgm:pt modelId="{205D9FC2-40B6-4506-8979-EC9F4B83C680}">
      <dgm:prSet phldrT="[Testo]" custT="1"/>
      <dgm:spPr/>
      <dgm:t>
        <a:bodyPr/>
        <a:lstStyle/>
        <a:p>
          <a:pPr algn="ctr">
            <a:buFontTx/>
            <a:buNone/>
          </a:pPr>
          <a:r>
            <a:rPr lang="it-IT" sz="1600" b="0" dirty="0">
              <a:solidFill>
                <a:srgbClr val="C00000"/>
              </a:solidFill>
              <a:effectLst>
                <a:outerShdw blurRad="38100" dist="38100" dir="2700000" algn="tl">
                  <a:srgbClr val="000000">
                    <a:alpha val="43137"/>
                  </a:srgbClr>
                </a:outerShdw>
              </a:effectLst>
              <a:latin typeface="Abadi" panose="020B0604020104020204" pitchFamily="34" charset="0"/>
            </a:rPr>
            <a:t>GIUDICE ORDINARIO</a:t>
          </a:r>
        </a:p>
      </dgm:t>
    </dgm:pt>
    <dgm:pt modelId="{F9F84E42-8870-4D11-A5D7-F0B4D78DC964}" type="parTrans" cxnId="{F38C4222-4635-4AF0-9E4C-04320736A051}">
      <dgm:prSet/>
      <dgm:spPr/>
      <dgm:t>
        <a:bodyPr/>
        <a:lstStyle/>
        <a:p>
          <a:endParaRPr lang="it-IT"/>
        </a:p>
      </dgm:t>
    </dgm:pt>
    <dgm:pt modelId="{B65E0FF7-7733-49C2-8A17-AD911279A9C7}" type="sibTrans" cxnId="{F38C4222-4635-4AF0-9E4C-04320736A051}">
      <dgm:prSet/>
      <dgm:spPr/>
      <dgm:t>
        <a:bodyPr/>
        <a:lstStyle/>
        <a:p>
          <a:endParaRPr lang="it-IT"/>
        </a:p>
      </dgm:t>
    </dgm:pt>
    <dgm:pt modelId="{966CBFBF-0807-4C37-90CA-E323A053EC3D}">
      <dgm:prSet phldrT="[Testo]"/>
      <dgm:spPr/>
      <dgm:t>
        <a:bodyPr/>
        <a:lstStyle/>
        <a:p>
          <a:r>
            <a:rPr lang="it-IT" b="1" dirty="0">
              <a:effectLst>
                <a:outerShdw blurRad="38100" dist="38100" dir="2700000" algn="tl">
                  <a:srgbClr val="000000">
                    <a:alpha val="43137"/>
                  </a:srgbClr>
                </a:outerShdw>
              </a:effectLst>
              <a:latin typeface="Abadi" panose="020B0604020104020204" pitchFamily="34" charset="0"/>
            </a:rPr>
            <a:t>NULLITA’ DERIVATA PER PROPAGAZIONE DEL VIZIO</a:t>
          </a:r>
        </a:p>
      </dgm:t>
    </dgm:pt>
    <dgm:pt modelId="{C8D8B797-9C5C-4DA7-824B-D400B89EE4F9}" type="parTrans" cxnId="{A6C74575-EE89-4E83-9E10-8C69DC06C169}">
      <dgm:prSet/>
      <dgm:spPr/>
      <dgm:t>
        <a:bodyPr/>
        <a:lstStyle/>
        <a:p>
          <a:endParaRPr lang="it-IT"/>
        </a:p>
      </dgm:t>
    </dgm:pt>
    <dgm:pt modelId="{E9AE54C3-0296-4265-987F-98C57A189204}" type="sibTrans" cxnId="{A6C74575-EE89-4E83-9E10-8C69DC06C169}">
      <dgm:prSet/>
      <dgm:spPr/>
      <dgm:t>
        <a:bodyPr/>
        <a:lstStyle/>
        <a:p>
          <a:endParaRPr lang="it-IT"/>
        </a:p>
      </dgm:t>
    </dgm:pt>
    <dgm:pt modelId="{BFE08EDA-7DD7-449C-B63F-C01C26609434}">
      <dgm:prSet phldrT="[Testo]" custT="1"/>
      <dgm:spPr/>
      <dgm:t>
        <a:bodyPr/>
        <a:lstStyle/>
        <a:p>
          <a:pPr algn="ctr">
            <a:buFontTx/>
            <a:buNone/>
          </a:pPr>
          <a:r>
            <a:rPr lang="it-IT" sz="1600" b="1" dirty="0">
              <a:solidFill>
                <a:srgbClr val="7030A0"/>
              </a:solidFill>
              <a:latin typeface="Abadi" panose="020B0604020104020204" pitchFamily="34" charset="0"/>
            </a:rPr>
            <a:t>GIUDICE TRIBUTARIO </a:t>
          </a:r>
          <a:endParaRPr lang="it-IT" sz="1200" dirty="0">
            <a:solidFill>
              <a:srgbClr val="7030A0"/>
            </a:solidFill>
          </a:endParaRPr>
        </a:p>
      </dgm:t>
    </dgm:pt>
    <dgm:pt modelId="{C9B0F27B-2545-48B6-ABBB-91A38A47CCF2}" type="parTrans" cxnId="{45B82DD8-709E-45F9-B2C1-0F6EBD71664A}">
      <dgm:prSet/>
      <dgm:spPr/>
      <dgm:t>
        <a:bodyPr/>
        <a:lstStyle/>
        <a:p>
          <a:endParaRPr lang="it-IT"/>
        </a:p>
      </dgm:t>
    </dgm:pt>
    <dgm:pt modelId="{9F1C5C63-E192-4A9C-80D7-DE452EB640BB}" type="sibTrans" cxnId="{45B82DD8-709E-45F9-B2C1-0F6EBD71664A}">
      <dgm:prSet/>
      <dgm:spPr/>
      <dgm:t>
        <a:bodyPr/>
        <a:lstStyle/>
        <a:p>
          <a:endParaRPr lang="it-IT"/>
        </a:p>
      </dgm:t>
    </dgm:pt>
    <dgm:pt modelId="{7F065DDC-FF67-40A7-A35B-A96F466ABC13}">
      <dgm:prSet phldrT="[Testo]" custT="1"/>
      <dgm:spPr/>
      <dgm:t>
        <a:bodyPr/>
        <a:lstStyle/>
        <a:p>
          <a:pPr algn="ctr">
            <a:buFontTx/>
            <a:buNone/>
          </a:pPr>
          <a:r>
            <a:rPr lang="it-IT" sz="1600" b="0" dirty="0">
              <a:solidFill>
                <a:srgbClr val="C00000"/>
              </a:solidFill>
              <a:effectLst>
                <a:outerShdw blurRad="38100" dist="38100" dir="2700000" algn="tl">
                  <a:srgbClr val="000000">
                    <a:alpha val="43137"/>
                  </a:srgbClr>
                </a:outerShdw>
              </a:effectLst>
              <a:latin typeface="Abadi" panose="020B0604020104020204" pitchFamily="34" charset="0"/>
            </a:rPr>
            <a:t>OPPOSIZIONE AGLI ATTI ESECUTIVI ART.617, 2 CO, C.P.C. </a:t>
          </a:r>
        </a:p>
      </dgm:t>
    </dgm:pt>
    <dgm:pt modelId="{387099BA-D757-4E05-8B4C-A2A995DF69D1}" type="parTrans" cxnId="{C1E115D9-44A7-4752-BB38-A79CC9281A4A}">
      <dgm:prSet/>
      <dgm:spPr/>
      <dgm:t>
        <a:bodyPr/>
        <a:lstStyle/>
        <a:p>
          <a:endParaRPr lang="it-IT"/>
        </a:p>
      </dgm:t>
    </dgm:pt>
    <dgm:pt modelId="{753FB8CC-7459-4BD7-80DA-25D4AD20213A}" type="sibTrans" cxnId="{C1E115D9-44A7-4752-BB38-A79CC9281A4A}">
      <dgm:prSet/>
      <dgm:spPr/>
      <dgm:t>
        <a:bodyPr/>
        <a:lstStyle/>
        <a:p>
          <a:endParaRPr lang="it-IT"/>
        </a:p>
      </dgm:t>
    </dgm:pt>
    <dgm:pt modelId="{F15CDFAD-4CBB-4364-BB85-6F5086331FB2}">
      <dgm:prSet phldrT="[Testo]" custT="1"/>
      <dgm:spPr/>
      <dgm:t>
        <a:bodyPr/>
        <a:lstStyle/>
        <a:p>
          <a:pPr algn="ctr">
            <a:buFontTx/>
            <a:buNone/>
          </a:pPr>
          <a:r>
            <a:rPr lang="it-IT" sz="1200" b="1" dirty="0">
              <a:solidFill>
                <a:srgbClr val="7030A0"/>
              </a:solidFill>
              <a:latin typeface="Abadi" panose="020B0604020104020204" pitchFamily="34" charset="0"/>
            </a:rPr>
            <a:t>RICORSO ART. 19 d.lgs. n. 546 del 1992</a:t>
          </a:r>
          <a:endParaRPr lang="it-IT" sz="1200" dirty="0">
            <a:solidFill>
              <a:srgbClr val="7030A0"/>
            </a:solidFill>
          </a:endParaRPr>
        </a:p>
      </dgm:t>
    </dgm:pt>
    <dgm:pt modelId="{E72D3228-C11A-4758-A1C3-87C3D5DECC49}" type="parTrans" cxnId="{E1BD3AF9-551C-4E63-9B69-9DD0DD850A0A}">
      <dgm:prSet/>
      <dgm:spPr/>
      <dgm:t>
        <a:bodyPr/>
        <a:lstStyle/>
        <a:p>
          <a:endParaRPr lang="it-IT"/>
        </a:p>
      </dgm:t>
    </dgm:pt>
    <dgm:pt modelId="{132EB39E-39E5-4977-9C28-F1720D9D9ECE}" type="sibTrans" cxnId="{E1BD3AF9-551C-4E63-9B69-9DD0DD850A0A}">
      <dgm:prSet/>
      <dgm:spPr/>
      <dgm:t>
        <a:bodyPr/>
        <a:lstStyle/>
        <a:p>
          <a:endParaRPr lang="it-IT"/>
        </a:p>
      </dgm:t>
    </dgm:pt>
    <dgm:pt modelId="{116F8C73-60DF-49A0-907A-6969D0B0B28D}" type="pres">
      <dgm:prSet presAssocID="{F10A8E45-CA22-4F60-BC02-F01A4527F755}" presName="Name0" presStyleCnt="0">
        <dgm:presLayoutVars>
          <dgm:dir/>
          <dgm:animLvl val="lvl"/>
          <dgm:resizeHandles/>
        </dgm:presLayoutVars>
      </dgm:prSet>
      <dgm:spPr/>
    </dgm:pt>
    <dgm:pt modelId="{997D70D2-9F00-4CA6-9201-733325C0C52C}" type="pres">
      <dgm:prSet presAssocID="{F6AE8DF3-AF66-47BA-9910-04C5EF469780}" presName="linNode" presStyleCnt="0"/>
      <dgm:spPr/>
    </dgm:pt>
    <dgm:pt modelId="{EF86F505-498B-49D8-B336-D9E4685E4CC0}" type="pres">
      <dgm:prSet presAssocID="{F6AE8DF3-AF66-47BA-9910-04C5EF469780}" presName="parentShp" presStyleLbl="node1" presStyleIdx="0" presStyleCnt="2">
        <dgm:presLayoutVars>
          <dgm:bulletEnabled val="1"/>
        </dgm:presLayoutVars>
      </dgm:prSet>
      <dgm:spPr/>
    </dgm:pt>
    <dgm:pt modelId="{DED18E54-665F-49E5-83DF-7C8B0ACF1E6D}" type="pres">
      <dgm:prSet presAssocID="{F6AE8DF3-AF66-47BA-9910-04C5EF469780}" presName="childShp" presStyleLbl="bgAccFollowNode1" presStyleIdx="0" presStyleCnt="2">
        <dgm:presLayoutVars>
          <dgm:bulletEnabled val="1"/>
        </dgm:presLayoutVars>
      </dgm:prSet>
      <dgm:spPr/>
    </dgm:pt>
    <dgm:pt modelId="{B857E29C-CEE6-46BD-AC46-4692C69EC524}" type="pres">
      <dgm:prSet presAssocID="{DEB53DFA-618D-4B1E-83BE-9FBF33A2FC86}" presName="spacing" presStyleCnt="0"/>
      <dgm:spPr/>
    </dgm:pt>
    <dgm:pt modelId="{E6283365-0E7E-4299-967D-2FF4022007C8}" type="pres">
      <dgm:prSet presAssocID="{966CBFBF-0807-4C37-90CA-E323A053EC3D}" presName="linNode" presStyleCnt="0"/>
      <dgm:spPr/>
    </dgm:pt>
    <dgm:pt modelId="{2C0CCA15-3E71-4613-9698-FFEEFB26845A}" type="pres">
      <dgm:prSet presAssocID="{966CBFBF-0807-4C37-90CA-E323A053EC3D}" presName="parentShp" presStyleLbl="node1" presStyleIdx="1" presStyleCnt="2">
        <dgm:presLayoutVars>
          <dgm:bulletEnabled val="1"/>
        </dgm:presLayoutVars>
      </dgm:prSet>
      <dgm:spPr/>
    </dgm:pt>
    <dgm:pt modelId="{4F637CFD-389B-4858-B412-A848F29763A6}" type="pres">
      <dgm:prSet presAssocID="{966CBFBF-0807-4C37-90CA-E323A053EC3D}" presName="childShp" presStyleLbl="bgAccFollowNode1" presStyleIdx="1" presStyleCnt="2">
        <dgm:presLayoutVars>
          <dgm:bulletEnabled val="1"/>
        </dgm:presLayoutVars>
      </dgm:prSet>
      <dgm:spPr/>
    </dgm:pt>
  </dgm:ptLst>
  <dgm:cxnLst>
    <dgm:cxn modelId="{F38C4222-4635-4AF0-9E4C-04320736A051}" srcId="{F6AE8DF3-AF66-47BA-9910-04C5EF469780}" destId="{205D9FC2-40B6-4506-8979-EC9F4B83C680}" srcOrd="0" destOrd="0" parTransId="{F9F84E42-8870-4D11-A5D7-F0B4D78DC964}" sibTransId="{B65E0FF7-7733-49C2-8A17-AD911279A9C7}"/>
    <dgm:cxn modelId="{375E575B-3255-4CE3-BC32-1F01C5E2653F}" type="presOf" srcId="{F15CDFAD-4CBB-4364-BB85-6F5086331FB2}" destId="{4F637CFD-389B-4858-B412-A848F29763A6}" srcOrd="0" destOrd="1" presId="urn:microsoft.com/office/officeart/2005/8/layout/vList6"/>
    <dgm:cxn modelId="{4B704D5C-091F-4FDC-AF57-C3EE12CA76A8}" type="presOf" srcId="{966CBFBF-0807-4C37-90CA-E323A053EC3D}" destId="{2C0CCA15-3E71-4613-9698-FFEEFB26845A}" srcOrd="0" destOrd="0" presId="urn:microsoft.com/office/officeart/2005/8/layout/vList6"/>
    <dgm:cxn modelId="{3627FD5C-44BD-4E5C-962A-FE67AC065448}" type="presOf" srcId="{7F065DDC-FF67-40A7-A35B-A96F466ABC13}" destId="{DED18E54-665F-49E5-83DF-7C8B0ACF1E6D}" srcOrd="0" destOrd="1" presId="urn:microsoft.com/office/officeart/2005/8/layout/vList6"/>
    <dgm:cxn modelId="{A6C74575-EE89-4E83-9E10-8C69DC06C169}" srcId="{F10A8E45-CA22-4F60-BC02-F01A4527F755}" destId="{966CBFBF-0807-4C37-90CA-E323A053EC3D}" srcOrd="1" destOrd="0" parTransId="{C8D8B797-9C5C-4DA7-824B-D400B89EE4F9}" sibTransId="{E9AE54C3-0296-4265-987F-98C57A189204}"/>
    <dgm:cxn modelId="{DF583278-2985-469A-88AB-C5D6490A3883}" srcId="{F10A8E45-CA22-4F60-BC02-F01A4527F755}" destId="{F6AE8DF3-AF66-47BA-9910-04C5EF469780}" srcOrd="0" destOrd="0" parTransId="{CCDB8A7F-9F2C-4DC5-8EFF-DC4096A267E9}" sibTransId="{DEB53DFA-618D-4B1E-83BE-9FBF33A2FC86}"/>
    <dgm:cxn modelId="{8503557A-ECEE-4D33-A999-DF594ACA3DF0}" type="presOf" srcId="{BFE08EDA-7DD7-449C-B63F-C01C26609434}" destId="{4F637CFD-389B-4858-B412-A848F29763A6}" srcOrd="0" destOrd="0" presId="urn:microsoft.com/office/officeart/2005/8/layout/vList6"/>
    <dgm:cxn modelId="{5DD9B98F-81A8-49DC-AF78-9BADDECF1EB7}" type="presOf" srcId="{205D9FC2-40B6-4506-8979-EC9F4B83C680}" destId="{DED18E54-665F-49E5-83DF-7C8B0ACF1E6D}" srcOrd="0" destOrd="0" presId="urn:microsoft.com/office/officeart/2005/8/layout/vList6"/>
    <dgm:cxn modelId="{32BBC0A5-AD6D-472A-94AF-13BA252C6F45}" type="presOf" srcId="{F10A8E45-CA22-4F60-BC02-F01A4527F755}" destId="{116F8C73-60DF-49A0-907A-6969D0B0B28D}" srcOrd="0" destOrd="0" presId="urn:microsoft.com/office/officeart/2005/8/layout/vList6"/>
    <dgm:cxn modelId="{45B82DD8-709E-45F9-B2C1-0F6EBD71664A}" srcId="{966CBFBF-0807-4C37-90CA-E323A053EC3D}" destId="{BFE08EDA-7DD7-449C-B63F-C01C26609434}" srcOrd="0" destOrd="0" parTransId="{C9B0F27B-2545-48B6-ABBB-91A38A47CCF2}" sibTransId="{9F1C5C63-E192-4A9C-80D7-DE452EB640BB}"/>
    <dgm:cxn modelId="{C1E115D9-44A7-4752-BB38-A79CC9281A4A}" srcId="{F6AE8DF3-AF66-47BA-9910-04C5EF469780}" destId="{7F065DDC-FF67-40A7-A35B-A96F466ABC13}" srcOrd="1" destOrd="0" parTransId="{387099BA-D757-4E05-8B4C-A2A995DF69D1}" sibTransId="{753FB8CC-7459-4BD7-80DA-25D4AD20213A}"/>
    <dgm:cxn modelId="{B74F5AF4-4D5A-4928-8692-2C8BD74BD3F2}" type="presOf" srcId="{F6AE8DF3-AF66-47BA-9910-04C5EF469780}" destId="{EF86F505-498B-49D8-B336-D9E4685E4CC0}" srcOrd="0" destOrd="0" presId="urn:microsoft.com/office/officeart/2005/8/layout/vList6"/>
    <dgm:cxn modelId="{E1BD3AF9-551C-4E63-9B69-9DD0DD850A0A}" srcId="{966CBFBF-0807-4C37-90CA-E323A053EC3D}" destId="{F15CDFAD-4CBB-4364-BB85-6F5086331FB2}" srcOrd="1" destOrd="0" parTransId="{E72D3228-C11A-4758-A1C3-87C3D5DECC49}" sibTransId="{132EB39E-39E5-4977-9C28-F1720D9D9ECE}"/>
    <dgm:cxn modelId="{0B58E911-AC1C-4B87-AA4B-90B5E2B8701D}" type="presParOf" srcId="{116F8C73-60DF-49A0-907A-6969D0B0B28D}" destId="{997D70D2-9F00-4CA6-9201-733325C0C52C}" srcOrd="0" destOrd="0" presId="urn:microsoft.com/office/officeart/2005/8/layout/vList6"/>
    <dgm:cxn modelId="{CD2AFEB4-4B39-441B-A49C-893D60DD2DEC}" type="presParOf" srcId="{997D70D2-9F00-4CA6-9201-733325C0C52C}" destId="{EF86F505-498B-49D8-B336-D9E4685E4CC0}" srcOrd="0" destOrd="0" presId="urn:microsoft.com/office/officeart/2005/8/layout/vList6"/>
    <dgm:cxn modelId="{EFDC399E-E5CE-474B-85B2-4CBECDDEE1C0}" type="presParOf" srcId="{997D70D2-9F00-4CA6-9201-733325C0C52C}" destId="{DED18E54-665F-49E5-83DF-7C8B0ACF1E6D}" srcOrd="1" destOrd="0" presId="urn:microsoft.com/office/officeart/2005/8/layout/vList6"/>
    <dgm:cxn modelId="{B271815C-F174-42F5-93EE-C1679117DB5B}" type="presParOf" srcId="{116F8C73-60DF-49A0-907A-6969D0B0B28D}" destId="{B857E29C-CEE6-46BD-AC46-4692C69EC524}" srcOrd="1" destOrd="0" presId="urn:microsoft.com/office/officeart/2005/8/layout/vList6"/>
    <dgm:cxn modelId="{407792F8-D603-4EF2-BDA4-A74879091D0D}" type="presParOf" srcId="{116F8C73-60DF-49A0-907A-6969D0B0B28D}" destId="{E6283365-0E7E-4299-967D-2FF4022007C8}" srcOrd="2" destOrd="0" presId="urn:microsoft.com/office/officeart/2005/8/layout/vList6"/>
    <dgm:cxn modelId="{CFAF0F2E-ABDD-469D-9FB4-FE434C65EBDA}" type="presParOf" srcId="{E6283365-0E7E-4299-967D-2FF4022007C8}" destId="{2C0CCA15-3E71-4613-9698-FFEEFB26845A}" srcOrd="0" destOrd="0" presId="urn:microsoft.com/office/officeart/2005/8/layout/vList6"/>
    <dgm:cxn modelId="{D6038C86-4BA5-4ED4-A1C1-8ADE0638280D}" type="presParOf" srcId="{E6283365-0E7E-4299-967D-2FF4022007C8}" destId="{4F637CFD-389B-4858-B412-A848F29763A6}"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3EFF30E-0D2B-4F44-803B-685D5468D393}"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t-IT"/>
        </a:p>
      </dgm:t>
    </dgm:pt>
    <dgm:pt modelId="{F751E156-D022-43BF-B889-735F0553A5DE}">
      <dgm:prSet phldrT="[Testo]" custT="1"/>
      <dgm:spPr/>
      <dgm:t>
        <a:bodyPr/>
        <a:lstStyle/>
        <a:p>
          <a:r>
            <a:rPr lang="it-IT" sz="1600" b="1" dirty="0">
              <a:effectLst>
                <a:outerShdw blurRad="38100" dist="38100" dir="2700000" algn="tl">
                  <a:srgbClr val="000000">
                    <a:alpha val="43137"/>
                  </a:srgbClr>
                </a:outerShdw>
              </a:effectLst>
              <a:latin typeface="Abadi" panose="020B0604020104020204" pitchFamily="34" charset="0"/>
            </a:rPr>
            <a:t>CONTESTAZIONI SULL’AN EXEQUATUR A VALLE DELLA NOTIFICA DELLA CARTELLA</a:t>
          </a:r>
        </a:p>
      </dgm:t>
    </dgm:pt>
    <dgm:pt modelId="{41B4B4AD-369C-4F50-8E3B-1149AD763EA1}" type="parTrans" cxnId="{908F7AF6-7AFD-46CF-A9C3-6EA3D8846620}">
      <dgm:prSet/>
      <dgm:spPr/>
      <dgm:t>
        <a:bodyPr/>
        <a:lstStyle/>
        <a:p>
          <a:endParaRPr lang="it-IT"/>
        </a:p>
      </dgm:t>
    </dgm:pt>
    <dgm:pt modelId="{581BEB7D-DA99-4311-876B-CE5F98C550FC}" type="sibTrans" cxnId="{908F7AF6-7AFD-46CF-A9C3-6EA3D8846620}">
      <dgm:prSet/>
      <dgm:spPr/>
      <dgm:t>
        <a:bodyPr/>
        <a:lstStyle/>
        <a:p>
          <a:endParaRPr lang="it-IT"/>
        </a:p>
      </dgm:t>
    </dgm:pt>
    <dgm:pt modelId="{2A5A5898-2A4C-4FC8-9429-C2B2C8B30165}">
      <dgm:prSet phldrT="[Testo]" custT="1"/>
      <dgm:spPr/>
      <dgm:t>
        <a:bodyPr/>
        <a:lstStyle/>
        <a:p>
          <a:pPr algn="ctr">
            <a:buFontTx/>
            <a:buNone/>
          </a:pPr>
          <a:r>
            <a:rPr lang="it-IT" sz="1600" b="1" dirty="0">
              <a:solidFill>
                <a:srgbClr val="C00000"/>
              </a:solidFill>
              <a:effectLst>
                <a:outerShdw blurRad="38100" dist="38100" dir="2700000" algn="tl">
                  <a:srgbClr val="000000">
                    <a:alpha val="43137"/>
                  </a:srgbClr>
                </a:outerShdw>
              </a:effectLst>
              <a:latin typeface="Abadi" panose="020B0604020104020204" pitchFamily="34" charset="0"/>
            </a:rPr>
            <a:t>GIUDICE ORDINARIO </a:t>
          </a:r>
        </a:p>
      </dgm:t>
    </dgm:pt>
    <dgm:pt modelId="{71021711-8F7E-45C8-A859-F2C4488D15A8}" type="parTrans" cxnId="{C38B2599-A143-4FD0-BF55-DF005EF5B3B2}">
      <dgm:prSet/>
      <dgm:spPr/>
      <dgm:t>
        <a:bodyPr/>
        <a:lstStyle/>
        <a:p>
          <a:endParaRPr lang="it-IT"/>
        </a:p>
      </dgm:t>
    </dgm:pt>
    <dgm:pt modelId="{22380FD7-1F4F-4633-8D8D-9C26B1D0F00E}" type="sibTrans" cxnId="{C38B2599-A143-4FD0-BF55-DF005EF5B3B2}">
      <dgm:prSet/>
      <dgm:spPr/>
      <dgm:t>
        <a:bodyPr/>
        <a:lstStyle/>
        <a:p>
          <a:endParaRPr lang="it-IT"/>
        </a:p>
      </dgm:t>
    </dgm:pt>
    <dgm:pt modelId="{CE45DFE5-1335-48C4-83B0-6B63656A0282}">
      <dgm:prSet phldrT="[Testo]" custT="1"/>
      <dgm:spPr/>
      <dgm:t>
        <a:bodyPr/>
        <a:lstStyle/>
        <a:p>
          <a:pPr algn="ctr">
            <a:buFontTx/>
            <a:buNone/>
          </a:pPr>
          <a:r>
            <a:rPr lang="it-IT" sz="1600" b="1" dirty="0">
              <a:solidFill>
                <a:srgbClr val="C00000"/>
              </a:solidFill>
              <a:effectLst>
                <a:outerShdw blurRad="38100" dist="38100" dir="2700000" algn="tl">
                  <a:srgbClr val="000000">
                    <a:alpha val="43137"/>
                  </a:srgbClr>
                </a:outerShdw>
              </a:effectLst>
              <a:latin typeface="Abadi" panose="020B0604020104020204" pitchFamily="34" charset="0"/>
            </a:rPr>
            <a:t>OPPOSIZIONE ALL’ESECUZIONE ART. 615, 2 CO., C.P.C. </a:t>
          </a:r>
        </a:p>
      </dgm:t>
    </dgm:pt>
    <dgm:pt modelId="{EB20F03D-61CF-4943-BA9C-4C8251F948AA}" type="parTrans" cxnId="{17EF34B1-A99E-4665-AA2A-1AA13E7EE65C}">
      <dgm:prSet/>
      <dgm:spPr/>
      <dgm:t>
        <a:bodyPr/>
        <a:lstStyle/>
        <a:p>
          <a:endParaRPr lang="it-IT"/>
        </a:p>
      </dgm:t>
    </dgm:pt>
    <dgm:pt modelId="{CBC37754-7692-400F-B8B1-32EFA72A98A2}" type="sibTrans" cxnId="{17EF34B1-A99E-4665-AA2A-1AA13E7EE65C}">
      <dgm:prSet/>
      <dgm:spPr/>
      <dgm:t>
        <a:bodyPr/>
        <a:lstStyle/>
        <a:p>
          <a:endParaRPr lang="it-IT"/>
        </a:p>
      </dgm:t>
    </dgm:pt>
    <dgm:pt modelId="{C8256AA1-92F3-49B2-B1F0-CB373FA3D291}">
      <dgm:prSet phldrT="[Testo]" custT="1"/>
      <dgm:spPr/>
      <dgm:t>
        <a:bodyPr/>
        <a:lstStyle/>
        <a:p>
          <a:r>
            <a:rPr lang="it-IT" sz="1600" b="1" dirty="0">
              <a:effectLst>
                <a:outerShdw blurRad="38100" dist="38100" dir="2700000" algn="tl">
                  <a:srgbClr val="000000">
                    <a:alpha val="43137"/>
                  </a:srgbClr>
                </a:outerShdw>
              </a:effectLst>
              <a:latin typeface="Abadi" panose="020B0604020104020204" pitchFamily="34" charset="0"/>
            </a:rPr>
            <a:t>CONTESTAZIONI SULL’AN EXEQUATUR A MONTE DELLA NOTIFICA DELLA CARTELLA</a:t>
          </a:r>
        </a:p>
      </dgm:t>
    </dgm:pt>
    <dgm:pt modelId="{252240F7-20BB-47D7-8EED-F1E81811561F}" type="parTrans" cxnId="{EF30FF53-B664-4172-9AEC-38B11ED3710C}">
      <dgm:prSet/>
      <dgm:spPr/>
      <dgm:t>
        <a:bodyPr/>
        <a:lstStyle/>
        <a:p>
          <a:endParaRPr lang="it-IT"/>
        </a:p>
      </dgm:t>
    </dgm:pt>
    <dgm:pt modelId="{89EC9215-93C0-4D8C-A992-01995FA0F486}" type="sibTrans" cxnId="{EF30FF53-B664-4172-9AEC-38B11ED3710C}">
      <dgm:prSet/>
      <dgm:spPr/>
      <dgm:t>
        <a:bodyPr/>
        <a:lstStyle/>
        <a:p>
          <a:endParaRPr lang="it-IT"/>
        </a:p>
      </dgm:t>
    </dgm:pt>
    <dgm:pt modelId="{7E292DA6-DE01-45BE-9A7A-487ACCFC1B83}">
      <dgm:prSet phldrT="[Testo]" custT="1"/>
      <dgm:spPr/>
      <dgm:t>
        <a:bodyPr/>
        <a:lstStyle/>
        <a:p>
          <a:pPr algn="ctr">
            <a:buFontTx/>
            <a:buNone/>
          </a:pPr>
          <a:r>
            <a:rPr lang="it-IT" sz="1600" b="1" dirty="0">
              <a:solidFill>
                <a:srgbClr val="FFC000"/>
              </a:solidFill>
              <a:effectLst>
                <a:outerShdw blurRad="38100" dist="38100" dir="2700000" algn="tl">
                  <a:srgbClr val="000000">
                    <a:alpha val="43137"/>
                  </a:srgbClr>
                </a:outerShdw>
              </a:effectLst>
              <a:latin typeface="Abadi" panose="020B0604020104020204" pitchFamily="34" charset="0"/>
            </a:rPr>
            <a:t>INAMMISSIBILE OPPOSIZIONE ALL’ESECUZIONE</a:t>
          </a:r>
        </a:p>
      </dgm:t>
    </dgm:pt>
    <dgm:pt modelId="{E7E90B2C-73F9-4D73-8B64-EAA27DAA896C}" type="parTrans" cxnId="{C53551D6-3943-4AF3-981B-67B0B70A5DE8}">
      <dgm:prSet/>
      <dgm:spPr/>
      <dgm:t>
        <a:bodyPr/>
        <a:lstStyle/>
        <a:p>
          <a:endParaRPr lang="it-IT"/>
        </a:p>
      </dgm:t>
    </dgm:pt>
    <dgm:pt modelId="{C7547392-7F64-4E74-8ABA-05EDB5F88546}" type="sibTrans" cxnId="{C53551D6-3943-4AF3-981B-67B0B70A5DE8}">
      <dgm:prSet/>
      <dgm:spPr/>
      <dgm:t>
        <a:bodyPr/>
        <a:lstStyle/>
        <a:p>
          <a:endParaRPr lang="it-IT"/>
        </a:p>
      </dgm:t>
    </dgm:pt>
    <dgm:pt modelId="{6B221002-D003-4627-914A-E521C95E7DD0}">
      <dgm:prSet phldrT="[Testo]" custT="1"/>
      <dgm:spPr/>
      <dgm:t>
        <a:bodyPr/>
        <a:lstStyle/>
        <a:p>
          <a:pPr algn="ctr">
            <a:buFontTx/>
            <a:buNone/>
          </a:pPr>
          <a:r>
            <a:rPr lang="it-IT" sz="1600" b="1" dirty="0">
              <a:solidFill>
                <a:srgbClr val="FFC000"/>
              </a:solidFill>
              <a:effectLst>
                <a:outerShdw blurRad="38100" dist="38100" dir="2700000" algn="tl">
                  <a:srgbClr val="000000">
                    <a:alpha val="43137"/>
                  </a:srgbClr>
                </a:outerShdw>
              </a:effectLst>
              <a:latin typeface="Abadi" panose="020B0604020104020204" pitchFamily="34" charset="0"/>
            </a:rPr>
            <a:t>ART. 615 C.P.C.</a:t>
          </a:r>
        </a:p>
      </dgm:t>
    </dgm:pt>
    <dgm:pt modelId="{836564E1-5706-44FA-936D-E6D4FCABBAAD}" type="parTrans" cxnId="{BA013DA0-AF85-45D6-901B-C8161A72FFC4}">
      <dgm:prSet/>
      <dgm:spPr/>
      <dgm:t>
        <a:bodyPr/>
        <a:lstStyle/>
        <a:p>
          <a:endParaRPr lang="it-IT"/>
        </a:p>
      </dgm:t>
    </dgm:pt>
    <dgm:pt modelId="{9850110A-8FE0-4DD4-A704-BD9B2F445BF8}" type="sibTrans" cxnId="{BA013DA0-AF85-45D6-901B-C8161A72FFC4}">
      <dgm:prSet/>
      <dgm:spPr/>
      <dgm:t>
        <a:bodyPr/>
        <a:lstStyle/>
        <a:p>
          <a:endParaRPr lang="it-IT"/>
        </a:p>
      </dgm:t>
    </dgm:pt>
    <dgm:pt modelId="{7A4A088C-F069-47E6-8E19-AD814510B5BA}" type="pres">
      <dgm:prSet presAssocID="{F3EFF30E-0D2B-4F44-803B-685D5468D393}" presName="Name0" presStyleCnt="0">
        <dgm:presLayoutVars>
          <dgm:dir/>
          <dgm:animLvl val="lvl"/>
          <dgm:resizeHandles/>
        </dgm:presLayoutVars>
      </dgm:prSet>
      <dgm:spPr/>
    </dgm:pt>
    <dgm:pt modelId="{D895A0D7-9103-4E7B-8FD2-DBA2FC246217}" type="pres">
      <dgm:prSet presAssocID="{F751E156-D022-43BF-B889-735F0553A5DE}" presName="linNode" presStyleCnt="0"/>
      <dgm:spPr/>
    </dgm:pt>
    <dgm:pt modelId="{2571E438-B100-4783-BEC0-4C01E3949BF6}" type="pres">
      <dgm:prSet presAssocID="{F751E156-D022-43BF-B889-735F0553A5DE}" presName="parentShp" presStyleLbl="node1" presStyleIdx="0" presStyleCnt="2">
        <dgm:presLayoutVars>
          <dgm:bulletEnabled val="1"/>
        </dgm:presLayoutVars>
      </dgm:prSet>
      <dgm:spPr/>
    </dgm:pt>
    <dgm:pt modelId="{7CB71116-ACBB-4235-AC76-419D284094CB}" type="pres">
      <dgm:prSet presAssocID="{F751E156-D022-43BF-B889-735F0553A5DE}" presName="childShp" presStyleLbl="bgAccFollowNode1" presStyleIdx="0" presStyleCnt="2">
        <dgm:presLayoutVars>
          <dgm:bulletEnabled val="1"/>
        </dgm:presLayoutVars>
      </dgm:prSet>
      <dgm:spPr/>
    </dgm:pt>
    <dgm:pt modelId="{F63A3DB1-3C68-4368-8B6C-57D08DB808D6}" type="pres">
      <dgm:prSet presAssocID="{581BEB7D-DA99-4311-876B-CE5F98C550FC}" presName="spacing" presStyleCnt="0"/>
      <dgm:spPr/>
    </dgm:pt>
    <dgm:pt modelId="{6E482812-8587-47EF-A004-3622217BD354}" type="pres">
      <dgm:prSet presAssocID="{C8256AA1-92F3-49B2-B1F0-CB373FA3D291}" presName="linNode" presStyleCnt="0"/>
      <dgm:spPr/>
    </dgm:pt>
    <dgm:pt modelId="{8435CB3B-A8D7-4A4C-9777-B63CD3AC885E}" type="pres">
      <dgm:prSet presAssocID="{C8256AA1-92F3-49B2-B1F0-CB373FA3D291}" presName="parentShp" presStyleLbl="node1" presStyleIdx="1" presStyleCnt="2">
        <dgm:presLayoutVars>
          <dgm:bulletEnabled val="1"/>
        </dgm:presLayoutVars>
      </dgm:prSet>
      <dgm:spPr/>
    </dgm:pt>
    <dgm:pt modelId="{B82C6BC8-3DB4-4CFD-B2B6-AEFE47E3A200}" type="pres">
      <dgm:prSet presAssocID="{C8256AA1-92F3-49B2-B1F0-CB373FA3D291}" presName="childShp" presStyleLbl="bgAccFollowNode1" presStyleIdx="1" presStyleCnt="2">
        <dgm:presLayoutVars>
          <dgm:bulletEnabled val="1"/>
        </dgm:presLayoutVars>
      </dgm:prSet>
      <dgm:spPr/>
    </dgm:pt>
  </dgm:ptLst>
  <dgm:cxnLst>
    <dgm:cxn modelId="{11DB1E02-216A-45C3-AF18-9EC3963794B8}" type="presOf" srcId="{CE45DFE5-1335-48C4-83B0-6B63656A0282}" destId="{7CB71116-ACBB-4235-AC76-419D284094CB}" srcOrd="0" destOrd="1" presId="urn:microsoft.com/office/officeart/2005/8/layout/vList6"/>
    <dgm:cxn modelId="{37A69C0A-F1AB-408F-AB7B-25093380374E}" type="presOf" srcId="{C8256AA1-92F3-49B2-B1F0-CB373FA3D291}" destId="{8435CB3B-A8D7-4A4C-9777-B63CD3AC885E}" srcOrd="0" destOrd="0" presId="urn:microsoft.com/office/officeart/2005/8/layout/vList6"/>
    <dgm:cxn modelId="{64E9E530-089D-45C3-885C-1AF6DC092BD5}" type="presOf" srcId="{7E292DA6-DE01-45BE-9A7A-487ACCFC1B83}" destId="{B82C6BC8-3DB4-4CFD-B2B6-AEFE47E3A200}" srcOrd="0" destOrd="0" presId="urn:microsoft.com/office/officeart/2005/8/layout/vList6"/>
    <dgm:cxn modelId="{EF30FF53-B664-4172-9AEC-38B11ED3710C}" srcId="{F3EFF30E-0D2B-4F44-803B-685D5468D393}" destId="{C8256AA1-92F3-49B2-B1F0-CB373FA3D291}" srcOrd="1" destOrd="0" parTransId="{252240F7-20BB-47D7-8EED-F1E81811561F}" sibTransId="{89EC9215-93C0-4D8C-A992-01995FA0F486}"/>
    <dgm:cxn modelId="{0CE3F978-F236-43C3-BA7A-8B882A456962}" type="presOf" srcId="{6B221002-D003-4627-914A-E521C95E7DD0}" destId="{B82C6BC8-3DB4-4CFD-B2B6-AEFE47E3A200}" srcOrd="0" destOrd="1" presId="urn:microsoft.com/office/officeart/2005/8/layout/vList6"/>
    <dgm:cxn modelId="{CBF4FB91-AC4F-4B63-9236-D1DAD0268E02}" type="presOf" srcId="{F3EFF30E-0D2B-4F44-803B-685D5468D393}" destId="{7A4A088C-F069-47E6-8E19-AD814510B5BA}" srcOrd="0" destOrd="0" presId="urn:microsoft.com/office/officeart/2005/8/layout/vList6"/>
    <dgm:cxn modelId="{C38B2599-A143-4FD0-BF55-DF005EF5B3B2}" srcId="{F751E156-D022-43BF-B889-735F0553A5DE}" destId="{2A5A5898-2A4C-4FC8-9429-C2B2C8B30165}" srcOrd="0" destOrd="0" parTransId="{71021711-8F7E-45C8-A859-F2C4488D15A8}" sibTransId="{22380FD7-1F4F-4633-8D8D-9C26B1D0F00E}"/>
    <dgm:cxn modelId="{BA013DA0-AF85-45D6-901B-C8161A72FFC4}" srcId="{C8256AA1-92F3-49B2-B1F0-CB373FA3D291}" destId="{6B221002-D003-4627-914A-E521C95E7DD0}" srcOrd="1" destOrd="0" parTransId="{836564E1-5706-44FA-936D-E6D4FCABBAAD}" sibTransId="{9850110A-8FE0-4DD4-A704-BD9B2F445BF8}"/>
    <dgm:cxn modelId="{A4A7CCA2-F8DE-41CD-B59E-981E9288F9DA}" type="presOf" srcId="{F751E156-D022-43BF-B889-735F0553A5DE}" destId="{2571E438-B100-4783-BEC0-4C01E3949BF6}" srcOrd="0" destOrd="0" presId="urn:microsoft.com/office/officeart/2005/8/layout/vList6"/>
    <dgm:cxn modelId="{D618E6A3-A5B3-40DC-BB33-BBD0D6EB5BC9}" type="presOf" srcId="{2A5A5898-2A4C-4FC8-9429-C2B2C8B30165}" destId="{7CB71116-ACBB-4235-AC76-419D284094CB}" srcOrd="0" destOrd="0" presId="urn:microsoft.com/office/officeart/2005/8/layout/vList6"/>
    <dgm:cxn modelId="{17EF34B1-A99E-4665-AA2A-1AA13E7EE65C}" srcId="{F751E156-D022-43BF-B889-735F0553A5DE}" destId="{CE45DFE5-1335-48C4-83B0-6B63656A0282}" srcOrd="1" destOrd="0" parTransId="{EB20F03D-61CF-4943-BA9C-4C8251F948AA}" sibTransId="{CBC37754-7692-400F-B8B1-32EFA72A98A2}"/>
    <dgm:cxn modelId="{C53551D6-3943-4AF3-981B-67B0B70A5DE8}" srcId="{C8256AA1-92F3-49B2-B1F0-CB373FA3D291}" destId="{7E292DA6-DE01-45BE-9A7A-487ACCFC1B83}" srcOrd="0" destOrd="0" parTransId="{E7E90B2C-73F9-4D73-8B64-EAA27DAA896C}" sibTransId="{C7547392-7F64-4E74-8ABA-05EDB5F88546}"/>
    <dgm:cxn modelId="{908F7AF6-7AFD-46CF-A9C3-6EA3D8846620}" srcId="{F3EFF30E-0D2B-4F44-803B-685D5468D393}" destId="{F751E156-D022-43BF-B889-735F0553A5DE}" srcOrd="0" destOrd="0" parTransId="{41B4B4AD-369C-4F50-8E3B-1149AD763EA1}" sibTransId="{581BEB7D-DA99-4311-876B-CE5F98C550FC}"/>
    <dgm:cxn modelId="{60E01B56-D2EB-42BE-ABCC-D6782788994C}" type="presParOf" srcId="{7A4A088C-F069-47E6-8E19-AD814510B5BA}" destId="{D895A0D7-9103-4E7B-8FD2-DBA2FC246217}" srcOrd="0" destOrd="0" presId="urn:microsoft.com/office/officeart/2005/8/layout/vList6"/>
    <dgm:cxn modelId="{81A5A587-DF3E-44EF-AC6C-F1AF6674EE43}" type="presParOf" srcId="{D895A0D7-9103-4E7B-8FD2-DBA2FC246217}" destId="{2571E438-B100-4783-BEC0-4C01E3949BF6}" srcOrd="0" destOrd="0" presId="urn:microsoft.com/office/officeart/2005/8/layout/vList6"/>
    <dgm:cxn modelId="{1D3F47DE-4C1D-4F96-9976-46335EE4721C}" type="presParOf" srcId="{D895A0D7-9103-4E7B-8FD2-DBA2FC246217}" destId="{7CB71116-ACBB-4235-AC76-419D284094CB}" srcOrd="1" destOrd="0" presId="urn:microsoft.com/office/officeart/2005/8/layout/vList6"/>
    <dgm:cxn modelId="{598EE189-C4FE-4CD6-B513-1282DEECDF88}" type="presParOf" srcId="{7A4A088C-F069-47E6-8E19-AD814510B5BA}" destId="{F63A3DB1-3C68-4368-8B6C-57D08DB808D6}" srcOrd="1" destOrd="0" presId="urn:microsoft.com/office/officeart/2005/8/layout/vList6"/>
    <dgm:cxn modelId="{503AD986-FCEE-4197-AF80-25CE9E859D05}" type="presParOf" srcId="{7A4A088C-F069-47E6-8E19-AD814510B5BA}" destId="{6E482812-8587-47EF-A004-3622217BD354}" srcOrd="2" destOrd="0" presId="urn:microsoft.com/office/officeart/2005/8/layout/vList6"/>
    <dgm:cxn modelId="{4CAED5EC-40F2-4BEB-8FC7-3401CA79EABD}" type="presParOf" srcId="{6E482812-8587-47EF-A004-3622217BD354}" destId="{8435CB3B-A8D7-4A4C-9777-B63CD3AC885E}" srcOrd="0" destOrd="0" presId="urn:microsoft.com/office/officeart/2005/8/layout/vList6"/>
    <dgm:cxn modelId="{FD20CBF7-EAE6-416A-9C8E-6FB18B37DE1B}" type="presParOf" srcId="{6E482812-8587-47EF-A004-3622217BD354}" destId="{B82C6BC8-3DB4-4CFD-B2B6-AEFE47E3A200}"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872082-1C8F-4BED-ABB3-1AD5272A3331}">
      <dsp:nvSpPr>
        <dsp:cNvPr id="0" name=""/>
        <dsp:cNvSpPr/>
      </dsp:nvSpPr>
      <dsp:spPr>
        <a:xfrm>
          <a:off x="754379" y="0"/>
          <a:ext cx="8549640" cy="402336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D60145-103E-41AE-888F-271FF2510483}">
      <dsp:nvSpPr>
        <dsp:cNvPr id="0" name=""/>
        <dsp:cNvSpPr/>
      </dsp:nvSpPr>
      <dsp:spPr>
        <a:xfrm>
          <a:off x="2762" y="1207008"/>
          <a:ext cx="1608459" cy="160934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b="1" kern="1200"/>
            <a:t>RUOLO</a:t>
          </a:r>
          <a:endParaRPr lang="it-IT" sz="1300" kern="1200"/>
        </a:p>
      </dsp:txBody>
      <dsp:txXfrm>
        <a:off x="81280" y="1285526"/>
        <a:ext cx="1451423" cy="1452308"/>
      </dsp:txXfrm>
    </dsp:sp>
    <dsp:sp modelId="{B0DC28BD-085F-4AE5-977E-B2D6A60A01D5}">
      <dsp:nvSpPr>
        <dsp:cNvPr id="0" name=""/>
        <dsp:cNvSpPr/>
      </dsp:nvSpPr>
      <dsp:spPr>
        <a:xfrm>
          <a:off x="1691645" y="1207008"/>
          <a:ext cx="1608459" cy="160934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b="1" kern="1200"/>
            <a:t>CARTELLA DI PAGAMENTO (E SUOI SUCCEDANEI)</a:t>
          </a:r>
          <a:endParaRPr lang="it-IT" sz="1300" kern="1200"/>
        </a:p>
      </dsp:txBody>
      <dsp:txXfrm>
        <a:off x="1770163" y="1285526"/>
        <a:ext cx="1451423" cy="1452308"/>
      </dsp:txXfrm>
    </dsp:sp>
    <dsp:sp modelId="{A6EF4D34-AD22-4E35-94DA-30B5EBDEFAD8}">
      <dsp:nvSpPr>
        <dsp:cNvPr id="0" name=""/>
        <dsp:cNvSpPr/>
      </dsp:nvSpPr>
      <dsp:spPr>
        <a:xfrm>
          <a:off x="3380528" y="1207008"/>
          <a:ext cx="1608459" cy="160934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b="1" kern="1200"/>
            <a:t>INTIMAZIONE DI PAGAMENTO</a:t>
          </a:r>
          <a:endParaRPr lang="it-IT" sz="1300" kern="1200"/>
        </a:p>
      </dsp:txBody>
      <dsp:txXfrm>
        <a:off x="3459046" y="1285526"/>
        <a:ext cx="1451423" cy="1452308"/>
      </dsp:txXfrm>
    </dsp:sp>
    <dsp:sp modelId="{B18BA377-6C3E-4AE4-A972-FF716A625BA9}">
      <dsp:nvSpPr>
        <dsp:cNvPr id="0" name=""/>
        <dsp:cNvSpPr/>
      </dsp:nvSpPr>
      <dsp:spPr>
        <a:xfrm>
          <a:off x="5069411" y="1207008"/>
          <a:ext cx="1608459" cy="160934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b="1" kern="1200"/>
            <a:t>FERMO AMMINISTRATIVO SU BENI MOBILI REGISTRATI</a:t>
          </a:r>
          <a:endParaRPr lang="it-IT" sz="1300" kern="1200"/>
        </a:p>
      </dsp:txBody>
      <dsp:txXfrm>
        <a:off x="5147929" y="1285526"/>
        <a:ext cx="1451423" cy="1452308"/>
      </dsp:txXfrm>
    </dsp:sp>
    <dsp:sp modelId="{D9CDBF79-F4A9-430C-90BC-BA6EAF7CA821}">
      <dsp:nvSpPr>
        <dsp:cNvPr id="0" name=""/>
        <dsp:cNvSpPr/>
      </dsp:nvSpPr>
      <dsp:spPr>
        <a:xfrm>
          <a:off x="6758294" y="1207008"/>
          <a:ext cx="1608459" cy="160934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b="1" kern="1200"/>
            <a:t>IPOTECA SU IMMOBILI</a:t>
          </a:r>
          <a:endParaRPr lang="it-IT" sz="1300" kern="1200"/>
        </a:p>
      </dsp:txBody>
      <dsp:txXfrm>
        <a:off x="6836812" y="1285526"/>
        <a:ext cx="1451423" cy="1452308"/>
      </dsp:txXfrm>
    </dsp:sp>
    <dsp:sp modelId="{D72D0CCC-64A0-47F0-8808-24EC1B053DB5}">
      <dsp:nvSpPr>
        <dsp:cNvPr id="0" name=""/>
        <dsp:cNvSpPr/>
      </dsp:nvSpPr>
      <dsp:spPr>
        <a:xfrm>
          <a:off x="8447177" y="1207008"/>
          <a:ext cx="1608459" cy="160934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it-IT" sz="1300" b="1" kern="1200" dirty="0"/>
            <a:t>PIGNORAMENTO IN VARIE FORME </a:t>
          </a:r>
          <a:endParaRPr lang="it-IT" sz="1300" kern="1200" dirty="0"/>
        </a:p>
      </dsp:txBody>
      <dsp:txXfrm>
        <a:off x="8525695" y="1285526"/>
        <a:ext cx="1451423" cy="14523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FA75C3-0D69-46F0-BF9C-B66385B7A3F7}">
      <dsp:nvSpPr>
        <dsp:cNvPr id="0" name=""/>
        <dsp:cNvSpPr/>
      </dsp:nvSpPr>
      <dsp:spPr>
        <a:xfrm>
          <a:off x="4023360" y="1540"/>
          <a:ext cx="6035040" cy="113633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8415" tIns="18415" rIns="18415" bIns="18415" numCol="1" spcCol="1270" anchor="t" anchorCtr="0">
          <a:noAutofit/>
        </a:bodyPr>
        <a:lstStyle/>
        <a:p>
          <a:pPr marL="285750" lvl="1" indent="-285750" algn="ctr" defTabSz="1289050">
            <a:lnSpc>
              <a:spcPct val="90000"/>
            </a:lnSpc>
            <a:spcBef>
              <a:spcPct val="0"/>
            </a:spcBef>
            <a:spcAft>
              <a:spcPct val="15000"/>
            </a:spcAft>
            <a:buFontTx/>
            <a:buNone/>
          </a:pPr>
          <a:r>
            <a:rPr lang="it-IT" sz="2900" b="1" kern="1200" dirty="0">
              <a:effectLst>
                <a:outerShdw blurRad="38100" dist="38100" dir="2700000" algn="tl">
                  <a:srgbClr val="000000">
                    <a:alpha val="43137"/>
                  </a:srgbClr>
                </a:outerShdw>
              </a:effectLst>
              <a:latin typeface="Abadi" panose="020B0604020104020204" pitchFamily="34" charset="0"/>
            </a:rPr>
            <a:t>GIUDICE ORDINARIO</a:t>
          </a:r>
        </a:p>
        <a:p>
          <a:pPr marL="285750" lvl="1" indent="-285750" algn="ctr" defTabSz="1289050">
            <a:lnSpc>
              <a:spcPct val="90000"/>
            </a:lnSpc>
            <a:spcBef>
              <a:spcPct val="0"/>
            </a:spcBef>
            <a:spcAft>
              <a:spcPct val="15000"/>
            </a:spcAft>
            <a:buFontTx/>
            <a:buNone/>
          </a:pPr>
          <a:r>
            <a:rPr lang="it-IT" sz="2900" b="1" kern="1200" dirty="0">
              <a:effectLst>
                <a:outerShdw blurRad="38100" dist="38100" dir="2700000" algn="tl">
                  <a:srgbClr val="000000">
                    <a:alpha val="43137"/>
                  </a:srgbClr>
                </a:outerShdw>
              </a:effectLst>
              <a:latin typeface="Abadi" panose="020B0604020104020204" pitchFamily="34" charset="0"/>
            </a:rPr>
            <a:t>(art. 617 c.p.c.)</a:t>
          </a:r>
        </a:p>
      </dsp:txBody>
      <dsp:txXfrm>
        <a:off x="4023360" y="143582"/>
        <a:ext cx="5608914" cy="852253"/>
      </dsp:txXfrm>
    </dsp:sp>
    <dsp:sp modelId="{353CCBA0-4D95-4F1B-8A32-73386B8049D7}">
      <dsp:nvSpPr>
        <dsp:cNvPr id="0" name=""/>
        <dsp:cNvSpPr/>
      </dsp:nvSpPr>
      <dsp:spPr>
        <a:xfrm>
          <a:off x="0" y="166348"/>
          <a:ext cx="4023360" cy="806721"/>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it-IT" sz="2500" b="1" kern="1200" dirty="0">
              <a:effectLst>
                <a:outerShdw blurRad="38100" dist="38100" dir="2700000" algn="tl">
                  <a:srgbClr val="000000">
                    <a:alpha val="43137"/>
                  </a:srgbClr>
                </a:outerShdw>
              </a:effectLst>
              <a:latin typeface="Abadi" panose="020B0604020104020204" pitchFamily="34" charset="0"/>
            </a:rPr>
            <a:t>NULLITA’ PER VIZI PROPRI</a:t>
          </a:r>
          <a:endParaRPr lang="it-IT" sz="2500" kern="1200" dirty="0">
            <a:effectLst>
              <a:outerShdw blurRad="38100" dist="38100" dir="2700000" algn="tl">
                <a:srgbClr val="000000">
                  <a:alpha val="43137"/>
                </a:srgbClr>
              </a:outerShdw>
            </a:effectLst>
            <a:latin typeface="Abadi" panose="020B0604020104020204" pitchFamily="34" charset="0"/>
          </a:endParaRPr>
        </a:p>
      </dsp:txBody>
      <dsp:txXfrm>
        <a:off x="39381" y="205729"/>
        <a:ext cx="3944598" cy="727959"/>
      </dsp:txXfrm>
    </dsp:sp>
    <dsp:sp modelId="{0EAA0DA7-CE11-41CA-A379-AA6BDA7CF99D}">
      <dsp:nvSpPr>
        <dsp:cNvPr id="0" name=""/>
        <dsp:cNvSpPr/>
      </dsp:nvSpPr>
      <dsp:spPr>
        <a:xfrm>
          <a:off x="4023360" y="1275309"/>
          <a:ext cx="6035040" cy="1272600"/>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18415" tIns="18415" rIns="18415" bIns="18415" numCol="1" spcCol="1270" anchor="t" anchorCtr="0">
          <a:noAutofit/>
        </a:bodyPr>
        <a:lstStyle/>
        <a:p>
          <a:pPr marL="285750" lvl="1" indent="-285750" algn="ctr" defTabSz="1289050">
            <a:lnSpc>
              <a:spcPct val="90000"/>
            </a:lnSpc>
            <a:spcBef>
              <a:spcPct val="0"/>
            </a:spcBef>
            <a:spcAft>
              <a:spcPct val="15000"/>
            </a:spcAft>
            <a:buFontTx/>
            <a:buNone/>
          </a:pPr>
          <a:r>
            <a:rPr lang="it-IT" sz="2900" b="1" kern="1200" dirty="0">
              <a:effectLst>
                <a:outerShdw blurRad="38100" dist="38100" dir="2700000" algn="tl">
                  <a:srgbClr val="000000">
                    <a:alpha val="43137"/>
                  </a:srgbClr>
                </a:outerShdw>
              </a:effectLst>
              <a:latin typeface="Abadi" panose="020B0604020104020204" pitchFamily="34" charset="0"/>
            </a:rPr>
            <a:t>GIUDICE TRIBUTARIO</a:t>
          </a:r>
        </a:p>
        <a:p>
          <a:pPr marL="285750" lvl="1" indent="-285750" algn="ctr" defTabSz="1289050">
            <a:lnSpc>
              <a:spcPct val="90000"/>
            </a:lnSpc>
            <a:spcBef>
              <a:spcPct val="0"/>
            </a:spcBef>
            <a:spcAft>
              <a:spcPct val="15000"/>
            </a:spcAft>
            <a:buFontTx/>
            <a:buNone/>
          </a:pPr>
          <a:r>
            <a:rPr lang="it-IT" sz="2900" b="1" kern="1200" dirty="0">
              <a:effectLst>
                <a:outerShdw blurRad="38100" dist="38100" dir="2700000" algn="tl">
                  <a:srgbClr val="000000">
                    <a:alpha val="43137"/>
                  </a:srgbClr>
                </a:outerShdw>
              </a:effectLst>
              <a:latin typeface="Abadi" panose="020B0604020104020204" pitchFamily="34" charset="0"/>
            </a:rPr>
            <a:t>(art. 617 c.p.c.?)</a:t>
          </a:r>
        </a:p>
      </dsp:txBody>
      <dsp:txXfrm>
        <a:off x="4023360" y="1434384"/>
        <a:ext cx="5557815" cy="954450"/>
      </dsp:txXfrm>
    </dsp:sp>
    <dsp:sp modelId="{DC61A6DE-884F-4059-9561-B5B758DA127B}">
      <dsp:nvSpPr>
        <dsp:cNvPr id="0" name=""/>
        <dsp:cNvSpPr/>
      </dsp:nvSpPr>
      <dsp:spPr>
        <a:xfrm>
          <a:off x="0" y="1328923"/>
          <a:ext cx="4023360" cy="1220527"/>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it-IT" sz="2500" b="1" kern="1200" dirty="0">
              <a:effectLst>
                <a:outerShdw blurRad="38100" dist="38100" dir="2700000" algn="tl">
                  <a:srgbClr val="000000">
                    <a:alpha val="43137"/>
                  </a:srgbClr>
                </a:outerShdw>
              </a:effectLst>
              <a:latin typeface="Abadi" panose="020B0604020104020204" pitchFamily="34" charset="0"/>
            </a:rPr>
            <a:t>NULLITA’ DERIVATA PER PROPAGAZIONE DEL VIZIO</a:t>
          </a:r>
          <a:endParaRPr lang="it-IT" sz="2500" kern="1200" dirty="0">
            <a:effectLst>
              <a:outerShdw blurRad="38100" dist="38100" dir="2700000" algn="tl">
                <a:srgbClr val="000000">
                  <a:alpha val="43137"/>
                </a:srgbClr>
              </a:outerShdw>
            </a:effectLst>
            <a:latin typeface="Abadi" panose="020B0604020104020204" pitchFamily="34" charset="0"/>
          </a:endParaRPr>
        </a:p>
      </dsp:txBody>
      <dsp:txXfrm>
        <a:off x="59581" y="1388504"/>
        <a:ext cx="3904198" cy="11013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163119-1AA3-497F-B36D-21C9C06DBE74}">
      <dsp:nvSpPr>
        <dsp:cNvPr id="0" name=""/>
        <dsp:cNvSpPr/>
      </dsp:nvSpPr>
      <dsp:spPr>
        <a:xfrm>
          <a:off x="9042" y="0"/>
          <a:ext cx="9245986" cy="369332"/>
        </a:xfrm>
        <a:prstGeom prst="roundRect">
          <a:avLst>
            <a:gd name="adj" fmla="val 10000"/>
          </a:avLst>
        </a:prstGeom>
        <a:solidFill>
          <a:srgbClr val="C0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b="1" kern="1200" dirty="0">
              <a:effectLst>
                <a:outerShdw blurRad="38100" dist="38100" dir="2700000" algn="tl">
                  <a:srgbClr val="000000">
                    <a:alpha val="43137"/>
                  </a:srgbClr>
                </a:outerShdw>
              </a:effectLst>
              <a:latin typeface="Abadi" panose="020B0604020104020204" pitchFamily="34" charset="0"/>
            </a:rPr>
            <a:t>MOTIVI DI OPPOSIZIONE ALL’ESECUZIONE INAMMISSIBILI </a:t>
          </a:r>
        </a:p>
      </dsp:txBody>
      <dsp:txXfrm>
        <a:off x="19859" y="10817"/>
        <a:ext cx="9224352" cy="3476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D18E54-665F-49E5-83DF-7C8B0ACF1E6D}">
      <dsp:nvSpPr>
        <dsp:cNvPr id="0" name=""/>
        <dsp:cNvSpPr/>
      </dsp:nvSpPr>
      <dsp:spPr>
        <a:xfrm>
          <a:off x="3900701" y="191"/>
          <a:ext cx="5851051" cy="747228"/>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ctr" defTabSz="711200">
            <a:lnSpc>
              <a:spcPct val="90000"/>
            </a:lnSpc>
            <a:spcBef>
              <a:spcPct val="0"/>
            </a:spcBef>
            <a:spcAft>
              <a:spcPct val="15000"/>
            </a:spcAft>
            <a:buFontTx/>
            <a:buNone/>
          </a:pPr>
          <a:r>
            <a:rPr lang="it-IT" sz="1600" b="0" kern="1200" dirty="0">
              <a:solidFill>
                <a:srgbClr val="C00000"/>
              </a:solidFill>
              <a:effectLst>
                <a:outerShdw blurRad="38100" dist="38100" dir="2700000" algn="tl">
                  <a:srgbClr val="000000">
                    <a:alpha val="43137"/>
                  </a:srgbClr>
                </a:outerShdw>
              </a:effectLst>
              <a:latin typeface="Abadi" panose="020B0604020104020204" pitchFamily="34" charset="0"/>
            </a:rPr>
            <a:t>GIUDICE ORDINARIO</a:t>
          </a:r>
        </a:p>
        <a:p>
          <a:pPr marL="171450" lvl="1" indent="-171450" algn="ctr" defTabSz="711200">
            <a:lnSpc>
              <a:spcPct val="90000"/>
            </a:lnSpc>
            <a:spcBef>
              <a:spcPct val="0"/>
            </a:spcBef>
            <a:spcAft>
              <a:spcPct val="15000"/>
            </a:spcAft>
            <a:buFontTx/>
            <a:buNone/>
          </a:pPr>
          <a:r>
            <a:rPr lang="it-IT" sz="1600" b="0" kern="1200" dirty="0">
              <a:solidFill>
                <a:srgbClr val="C00000"/>
              </a:solidFill>
              <a:effectLst>
                <a:outerShdw blurRad="38100" dist="38100" dir="2700000" algn="tl">
                  <a:srgbClr val="000000">
                    <a:alpha val="43137"/>
                  </a:srgbClr>
                </a:outerShdw>
              </a:effectLst>
              <a:latin typeface="Abadi" panose="020B0604020104020204" pitchFamily="34" charset="0"/>
            </a:rPr>
            <a:t>OPPOSIZIONE AGLI ATTI ESECUTIVI ART.617, 2 CO, C.P.C. </a:t>
          </a:r>
        </a:p>
      </dsp:txBody>
      <dsp:txXfrm>
        <a:off x="3900701" y="93595"/>
        <a:ext cx="5570841" cy="560421"/>
      </dsp:txXfrm>
    </dsp:sp>
    <dsp:sp modelId="{EF86F505-498B-49D8-B336-D9E4685E4CC0}">
      <dsp:nvSpPr>
        <dsp:cNvPr id="0" name=""/>
        <dsp:cNvSpPr/>
      </dsp:nvSpPr>
      <dsp:spPr>
        <a:xfrm>
          <a:off x="0" y="191"/>
          <a:ext cx="3900701" cy="7472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ClrTx/>
            <a:buSzTx/>
            <a:buFont typeface="Arial" panose="020B0604020202020204" pitchFamily="34" charset="0"/>
            <a:buNone/>
          </a:pPr>
          <a:r>
            <a:rPr lang="it-IT" sz="2200" b="1" kern="1200" dirty="0">
              <a:effectLst>
                <a:outerShdw blurRad="38100" dist="38100" dir="2700000" algn="tl">
                  <a:srgbClr val="000000">
                    <a:alpha val="43137"/>
                  </a:srgbClr>
                </a:outerShdw>
              </a:effectLst>
              <a:latin typeface="Abadi" panose="020B0604020104020204" pitchFamily="34" charset="0"/>
            </a:rPr>
            <a:t>NULLITA’ PER VIZI PROPRI</a:t>
          </a:r>
          <a:endParaRPr lang="it-IT" sz="2200" kern="1200" dirty="0">
            <a:effectLst>
              <a:outerShdw blurRad="38100" dist="38100" dir="2700000" algn="tl">
                <a:srgbClr val="000000">
                  <a:alpha val="43137"/>
                </a:srgbClr>
              </a:outerShdw>
            </a:effectLst>
            <a:latin typeface="Abadi" panose="020B0604020104020204" pitchFamily="34" charset="0"/>
          </a:endParaRPr>
        </a:p>
      </dsp:txBody>
      <dsp:txXfrm>
        <a:off x="36477" y="36668"/>
        <a:ext cx="3827747" cy="674274"/>
      </dsp:txXfrm>
    </dsp:sp>
    <dsp:sp modelId="{4F637CFD-389B-4858-B412-A848F29763A6}">
      <dsp:nvSpPr>
        <dsp:cNvPr id="0" name=""/>
        <dsp:cNvSpPr/>
      </dsp:nvSpPr>
      <dsp:spPr>
        <a:xfrm>
          <a:off x="3900701" y="822143"/>
          <a:ext cx="5851051" cy="747228"/>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ctr" defTabSz="711200">
            <a:lnSpc>
              <a:spcPct val="90000"/>
            </a:lnSpc>
            <a:spcBef>
              <a:spcPct val="0"/>
            </a:spcBef>
            <a:spcAft>
              <a:spcPct val="15000"/>
            </a:spcAft>
            <a:buFontTx/>
            <a:buNone/>
          </a:pPr>
          <a:r>
            <a:rPr lang="it-IT" sz="1600" b="1" kern="1200" dirty="0">
              <a:solidFill>
                <a:srgbClr val="7030A0"/>
              </a:solidFill>
              <a:latin typeface="Abadi" panose="020B0604020104020204" pitchFamily="34" charset="0"/>
            </a:rPr>
            <a:t>GIUDICE TRIBUTARIO </a:t>
          </a:r>
          <a:endParaRPr lang="it-IT" sz="1200" kern="1200" dirty="0">
            <a:solidFill>
              <a:srgbClr val="7030A0"/>
            </a:solidFill>
          </a:endParaRPr>
        </a:p>
        <a:p>
          <a:pPr marL="114300" lvl="1" indent="-114300" algn="ctr" defTabSz="533400">
            <a:lnSpc>
              <a:spcPct val="90000"/>
            </a:lnSpc>
            <a:spcBef>
              <a:spcPct val="0"/>
            </a:spcBef>
            <a:spcAft>
              <a:spcPct val="15000"/>
            </a:spcAft>
            <a:buFontTx/>
            <a:buNone/>
          </a:pPr>
          <a:r>
            <a:rPr lang="it-IT" sz="1200" b="1" kern="1200" dirty="0">
              <a:solidFill>
                <a:srgbClr val="7030A0"/>
              </a:solidFill>
              <a:latin typeface="Abadi" panose="020B0604020104020204" pitchFamily="34" charset="0"/>
            </a:rPr>
            <a:t>RICORSO ART. 19 d.lgs. n. 546 del 1992</a:t>
          </a:r>
          <a:endParaRPr lang="it-IT" sz="1200" kern="1200" dirty="0">
            <a:solidFill>
              <a:srgbClr val="7030A0"/>
            </a:solidFill>
          </a:endParaRPr>
        </a:p>
      </dsp:txBody>
      <dsp:txXfrm>
        <a:off x="3900701" y="915547"/>
        <a:ext cx="5570841" cy="560421"/>
      </dsp:txXfrm>
    </dsp:sp>
    <dsp:sp modelId="{2C0CCA15-3E71-4613-9698-FFEEFB26845A}">
      <dsp:nvSpPr>
        <dsp:cNvPr id="0" name=""/>
        <dsp:cNvSpPr/>
      </dsp:nvSpPr>
      <dsp:spPr>
        <a:xfrm>
          <a:off x="0" y="822143"/>
          <a:ext cx="3900701" cy="7472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it-IT" sz="2200" b="1" kern="1200" dirty="0">
              <a:effectLst>
                <a:outerShdw blurRad="38100" dist="38100" dir="2700000" algn="tl">
                  <a:srgbClr val="000000">
                    <a:alpha val="43137"/>
                  </a:srgbClr>
                </a:outerShdw>
              </a:effectLst>
              <a:latin typeface="Abadi" panose="020B0604020104020204" pitchFamily="34" charset="0"/>
            </a:rPr>
            <a:t>NULLITA’ DERIVATA PER PROPAGAZIONE DEL VIZIO</a:t>
          </a:r>
        </a:p>
      </dsp:txBody>
      <dsp:txXfrm>
        <a:off x="36477" y="858620"/>
        <a:ext cx="3827747" cy="6742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B71116-ACBB-4235-AC76-419D284094CB}">
      <dsp:nvSpPr>
        <dsp:cNvPr id="0" name=""/>
        <dsp:cNvSpPr/>
      </dsp:nvSpPr>
      <dsp:spPr>
        <a:xfrm>
          <a:off x="3900701" y="178"/>
          <a:ext cx="5851051" cy="694756"/>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ctr" defTabSz="711200">
            <a:lnSpc>
              <a:spcPct val="90000"/>
            </a:lnSpc>
            <a:spcBef>
              <a:spcPct val="0"/>
            </a:spcBef>
            <a:spcAft>
              <a:spcPct val="15000"/>
            </a:spcAft>
            <a:buFontTx/>
            <a:buNone/>
          </a:pPr>
          <a:r>
            <a:rPr lang="it-IT" sz="1600" b="1" kern="1200" dirty="0">
              <a:solidFill>
                <a:srgbClr val="C00000"/>
              </a:solidFill>
              <a:effectLst>
                <a:outerShdw blurRad="38100" dist="38100" dir="2700000" algn="tl">
                  <a:srgbClr val="000000">
                    <a:alpha val="43137"/>
                  </a:srgbClr>
                </a:outerShdw>
              </a:effectLst>
              <a:latin typeface="Abadi" panose="020B0604020104020204" pitchFamily="34" charset="0"/>
            </a:rPr>
            <a:t>GIUDICE ORDINARIO </a:t>
          </a:r>
        </a:p>
        <a:p>
          <a:pPr marL="171450" lvl="1" indent="-171450" algn="ctr" defTabSz="711200">
            <a:lnSpc>
              <a:spcPct val="90000"/>
            </a:lnSpc>
            <a:spcBef>
              <a:spcPct val="0"/>
            </a:spcBef>
            <a:spcAft>
              <a:spcPct val="15000"/>
            </a:spcAft>
            <a:buFontTx/>
            <a:buNone/>
          </a:pPr>
          <a:r>
            <a:rPr lang="it-IT" sz="1600" b="1" kern="1200" dirty="0">
              <a:solidFill>
                <a:srgbClr val="C00000"/>
              </a:solidFill>
              <a:effectLst>
                <a:outerShdw blurRad="38100" dist="38100" dir="2700000" algn="tl">
                  <a:srgbClr val="000000">
                    <a:alpha val="43137"/>
                  </a:srgbClr>
                </a:outerShdw>
              </a:effectLst>
              <a:latin typeface="Abadi" panose="020B0604020104020204" pitchFamily="34" charset="0"/>
            </a:rPr>
            <a:t>OPPOSIZIONE ALL’ESECUZIONE ART. 615, 2 CO., C.P.C. </a:t>
          </a:r>
        </a:p>
      </dsp:txBody>
      <dsp:txXfrm>
        <a:off x="3900701" y="87023"/>
        <a:ext cx="5590518" cy="521067"/>
      </dsp:txXfrm>
    </dsp:sp>
    <dsp:sp modelId="{2571E438-B100-4783-BEC0-4C01E3949BF6}">
      <dsp:nvSpPr>
        <dsp:cNvPr id="0" name=""/>
        <dsp:cNvSpPr/>
      </dsp:nvSpPr>
      <dsp:spPr>
        <a:xfrm>
          <a:off x="0" y="178"/>
          <a:ext cx="3900701" cy="69475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it-IT" sz="1600" b="1" kern="1200" dirty="0">
              <a:effectLst>
                <a:outerShdw blurRad="38100" dist="38100" dir="2700000" algn="tl">
                  <a:srgbClr val="000000">
                    <a:alpha val="43137"/>
                  </a:srgbClr>
                </a:outerShdw>
              </a:effectLst>
              <a:latin typeface="Abadi" panose="020B0604020104020204" pitchFamily="34" charset="0"/>
            </a:rPr>
            <a:t>CONTESTAZIONI SULL’AN EXEQUATUR A VALLE DELLA NOTIFICA DELLA CARTELLA</a:t>
          </a:r>
        </a:p>
      </dsp:txBody>
      <dsp:txXfrm>
        <a:off x="33915" y="34093"/>
        <a:ext cx="3832871" cy="626926"/>
      </dsp:txXfrm>
    </dsp:sp>
    <dsp:sp modelId="{B82C6BC8-3DB4-4CFD-B2B6-AEFE47E3A200}">
      <dsp:nvSpPr>
        <dsp:cNvPr id="0" name=""/>
        <dsp:cNvSpPr/>
      </dsp:nvSpPr>
      <dsp:spPr>
        <a:xfrm>
          <a:off x="3900701" y="764410"/>
          <a:ext cx="5851051" cy="694756"/>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ctr" defTabSz="711200">
            <a:lnSpc>
              <a:spcPct val="90000"/>
            </a:lnSpc>
            <a:spcBef>
              <a:spcPct val="0"/>
            </a:spcBef>
            <a:spcAft>
              <a:spcPct val="15000"/>
            </a:spcAft>
            <a:buFontTx/>
            <a:buNone/>
          </a:pPr>
          <a:r>
            <a:rPr lang="it-IT" sz="1600" b="1" kern="1200" dirty="0">
              <a:solidFill>
                <a:srgbClr val="FFC000"/>
              </a:solidFill>
              <a:effectLst>
                <a:outerShdw blurRad="38100" dist="38100" dir="2700000" algn="tl">
                  <a:srgbClr val="000000">
                    <a:alpha val="43137"/>
                  </a:srgbClr>
                </a:outerShdw>
              </a:effectLst>
              <a:latin typeface="Abadi" panose="020B0604020104020204" pitchFamily="34" charset="0"/>
            </a:rPr>
            <a:t>INAMMISSIBILE OPPOSIZIONE ALL’ESECUZIONE</a:t>
          </a:r>
        </a:p>
        <a:p>
          <a:pPr marL="171450" lvl="1" indent="-171450" algn="ctr" defTabSz="711200">
            <a:lnSpc>
              <a:spcPct val="90000"/>
            </a:lnSpc>
            <a:spcBef>
              <a:spcPct val="0"/>
            </a:spcBef>
            <a:spcAft>
              <a:spcPct val="15000"/>
            </a:spcAft>
            <a:buFontTx/>
            <a:buNone/>
          </a:pPr>
          <a:r>
            <a:rPr lang="it-IT" sz="1600" b="1" kern="1200" dirty="0">
              <a:solidFill>
                <a:srgbClr val="FFC000"/>
              </a:solidFill>
              <a:effectLst>
                <a:outerShdw blurRad="38100" dist="38100" dir="2700000" algn="tl">
                  <a:srgbClr val="000000">
                    <a:alpha val="43137"/>
                  </a:srgbClr>
                </a:outerShdw>
              </a:effectLst>
              <a:latin typeface="Abadi" panose="020B0604020104020204" pitchFamily="34" charset="0"/>
            </a:rPr>
            <a:t>ART. 615 C.P.C.</a:t>
          </a:r>
        </a:p>
      </dsp:txBody>
      <dsp:txXfrm>
        <a:off x="3900701" y="851255"/>
        <a:ext cx="5590518" cy="521067"/>
      </dsp:txXfrm>
    </dsp:sp>
    <dsp:sp modelId="{8435CB3B-A8D7-4A4C-9777-B63CD3AC885E}">
      <dsp:nvSpPr>
        <dsp:cNvPr id="0" name=""/>
        <dsp:cNvSpPr/>
      </dsp:nvSpPr>
      <dsp:spPr>
        <a:xfrm>
          <a:off x="0" y="764410"/>
          <a:ext cx="3900701" cy="69475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it-IT" sz="1600" b="1" kern="1200" dirty="0">
              <a:effectLst>
                <a:outerShdw blurRad="38100" dist="38100" dir="2700000" algn="tl">
                  <a:srgbClr val="000000">
                    <a:alpha val="43137"/>
                  </a:srgbClr>
                </a:outerShdw>
              </a:effectLst>
              <a:latin typeface="Abadi" panose="020B0604020104020204" pitchFamily="34" charset="0"/>
            </a:rPr>
            <a:t>CONTESTAZIONI SULL’AN EXEQUATUR A MONTE DELLA NOTIFICA DELLA CARTELLA</a:t>
          </a:r>
        </a:p>
      </dsp:txBody>
      <dsp:txXfrm>
        <a:off x="33915" y="798325"/>
        <a:ext cx="3832871" cy="62692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3880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1142288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1709477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1044402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209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775139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5"/>
            <a:ext cx="4937760" cy="32867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2867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2177083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200007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250156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764DE79-268F-4C1A-8933-263129D2AF90}" type="datetimeFigureOut">
              <a:rPr lang="en-US" smtClean="0"/>
              <a:t>6/16/2021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F63A3B-78C7-47BE-AE5E-E10140E04643}" type="slidenum">
              <a:rPr lang="en-US" smtClean="0"/>
              <a:t>‹N›</a:t>
            </a:fld>
            <a:endParaRPr lang="en-US" dirty="0"/>
          </a:p>
        </p:txBody>
      </p:sp>
    </p:spTree>
    <p:extLst>
      <p:ext uri="{BB962C8B-B14F-4D97-AF65-F5344CB8AC3E}">
        <p14:creationId xmlns:p14="http://schemas.microsoft.com/office/powerpoint/2010/main" val="2045986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4DE79-268F-4C1A-8933-263129D2AF90}" type="datetimeFigureOut">
              <a:rPr lang="en-US" smtClean="0"/>
              <a:t>6/16/2021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258723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764DE79-268F-4C1A-8933-263129D2AF90}" type="datetimeFigureOut">
              <a:rPr lang="en-US" smtClean="0"/>
              <a:t>6/16/2021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F63A3B-78C7-47BE-AE5E-E10140E04643}" type="slidenum">
              <a:rPr lang="en-US" smtClean="0"/>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53045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about:blank"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Layout" Target="../diagrams/layout2.xml"/><Relationship Id="rId7" Type="http://schemas.openxmlformats.org/officeDocument/2006/relationships/image" Target="../media/image1.png"/><Relationship Id="rId12" Type="http://schemas.microsoft.com/office/2007/relationships/diagramDrawing" Target="../diagrams/drawing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diagramColors" Target="../diagrams/colors3.xml"/><Relationship Id="rId5" Type="http://schemas.openxmlformats.org/officeDocument/2006/relationships/diagramColors" Target="../diagrams/colors2.xml"/><Relationship Id="rId10" Type="http://schemas.openxmlformats.org/officeDocument/2006/relationships/diagramQuickStyle" Target="../diagrams/quickStyle3.xml"/><Relationship Id="rId4" Type="http://schemas.openxmlformats.org/officeDocument/2006/relationships/diagramQuickStyle" Target="../diagrams/quickStyle2.xml"/><Relationship Id="rId9"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diagramData" Target="../diagrams/data5.xml"/><Relationship Id="rId13" Type="http://schemas.openxmlformats.org/officeDocument/2006/relationships/diagramData" Target="../diagrams/data6.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17" Type="http://schemas.microsoft.com/office/2007/relationships/diagramDrawing" Target="../diagrams/drawing6.xml"/><Relationship Id="rId2" Type="http://schemas.openxmlformats.org/officeDocument/2006/relationships/image" Target="../media/image1.png"/><Relationship Id="rId16" Type="http://schemas.openxmlformats.org/officeDocument/2006/relationships/diagramColors" Target="../diagrams/colors6.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5" Type="http://schemas.openxmlformats.org/officeDocument/2006/relationships/diagramQuickStyle" Target="../diagrams/quickStyle6.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 Id="rId14" Type="http://schemas.openxmlformats.org/officeDocument/2006/relationships/diagramLayout" Target="../diagrams/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40326" y="1330037"/>
            <a:ext cx="11272059" cy="3133900"/>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r>
              <a:rPr lang="it-IT" sz="6000" b="1" cap="small"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«Esecuzione esattoriale»</a:t>
            </a:r>
            <a:br>
              <a:rPr lang="it-IT" sz="6000" b="1" cap="small"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br>
            <a:r>
              <a:rPr lang="it-IT" sz="6000" b="1" cap="small"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e </a:t>
            </a:r>
            <a:br>
              <a:rPr lang="it-IT" sz="6000" b="1" cap="small"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br>
            <a:r>
              <a:rPr lang="it-IT" sz="6000" b="1" cap="small"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riparto di giurisdizione</a:t>
            </a:r>
            <a:br>
              <a:rPr lang="it-IT" sz="6000" b="1" cap="small"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br>
            <a:endParaRPr lang="it-IT" sz="6000" b="1" cap="small"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endParaRPr>
          </a:p>
        </p:txBody>
      </p:sp>
      <p:sp>
        <p:nvSpPr>
          <p:cNvPr id="3" name="Sottotitolo 2"/>
          <p:cNvSpPr>
            <a:spLocks noGrp="1"/>
          </p:cNvSpPr>
          <p:nvPr>
            <p:ph type="subTitle" idx="1"/>
          </p:nvPr>
        </p:nvSpPr>
        <p:spPr>
          <a:xfrm>
            <a:off x="540326" y="4463936"/>
            <a:ext cx="10615353" cy="1579417"/>
          </a:xfrm>
        </p:spPr>
        <p:txBody>
          <a:bodyPr>
            <a:normAutofit/>
          </a:bodyPr>
          <a:lstStyle/>
          <a:p>
            <a:pPr algn="ctr"/>
            <a:r>
              <a:rPr lang="it-IT" dirty="0">
                <a:latin typeface="Sylfaen" panose="010A0502050306030303" pitchFamily="18" charset="0"/>
              </a:rPr>
              <a:t>9 GIUGNO 2021</a:t>
            </a:r>
          </a:p>
          <a:p>
            <a:pPr algn="r"/>
            <a:r>
              <a:rPr lang="it-IT" dirty="0">
                <a:latin typeface="Sylfaen" panose="010A0502050306030303" pitchFamily="18" charset="0"/>
              </a:rPr>
              <a:t>RAFFAELE ROSSI </a:t>
            </a:r>
          </a:p>
          <a:p>
            <a:endParaRPr lang="it-IT" dirty="0"/>
          </a:p>
        </p:txBody>
      </p:sp>
      <p:pic>
        <p:nvPicPr>
          <p:cNvPr id="4" name="Immagine 3"/>
          <p:cNvPicPr>
            <a:picLocks noChangeAspect="1"/>
          </p:cNvPicPr>
          <p:nvPr/>
        </p:nvPicPr>
        <p:blipFill>
          <a:blip r:embed="rId2"/>
          <a:stretch>
            <a:fillRect/>
          </a:stretch>
        </p:blipFill>
        <p:spPr>
          <a:xfrm>
            <a:off x="822961" y="307051"/>
            <a:ext cx="2917767" cy="1114425"/>
          </a:xfrm>
          <a:prstGeom prst="rect">
            <a:avLst/>
          </a:prstGeom>
        </p:spPr>
      </p:pic>
    </p:spTree>
    <p:extLst>
      <p:ext uri="{BB962C8B-B14F-4D97-AF65-F5344CB8AC3E}">
        <p14:creationId xmlns:p14="http://schemas.microsoft.com/office/powerpoint/2010/main" val="324609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PROCEDIMENTO DI RISCOSSIONE A MEZZO RUOLO  E  TUTELE</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QUANDO SI PROCEDE PER CREDITI TRIBUTARI</a:t>
            </a: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indent="0" algn="ctr">
              <a:buFont typeface="Wingdings" panose="05000000000000000000" pitchFamily="2" charset="2"/>
              <a:buNone/>
              <a:defRPr/>
            </a:pPr>
            <a:r>
              <a:rPr lang="it-IT" b="1" kern="0" cap="small" dirty="0">
                <a:solidFill>
                  <a:srgbClr val="0070C0"/>
                </a:solidFill>
                <a:latin typeface="Verdana" panose="020B0604030504040204" pitchFamily="34" charset="0"/>
                <a:ea typeface="Verdana" panose="020B0604030504040204" pitchFamily="34" charset="0"/>
              </a:rPr>
              <a:t>Ruolo, Cartella (anche se conosciuta </a:t>
            </a:r>
            <a:r>
              <a:rPr lang="it-IT" b="1" kern="0" cap="small" dirty="0" err="1">
                <a:solidFill>
                  <a:srgbClr val="0070C0"/>
                </a:solidFill>
                <a:latin typeface="Verdana" panose="020B0604030504040204" pitchFamily="34" charset="0"/>
                <a:ea typeface="Verdana" panose="020B0604030504040204" pitchFamily="34" charset="0"/>
              </a:rPr>
              <a:t>motu</a:t>
            </a:r>
            <a:r>
              <a:rPr lang="it-IT" b="1" kern="0" cap="small" dirty="0">
                <a:solidFill>
                  <a:srgbClr val="0070C0"/>
                </a:solidFill>
                <a:latin typeface="Verdana" panose="020B0604030504040204" pitchFamily="34" charset="0"/>
                <a:ea typeface="Verdana" panose="020B0604030504040204" pitchFamily="34" charset="0"/>
              </a:rPr>
              <a:t> proprio a mezzo estratto di ruolo), Intimazione di pagamento, Fermo ed Ipoteca (e preavvisi)</a:t>
            </a:r>
            <a:endParaRPr lang="it-IT" b="1" kern="0" cap="small" dirty="0">
              <a:solidFill>
                <a:srgbClr val="00B050"/>
              </a:solidFill>
              <a:latin typeface="Verdana" panose="020B0604030504040204" pitchFamily="34" charset="0"/>
              <a:ea typeface="Verdana" panose="020B0604030504040204" pitchFamily="34" charset="0"/>
            </a:endParaRPr>
          </a:p>
          <a:p>
            <a:pPr mar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indent="0" algn="just">
              <a:lnSpc>
                <a:spcPct val="100000"/>
              </a:lnSpc>
              <a:spcBef>
                <a:spcPts val="0"/>
              </a:spcBef>
              <a:spcAft>
                <a:spcPts val="0"/>
              </a:spcAft>
              <a:buClrTx/>
              <a:buSzTx/>
              <a:buNone/>
            </a:pPr>
            <a:endParaRPr lang="it-IT" b="1" kern="0" cap="small" dirty="0">
              <a:solidFill>
                <a:srgbClr val="00B050"/>
              </a:solidFill>
              <a:latin typeface="Verdana" panose="020B0604030504040204" pitchFamily="34" charset="0"/>
              <a:ea typeface="Verdana" panose="020B0604030504040204" pitchFamily="34" charset="0"/>
            </a:endParaRPr>
          </a:p>
          <a:p>
            <a:pPr marL="0" indent="0" algn="ctr">
              <a:lnSpc>
                <a:spcPct val="100000"/>
              </a:lnSpc>
              <a:spcBef>
                <a:spcPts val="0"/>
              </a:spcBef>
              <a:spcAft>
                <a:spcPts val="0"/>
              </a:spcAft>
              <a:buClrTx/>
              <a:buSzTx/>
              <a:buNone/>
            </a:pPr>
            <a:r>
              <a:rPr lang="it-IT" b="1" kern="0" cap="small" dirty="0">
                <a:solidFill>
                  <a:srgbClr val="00B050"/>
                </a:solidFill>
                <a:latin typeface="Verdana" panose="020B0604030504040204" pitchFamily="34" charset="0"/>
                <a:ea typeface="Verdana" panose="020B0604030504040204" pitchFamily="34" charset="0"/>
              </a:rPr>
              <a:t>ART. 19 d.lgs. 31 Dicembre 1992, n. 546</a:t>
            </a:r>
          </a:p>
          <a:p>
            <a:pPr marL="0" indent="0" algn="ctr">
              <a:lnSpc>
                <a:spcPct val="100000"/>
              </a:lnSpc>
              <a:spcBef>
                <a:spcPts val="0"/>
              </a:spcBef>
              <a:spcAft>
                <a:spcPts val="0"/>
              </a:spcAft>
              <a:buClrTx/>
              <a:buSzTx/>
              <a:buNone/>
            </a:pPr>
            <a:r>
              <a:rPr lang="it-IT" b="1" kern="0" cap="small" dirty="0">
                <a:solidFill>
                  <a:srgbClr val="00B050"/>
                </a:solidFill>
                <a:latin typeface="Verdana" panose="020B0604030504040204" pitchFamily="34" charset="0"/>
                <a:ea typeface="Verdana" panose="020B0604030504040204" pitchFamily="34" charset="0"/>
              </a:rPr>
              <a:t>Ricorso alla Commissione Tributaria Provinciale: rimedio «a critica illimitata», da proporre nel termine perentorio, a pena di decadenza, di 60 giorni dalla notifica dell’atto, con effetto di </a:t>
            </a:r>
            <a:r>
              <a:rPr lang="it-IT" b="1" kern="0" cap="small" dirty="0" err="1">
                <a:solidFill>
                  <a:srgbClr val="00B050"/>
                </a:solidFill>
                <a:latin typeface="Verdana" panose="020B0604030504040204" pitchFamily="34" charset="0"/>
                <a:ea typeface="Verdana" panose="020B0604030504040204" pitchFamily="34" charset="0"/>
              </a:rPr>
              <a:t>irretrattabilita’</a:t>
            </a:r>
            <a:r>
              <a:rPr lang="it-IT" b="1" kern="0" cap="small" dirty="0">
                <a:solidFill>
                  <a:srgbClr val="00B050"/>
                </a:solidFill>
                <a:latin typeface="Verdana" panose="020B0604030504040204" pitchFamily="34" charset="0"/>
                <a:ea typeface="Verdana" panose="020B0604030504040204" pitchFamily="34" charset="0"/>
              </a:rPr>
              <a:t> della pretesa</a:t>
            </a: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
        <p:nvSpPr>
          <p:cNvPr id="3" name="Freccia in giù 2">
            <a:extLst>
              <a:ext uri="{FF2B5EF4-FFF2-40B4-BE49-F238E27FC236}">
                <a16:creationId xmlns:a16="http://schemas.microsoft.com/office/drawing/2014/main" id="{388FC853-E1D3-48FC-BC42-52659D3F6A0A}"/>
              </a:ext>
            </a:extLst>
          </p:cNvPr>
          <p:cNvSpPr/>
          <p:nvPr/>
        </p:nvSpPr>
        <p:spPr>
          <a:xfrm>
            <a:off x="5698836" y="3531371"/>
            <a:ext cx="766619" cy="61575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Tree>
    <p:extLst>
      <p:ext uri="{BB962C8B-B14F-4D97-AF65-F5344CB8AC3E}">
        <p14:creationId xmlns:p14="http://schemas.microsoft.com/office/powerpoint/2010/main" val="72556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98432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PROCEDIMENTO DI RISCOSSIONE A MEZZO RUOLO  E  TUTELE</a:t>
            </a: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72805"/>
          </a:xfrm>
        </p:spPr>
        <p:txBody>
          <a:bodyPr>
            <a:normAutofit fontScale="85000" lnSpcReduction="20000"/>
          </a:bodyPr>
          <a:lstStyle/>
          <a:p>
            <a:pPr marL="0" indent="0" algn="ctr">
              <a:lnSpc>
                <a:spcPct val="100000"/>
              </a:lnSpc>
              <a:spcBef>
                <a:spcPts val="0"/>
              </a:spcBef>
              <a:spcAft>
                <a:spcPts val="0"/>
              </a:spcAft>
              <a:buClrTx/>
              <a:buSzTx/>
              <a:buNone/>
            </a:pPr>
            <a:r>
              <a:rPr lang="it-IT" sz="2400" b="1" kern="0" cap="small" dirty="0">
                <a:solidFill>
                  <a:srgbClr val="00B050"/>
                </a:solidFill>
                <a:latin typeface="Verdana" panose="020B0604030504040204" pitchFamily="34" charset="0"/>
                <a:ea typeface="Verdana" panose="020B0604030504040204" pitchFamily="34" charset="0"/>
              </a:rPr>
              <a:t>Art. 19 d.lgs. 31 Dicembre 1992, n. 546</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1. Il ricorso può essere proposto avverso:</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a) l'avviso di accertamento del tributo;</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b) l'avviso di liquidazione del tributo;</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c) il provvedimento che irroga le sanzioni;</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d) il ruolo e la cartella di pagamento;</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e) l'avviso di mora;</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e-bis) l'iscrizione di ipoteca sugli immobili di cui all'</a:t>
            </a:r>
            <a:r>
              <a:rPr lang="it-IT" sz="1600" b="1" u="sng" dirty="0">
                <a:solidFill>
                  <a:prstClr val="black"/>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articolo 77 del decreto del Presidente della Repubblica 29 settembre 1973, n. 602</a:t>
            </a:r>
            <a:r>
              <a:rPr lang="it-IT" sz="1600" b="1" dirty="0">
                <a:solidFill>
                  <a:prstClr val="black"/>
                </a:solidFill>
                <a:latin typeface="Verdana" panose="020B0604030504040204" pitchFamily="34" charset="0"/>
                <a:ea typeface="Verdana" panose="020B0604030504040204" pitchFamily="34" charset="0"/>
              </a:rPr>
              <a:t>, e successive modificazioni;</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e-ter) il fermo di beni mobili registrati di cui all'</a:t>
            </a:r>
            <a:r>
              <a:rPr lang="it-IT" sz="1600" b="1" u="sng" dirty="0">
                <a:solidFill>
                  <a:prstClr val="black"/>
                </a:solidFill>
                <a:latin typeface="Verdana" panose="020B0604030504040204" pitchFamily="34" charset="0"/>
                <a:ea typeface="Verdana" panose="020B0604030504040204" pitchFamily="34" charset="0"/>
                <a:hlinkClick r:id="rId3">
                  <a:extLst>
                    <a:ext uri="{A12FA001-AC4F-418D-AE19-62706E023703}">
                      <ahyp:hlinkClr xmlns:ahyp="http://schemas.microsoft.com/office/drawing/2018/hyperlinkcolor" val="tx"/>
                    </a:ext>
                  </a:extLst>
                </a:hlinkClick>
              </a:rPr>
              <a:t>articolo 86 del decreto del Presidente della Repubblica 29 settembre 1973, n. 602</a:t>
            </a:r>
            <a:r>
              <a:rPr lang="it-IT" sz="1600" b="1" dirty="0">
                <a:solidFill>
                  <a:prstClr val="black"/>
                </a:solidFill>
                <a:latin typeface="Verdana" panose="020B0604030504040204" pitchFamily="34" charset="0"/>
                <a:ea typeface="Verdana" panose="020B0604030504040204" pitchFamily="34" charset="0"/>
              </a:rPr>
              <a:t>, e successive modificazioni;</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a:t>
            </a:r>
          </a:p>
          <a:p>
            <a:pPr lvl="0" algn="just" fontAlgn="base">
              <a:lnSpc>
                <a:spcPct val="80000"/>
              </a:lnSpc>
              <a:buClr>
                <a:srgbClr val="1CADE4"/>
              </a:buClr>
            </a:pPr>
            <a:r>
              <a:rPr lang="it-IT" sz="1600" b="1" dirty="0">
                <a:solidFill>
                  <a:prstClr val="black"/>
                </a:solidFill>
                <a:latin typeface="Verdana" panose="020B0604030504040204" pitchFamily="34" charset="0"/>
                <a:ea typeface="Verdana" panose="020B0604030504040204" pitchFamily="34" charset="0"/>
              </a:rPr>
              <a:t>i) ogni altro atto per il quale la legge ne preveda l'autonoma impugnabilità davanti alle commissioni tributarie.</a:t>
            </a:r>
          </a:p>
          <a:p>
            <a:pPr lvl="0" algn="just" fontAlgn="base">
              <a:lnSpc>
                <a:spcPct val="100000"/>
              </a:lnSpc>
              <a:buClr>
                <a:srgbClr val="1CADE4"/>
              </a:buClr>
            </a:pPr>
            <a:r>
              <a:rPr lang="it-IT" sz="1600" b="1" dirty="0">
                <a:solidFill>
                  <a:prstClr val="black"/>
                </a:solidFill>
                <a:latin typeface="Verdana" panose="020B0604030504040204" pitchFamily="34" charset="0"/>
                <a:ea typeface="Verdana" panose="020B0604030504040204" pitchFamily="34" charset="0"/>
              </a:rPr>
              <a:t>3. Gli atti diversi da quelli indicati non sono impugnabili autonomamente. Ognuno degli atti autonomamente impugnabili può essere impugnato solo per vizi propri. La mancata notificazione di atti autonomamente impugnabili, adottati precedentemente all'atto notificato, ne consente l'impugnazione unitamente a quest'ultimo.</a:t>
            </a: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4"/>
          <a:stretch>
            <a:fillRect/>
          </a:stretch>
        </p:blipFill>
        <p:spPr>
          <a:xfrm>
            <a:off x="365761" y="0"/>
            <a:ext cx="2479039" cy="1114425"/>
          </a:xfrm>
          <a:prstGeom prst="rect">
            <a:avLst/>
          </a:prstGeom>
        </p:spPr>
      </p:pic>
    </p:spTree>
    <p:extLst>
      <p:ext uri="{BB962C8B-B14F-4D97-AF65-F5344CB8AC3E}">
        <p14:creationId xmlns:p14="http://schemas.microsoft.com/office/powerpoint/2010/main" val="1136367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a:br>
            <a:br>
              <a:rPr lang="it-IT" sz="6000"/>
            </a:br>
            <a:br>
              <a:rPr lang="it-IT" sz="6000"/>
            </a:br>
            <a:br>
              <a:rPr lang="it-IT" sz="6000"/>
            </a:br>
            <a:br>
              <a:rPr lang="it-IT" sz="6000"/>
            </a:br>
            <a:br>
              <a:rPr lang="it-IT" sz="6000"/>
            </a:br>
            <a:br>
              <a:rPr lang="it-IT" sz="6000"/>
            </a:br>
            <a:br>
              <a:rPr lang="it-IT" sz="3600"/>
            </a:br>
            <a:r>
              <a:rPr lang="it-IT" sz="2000" b="1" cap="small">
                <a:solidFill>
                  <a:srgbClr val="FF0000"/>
                </a:solidFill>
                <a:effectLst>
                  <a:outerShdw blurRad="38100" dist="38100" dir="2700000" algn="tl">
                    <a:srgbClr val="000000">
                      <a:alpha val="43137"/>
                    </a:srgbClr>
                  </a:outerShdw>
                </a:effectLst>
                <a:latin typeface="Sylfaen" panose="010A0502050306030303" pitchFamily="18" charset="0"/>
              </a:rPr>
              <a:t>PROCEDIMENTO DI RISCOSSIONE A MEZZO RUOLO  E  TUTELE</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QUANDO SI PROCEDE PER CREDITI TRIBUTARI</a:t>
            </a: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 AVVERSO IL PIGNORAMENTO</a:t>
            </a: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pic>
        <p:nvPicPr>
          <p:cNvPr id="7" name="Immagine 6">
            <a:extLst>
              <a:ext uri="{FF2B5EF4-FFF2-40B4-BE49-F238E27FC236}">
                <a16:creationId xmlns:a16="http://schemas.microsoft.com/office/drawing/2014/main" id="{F1333B49-3E56-45A8-B60D-520A8BF6C7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2921" y="2647985"/>
            <a:ext cx="3439235" cy="2660770"/>
          </a:xfrm>
          <a:prstGeom prst="rect">
            <a:avLst/>
          </a:prstGeom>
        </p:spPr>
      </p:pic>
    </p:spTree>
    <p:extLst>
      <p:ext uri="{BB962C8B-B14F-4D97-AF65-F5344CB8AC3E}">
        <p14:creationId xmlns:p14="http://schemas.microsoft.com/office/powerpoint/2010/main" val="519494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a:br>
            <a:br>
              <a:rPr lang="it-IT" sz="6000"/>
            </a:br>
            <a:br>
              <a:rPr lang="it-IT" sz="6000"/>
            </a:br>
            <a:br>
              <a:rPr lang="it-IT" sz="6000"/>
            </a:br>
            <a:br>
              <a:rPr lang="it-IT" sz="6000"/>
            </a:br>
            <a:br>
              <a:rPr lang="it-IT" sz="6000"/>
            </a:br>
            <a:br>
              <a:rPr lang="it-IT" sz="6000"/>
            </a:br>
            <a:br>
              <a:rPr lang="it-IT" sz="3600"/>
            </a:br>
            <a:r>
              <a:rPr lang="it-IT" sz="2000" b="1" cap="small">
                <a:solidFill>
                  <a:srgbClr val="FF0000"/>
                </a:solidFill>
                <a:effectLst>
                  <a:outerShdw blurRad="38100" dist="38100" dir="2700000" algn="tl">
                    <a:srgbClr val="000000">
                      <a:alpha val="43137"/>
                    </a:srgbClr>
                  </a:outerShdw>
                </a:effectLst>
                <a:latin typeface="Sylfaen" panose="010A0502050306030303" pitchFamily="18" charset="0"/>
              </a:rPr>
              <a:t>PROCEDIMENTO DI RISCOSSIONE A MEZZO RUOLO  E  TUTELE</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92500" lnSpcReduction="20000"/>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p>
          <a:p>
            <a:pPr marL="0" indent="0" algn="ctr">
              <a:buNone/>
              <a:defRPr/>
            </a:pPr>
            <a:r>
              <a:rPr lang="it-IT" sz="2400" b="1" kern="0" cap="small" dirty="0">
                <a:solidFill>
                  <a:srgbClr val="00B050"/>
                </a:solidFill>
                <a:latin typeface="Verdana" panose="020B0604030504040204" pitchFamily="34" charset="0"/>
                <a:ea typeface="Verdana" panose="020B0604030504040204" pitchFamily="34" charset="0"/>
              </a:rPr>
              <a:t>Art. 2 d.lgs. 31 Dicembre 1992, n. 546</a:t>
            </a: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«OGGETTO DELLA GIURISDIZIONE TRIBUTARIA»</a:t>
            </a:r>
          </a:p>
          <a:p>
            <a:pPr marL="0" indent="0" algn="ctr">
              <a:buNone/>
              <a:defRPr/>
            </a:pPr>
            <a:r>
              <a:rPr lang="it-IT" sz="2400" b="1" dirty="0">
                <a:solidFill>
                  <a:schemeClr val="tx1"/>
                </a:solidFill>
                <a:latin typeface="Sylfaen" panose="010A0502050306030303" pitchFamily="18" charset="0"/>
              </a:rPr>
              <a:t>1. </a:t>
            </a:r>
            <a:r>
              <a:rPr lang="it-IT" sz="2400" b="1" dirty="0">
                <a:solidFill>
                  <a:srgbClr val="272B33"/>
                </a:solidFill>
                <a:effectLst>
                  <a:outerShdw blurRad="38100" dist="38100" dir="2700000" algn="tl">
                    <a:srgbClr val="000000">
                      <a:alpha val="43137"/>
                    </a:srgbClr>
                  </a:outerShdw>
                </a:effectLst>
                <a:latin typeface="Sylfaen" panose="010A0502050306030303" pitchFamily="18" charset="0"/>
              </a:rPr>
              <a:t>Appartengono alla giurisdizione tributaria tutte le controversie aventi ad oggetto i tributi di ogni genere e specie comunque denominati, compresi quelli regionali, provinciali e comunali e il contributo per il Servizio sanitario nazionale, le sovrimposte e le addizionali, le relative sanzioni </a:t>
            </a:r>
            <a:r>
              <a:rPr lang="it-IT" sz="2400" b="1" dirty="0" err="1">
                <a:solidFill>
                  <a:srgbClr val="272B33"/>
                </a:solidFill>
                <a:effectLst>
                  <a:outerShdw blurRad="38100" dist="38100" dir="2700000" algn="tl">
                    <a:srgbClr val="000000">
                      <a:alpha val="43137"/>
                    </a:srgbClr>
                  </a:outerShdw>
                </a:effectLst>
                <a:latin typeface="Sylfaen" panose="010A0502050306030303" pitchFamily="18" charset="0"/>
              </a:rPr>
              <a:t>nonche</a:t>
            </a:r>
            <a:r>
              <a:rPr lang="it-IT" sz="2400" b="1" dirty="0">
                <a:solidFill>
                  <a:srgbClr val="272B33"/>
                </a:solidFill>
                <a:effectLst>
                  <a:outerShdw blurRad="38100" dist="38100" dir="2700000" algn="tl">
                    <a:srgbClr val="000000">
                      <a:alpha val="43137"/>
                    </a:srgbClr>
                  </a:outerShdw>
                </a:effectLst>
                <a:latin typeface="Sylfaen" panose="010A0502050306030303" pitchFamily="18" charset="0"/>
              </a:rPr>
              <a:t>' gli interessi e ogni altro accessorio. Restano escluse dalla giurisdizione tributaria soltanto le controversie riguardanti gli atti della esecuzione forzata tributaria successivi alla notifica della cartella di pagamento e, ove previsto, dell'avviso di cui all'articolo 50 del decreto del Presidente della Repubblica 29 settembre 1973, n. 602, per le quali continuano ad applicarsi le disposizioni del medesimo decreto del Presidente della Repubblica.</a:t>
            </a:r>
          </a:p>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 </a:t>
            </a: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935148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a:br>
            <a:br>
              <a:rPr lang="it-IT" sz="6000"/>
            </a:br>
            <a:br>
              <a:rPr lang="it-IT" sz="6000"/>
            </a:br>
            <a:br>
              <a:rPr lang="it-IT" sz="6000"/>
            </a:br>
            <a:br>
              <a:rPr lang="it-IT" sz="6000"/>
            </a:br>
            <a:br>
              <a:rPr lang="it-IT" sz="6000"/>
            </a:br>
            <a:br>
              <a:rPr lang="it-IT" sz="6000"/>
            </a:br>
            <a:br>
              <a:rPr lang="it-IT" sz="3600"/>
            </a:br>
            <a:r>
              <a:rPr lang="it-IT" sz="2000" b="1" cap="small">
                <a:solidFill>
                  <a:srgbClr val="FF0000"/>
                </a:solidFill>
                <a:effectLst>
                  <a:outerShdw blurRad="38100" dist="38100" dir="2700000" algn="tl">
                    <a:srgbClr val="000000">
                      <a:alpha val="43137"/>
                    </a:srgbClr>
                  </a:outerShdw>
                </a:effectLst>
                <a:latin typeface="Sylfaen" panose="010A0502050306030303" pitchFamily="18" charset="0"/>
              </a:rPr>
              <a:t>PROCEDIMENTO DI RISCOSSIONE A MEZZO RUOLO  E  TUTELE</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70000" lnSpcReduction="20000"/>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p>
          <a:p>
            <a:pPr marL="0" indent="0" algn="ctr">
              <a:buNone/>
              <a:defRPr/>
            </a:pPr>
            <a:r>
              <a:rPr lang="it-IT" sz="2400" b="1" kern="0" cap="small" dirty="0">
                <a:solidFill>
                  <a:srgbClr val="00B050"/>
                </a:solidFill>
                <a:latin typeface="Verdana" panose="020B0604030504040204" pitchFamily="34" charset="0"/>
                <a:ea typeface="Verdana" panose="020B0604030504040204" pitchFamily="34" charset="0"/>
              </a:rPr>
              <a:t>Art. 57 d.P.R. 29 Settembre 1973, n. 602</a:t>
            </a: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«OPPOSIZIONE ALL’ESECUZIONE E OPPOSIZIONE AGLI ATTI ESECUTIVI»</a:t>
            </a:r>
          </a:p>
          <a:p>
            <a:pPr algn="just" fontAlgn="base"/>
            <a:r>
              <a:rPr lang="it-IT" sz="2400" b="1" dirty="0">
                <a:solidFill>
                  <a:schemeClr val="tx1"/>
                </a:solidFill>
                <a:effectLst>
                  <a:outerShdw blurRad="38100" dist="38100" dir="2700000" algn="tl">
                    <a:srgbClr val="000000">
                      <a:alpha val="43137"/>
                    </a:srgbClr>
                  </a:outerShdw>
                </a:effectLst>
                <a:latin typeface="Sylfaen" panose="010A0502050306030303" pitchFamily="18" charset="0"/>
              </a:rPr>
              <a:t>1. </a:t>
            </a:r>
            <a:r>
              <a:rPr lang="it-IT" sz="2400" b="1" dirty="0">
                <a:effectLst>
                  <a:outerShdw blurRad="38100" dist="38100" dir="2700000" algn="tl">
                    <a:srgbClr val="000000">
                      <a:alpha val="43137"/>
                    </a:srgbClr>
                  </a:outerShdw>
                </a:effectLst>
                <a:latin typeface="Sylfaen" panose="010A0502050306030303" pitchFamily="18" charset="0"/>
              </a:rPr>
              <a:t>Non sono ammesse:</a:t>
            </a:r>
          </a:p>
          <a:p>
            <a:pPr algn="just" fontAlgn="base"/>
            <a:r>
              <a:rPr lang="it-IT" sz="2400" b="1" dirty="0">
                <a:effectLst>
                  <a:outerShdw blurRad="38100" dist="38100" dir="2700000" algn="tl">
                    <a:srgbClr val="000000">
                      <a:alpha val="43137"/>
                    </a:srgbClr>
                  </a:outerShdw>
                </a:effectLst>
                <a:latin typeface="Sylfaen" panose="010A0502050306030303" pitchFamily="18" charset="0"/>
              </a:rPr>
              <a:t>a) le opposizioni regolate dall'</a:t>
            </a:r>
            <a:r>
              <a:rPr lang="it-IT" sz="2400" b="1" u="sng" dirty="0">
                <a:effectLst>
                  <a:outerShdw blurRad="38100" dist="38100" dir="2700000" algn="tl">
                    <a:srgbClr val="000000">
                      <a:alpha val="43137"/>
                    </a:srgbClr>
                  </a:outerShdw>
                </a:effectLst>
                <a:latin typeface="Sylfaen" panose="010A0502050306030303" pitchFamily="18" charset="0"/>
                <a:hlinkClick r:id="rId2">
                  <a:extLst>
                    <a:ext uri="{A12FA001-AC4F-418D-AE19-62706E023703}">
                      <ahyp:hlinkClr xmlns:ahyp="http://schemas.microsoft.com/office/drawing/2018/hyperlinkcolor" val="tx"/>
                    </a:ext>
                  </a:extLst>
                </a:hlinkClick>
              </a:rPr>
              <a:t>articolo 615 del codice di procedura civile</a:t>
            </a:r>
            <a:r>
              <a:rPr lang="it-IT" sz="2400" b="1" dirty="0">
                <a:effectLst>
                  <a:outerShdw blurRad="38100" dist="38100" dir="2700000" algn="tl">
                    <a:srgbClr val="000000">
                      <a:alpha val="43137"/>
                    </a:srgbClr>
                  </a:outerShdw>
                </a:effectLst>
                <a:latin typeface="Sylfaen" panose="010A0502050306030303" pitchFamily="18" charset="0"/>
              </a:rPr>
              <a:t>, fatta eccezione per quelle concernenti la pignorabilità dei beni;</a:t>
            </a:r>
          </a:p>
          <a:p>
            <a:pPr algn="just" fontAlgn="base"/>
            <a:r>
              <a:rPr lang="it-IT" sz="2400" b="1" dirty="0">
                <a:effectLst>
                  <a:outerShdw blurRad="38100" dist="38100" dir="2700000" algn="tl">
                    <a:srgbClr val="000000">
                      <a:alpha val="43137"/>
                    </a:srgbClr>
                  </a:outerShdw>
                </a:effectLst>
                <a:latin typeface="Sylfaen" panose="010A0502050306030303" pitchFamily="18" charset="0"/>
              </a:rPr>
              <a:t>b) le opposizioni regolate dall'</a:t>
            </a:r>
            <a:r>
              <a:rPr lang="it-IT" sz="2400" b="1" u="sng" dirty="0">
                <a:effectLst>
                  <a:outerShdw blurRad="38100" dist="38100" dir="2700000" algn="tl">
                    <a:srgbClr val="000000">
                      <a:alpha val="43137"/>
                    </a:srgbClr>
                  </a:outerShdw>
                </a:effectLst>
                <a:latin typeface="Sylfaen" panose="010A0502050306030303" pitchFamily="18" charset="0"/>
                <a:hlinkClick r:id="rId3">
                  <a:extLst>
                    <a:ext uri="{A12FA001-AC4F-418D-AE19-62706E023703}">
                      <ahyp:hlinkClr xmlns:ahyp="http://schemas.microsoft.com/office/drawing/2018/hyperlinkcolor" val="tx"/>
                    </a:ext>
                  </a:extLst>
                </a:hlinkClick>
              </a:rPr>
              <a:t>articolo 617 del codice di procedura civile</a:t>
            </a:r>
            <a:r>
              <a:rPr lang="it-IT" sz="2400" b="1" dirty="0">
                <a:effectLst>
                  <a:outerShdw blurRad="38100" dist="38100" dir="2700000" algn="tl">
                    <a:srgbClr val="000000">
                      <a:alpha val="43137"/>
                    </a:srgbClr>
                  </a:outerShdw>
                </a:effectLst>
                <a:latin typeface="Sylfaen" panose="010A0502050306030303" pitchFamily="18" charset="0"/>
              </a:rPr>
              <a:t> relative alla regolarità formale ed alla notificazione del titolo esecutivo.</a:t>
            </a:r>
          </a:p>
          <a:p>
            <a:pPr algn="just"/>
            <a:endParaRPr lang="it-IT" sz="2400" b="1" dirty="0">
              <a:effectLst>
                <a:outerShdw blurRad="38100" dist="38100" dir="2700000" algn="tl">
                  <a:srgbClr val="000000">
                    <a:alpha val="43137"/>
                  </a:srgbClr>
                </a:outerShdw>
              </a:effectLst>
              <a:latin typeface="Sylfaen" panose="010A0502050306030303" pitchFamily="18" charset="0"/>
            </a:endParaRPr>
          </a:p>
          <a:p>
            <a:pPr algn="just"/>
            <a:r>
              <a:rPr lang="it-IT" sz="2400" b="1" i="1" dirty="0">
                <a:solidFill>
                  <a:srgbClr val="C00000"/>
                </a:solidFill>
                <a:effectLst>
                  <a:outerShdw blurRad="38100" dist="38100" dir="2700000" algn="tl">
                    <a:srgbClr val="000000">
                      <a:alpha val="43137"/>
                    </a:srgbClr>
                  </a:outerShdw>
                </a:effectLst>
                <a:latin typeface="Sylfaen" panose="010A0502050306030303" pitchFamily="18" charset="0"/>
              </a:rPr>
              <a:t>La </a:t>
            </a:r>
            <a:r>
              <a:rPr lang="it-IT" sz="2400" b="1" i="1" dirty="0">
                <a:solidFill>
                  <a:srgbClr val="002060"/>
                </a:solidFill>
                <a:effectLst>
                  <a:outerShdw blurRad="38100" dist="38100" dir="2700000" algn="tl">
                    <a:srgbClr val="000000">
                      <a:alpha val="43137"/>
                    </a:srgbClr>
                  </a:outerShdw>
                </a:effectLst>
                <a:latin typeface="Sylfaen" panose="010A0502050306030303" pitchFamily="18" charset="0"/>
              </a:rPr>
              <a:t>Corte Costituzionale</a:t>
            </a:r>
            <a:r>
              <a:rPr lang="it-IT" sz="2400" b="1" i="1" dirty="0">
                <a:solidFill>
                  <a:srgbClr val="C00000"/>
                </a:solidFill>
                <a:effectLst>
                  <a:outerShdw blurRad="38100" dist="38100" dir="2700000" algn="tl">
                    <a:srgbClr val="000000">
                      <a:alpha val="43137"/>
                    </a:srgbClr>
                  </a:outerShdw>
                </a:effectLst>
                <a:latin typeface="Sylfaen" panose="010A0502050306030303" pitchFamily="18" charset="0"/>
              </a:rPr>
              <a:t>, con </a:t>
            </a:r>
            <a:r>
              <a:rPr lang="it-IT" sz="2400" b="1" i="1" u="sng" dirty="0">
                <a:solidFill>
                  <a:srgbClr val="002060"/>
                </a:solidFill>
                <a:effectLst>
                  <a:outerShdw blurRad="38100" dist="38100" dir="2700000" algn="tl">
                    <a:srgbClr val="000000">
                      <a:alpha val="43137"/>
                    </a:srgbClr>
                  </a:outerShdw>
                </a:effectLst>
                <a:latin typeface="Sylfaen" panose="010A0502050306030303" pitchFamily="18" charset="0"/>
                <a:hlinkClick r:id="rId4">
                  <a:extLst>
                    <a:ext uri="{A12FA001-AC4F-418D-AE19-62706E023703}">
                      <ahyp:hlinkClr xmlns:ahyp="http://schemas.microsoft.com/office/drawing/2018/hyperlinkcolor" val="tx"/>
                    </a:ext>
                  </a:extLst>
                </a:hlinkClick>
              </a:rPr>
              <a:t>sentenza 31 maggio 2018, n. 114</a:t>
            </a:r>
            <a:r>
              <a:rPr lang="it-IT" sz="2400" b="1" i="1" dirty="0">
                <a:solidFill>
                  <a:srgbClr val="002060"/>
                </a:solidFill>
                <a:effectLst>
                  <a:outerShdw blurRad="38100" dist="38100" dir="2700000" algn="tl">
                    <a:srgbClr val="000000">
                      <a:alpha val="43137"/>
                    </a:srgbClr>
                  </a:outerShdw>
                </a:effectLst>
                <a:latin typeface="Sylfaen" panose="010A0502050306030303" pitchFamily="18" charset="0"/>
              </a:rPr>
              <a:t> </a:t>
            </a:r>
            <a:r>
              <a:rPr lang="it-IT" sz="2400" b="1" i="1" dirty="0">
                <a:solidFill>
                  <a:srgbClr val="C00000"/>
                </a:solidFill>
                <a:effectLst>
                  <a:outerShdw blurRad="38100" dist="38100" dir="2700000" algn="tl">
                    <a:srgbClr val="000000">
                      <a:alpha val="43137"/>
                    </a:srgbClr>
                  </a:outerShdw>
                </a:effectLst>
                <a:latin typeface="Sylfaen" panose="010A0502050306030303" pitchFamily="18" charset="0"/>
              </a:rPr>
              <a:t>ha dichiarato l’illegittimità costituzionale del presente comma nella parte in cui non prevede che, nelle controversie che riguardano gli atti dell'esecuzione forzata tributaria successivi alla notifica della cartella di pagamento o all'avviso di cui all'art. 50 del d.P.R. n. 602 del 1973, sono ammesse le opposizioni regolate dall'art. 615 del codice di procedura civile.</a:t>
            </a:r>
            <a:endParaRPr lang="it-IT" sz="2400" b="1" dirty="0">
              <a:solidFill>
                <a:srgbClr val="C00000"/>
              </a:solidFill>
              <a:effectLst>
                <a:outerShdw blurRad="38100" dist="38100" dir="2700000" algn="tl">
                  <a:srgbClr val="000000">
                    <a:alpha val="43137"/>
                  </a:srgbClr>
                </a:outerShdw>
              </a:effectLst>
              <a:latin typeface="Sylfaen" panose="010A0502050306030303" pitchFamily="18" charset="0"/>
            </a:endParaRPr>
          </a:p>
          <a:p>
            <a:pPr marL="0" indent="0" algn="just">
              <a:buFont typeface="Wingdings" panose="05000000000000000000" pitchFamily="2" charset="2"/>
              <a:buNone/>
              <a:defRPr/>
            </a:pPr>
            <a:endParaRPr lang="it-IT" b="1" kern="0" cap="small" dirty="0">
              <a:solidFill>
                <a:srgbClr val="C0000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5"/>
          <a:stretch>
            <a:fillRect/>
          </a:stretch>
        </p:blipFill>
        <p:spPr>
          <a:xfrm>
            <a:off x="365761" y="0"/>
            <a:ext cx="2917767" cy="1114425"/>
          </a:xfrm>
          <a:prstGeom prst="rect">
            <a:avLst/>
          </a:prstGeom>
        </p:spPr>
      </p:pic>
    </p:spTree>
    <p:extLst>
      <p:ext uri="{BB962C8B-B14F-4D97-AF65-F5344CB8AC3E}">
        <p14:creationId xmlns:p14="http://schemas.microsoft.com/office/powerpoint/2010/main" val="3798784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a:br>
            <a:br>
              <a:rPr lang="it-IT" sz="6000"/>
            </a:br>
            <a:br>
              <a:rPr lang="it-IT" sz="6000"/>
            </a:br>
            <a:br>
              <a:rPr lang="it-IT" sz="6000"/>
            </a:br>
            <a:br>
              <a:rPr lang="it-IT" sz="6000"/>
            </a:br>
            <a:br>
              <a:rPr lang="it-IT" sz="6000"/>
            </a:br>
            <a:br>
              <a:rPr lang="it-IT" sz="6000"/>
            </a:br>
            <a:br>
              <a:rPr lang="it-IT" sz="3600"/>
            </a:br>
            <a:r>
              <a:rPr lang="it-IT" sz="2000" b="1" cap="small">
                <a:solidFill>
                  <a:srgbClr val="FF0000"/>
                </a:solidFill>
                <a:effectLst>
                  <a:outerShdw blurRad="38100" dist="38100" dir="2700000" algn="tl">
                    <a:srgbClr val="000000">
                      <a:alpha val="43137"/>
                    </a:srgbClr>
                  </a:outerShdw>
                </a:effectLst>
                <a:latin typeface="Sylfaen" panose="010A0502050306030303" pitchFamily="18" charset="0"/>
              </a:rPr>
              <a:t>PROCEDIMENTO DI RISCOSSIONE A MEZZO RUOLO  E  TUTELE</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p>
          <a:p>
            <a:pPr marL="0" indent="0" algn="ctr">
              <a:buNone/>
              <a:defRPr/>
            </a:pPr>
            <a:r>
              <a:rPr lang="it-IT" sz="2400" b="1" kern="0" cap="small" dirty="0">
                <a:solidFill>
                  <a:srgbClr val="FF0000"/>
                </a:solidFill>
                <a:latin typeface="Verdana" panose="020B0604030504040204" pitchFamily="34" charset="0"/>
                <a:ea typeface="Verdana" panose="020B0604030504040204" pitchFamily="34" charset="0"/>
              </a:rPr>
              <a:t>LA SOLUZIONE GIURISPRUDENZIALE</a:t>
            </a:r>
          </a:p>
          <a:p>
            <a:pPr marL="0" indent="0" algn="ctr">
              <a:buNone/>
              <a:defRPr/>
            </a:pPr>
            <a:r>
              <a:rPr lang="it-IT" sz="2400" b="1" kern="0" cap="small" dirty="0">
                <a:solidFill>
                  <a:srgbClr val="00B050"/>
                </a:solidFill>
                <a:latin typeface="Verdana" panose="020B0604030504040204" pitchFamily="34" charset="0"/>
                <a:ea typeface="Verdana" panose="020B0604030504040204" pitchFamily="34" charset="0"/>
              </a:rPr>
              <a:t>CASS., SEZ. U., 05/06/2017, n. 13913 e n. 13916</a:t>
            </a:r>
          </a:p>
          <a:p>
            <a:pPr algn="just" fontAlgn="base"/>
            <a:r>
              <a:rPr lang="it-IT" sz="1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In materia di esecuzione forzata tributaria, l'opposizione agli atti esecutivi avverso l'atto di pignoramento asseritamente viziato per omessa o invalida notificazione della cartella di pagamento (o di altro atto prodromico al pignoramento), è ammissibile e va proposta - ai sensi degli artt. 2, comma 1, e 19 del d.lgs. n. 546 del 1992, dell'art. 57 del d.P.R. n. 602 del 1973 e dell'art. 617 c.p.c. - davanti al giudice tributario, risolvendosi nell'impugnazione del primo atto in cui si manifesta al contribuente la volontà di procedere alla riscossione di un ben individuato credito tributario.</a:t>
            </a:r>
            <a:endParaRPr lang="it-IT" sz="1900" b="1" kern="0" cap="small"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280937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85000" lnSpcReduction="10000"/>
          </a:bodyPr>
          <a:lstStyle/>
          <a:p>
            <a:pPr marL="0" indent="0" algn="ctr">
              <a:buNone/>
              <a:defRPr/>
            </a:pPr>
            <a:r>
              <a:rPr lang="it-IT" sz="2400" b="1" kern="0" cap="small" dirty="0">
                <a:solidFill>
                  <a:srgbClr val="FF0000"/>
                </a:solidFill>
                <a:latin typeface="Verdana" panose="020B0604030504040204" pitchFamily="34" charset="0"/>
                <a:ea typeface="Verdana" panose="020B0604030504040204" pitchFamily="34" charset="0"/>
              </a:rPr>
              <a:t>Cass., Sez. U., n. 13913 del 2017</a:t>
            </a:r>
          </a:p>
          <a:p>
            <a:pPr marL="0" indent="0" algn="ctr">
              <a:buNone/>
              <a:defRPr/>
            </a:pPr>
            <a:r>
              <a:rPr lang="it-IT" sz="2400" b="1" kern="0" cap="small" dirty="0">
                <a:solidFill>
                  <a:srgbClr val="FF0000"/>
                </a:solidFill>
                <a:latin typeface="Verdana" panose="020B0604030504040204" pitchFamily="34" charset="0"/>
                <a:ea typeface="Verdana" panose="020B0604030504040204" pitchFamily="34" charset="0"/>
              </a:rPr>
              <a:t>ARGOMENTO LETTERALE</a:t>
            </a:r>
          </a:p>
          <a:p>
            <a:pPr algn="just" fontAlgn="base"/>
            <a:r>
              <a:rPr lang="it-IT" sz="1900" dirty="0">
                <a:latin typeface="Abadi" panose="020B0604020104020204" pitchFamily="34" charset="0"/>
              </a:rPr>
              <a:t>«</a:t>
            </a:r>
            <a:r>
              <a:rPr lang="it-IT" sz="1900" b="1" dirty="0">
                <a:solidFill>
                  <a:srgbClr val="7030A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L'art. 2, comma 1, secondo periodo, del d.lgs. n. 546 del 1992, individua il discrimine tra giurisdizione tributaria e giurisdizione ordinaria nella «notificazione della cartella di pagamento» </a:t>
            </a:r>
            <a:r>
              <a:rPr lang="it-IT" sz="1900" b="1" dirty="0">
                <a:effectLst>
                  <a:outerShdw blurRad="38100" dist="38100" dir="2700000" algn="tl">
                    <a:srgbClr val="000000">
                      <a:alpha val="43137"/>
                    </a:srgbClr>
                  </a:outerShdw>
                </a:effectLst>
                <a:latin typeface="Abadi" panose="020B0604020104020204" pitchFamily="34" charset="0"/>
                <a:ea typeface="Verdana" panose="020B0604030504040204" pitchFamily="34" charset="0"/>
              </a:rPr>
              <a:t>(ovvero, a seconda dei casi, dell'avviso di cui all'art. 50 del d.P.R. n. 602 del 1973, dell'avviso cosiddetto "</a:t>
            </a:r>
            <a:r>
              <a:rPr lang="it-IT" sz="1900" b="1" dirty="0" err="1">
                <a:effectLst>
                  <a:outerShdw blurRad="38100" dist="38100" dir="2700000" algn="tl">
                    <a:srgbClr val="000000">
                      <a:alpha val="43137"/>
                    </a:srgbClr>
                  </a:outerShdw>
                </a:effectLst>
                <a:latin typeface="Abadi" panose="020B0604020104020204" pitchFamily="34" charset="0"/>
                <a:ea typeface="Verdana" panose="020B0604030504040204" pitchFamily="34" charset="0"/>
              </a:rPr>
              <a:t>impoesattivo</a:t>
            </a:r>
            <a:r>
              <a:rPr lang="it-IT" sz="1900" b="1" dirty="0">
                <a:effectLst>
                  <a:outerShdw blurRad="38100" dist="38100" dir="2700000" algn="tl">
                    <a:srgbClr val="000000">
                      <a:alpha val="43137"/>
                    </a:srgbClr>
                  </a:outerShdw>
                </a:effectLst>
                <a:latin typeface="Abadi" panose="020B0604020104020204" pitchFamily="34" charset="0"/>
                <a:ea typeface="Verdana" panose="020B0604030504040204" pitchFamily="34" charset="0"/>
              </a:rPr>
              <a:t>" o dell'intimazione di pagamento): prima di tale notifica la controversia è devoluta al giudice tributario, dopo, al giudice ordinario. La disposizione richiede dunque, per radicare la giurisdizione del giudice ordinario, la notificazione del titolo esecutivo (o degli altri atti costituenti presupposti dell'esecuzione forzata tributaria). Ne deriva che </a:t>
            </a:r>
            <a:r>
              <a:rPr lang="it-IT" sz="1900" b="1" dirty="0">
                <a:solidFill>
                  <a:srgbClr val="7030A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l'impugnazione di un atto dell'esecuzione forzata tributaria (come il pignoramento effettuato in base a crediti tributari) che il contribuente assume essere invalido perché non preceduto dalla suddetta notificazione integra una opposizione ai sensi dell'art. 617 cod. proc. civ. nella quale si fa valere una nullità "derivata" dell'atto espropriativo e che è devoluta alla cognizione del giudice tributario </a:t>
            </a:r>
            <a:r>
              <a:rPr lang="it-IT" sz="1800" b="1" dirty="0">
                <a:effectLst>
                  <a:outerShdw blurRad="38100" dist="38100" dir="2700000" algn="tl">
                    <a:srgbClr val="000000">
                      <a:alpha val="43137"/>
                    </a:srgbClr>
                  </a:outerShdw>
                </a:effectLst>
                <a:latin typeface="Abadi" panose="020B0604020104020204" pitchFamily="34" charset="0"/>
                <a:ea typeface="Verdana" panose="020B0604030504040204" pitchFamily="34" charset="0"/>
              </a:rPr>
              <a:t>proprio perché si situa (…) prima della notificazione in discorso</a:t>
            </a:r>
            <a:r>
              <a:rPr lang="it-IT" sz="1900" b="1" dirty="0">
                <a:effectLst>
                  <a:outerShdw blurRad="38100" dist="38100" dir="2700000" algn="tl">
                    <a:srgbClr val="000000">
                      <a:alpha val="43137"/>
                    </a:srgbClr>
                  </a:outerShdw>
                </a:effectLst>
                <a:latin typeface="Abadi" panose="020B0604020104020204" pitchFamily="34" charset="0"/>
                <a:ea typeface="Verdana" panose="020B0604030504040204" pitchFamily="34" charset="0"/>
              </a:rPr>
              <a:t>. In questa prospettiva, ai fini della giurisdizione</a:t>
            </a:r>
            <a:r>
              <a:rPr lang="it-IT" sz="1900" b="1" dirty="0">
                <a:solidFill>
                  <a:srgbClr val="7030A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 non ha importanza se, in punto di fatto, la cartella (o un altro degli atti equipollenti richiesti dalla legge) sia stata o no effettivamente notificata</a:t>
            </a:r>
            <a:r>
              <a:rPr lang="it-IT" sz="1900" b="1" dirty="0">
                <a:effectLst>
                  <a:outerShdw blurRad="38100" dist="38100" dir="2700000" algn="tl">
                    <a:srgbClr val="000000">
                      <a:alpha val="43137"/>
                    </a:srgbClr>
                  </a:outerShdw>
                </a:effectLst>
                <a:latin typeface="Abadi" panose="020B0604020104020204" pitchFamily="34" charset="0"/>
                <a:ea typeface="Verdana" panose="020B0604030504040204" pitchFamily="34" charset="0"/>
              </a:rPr>
              <a:t>: il punto attiene al merito e la giurisdizione non può farsi dipendere dal raggiungimento della prova della notificazione e, quindi, </a:t>
            </a:r>
            <a:r>
              <a:rPr lang="it-IT" sz="1900" b="1" dirty="0" err="1">
                <a:effectLst>
                  <a:outerShdw blurRad="38100" dist="38100" dir="2700000" algn="tl">
                    <a:srgbClr val="000000">
                      <a:alpha val="43137"/>
                    </a:srgbClr>
                  </a:outerShdw>
                </a:effectLst>
                <a:latin typeface="Abadi" panose="020B0604020104020204" pitchFamily="34" charset="0"/>
                <a:ea typeface="Verdana" panose="020B0604030504040204" pitchFamily="34" charset="0"/>
              </a:rPr>
              <a:t>secundum</a:t>
            </a:r>
            <a:r>
              <a:rPr lang="it-IT" sz="1900" b="1" dirty="0">
                <a:effectLst>
                  <a:outerShdw blurRad="38100" dist="38100" dir="2700000" algn="tl">
                    <a:srgbClr val="000000">
                      <a:alpha val="43137"/>
                    </a:srgbClr>
                  </a:outerShdw>
                </a:effectLst>
                <a:latin typeface="Abadi" panose="020B0604020104020204" pitchFamily="34" charset="0"/>
                <a:ea typeface="Verdana" panose="020B0604030504040204" pitchFamily="34" charset="0"/>
              </a:rPr>
              <a:t> </a:t>
            </a:r>
            <a:r>
              <a:rPr lang="it-IT" sz="1900" b="1" dirty="0" err="1">
                <a:effectLst>
                  <a:outerShdw blurRad="38100" dist="38100" dir="2700000" algn="tl">
                    <a:srgbClr val="000000">
                      <a:alpha val="43137"/>
                    </a:srgbClr>
                  </a:outerShdw>
                </a:effectLst>
                <a:latin typeface="Abadi" panose="020B0604020104020204" pitchFamily="34" charset="0"/>
                <a:ea typeface="Verdana" panose="020B0604030504040204" pitchFamily="34" charset="0"/>
              </a:rPr>
              <a:t>eventum</a:t>
            </a:r>
            <a:r>
              <a:rPr lang="it-IT" sz="1900" b="1" dirty="0">
                <a:effectLst>
                  <a:outerShdw blurRad="38100" dist="38100" dir="2700000" algn="tl">
                    <a:srgbClr val="000000">
                      <a:alpha val="43137"/>
                    </a:srgbClr>
                  </a:outerShdw>
                </a:effectLst>
                <a:latin typeface="Abadi" panose="020B0604020104020204" pitchFamily="34" charset="0"/>
                <a:ea typeface="Verdana" panose="020B0604030504040204" pitchFamily="34" charset="0"/>
              </a:rPr>
              <a:t>. </a:t>
            </a:r>
            <a:r>
              <a:rPr lang="it-IT" sz="19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Rileva invece, ai fini indicati, il dedotto vizio dell'atto di pignoramento (mancata notificazione della cartella) e non la natura, propria di questo, di primo atto dell'espropriazione forzata (art. 491 cod. proc. civ.)</a:t>
            </a:r>
            <a:r>
              <a:rPr lang="it-IT" sz="1900" dirty="0">
                <a:solidFill>
                  <a:srgbClr val="FF0000"/>
                </a:solidFill>
                <a:latin typeface="Abadi" panose="020B0604020104020204" pitchFamily="34" charset="0"/>
                <a:ea typeface="Verdana" panose="020B0604030504040204" pitchFamily="34" charset="0"/>
              </a:rPr>
              <a:t>».</a:t>
            </a:r>
            <a:endParaRPr lang="it-IT" sz="1900" b="1" kern="0" cap="small" dirty="0">
              <a:solidFill>
                <a:srgbClr val="FF0000"/>
              </a:solidFill>
              <a:latin typeface="Abadi" panose="020B060402010402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4062542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None/>
              <a:defRPr/>
            </a:pPr>
            <a:r>
              <a:rPr lang="it-IT" sz="2400" b="1" kern="0" cap="small" dirty="0">
                <a:solidFill>
                  <a:srgbClr val="FF0000"/>
                </a:solidFill>
                <a:latin typeface="Verdana" panose="020B0604030504040204" pitchFamily="34" charset="0"/>
                <a:ea typeface="Verdana" panose="020B0604030504040204" pitchFamily="34" charset="0"/>
              </a:rPr>
              <a:t>Cass., Sez. U., n. 13913 del 2017</a:t>
            </a:r>
          </a:p>
          <a:p>
            <a:pPr marL="0" indent="0" algn="ctr">
              <a:buNone/>
              <a:defRPr/>
            </a:pPr>
            <a:r>
              <a:rPr lang="it-IT" sz="2400" b="1" kern="0" cap="small" dirty="0">
                <a:solidFill>
                  <a:srgbClr val="FF0000"/>
                </a:solidFill>
                <a:latin typeface="Verdana" panose="020B0604030504040204" pitchFamily="34" charset="0"/>
                <a:ea typeface="Verdana" panose="020B0604030504040204" pitchFamily="34" charset="0"/>
              </a:rPr>
              <a:t>ARGOMENTO LETTERALE</a:t>
            </a:r>
          </a:p>
          <a:p>
            <a:pPr algn="just" fontAlgn="base"/>
            <a:r>
              <a:rPr lang="it-IT"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«L'orientamento secondo cui è ammissibile davanti al giudice ordinario l'impugnazione del pignoramento incentrata sulla mancata notifica della cartella di pagamento (o dei suddetti atti assimilabili) si scontra con </a:t>
            </a:r>
            <a:r>
              <a:rPr lang="it-IT" b="1" dirty="0">
                <a:solidFill>
                  <a:srgbClr val="7030A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l'art. 57 del d.P.R. n. 602 del 1973, nella parte in cui stabilisce che non sono ammesse le opposizioni regolate dall'art. 617 cod. proc. civ. riguardanti la regolarità formale e la notificazione del titolo esecutivo</a:t>
            </a:r>
            <a:r>
              <a:rPr lang="it-IT"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endParaRPr lang="it-IT" b="1" kern="0" cap="small"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4134917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None/>
              <a:defRPr/>
            </a:pPr>
            <a:r>
              <a:rPr lang="it-IT" sz="2400" b="1" kern="0" cap="small" dirty="0">
                <a:solidFill>
                  <a:srgbClr val="FF0000"/>
                </a:solidFill>
                <a:latin typeface="Verdana" panose="020B0604030504040204" pitchFamily="34" charset="0"/>
                <a:ea typeface="Verdana" panose="020B0604030504040204" pitchFamily="34" charset="0"/>
              </a:rPr>
              <a:t>Cass., Sez. U., n. 13913 del 2017</a:t>
            </a:r>
          </a:p>
          <a:p>
            <a:pPr marL="0" indent="0" algn="ctr">
              <a:buNone/>
              <a:defRPr/>
            </a:pPr>
            <a:r>
              <a:rPr lang="it-IT" sz="2400" b="1" kern="0" cap="small" dirty="0">
                <a:solidFill>
                  <a:srgbClr val="FF0000"/>
                </a:solidFill>
                <a:latin typeface="Verdana" panose="020B0604030504040204" pitchFamily="34" charset="0"/>
                <a:ea typeface="Verdana" panose="020B0604030504040204" pitchFamily="34" charset="0"/>
              </a:rPr>
              <a:t>ARGOMENTO SISTEMATICO</a:t>
            </a:r>
          </a:p>
          <a:p>
            <a:pPr algn="just" fontAlgn="base"/>
            <a:r>
              <a:rPr lang="it-IT"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r>
              <a:rPr lang="it-IT" sz="2400" b="1" dirty="0">
                <a:solidFill>
                  <a:srgbClr val="7030A0"/>
                </a:solidFill>
                <a:effectLst>
                  <a:outerShdw blurRad="38100" dist="38100" dir="2700000" algn="tl">
                    <a:srgbClr val="000000">
                      <a:alpha val="43137"/>
                    </a:srgbClr>
                  </a:outerShdw>
                </a:effectLst>
                <a:latin typeface="Abadi" panose="020B0604020104020204" pitchFamily="34" charset="0"/>
              </a:rPr>
              <a:t>l'atto di pignoramento non preceduto dalla notifica della cartella di pagamento integra il primo atto in cui si manifesta al contribuente la volontà di procedere alla riscossione di un ben individuato credito tributario </a:t>
            </a:r>
            <a:r>
              <a:rPr lang="it-IT" sz="2400" b="1" dirty="0">
                <a:effectLst>
                  <a:outerShdw blurRad="38100" dist="38100" dir="2700000" algn="tl">
                    <a:srgbClr val="000000">
                      <a:alpha val="43137"/>
                    </a:srgbClr>
                  </a:outerShdw>
                </a:effectLst>
                <a:latin typeface="Abadi" panose="020B0604020104020204" pitchFamily="34" charset="0"/>
              </a:rPr>
              <a:t>e pertanto, in quanto idoneo a far sorgere l'interesse ad agire ai sensi dell'art. 100 cod. proc. civ., rientra nell'àmbito degli atti impugnabili davanti al giudice tributario in forza dell'art. 19 del d.lgs. n. 546 del 1992</a:t>
            </a:r>
            <a:r>
              <a:rPr lang="it-IT"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endParaRPr lang="it-IT" b="1" kern="0" cap="small"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82800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endParaRPr lang="it-IT" sz="2000" dirty="0">
              <a:latin typeface="Sylfaen" panose="010A0502050306030303" pitchFamily="18" charset="0"/>
            </a:endParaRPr>
          </a:p>
        </p:txBody>
      </p:sp>
      <p:graphicFrame>
        <p:nvGraphicFramePr>
          <p:cNvPr id="8" name="Segnaposto contenuto 7">
            <a:extLst>
              <a:ext uri="{FF2B5EF4-FFF2-40B4-BE49-F238E27FC236}">
                <a16:creationId xmlns:a16="http://schemas.microsoft.com/office/drawing/2014/main" id="{6E5A2782-2C5C-40A1-8709-1A0B8EB0E7AD}"/>
              </a:ext>
            </a:extLst>
          </p:cNvPr>
          <p:cNvGraphicFramePr>
            <a:graphicFrameLocks noGrp="1"/>
          </p:cNvGraphicFramePr>
          <p:nvPr>
            <p:ph idx="1"/>
            <p:extLst>
              <p:ext uri="{D42A27DB-BD31-4B8C-83A1-F6EECF244321}">
                <p14:modId xmlns:p14="http://schemas.microsoft.com/office/powerpoint/2010/main" val="2040525970"/>
              </p:ext>
            </p:extLst>
          </p:nvPr>
        </p:nvGraphicFramePr>
        <p:xfrm>
          <a:off x="937491" y="2484367"/>
          <a:ext cx="10058400" cy="25494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magine 3"/>
          <p:cNvPicPr>
            <a:picLocks noChangeAspect="1"/>
          </p:cNvPicPr>
          <p:nvPr/>
        </p:nvPicPr>
        <p:blipFill>
          <a:blip r:embed="rId7"/>
          <a:stretch>
            <a:fillRect/>
          </a:stretch>
        </p:blipFill>
        <p:spPr>
          <a:xfrm>
            <a:off x="365761" y="0"/>
            <a:ext cx="2917767" cy="1114425"/>
          </a:xfrm>
          <a:prstGeom prst="rect">
            <a:avLst/>
          </a:prstGeom>
        </p:spPr>
      </p:pic>
      <p:sp>
        <p:nvSpPr>
          <p:cNvPr id="9" name="CasellaDiTesto 8">
            <a:extLst>
              <a:ext uri="{FF2B5EF4-FFF2-40B4-BE49-F238E27FC236}">
                <a16:creationId xmlns:a16="http://schemas.microsoft.com/office/drawing/2014/main" id="{7ACD4AA7-16C9-432C-B768-0096CDAF2D29}"/>
              </a:ext>
            </a:extLst>
          </p:cNvPr>
          <p:cNvSpPr txBox="1"/>
          <p:nvPr/>
        </p:nvSpPr>
        <p:spPr>
          <a:xfrm>
            <a:off x="2235200" y="1838036"/>
            <a:ext cx="8238836" cy="738664"/>
          </a:xfrm>
          <a:prstGeom prst="rect">
            <a:avLst/>
          </a:prstGeom>
          <a:noFill/>
        </p:spPr>
        <p:txBody>
          <a:bodyPr wrap="square" rtlCol="0">
            <a:spAutoFit/>
          </a:bodyPr>
          <a:lstStyle/>
          <a:p>
            <a:pPr algn="ctr"/>
            <a:r>
              <a:rPr lang="it-IT" b="1" dirty="0">
                <a:solidFill>
                  <a:srgbClr val="FF0000"/>
                </a:solidFill>
                <a:effectLst>
                  <a:outerShdw blurRad="38100" dist="38100" dir="2700000" algn="tl">
                    <a:srgbClr val="000000">
                      <a:alpha val="43137"/>
                    </a:srgbClr>
                  </a:outerShdw>
                </a:effectLst>
                <a:latin typeface="Abadi" panose="020B0604020104020204" pitchFamily="34" charset="0"/>
              </a:rPr>
              <a:t>CASS. n. 13913 del 2017</a:t>
            </a:r>
          </a:p>
          <a:p>
            <a:pPr algn="ctr"/>
            <a:r>
              <a:rPr lang="it-IT" sz="2400" b="1" dirty="0">
                <a:solidFill>
                  <a:srgbClr val="00B050"/>
                </a:solidFill>
                <a:effectLst>
                  <a:outerShdw blurRad="38100" dist="38100" dir="2700000" algn="tl">
                    <a:srgbClr val="000000">
                      <a:alpha val="43137"/>
                    </a:srgbClr>
                  </a:outerShdw>
                </a:effectLst>
                <a:latin typeface="Abadi" panose="020B0604020104020204" pitchFamily="34" charset="0"/>
              </a:rPr>
              <a:t>RIPARTO DI GIURISDIZIONE PER VIZIO DELL’ATTO </a:t>
            </a:r>
          </a:p>
        </p:txBody>
      </p:sp>
      <p:graphicFrame>
        <p:nvGraphicFramePr>
          <p:cNvPr id="14" name="Diagramma 13">
            <a:extLst>
              <a:ext uri="{FF2B5EF4-FFF2-40B4-BE49-F238E27FC236}">
                <a16:creationId xmlns:a16="http://schemas.microsoft.com/office/drawing/2014/main" id="{BBD1B881-F331-4AA7-9DA7-D76F499AEF9D}"/>
              </a:ext>
            </a:extLst>
          </p:cNvPr>
          <p:cNvGraphicFramePr/>
          <p:nvPr>
            <p:extLst>
              <p:ext uri="{D42A27DB-BD31-4B8C-83A1-F6EECF244321}">
                <p14:modId xmlns:p14="http://schemas.microsoft.com/office/powerpoint/2010/main" val="242226105"/>
              </p:ext>
            </p:extLst>
          </p:nvPr>
        </p:nvGraphicFramePr>
        <p:xfrm>
          <a:off x="1311564" y="5366327"/>
          <a:ext cx="9264072" cy="3693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921526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LA SEQUENZA DEL PROCEDIMENTO DI RISCOSSIONE A MEZZO RUOLO:</a:t>
            </a:r>
            <a:b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IL d.P.R. 29 SETTEMBRE 1973, N. 602</a:t>
            </a:r>
            <a:endParaRPr lang="it-IT" sz="2000" dirty="0">
              <a:latin typeface="Sylfaen" panose="010A0502050306030303" pitchFamily="18" charset="0"/>
            </a:endParaRPr>
          </a:p>
        </p:txBody>
      </p:sp>
      <p:graphicFrame>
        <p:nvGraphicFramePr>
          <p:cNvPr id="3" name="Segnaposto contenuto 2">
            <a:extLst>
              <a:ext uri="{FF2B5EF4-FFF2-40B4-BE49-F238E27FC236}">
                <a16:creationId xmlns:a16="http://schemas.microsoft.com/office/drawing/2014/main" id="{5A726070-66DA-4750-98D2-C917091CEF25}"/>
              </a:ext>
            </a:extLst>
          </p:cNvPr>
          <p:cNvGraphicFramePr>
            <a:graphicFrameLocks noGrp="1"/>
          </p:cNvGraphicFramePr>
          <p:nvPr>
            <p:ph idx="1"/>
            <p:extLst>
              <p:ext uri="{D42A27DB-BD31-4B8C-83A1-F6EECF244321}">
                <p14:modId xmlns:p14="http://schemas.microsoft.com/office/powerpoint/2010/main" val="3741490417"/>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magine 3"/>
          <p:cNvPicPr>
            <a:picLocks noChangeAspect="1"/>
          </p:cNvPicPr>
          <p:nvPr/>
        </p:nvPicPr>
        <p:blipFill>
          <a:blip r:embed="rId7"/>
          <a:stretch>
            <a:fillRect/>
          </a:stretch>
        </p:blipFill>
        <p:spPr>
          <a:xfrm>
            <a:off x="365761" y="0"/>
            <a:ext cx="2917767" cy="1114425"/>
          </a:xfrm>
          <a:prstGeom prst="rect">
            <a:avLst/>
          </a:prstGeom>
        </p:spPr>
      </p:pic>
    </p:spTree>
    <p:extLst>
      <p:ext uri="{BB962C8B-B14F-4D97-AF65-F5344CB8AC3E}">
        <p14:creationId xmlns:p14="http://schemas.microsoft.com/office/powerpoint/2010/main" val="2542110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92500" lnSpcReduction="10000"/>
          </a:bodyPr>
          <a:lstStyle/>
          <a:p>
            <a:pPr marL="0" indent="0" algn="ctr">
              <a:buNone/>
              <a:defRPr/>
            </a:pPr>
            <a:r>
              <a:rPr lang="it-IT" sz="2400" b="1" kern="0" cap="small"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La giurisprudenza successiva a Cass., Sez. U., n. 13913 del 2017</a:t>
            </a:r>
          </a:p>
          <a:p>
            <a:pPr marL="0" indent="0" algn="just">
              <a:buNone/>
              <a:defRPr/>
            </a:pPr>
            <a:r>
              <a:rPr lang="it-IT" sz="2400" b="1" kern="0" cap="small"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Pedissequamente conformi: </a:t>
            </a:r>
            <a:r>
              <a:rPr lang="en-US" sz="2400" b="1" dirty="0">
                <a:effectLst>
                  <a:outerShdw blurRad="38100" dist="38100" dir="2700000" algn="tl">
                    <a:srgbClr val="000000">
                      <a:alpha val="43137"/>
                    </a:srgbClr>
                  </a:outerShdw>
                </a:effectLst>
                <a:latin typeface="Abadi" panose="020B0604020104020204" pitchFamily="34" charset="0"/>
              </a:rPr>
              <a:t>Cass. S.U. 23/10/2018, n. 24965; Cass. 23/03/2018, n. 7341; Cass. 04/04/2018, n. 11481; Cass. 22/05/2018, n. 12608; Cass. 25/05/2018, n. 13123; Cass. 19/10/2018, n. 26378; Cass. 28.11.2019, n. 31090.</a:t>
            </a:r>
          </a:p>
          <a:p>
            <a:pPr algn="ctr" fontAlgn="base"/>
            <a:r>
              <a:rPr lang="it-IT" b="1" dirty="0">
                <a:solidFill>
                  <a:srgbClr val="00B0F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UNA PRECISAZIONE SULLA FORMA DI TUTELA: </a:t>
            </a:r>
          </a:p>
          <a:p>
            <a:pPr algn="ctr" fontAlgn="base"/>
            <a:r>
              <a:rPr lang="it-IT" b="1" dirty="0">
                <a:solidFill>
                  <a:srgbClr val="00B0F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CASS.  20/04/2018, n. </a:t>
            </a:r>
            <a:r>
              <a:rPr lang="it-IT" b="1">
                <a:solidFill>
                  <a:srgbClr val="00B0F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9833 e CASS. 10/12/2019</a:t>
            </a:r>
            <a:r>
              <a:rPr lang="it-IT" b="1" dirty="0">
                <a:solidFill>
                  <a:srgbClr val="00B0F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rPr>
              <a:t>, n. 32203:</a:t>
            </a:r>
          </a:p>
          <a:p>
            <a:pPr algn="just" fontAlgn="base"/>
            <a:r>
              <a:rPr lang="it-IT" b="1" dirty="0">
                <a:effectLst>
                  <a:outerShdw blurRad="38100" dist="38100" dir="2700000" algn="tl">
                    <a:srgbClr val="000000">
                      <a:alpha val="43137"/>
                    </a:srgbClr>
                  </a:outerShdw>
                </a:effectLst>
                <a:latin typeface="Abadi" panose="020B0604020104020204" pitchFamily="34" charset="0"/>
              </a:rPr>
              <a:t>«L’opposizione agli atti esecutivi, avverso l'atto di pignoramento asseritamente viziato per omessa o invalida notificazione della cartella di pagamento (o di altro atto prodromico al pignoramento), è ammissibile e va proposta - ai sensi degli artt. 2, comma 1, e 19 del d.lgs. n. 546 del 1992, 57 del d.P.R. n. 602 del 1973 e 617 c.p.c. - davanti al giudice tributario, risolvendosi nell'impugnazione del primo atto in cui si manifesta al contribuente la volontà di procedere alla riscossione di un ben individuato credito tributario».</a:t>
            </a:r>
            <a:endParaRPr lang="it-IT" b="1" dirty="0">
              <a:effectLst>
                <a:outerShdw blurRad="38100" dist="38100" dir="2700000" algn="tl">
                  <a:srgbClr val="000000">
                    <a:alpha val="43137"/>
                  </a:srgbClr>
                </a:outerShdw>
              </a:effectLst>
              <a:latin typeface="Abadi" panose="020B060402010402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3988183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 LE CONTESTAZIONI </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SUL DIRITTO A PROCEDERE ESECUTIVAMENTE</a:t>
            </a: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pic>
        <p:nvPicPr>
          <p:cNvPr id="7" name="Immagine 6">
            <a:extLst>
              <a:ext uri="{FF2B5EF4-FFF2-40B4-BE49-F238E27FC236}">
                <a16:creationId xmlns:a16="http://schemas.microsoft.com/office/drawing/2014/main" id="{F1333B49-3E56-45A8-B60D-520A8BF6C7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6382" y="2878894"/>
            <a:ext cx="3439235" cy="2660770"/>
          </a:xfrm>
          <a:prstGeom prst="rect">
            <a:avLst/>
          </a:prstGeom>
        </p:spPr>
      </p:pic>
    </p:spTree>
    <p:extLst>
      <p:ext uri="{BB962C8B-B14F-4D97-AF65-F5344CB8AC3E}">
        <p14:creationId xmlns:p14="http://schemas.microsoft.com/office/powerpoint/2010/main" val="2801067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 CONTESTAZIONI SUL DIRITTO A PROCEDERE AD ESECUZIONE FORZATA</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CORTE COST. 31/05/2018, N. 114</a:t>
            </a:r>
          </a:p>
          <a:p>
            <a:pPr algn="just"/>
            <a:r>
              <a:rPr lang="it-IT" b="1" dirty="0">
                <a:effectLst>
                  <a:outerShdw blurRad="38100" dist="38100" dir="2700000" algn="tl">
                    <a:srgbClr val="000000">
                      <a:alpha val="43137"/>
                    </a:srgbClr>
                  </a:outerShdw>
                </a:effectLst>
                <a:latin typeface="Abadi" panose="020B0604020104020204" pitchFamily="34" charset="0"/>
              </a:rPr>
              <a:t>L’art. 2 del d.lgs. n. 546 del 1992 traccia «</a:t>
            </a:r>
            <a:r>
              <a:rPr lang="it-IT" b="1" dirty="0">
                <a:solidFill>
                  <a:srgbClr val="7030A0"/>
                </a:solidFill>
                <a:effectLst>
                  <a:outerShdw blurRad="38100" dist="38100" dir="2700000" algn="tl">
                    <a:srgbClr val="000000">
                      <a:alpha val="43137"/>
                    </a:srgbClr>
                  </a:outerShdw>
                </a:effectLst>
                <a:latin typeface="Abadi" panose="020B0604020104020204" pitchFamily="34" charset="0"/>
              </a:rPr>
              <a:t>una linea di demarcazione della giurisdizione, posta dalla cartella di pagamento</a:t>
            </a:r>
            <a:r>
              <a:rPr lang="it-IT" b="1" dirty="0">
                <a:effectLst>
                  <a:outerShdw blurRad="38100" dist="38100" dir="2700000" algn="tl">
                    <a:srgbClr val="000000">
                      <a:alpha val="43137"/>
                    </a:srgbClr>
                  </a:outerShdw>
                </a:effectLst>
                <a:latin typeface="Abadi" panose="020B0604020104020204" pitchFamily="34" charset="0"/>
              </a:rPr>
              <a:t> e dall'eventuale successivo avviso recante l'intimazione ad adempiere: </a:t>
            </a:r>
            <a:r>
              <a:rPr lang="it-IT" b="1" dirty="0">
                <a:solidFill>
                  <a:srgbClr val="7030A0"/>
                </a:solidFill>
                <a:effectLst>
                  <a:outerShdw blurRad="38100" dist="38100" dir="2700000" algn="tl">
                    <a:srgbClr val="000000">
                      <a:alpha val="43137"/>
                    </a:srgbClr>
                  </a:outerShdw>
                </a:effectLst>
                <a:latin typeface="Abadi" panose="020B0604020104020204" pitchFamily="34" charset="0"/>
              </a:rPr>
              <a:t>fino a questo limite la cognizione degli atti dell'amministrazione, espressione del potere di imposizione fiscale, è devoluta alla giurisdizione del giudice tributario; a valle, la giurisdizione spetta al giudice ordinario e segnatamente al giudice dell'esecuzione</a:t>
            </a:r>
            <a:r>
              <a:rPr lang="it-IT" b="1" dirty="0">
                <a:effectLst>
                  <a:outerShdw blurRad="38100" dist="38100" dir="2700000" algn="tl">
                    <a:srgbClr val="000000">
                      <a:alpha val="43137"/>
                    </a:srgbClr>
                  </a:outerShdw>
                </a:effectLst>
                <a:latin typeface="Abadi" panose="020B0604020104020204" pitchFamily="34" charset="0"/>
              </a:rPr>
              <a:t>.</a:t>
            </a:r>
          </a:p>
          <a:p>
            <a:pPr algn="just"/>
            <a:r>
              <a:rPr lang="it-IT" b="1" dirty="0">
                <a:effectLst>
                  <a:outerShdw blurRad="38100" dist="38100" dir="2700000" algn="tl">
                    <a:srgbClr val="000000">
                      <a:alpha val="43137"/>
                    </a:srgbClr>
                  </a:outerShdw>
                </a:effectLst>
                <a:latin typeface="Abadi" panose="020B0604020104020204" pitchFamily="34" charset="0"/>
              </a:rPr>
              <a:t>È questo un criterio di riparto della giurisdizione; ma la sommatoria della tutela innanzi al giudice tributario e di quella innanzi al giudice (ordinario) dell'esecuzione deve realizzare per il contribuente una garanzia giurisdizionale a tutto tondo».</a:t>
            </a:r>
          </a:p>
          <a:p>
            <a:pPr algn="just"/>
            <a:r>
              <a:rPr lang="it-IT" b="1" dirty="0">
                <a:effectLst>
                  <a:outerShdw blurRad="38100" dist="38100" dir="2700000" algn="tl">
                    <a:srgbClr val="000000">
                      <a:alpha val="43137"/>
                    </a:srgbClr>
                  </a:outerShdw>
                </a:effectLst>
                <a:latin typeface="Abadi" panose="020B0604020104020204" pitchFamily="34" charset="0"/>
              </a:rPr>
              <a:t>SIMMETRIA COMPLEMENTARE E CONTINUITA’ DELLE TUTELE </a:t>
            </a:r>
          </a:p>
          <a:p>
            <a:pPr algn="just">
              <a:buFont typeface="Wingdings" panose="05000000000000000000" pitchFamily="2" charset="2"/>
              <a:buChar char="Ø"/>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285427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 CONTESTAZIONI SUL DIRITTO A PROCEDERE AD ESECUZIONE FORZATA</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CORTE COST. 31/05/2018, N. 114</a:t>
            </a:r>
          </a:p>
          <a:p>
            <a:pPr marL="0" indent="0" algn="ctr">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rPr>
              <a:t>SIMMETRIA COMPLEMENTARE E CONTINUITA’ DELLE TUTELE </a:t>
            </a:r>
          </a:p>
          <a:p>
            <a:pPr marL="0" indent="0" algn="ctr">
              <a:buFont typeface="Wingdings" panose="05000000000000000000" pitchFamily="2" charset="2"/>
              <a:buNone/>
              <a:defRPr/>
            </a:pPr>
            <a:endParaRPr lang="it-IT" sz="2400" b="1" dirty="0">
              <a:solidFill>
                <a:schemeClr val="accent1">
                  <a:lumMod val="50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r>
              <a:rPr lang="it-IT" sz="2400" b="1" dirty="0">
                <a:solidFill>
                  <a:schemeClr val="accent1">
                    <a:lumMod val="50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ESISTE PER LA TUTELA CAUTELARE: SOSPENSIONE DELL’ESECUZIONE (G.T. art. 47 d.lgs. n. 546 del 1992; G.O. art. 60 d.P.R. n. 602 del 1973)</a:t>
            </a:r>
          </a:p>
          <a:p>
            <a:pPr algn="just">
              <a:buFont typeface="Wingdings" panose="05000000000000000000" pitchFamily="2" charset="2"/>
              <a:buChar char="Ø"/>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3845546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 CONTESTAZIONI SUL DIRITTO A PROCEDERE AD ESECUZIONE FORZATA</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92500" lnSpcReduction="20000"/>
          </a:bodyPr>
          <a:lstStyle/>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CORTE COST. 31/05/2018, N. 114</a:t>
            </a:r>
          </a:p>
          <a:p>
            <a:pPr marL="0" indent="0" algn="ctr">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rPr>
              <a:t>SIMMETRIA COMPLEMENTARE E CONTINUITA’ DELLE TUTELE </a:t>
            </a:r>
          </a:p>
          <a:p>
            <a:pPr marL="0" indent="0" algn="ctr">
              <a:buFont typeface="Wingdings" panose="05000000000000000000" pitchFamily="2" charset="2"/>
              <a:buNone/>
              <a:defRPr/>
            </a:pPr>
            <a:r>
              <a:rPr lang="it-IT" sz="2400" b="1" dirty="0">
                <a:solidFill>
                  <a:srgbClr val="00B0F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ESISTE PER I VIZI DI REGOLARITA’ FORMALE E DI NOTIFICAZIONE DEL TITOLO ESECUTIVO, CONTESTAZIONI «ATTRATTE ALLA GIURISDIZIONE DEL GIUDICE TRIBUTARIO»</a:t>
            </a:r>
          </a:p>
          <a:p>
            <a:pPr marL="0" indent="0" algn="ctr">
              <a:buFont typeface="Wingdings" panose="05000000000000000000" pitchFamily="2" charset="2"/>
              <a:buNone/>
              <a:defRPr/>
            </a:pPr>
            <a:r>
              <a:rPr lang="it-IT" sz="2400" dirty="0">
                <a:solidFill>
                  <a:schemeClr val="tx1"/>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t>
            </a:r>
            <a:r>
              <a:rPr lang="it-IT" dirty="0">
                <a:solidFill>
                  <a:schemeClr val="tx1"/>
                </a:solidFill>
                <a:latin typeface="Abadi" panose="020B0604020104020204" pitchFamily="34" charset="0"/>
              </a:rPr>
              <a:t>a tutela giurisdizionale non soffre discontinuità, nel senso che c'è sempre un giudice chiamato a pronunciarsi in ordine alle doglianze della parte assoggettata a riscossione esattoriale, ma si pongono altri e diversi problemi: quelli di riparto di giurisdizione e di identificazione dell'atto processuale necessario per adire il giudice»</a:t>
            </a:r>
          </a:p>
          <a:p>
            <a:pPr marL="0" indent="0" algn="ctr">
              <a:buFont typeface="Wingdings" panose="05000000000000000000" pitchFamily="2" charset="2"/>
              <a:buNone/>
              <a:defRPr/>
            </a:pPr>
            <a:r>
              <a:rPr lang="it-IT" dirty="0">
                <a:solidFill>
                  <a:schemeClr val="tx1"/>
                </a:solidFill>
                <a:latin typeface="Abadi" panose="020B0604020104020204" pitchFamily="34" charset="0"/>
              </a:rPr>
              <a:t>«Resta comunque salvo il meccanismo della </a:t>
            </a:r>
            <a:r>
              <a:rPr lang="it-IT" dirty="0" err="1">
                <a:solidFill>
                  <a:schemeClr val="tx1"/>
                </a:solidFill>
                <a:latin typeface="Abadi" panose="020B0604020104020204" pitchFamily="34" charset="0"/>
              </a:rPr>
              <a:t>translatio</a:t>
            </a:r>
            <a:r>
              <a:rPr lang="it-IT" dirty="0">
                <a:solidFill>
                  <a:schemeClr val="tx1"/>
                </a:solidFill>
                <a:latin typeface="Abadi" panose="020B0604020104020204" pitchFamily="34" charset="0"/>
              </a:rPr>
              <a:t> </a:t>
            </a:r>
            <a:r>
              <a:rPr lang="it-IT" dirty="0" err="1">
                <a:solidFill>
                  <a:schemeClr val="tx1"/>
                </a:solidFill>
                <a:latin typeface="Abadi" panose="020B0604020104020204" pitchFamily="34" charset="0"/>
              </a:rPr>
              <a:t>iudicii</a:t>
            </a:r>
            <a:r>
              <a:rPr lang="it-IT" dirty="0">
                <a:solidFill>
                  <a:schemeClr val="tx1"/>
                </a:solidFill>
                <a:latin typeface="Abadi" panose="020B0604020104020204" pitchFamily="34" charset="0"/>
              </a:rPr>
              <a:t> per cui, quando un giudice declina la propria giurisdizione, il processo continua davanti al giudice munito di giurisdizione, con salvezza degli effetti sostanziali e processuali che la domanda avrebbe prodotto se il giudice di cui è stata dichiarata la giurisdizione fosse stato </a:t>
            </a:r>
            <a:r>
              <a:rPr lang="it-IT" dirty="0" err="1">
                <a:solidFill>
                  <a:schemeClr val="tx1"/>
                </a:solidFill>
                <a:latin typeface="Abadi" panose="020B0604020104020204" pitchFamily="34" charset="0"/>
              </a:rPr>
              <a:t>adìto</a:t>
            </a:r>
            <a:r>
              <a:rPr lang="it-IT" dirty="0">
                <a:solidFill>
                  <a:schemeClr val="tx1"/>
                </a:solidFill>
                <a:latin typeface="Abadi" panose="020B0604020104020204" pitchFamily="34" charset="0"/>
              </a:rPr>
              <a:t> fin dall'inizio».</a:t>
            </a:r>
            <a:endParaRPr lang="it-IT" sz="2400" dirty="0">
              <a:solidFill>
                <a:schemeClr val="tx1"/>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algn="just">
              <a:buFont typeface="Wingdings" panose="05000000000000000000" pitchFamily="2" charset="2"/>
              <a:buChar char="Ø"/>
              <a:defRPr/>
            </a:pPr>
            <a:endParaRPr lang="it-IT" sz="2400" dirty="0">
              <a:solidFill>
                <a:schemeClr val="tx1"/>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309704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 CONTESTAZIONI SUL DIRITTO A PROCEDERE AD ESECUZIONE FORZATA</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92500" lnSpcReduction="10000"/>
          </a:bodyPr>
          <a:lstStyle/>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CORTE COST. 31/05/2018, N. 114</a:t>
            </a:r>
          </a:p>
          <a:p>
            <a:pPr marL="0" indent="0" algn="ctr">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rPr>
              <a:t>SIMMETRIA COMPLEMENTARE E CONTINUITA’ DELLE TUTELE </a:t>
            </a:r>
          </a:p>
          <a:p>
            <a:pPr marL="0" indent="0" algn="ctr">
              <a:buFont typeface="Wingdings" panose="05000000000000000000" pitchFamily="2" charset="2"/>
              <a:buNone/>
              <a:defRPr/>
            </a:pPr>
            <a:endParaRPr lang="it-IT" sz="2400" b="1" dirty="0">
              <a:solidFill>
                <a:schemeClr val="accent1">
                  <a:lumMod val="50000"/>
                </a:schemeClr>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r>
              <a:rPr lang="it-IT" sz="2400" b="1" dirty="0">
                <a:solidFill>
                  <a:schemeClr val="accent1">
                    <a:lumMod val="50000"/>
                  </a:schemeClr>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ESISTE PER LA CONTESTAZIONE DEL DIRITTO A PROCEDERE ALL’ESECUZIONE CHE RICADE NELLA GIURISDIZIONE DEL GIUDICE TRIBUTARIO («A MONTE»): </a:t>
            </a:r>
          </a:p>
          <a:p>
            <a:pPr marL="0" indent="0" algn="ctr">
              <a:buFont typeface="Wingdings" panose="05000000000000000000" pitchFamily="2" charset="2"/>
              <a:buNone/>
              <a:defRPr/>
            </a:pPr>
            <a:r>
              <a:rPr lang="it-IT" sz="2400" b="1" dirty="0">
                <a:solidFill>
                  <a:schemeClr val="tx1"/>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a:t>
            </a:r>
            <a:r>
              <a:rPr lang="it-IT" b="1" dirty="0">
                <a:solidFill>
                  <a:schemeClr val="tx1"/>
                </a:solidFill>
                <a:effectLst>
                  <a:outerShdw blurRad="38100" dist="38100" dir="2700000" algn="tl">
                    <a:srgbClr val="000000">
                      <a:alpha val="43137"/>
                    </a:srgbClr>
                  </a:outerShdw>
                </a:effectLst>
                <a:latin typeface="Abadi" panose="020B0604020104020204" pitchFamily="34" charset="0"/>
              </a:rPr>
              <a:t>L'inammissibilità dell'opposizione ex art. 615 cod. proc. civ. si salda, in simmetria complementare, con la proponibilità del ricorso ex art. 19 del d.lgs. n. 546 del 1992, assicurando, in questa parte, la continuità della tutela giurisdizionale. </a:t>
            </a:r>
          </a:p>
          <a:p>
            <a:pPr marL="0" indent="0" algn="ctr">
              <a:buFont typeface="Wingdings" panose="05000000000000000000" pitchFamily="2" charset="2"/>
              <a:buNone/>
              <a:defRPr/>
            </a:pPr>
            <a:r>
              <a:rPr lang="it-IT" b="1" dirty="0">
                <a:solidFill>
                  <a:schemeClr val="tx1"/>
                </a:solidFill>
                <a:effectLst>
                  <a:outerShdw blurRad="38100" dist="38100" dir="2700000" algn="tl">
                    <a:srgbClr val="000000">
                      <a:alpha val="43137"/>
                    </a:srgbClr>
                  </a:outerShdw>
                </a:effectLst>
                <a:latin typeface="Abadi" panose="020B0604020104020204" pitchFamily="34" charset="0"/>
              </a:rPr>
              <a:t>L'opposizione all'esecuzione ex art. 615 cod. proc. civ. - che non è soggetta a termine di decadenza - in tanto non è ammissibile, come prescrive l'art. 57 citato, in quanto non ha, e non può avere, una funzione recuperatoria di un ricorso ex art. 19 del d.lgs. n. 546 del 1992 non proposto affatto o non proposto nel prescritto termine di decadenza (di sessanta giorni)».</a:t>
            </a:r>
          </a:p>
          <a:p>
            <a:pPr marL="0" indent="0" algn="ctr">
              <a:buFont typeface="Wingdings" panose="05000000000000000000" pitchFamily="2" charset="2"/>
              <a:buNone/>
              <a:defRPr/>
            </a:pPr>
            <a:endParaRPr lang="it-IT" sz="2400" b="1" dirty="0">
              <a:solidFill>
                <a:schemeClr val="accent1">
                  <a:lumMod val="50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algn="just">
              <a:buFont typeface="Wingdings" panose="05000000000000000000" pitchFamily="2" charset="2"/>
              <a:buChar char="Ø"/>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145574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 CONTESTAZIONI SUL DIRITTO A PROCEDERE AD ESECUZIONE FORZATA</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85000" lnSpcReduction="20000"/>
          </a:bodyPr>
          <a:lstStyle/>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CORTE COST. 31/05/2018, N. 114</a:t>
            </a:r>
          </a:p>
          <a:p>
            <a:pPr marL="0" indent="0" algn="ctr">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rPr>
              <a:t>SIMMETRIA COMPLEMENTARE E CONTINUITA’ DELLE TUTELE </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VUOTO DI TUTELA PER LE CONTESTAZIONI DEL DIRITTO A PROCEDERE ALL’ESECUZIONE «A VALLE» DELLA NOTIFICA DELLA CARTELLA DI PAGAMENTO, LIMITE DELLA GIURISDIZIONE DEL GIUDICE TRIBUTARIO </a:t>
            </a:r>
          </a:p>
          <a:p>
            <a:pPr marL="0" indent="0" algn="just">
              <a:buNone/>
              <a:defRPr/>
            </a:pPr>
            <a:r>
              <a:rPr lang="it-IT" sz="2400" b="1" dirty="0">
                <a:solidFill>
                  <a:srgbClr val="0070C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a:t>
            </a:r>
            <a:r>
              <a:rPr lang="it-IT" b="1" dirty="0">
                <a:effectLst>
                  <a:outerShdw blurRad="38100" dist="38100" dir="2700000" algn="tl">
                    <a:srgbClr val="000000">
                      <a:alpha val="43137"/>
                    </a:srgbClr>
                  </a:outerShdw>
                </a:effectLst>
                <a:latin typeface="Abadi" panose="020B0604020104020204" pitchFamily="34" charset="0"/>
              </a:rPr>
              <a:t>In tutte queste ipotesi in cui sussiste la giurisdizione del giudice ordinario - perché la controversia si colloca a valle della giurisdizione del giudice tributario ex art. 2 del d.lgs. n. 546 del 1992 - e l'azione esercitata dal contribuente assoggettato alla riscossione deve qualificarsi come opposizione all'esecuzione ex art. 615 cod. proc. civ., essendo contestato il diritto di procedere a riscossione coattiva, c'è una carenza di tutela giurisdizionale perché il censurato art. 57 non ammette siffatta opposizione innanzi al giudice dell'esecuzione e non sarebbe possibile il ricorso al giudice tributario perché, in tesi, carente di giurisdizione»</a:t>
            </a:r>
          </a:p>
          <a:p>
            <a:pPr marL="0" indent="0" algn="just">
              <a:buNone/>
              <a:defRPr/>
            </a:pPr>
            <a:r>
              <a:rPr lang="it-IT" b="1" dirty="0">
                <a:effectLst>
                  <a:outerShdw blurRad="38100" dist="38100" dir="2700000" algn="tl">
                    <a:srgbClr val="000000">
                      <a:alpha val="43137"/>
                    </a:srgbClr>
                  </a:outerShdw>
                </a:effectLst>
                <a:latin typeface="Abadi" panose="020B0604020104020204" pitchFamily="34" charset="0"/>
              </a:rPr>
              <a:t>«L'impossibilità di far valere innanzi al giudice dell'esecuzione l'illegittimità della riscossione mediante opposizione all'esecuzione, confligge frontalmente con il diritto alla tutela giurisdizionale riconosciuto in generale dall'art. 24 Cost. e nei confronti della pubblica amministrazione dall'art. 113 Cost., dovendo essere assicurata in ogni caso una risposta di giustizia a chi si oppone alla riscossione coattiva».</a:t>
            </a:r>
            <a:endParaRPr lang="it-IT" sz="2400" b="1" dirty="0">
              <a:solidFill>
                <a:srgbClr val="0070C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91920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AVVERSO IL PIGNORAMENTO PER CREDITI TRIBUTARI</a:t>
            </a:r>
            <a:endParaRPr lang="it-IT" sz="2000" dirty="0">
              <a:latin typeface="Sylfaen" panose="010A0502050306030303" pitchFamily="18"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
        <p:nvSpPr>
          <p:cNvPr id="9" name="CasellaDiTesto 8">
            <a:extLst>
              <a:ext uri="{FF2B5EF4-FFF2-40B4-BE49-F238E27FC236}">
                <a16:creationId xmlns:a16="http://schemas.microsoft.com/office/drawing/2014/main" id="{7ACD4AA7-16C9-432C-B768-0096CDAF2D29}"/>
              </a:ext>
            </a:extLst>
          </p:cNvPr>
          <p:cNvSpPr txBox="1"/>
          <p:nvPr/>
        </p:nvSpPr>
        <p:spPr>
          <a:xfrm>
            <a:off x="1196109" y="1597860"/>
            <a:ext cx="9277927" cy="1384995"/>
          </a:xfrm>
          <a:prstGeom prst="rect">
            <a:avLst/>
          </a:prstGeom>
          <a:noFill/>
        </p:spPr>
        <p:txBody>
          <a:bodyPr wrap="square" rtlCol="0">
            <a:spAutoFit/>
          </a:bodyPr>
          <a:lstStyle/>
          <a:p>
            <a:pPr algn="ctr"/>
            <a:endParaRPr lang="it-IT" b="1" dirty="0">
              <a:solidFill>
                <a:srgbClr val="FF0000"/>
              </a:solidFill>
              <a:effectLst>
                <a:outerShdw blurRad="38100" dist="38100" dir="2700000" algn="tl">
                  <a:srgbClr val="000000">
                    <a:alpha val="43137"/>
                  </a:srgbClr>
                </a:outerShdw>
              </a:effectLst>
              <a:latin typeface="Abadi" panose="020B0604020104020204" pitchFamily="34" charset="0"/>
            </a:endParaRPr>
          </a:p>
          <a:p>
            <a:pPr algn="ctr"/>
            <a:r>
              <a:rPr lang="it-IT" b="1" dirty="0">
                <a:solidFill>
                  <a:srgbClr val="FF0000"/>
                </a:solidFill>
                <a:effectLst>
                  <a:outerShdw blurRad="38100" dist="38100" dir="2700000" algn="tl">
                    <a:srgbClr val="000000">
                      <a:alpha val="43137"/>
                    </a:srgbClr>
                  </a:outerShdw>
                </a:effectLst>
                <a:latin typeface="Abadi" panose="020B0604020104020204" pitchFamily="34" charset="0"/>
              </a:rPr>
              <a:t>INQUADRAMENTO POST CORTE COST, N. 114 DEL 2018</a:t>
            </a:r>
          </a:p>
          <a:p>
            <a:pPr algn="ctr"/>
            <a:r>
              <a:rPr lang="it-IT" sz="2400" b="1" dirty="0">
                <a:solidFill>
                  <a:srgbClr val="00B050"/>
                </a:solidFill>
                <a:effectLst>
                  <a:outerShdw blurRad="38100" dist="38100" dir="2700000" algn="tl">
                    <a:srgbClr val="000000">
                      <a:alpha val="43137"/>
                    </a:srgbClr>
                  </a:outerShdw>
                </a:effectLst>
                <a:latin typeface="Abadi" panose="020B0604020104020204" pitchFamily="34" charset="0"/>
              </a:rPr>
              <a:t>RIPARTO DI GIURISDIZIONE PER TIPO DI VIZIO E PER EPOCA DI VERIFICAZIONE DEL FATTO OSTATIVO AL DIRITTO A PROCEDERE</a:t>
            </a:r>
          </a:p>
        </p:txBody>
      </p:sp>
      <p:graphicFrame>
        <p:nvGraphicFramePr>
          <p:cNvPr id="14" name="Diagramma 13">
            <a:extLst>
              <a:ext uri="{FF2B5EF4-FFF2-40B4-BE49-F238E27FC236}">
                <a16:creationId xmlns:a16="http://schemas.microsoft.com/office/drawing/2014/main" id="{BBD1B881-F331-4AA7-9DA7-D76F499AEF9D}"/>
              </a:ext>
            </a:extLst>
          </p:cNvPr>
          <p:cNvGraphicFramePr/>
          <p:nvPr>
            <p:extLst>
              <p:ext uri="{D42A27DB-BD31-4B8C-83A1-F6EECF244321}">
                <p14:modId xmlns:p14="http://schemas.microsoft.com/office/powerpoint/2010/main" val="593800576"/>
              </p:ext>
            </p:extLst>
          </p:nvPr>
        </p:nvGraphicFramePr>
        <p:xfrm>
          <a:off x="1311564" y="5366327"/>
          <a:ext cx="9264072" cy="3693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Segnaposto contenuto 11">
            <a:extLst>
              <a:ext uri="{FF2B5EF4-FFF2-40B4-BE49-F238E27FC236}">
                <a16:creationId xmlns:a16="http://schemas.microsoft.com/office/drawing/2014/main" id="{01C7BFB2-CBF4-4B49-B222-D6605099B8B2}"/>
              </a:ext>
            </a:extLst>
          </p:cNvPr>
          <p:cNvGraphicFramePr>
            <a:graphicFrameLocks noGrp="1"/>
          </p:cNvGraphicFramePr>
          <p:nvPr>
            <p:ph idx="1"/>
            <p:extLst>
              <p:ext uri="{D42A27DB-BD31-4B8C-83A1-F6EECF244321}">
                <p14:modId xmlns:p14="http://schemas.microsoft.com/office/powerpoint/2010/main" val="1478185830"/>
              </p:ext>
            </p:extLst>
          </p:nvPr>
        </p:nvGraphicFramePr>
        <p:xfrm>
          <a:off x="1097280" y="3048617"/>
          <a:ext cx="9751753" cy="156956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5" name="Diagramma 14">
            <a:extLst>
              <a:ext uri="{FF2B5EF4-FFF2-40B4-BE49-F238E27FC236}">
                <a16:creationId xmlns:a16="http://schemas.microsoft.com/office/drawing/2014/main" id="{643F7338-3DC5-45F0-89B4-D242BEA13891}"/>
              </a:ext>
            </a:extLst>
          </p:cNvPr>
          <p:cNvGraphicFramePr/>
          <p:nvPr>
            <p:extLst>
              <p:ext uri="{D42A27DB-BD31-4B8C-83A1-F6EECF244321}">
                <p14:modId xmlns:p14="http://schemas.microsoft.com/office/powerpoint/2010/main" val="3054627655"/>
              </p:ext>
            </p:extLst>
          </p:nvPr>
        </p:nvGraphicFramePr>
        <p:xfrm>
          <a:off x="1128683" y="4719782"/>
          <a:ext cx="9751753" cy="1459345"/>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1280058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18752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77500" lnSpcReduction="20000"/>
          </a:bodyPr>
          <a:lstStyle/>
          <a:p>
            <a:pPr marL="0" indent="0" algn="ctr">
              <a:buNone/>
              <a:defRPr/>
            </a:pPr>
            <a:r>
              <a:rPr lang="it-IT" sz="2900" b="1" dirty="0">
                <a:solidFill>
                  <a:srgbClr val="00B050"/>
                </a:solidFill>
                <a:effectLst>
                  <a:outerShdw blurRad="38100" dist="38100" dir="2700000" algn="tl">
                    <a:srgbClr val="000000">
                      <a:alpha val="43137"/>
                    </a:srgbClr>
                  </a:outerShdw>
                </a:effectLst>
                <a:latin typeface="Abadi" panose="020B0604020104020204" pitchFamily="34" charset="0"/>
              </a:rPr>
              <a:t>CONTESTAZIONI SUL DIRITTO A PROCEDERE ALL’ESECUZIONE </a:t>
            </a:r>
          </a:p>
          <a:p>
            <a:pPr marL="0" indent="0" algn="ctr">
              <a:buNone/>
              <a:defRPr/>
            </a:pPr>
            <a:r>
              <a:rPr lang="it-IT" sz="2900" b="1" dirty="0">
                <a:solidFill>
                  <a:srgbClr val="00B050"/>
                </a:solidFill>
                <a:effectLst>
                  <a:outerShdw blurRad="38100" dist="38100" dir="2700000" algn="tl">
                    <a:srgbClr val="000000">
                      <a:alpha val="43137"/>
                    </a:srgbClr>
                  </a:outerShdw>
                </a:effectLst>
                <a:latin typeface="Abadi" panose="020B0604020104020204" pitchFamily="34" charset="0"/>
              </a:rPr>
              <a:t>A VALLE DELLA NOTIFICA DELLA CARTELLA</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QUALI SONO??</a:t>
            </a:r>
          </a:p>
          <a:p>
            <a:pPr algn="just">
              <a:buFont typeface="Wingdings" panose="05000000000000000000" pitchFamily="2" charset="2"/>
              <a:buChar char="ü"/>
              <a:defRPr/>
            </a:pPr>
            <a:r>
              <a:rPr lang="it-IT" sz="2400" dirty="0"/>
              <a:t> </a:t>
            </a:r>
            <a:r>
              <a:rPr lang="it-IT" sz="2900" b="1"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PAGAMENTO DEL DEBITO (CORTE COST. 114/2018)</a:t>
            </a:r>
          </a:p>
          <a:p>
            <a:pPr algn="just">
              <a:buFont typeface="Wingdings" panose="05000000000000000000" pitchFamily="2" charset="2"/>
              <a:buChar char="ü"/>
              <a:defRPr/>
            </a:pPr>
            <a:r>
              <a:rPr lang="it-IT" sz="2900" b="1"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DEFINIZIONE CONDONISTICA DEL CONTENZIOSO: C.D. ROTTAMAZIONE (CORTE COST. 114/2018)</a:t>
            </a:r>
          </a:p>
          <a:p>
            <a:pPr algn="just">
              <a:buFont typeface="Wingdings" panose="05000000000000000000" pitchFamily="2" charset="2"/>
              <a:buChar char="ü"/>
              <a:defRPr/>
            </a:pPr>
            <a:r>
              <a:rPr lang="it-IT" sz="2900" b="1"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PRESCRIZIONE (CASS., SEZ. U., 24/12/2019, N. 34447)</a:t>
            </a:r>
          </a:p>
          <a:p>
            <a:pPr algn="just">
              <a:buFont typeface="Wingdings" panose="05000000000000000000" pitchFamily="2" charset="2"/>
              <a:buChar char="ü"/>
              <a:defRPr/>
            </a:pPr>
            <a:r>
              <a:rPr lang="it-IT" sz="2900" b="1"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BENEFICIUM EXCUSSIONIS DEL SOCIO (</a:t>
            </a:r>
            <a:r>
              <a:rPr lang="pl-PL" sz="2900" b="1"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S.U., 16.12.2020, n. 28709</a:t>
            </a:r>
            <a:r>
              <a:rPr lang="it-IT" sz="2900" b="1"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 «ANCHE SE NON ABBIA IMPUGNATO LA CARTELLA INNANZI IL GIUDICE TRIBUTARIO»)</a:t>
            </a:r>
          </a:p>
          <a:p>
            <a:pPr algn="just">
              <a:buFont typeface="Wingdings" panose="05000000000000000000" pitchFamily="2" charset="2"/>
              <a:buChar char="ü"/>
              <a:defRPr/>
            </a:pPr>
            <a:r>
              <a:rPr lang="it-IT" sz="2900" b="1"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LA SOSPENSIONE DEL TITOLO ESECUTIVO O DELL’ESECUZIONE A SEGUITO DI PROVVEDIMENTO GIUDIZIALE EX ART. 47 D.LGS. N. 546 DEL 1992;</a:t>
            </a:r>
          </a:p>
          <a:p>
            <a:pPr algn="just">
              <a:buFont typeface="Wingdings" panose="05000000000000000000" pitchFamily="2" charset="2"/>
              <a:buChar char="ü"/>
              <a:defRPr/>
            </a:pPr>
            <a:r>
              <a:rPr lang="it-IT" sz="2900" b="1" dirty="0">
                <a:solidFill>
                  <a:schemeClr val="accent1">
                    <a:lumMod val="75000"/>
                  </a:schemeClr>
                </a:solidFill>
                <a:effectLst>
                  <a:outerShdw blurRad="38100" dist="38100" dir="2700000" algn="tl">
                    <a:srgbClr val="000000">
                      <a:alpha val="43137"/>
                    </a:srgbClr>
                  </a:outerShdw>
                </a:effectLst>
                <a:latin typeface="Abadi" panose="020B0604020104020204" pitchFamily="34" charset="0"/>
              </a:rPr>
              <a:t>LA DIREZIONE SOGGETTIVA DELL’AZIONE ESECUTIVA PER COME IN CONCRETO ESERCITATA (NEGAZIONE DELLA QUALITA’ DI EREDE DEL SOGGETTO DEBITORE)</a:t>
            </a:r>
            <a:endPar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900874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LE PRECISAZIONI DI CASS., SEZ. U., 14/04/2020, N. 7822</a:t>
            </a:r>
          </a:p>
          <a:p>
            <a:pPr marL="0" indent="0" algn="ctr">
              <a:buFont typeface="Wingdings" panose="05000000000000000000" pitchFamily="2" charset="2"/>
              <a:buNone/>
              <a:defRPr/>
            </a:pPr>
            <a:endParaRPr lang="it-IT" sz="2400" b="1" dirty="0">
              <a:solidFill>
                <a:srgbClr val="92D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r>
              <a:rPr lang="it-IT" sz="2400" b="1" dirty="0">
                <a:solidFill>
                  <a:srgbClr val="92D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SULLA NULLITA’ DERIVATA DEL PIGNORAMENTO </a:t>
            </a:r>
          </a:p>
          <a:p>
            <a:pPr marL="0" indent="0" algn="ctr">
              <a:buFont typeface="Wingdings" panose="05000000000000000000" pitchFamily="2" charset="2"/>
              <a:buNone/>
              <a:defRPr/>
            </a:pPr>
            <a:endParaRPr lang="it-IT" b="1" dirty="0">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b="1" dirty="0">
                <a:effectLst>
                  <a:outerShdw blurRad="38100" dist="38100" dir="2700000" algn="tl">
                    <a:srgbClr val="000000">
                      <a:alpha val="43137"/>
                    </a:srgbClr>
                  </a:outerShdw>
                </a:effectLst>
                <a:latin typeface="Abadi" panose="020B0604020104020204" pitchFamily="34" charset="0"/>
              </a:rPr>
              <a:t>In materia di riscossione coattiva di entrate di natura tributaria, la tutela avverso atti esecutivi (nella specie, ordine di pagamento diretto ex art. 72 bis del d.P.R. n. 602 del 1973) esperibile innanzi gli organi di giurisdizione tributaria integra un normale giudizio impugnatorio ex art. 19, comma 3, del d.lgs. n. 546 del 1992 (e non già un'opposizione esecutiva), da introdurre con le forme tipiche di detto giudizio.</a:t>
            </a:r>
          </a:p>
          <a:p>
            <a:pPr marL="0" indent="0" algn="just">
              <a:buFont typeface="Wingdings" panose="05000000000000000000" pitchFamily="2" charset="2"/>
              <a:buNone/>
              <a:defRPr/>
            </a:pPr>
            <a:endParaRPr lang="it-IT"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32441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LA SEQUENZA DEL PROCEDIMENTO DI RISCOSSIONE A MEZZO RUOLO</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IL RUOLO</a:t>
            </a:r>
          </a:p>
          <a:p>
            <a:pPr marL="0" indent="0" algn="just">
              <a:buFont typeface="Wingdings" panose="05000000000000000000" pitchFamily="2" charset="2"/>
              <a:buNone/>
              <a:defRPr/>
            </a:pPr>
            <a:r>
              <a:rPr lang="it-IT" sz="2400" b="1" kern="0" cap="small" dirty="0">
                <a:solidFill>
                  <a:srgbClr val="0070C0"/>
                </a:solidFill>
                <a:latin typeface="Verdana" panose="020B0604030504040204" pitchFamily="34" charset="0"/>
                <a:ea typeface="Verdana" panose="020B0604030504040204" pitchFamily="34" charset="0"/>
              </a:rPr>
              <a:t>La norma </a:t>
            </a:r>
            <a:r>
              <a:rPr lang="it-IT" sz="2400" b="1" kern="0" cap="small" dirty="0">
                <a:solidFill>
                  <a:srgbClr val="00B050"/>
                </a:solidFill>
                <a:latin typeface="Verdana" panose="020B0604030504040204" pitchFamily="34" charset="0"/>
                <a:ea typeface="Verdana" panose="020B0604030504040204" pitchFamily="34" charset="0"/>
              </a:rPr>
              <a:t>&gt; Art. 10, primo comma, lett. b), d.P.R. n. 602 del 1973 </a:t>
            </a:r>
            <a:r>
              <a:rPr lang="it-IT" sz="1900" b="1" kern="0" cap="small"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r>
              <a:rPr lang="it-IT" sz="19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l'elenco dei debitori e delle somme da essi dovute formato dall'ufficio ai fini della riscossione a mezzo del concessionario») </a:t>
            </a:r>
          </a:p>
          <a:p>
            <a:pPr marL="0" lvl="0" indent="0">
              <a:lnSpc>
                <a:spcPct val="100000"/>
              </a:lnSpc>
              <a:spcBef>
                <a:spcPts val="0"/>
              </a:spcBef>
              <a:spcAft>
                <a:spcPts val="0"/>
              </a:spcAft>
              <a:buClrTx/>
              <a:buSzTx/>
              <a:buNone/>
            </a:pPr>
            <a:endParaRPr lang="it-IT" sz="2400" b="1" i="1" kern="0" cap="small" dirty="0">
              <a:solidFill>
                <a:srgbClr val="00B050"/>
              </a:solidFill>
              <a:latin typeface="Verdana" panose="020B0604030504040204" pitchFamily="34" charset="0"/>
              <a:ea typeface="Verdana" panose="020B0604030504040204" pitchFamily="34" charset="0"/>
            </a:endParaRPr>
          </a:p>
          <a:p>
            <a:pPr marL="0" indent="0">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Che cosa </a:t>
            </a:r>
            <a:r>
              <a:rPr lang="it-IT" sz="2400" b="1" kern="0" cap="small" dirty="0" err="1">
                <a:solidFill>
                  <a:srgbClr val="0070C0"/>
                </a:solidFill>
                <a:latin typeface="Verdana" panose="020B0604030504040204" pitchFamily="34" charset="0"/>
                <a:ea typeface="Verdana" panose="020B0604030504040204" pitchFamily="34" charset="0"/>
              </a:rPr>
              <a:t>e’</a:t>
            </a:r>
            <a:r>
              <a:rPr lang="it-IT" sz="2400" b="1" kern="0" cap="small" dirty="0">
                <a:solidFill>
                  <a:srgbClr val="00B050"/>
                </a:solidFill>
                <a:latin typeface="Verdana" panose="020B0604030504040204" pitchFamily="34" charset="0"/>
                <a:ea typeface="Verdana" panose="020B0604030504040204" pitchFamily="34" charset="0"/>
              </a:rPr>
              <a:t> &gt; Titolo esecutivo «</a:t>
            </a:r>
            <a:r>
              <a:rPr lang="it-IT" sz="2400" b="1" kern="0" cap="small" dirty="0" err="1">
                <a:solidFill>
                  <a:srgbClr val="00B050"/>
                </a:solidFill>
                <a:latin typeface="Verdana" panose="020B0604030504040204" pitchFamily="34" charset="0"/>
                <a:ea typeface="Verdana" panose="020B0604030504040204" pitchFamily="34" charset="0"/>
              </a:rPr>
              <a:t>Autoformato</a:t>
            </a:r>
            <a:r>
              <a:rPr lang="it-IT" sz="2400" b="1" kern="0" cap="small" dirty="0">
                <a:solidFill>
                  <a:srgbClr val="00B050"/>
                </a:solidFill>
                <a:latin typeface="Verdana" panose="020B0604030504040204" pitchFamily="34" charset="0"/>
                <a:ea typeface="Verdana" panose="020B0604030504040204" pitchFamily="34" charset="0"/>
              </a:rPr>
              <a:t>» (</a:t>
            </a:r>
            <a:r>
              <a:rPr lang="it-IT" sz="2400" b="1" kern="0" cap="small" dirty="0" err="1">
                <a:solidFill>
                  <a:srgbClr val="00B050"/>
                </a:solidFill>
                <a:latin typeface="Verdana" panose="020B0604030504040204" pitchFamily="34" charset="0"/>
                <a:ea typeface="Verdana" panose="020B0604030504040204" pitchFamily="34" charset="0"/>
              </a:rPr>
              <a:t>cioe’</a:t>
            </a:r>
            <a:r>
              <a:rPr lang="it-IT" sz="2400" b="1" kern="0" cap="small" dirty="0">
                <a:solidFill>
                  <a:srgbClr val="00B050"/>
                </a:solidFill>
                <a:latin typeface="Verdana" panose="020B0604030504040204" pitchFamily="34" charset="0"/>
                <a:ea typeface="Verdana" panose="020B0604030504040204" pitchFamily="34" charset="0"/>
              </a:rPr>
              <a:t> di formazione amministrativa): Art. 49 d.P.R. n. 602 del 1973</a:t>
            </a: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La Cass. di riferimento </a:t>
            </a:r>
            <a:r>
              <a:rPr lang="it-IT" sz="2400" b="1" kern="0" cap="small" dirty="0">
                <a:solidFill>
                  <a:srgbClr val="00B050"/>
                </a:solidFill>
                <a:latin typeface="Verdana" panose="020B0604030504040204" pitchFamily="34" charset="0"/>
                <a:ea typeface="Verdana" panose="020B0604030504040204" pitchFamily="34" charset="0"/>
              </a:rPr>
              <a:t>&gt; Sez. U., 02/10/2015, n. 19704</a:t>
            </a: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endParaRPr lang="it-IT" dirty="0">
              <a:latin typeface="Sylfaen" panose="010A0502050306030303" pitchFamily="18"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0169948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85000" lnSpcReduction="1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LE PRECISAZIONI DI CASS., SEZ. U., 14/04/2020, N. 7822</a:t>
            </a:r>
          </a:p>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SUL DISCRIMINE TRA G.O. E G.T. CIRCA LE CONTESTAZIONI DEL DIRITTO A PROCEDERE</a:t>
            </a:r>
            <a:endParaRPr lang="it-IT" sz="2400" b="1" dirty="0">
              <a:solidFill>
                <a:srgbClr val="92D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r>
              <a:rPr lang="it-IT" b="1" dirty="0">
                <a:solidFill>
                  <a:srgbClr val="00B0F0"/>
                </a:solidFill>
                <a:effectLst>
                  <a:outerShdw blurRad="38100" dist="38100" dir="2700000" algn="tl">
                    <a:srgbClr val="000000">
                      <a:alpha val="43137"/>
                    </a:srgbClr>
                  </a:outerShdw>
                </a:effectLst>
                <a:latin typeface="Abadi" panose="020B0604020104020204" pitchFamily="34" charset="0"/>
              </a:rPr>
              <a:t>ESEGESI DELL’ ART. 2  DEL D.LGS. N. 546 DEL 1992</a:t>
            </a:r>
          </a:p>
          <a:p>
            <a:pPr marL="0" indent="0" algn="ctr">
              <a:buFont typeface="Wingdings" panose="05000000000000000000" pitchFamily="2" charset="2"/>
              <a:buNone/>
              <a:defRPr/>
            </a:pPr>
            <a:r>
              <a:rPr lang="it-IT" b="1" dirty="0">
                <a:effectLst>
                  <a:outerShdw blurRad="38100" dist="38100" dir="2700000" algn="tl">
                    <a:srgbClr val="000000">
                      <a:alpha val="43137"/>
                    </a:srgbClr>
                  </a:outerShdw>
                </a:effectLst>
                <a:latin typeface="Abadi" panose="020B0604020104020204" pitchFamily="34" charset="0"/>
              </a:rPr>
              <a:t>“Evidente che il confine tra la giurisdizione tributaria e quella ordinaria si deve individuare considerando che, quando la legge, nell’art. 2 più volte citato, dice che restano esclusi dalla giurisdizione tributaria gli atti dell’esecuzione tributaria successivi alla notifica dei noti atti, intende dire che alla giurisdizione tributaria risulta riservata la cognizione delle questioni inerenti la pretesa tributaria non solo se una notifica valida vi sia stata, ma anche se non vi sia stata o se vi sia stata in modo inesistente o in modo nullo. Ne discende che la qualificazione che il legislatore ha fatto con l’aggettivo ‘successivi’ per individuare gli atti dell’esecuzione riservati alla cognizione del giudice ordinario deve essere letta nel senso che comprenda questi atti non solo in quanto succeduti ad una notifica della cartella o dell’intimazione effettivamente e validamente eseguite, ma anche nel senso di comprendere l’ipotesi in cui detti atti siano succeduti ad una notifica nulla o inesistente o mancata. […] La cognizione della questione della nullità, della inesistenza, della mancanza della notifica non è deducibile come ragione di impugnazione dell’atto dell’esecuzione davanti al giudice ordinario per il fatto che è questione che appartiene alla giurisdizione tributaria”</a:t>
            </a:r>
            <a:endParaRPr lang="it-IT" b="1" kern="0" cap="small" dirty="0">
              <a:solidFill>
                <a:srgbClr val="0070C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40865577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77500" lnSpcReduction="2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LE PRECISAZIONI DI CASS., SEZ. U., 14/04/2020, N. 7822</a:t>
            </a:r>
          </a:p>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SUL DISCRIMINE TRA G.O. E G.T. CIRCA LE CONTESTAZIONI DEL DIRITTO A PROCEDERE</a:t>
            </a:r>
            <a:endParaRPr lang="it-IT" sz="2400" b="1" dirty="0">
              <a:solidFill>
                <a:srgbClr val="92D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r>
              <a:rPr lang="it-IT" b="1" dirty="0">
                <a:solidFill>
                  <a:srgbClr val="00B0F0"/>
                </a:solidFill>
                <a:effectLst>
                  <a:outerShdw blurRad="38100" dist="38100" dir="2700000" algn="tl">
                    <a:srgbClr val="000000">
                      <a:alpha val="43137"/>
                    </a:srgbClr>
                  </a:outerShdw>
                </a:effectLst>
                <a:latin typeface="Abadi" panose="020B0604020104020204" pitchFamily="34" charset="0"/>
              </a:rPr>
              <a:t>LA CONCLUSIONE</a:t>
            </a:r>
          </a:p>
          <a:p>
            <a:pPr marL="0" indent="0" algn="ctr">
              <a:buFont typeface="Wingdings" panose="05000000000000000000" pitchFamily="2" charset="2"/>
              <a:buNone/>
              <a:defRPr/>
            </a:pPr>
            <a:r>
              <a:rPr lang="it-IT" b="1" dirty="0">
                <a:effectLst>
                  <a:outerShdw blurRad="38100" dist="38100" dir="2700000" algn="tl">
                    <a:srgbClr val="000000">
                      <a:alpha val="43137"/>
                    </a:srgbClr>
                  </a:outerShdw>
                </a:effectLst>
                <a:latin typeface="Abadi" panose="020B0604020104020204" pitchFamily="34" charset="0"/>
              </a:rPr>
              <a:t>«</a:t>
            </a:r>
            <a:r>
              <a:rPr lang="it-IT" sz="2100" b="1" dirty="0">
                <a:solidFill>
                  <a:srgbClr val="00B0F0"/>
                </a:solidFill>
                <a:effectLst>
                  <a:outerShdw blurRad="38100" dist="38100" dir="2700000" algn="tl">
                    <a:srgbClr val="000000">
                      <a:alpha val="43137"/>
                    </a:srgbClr>
                  </a:outerShdw>
                </a:effectLst>
                <a:latin typeface="Abadi" panose="020B0604020104020204" pitchFamily="34" charset="0"/>
              </a:rPr>
              <a:t>In tema di controversie su atti di riscossione coattiva di entrate di natura tributaria </a:t>
            </a:r>
            <a:r>
              <a:rPr lang="it-IT" sz="2100" b="1" dirty="0">
                <a:effectLst>
                  <a:outerShdw blurRad="38100" dist="38100" dir="2700000" algn="tl">
                    <a:srgbClr val="000000">
                      <a:alpha val="43137"/>
                    </a:srgbClr>
                  </a:outerShdw>
                </a:effectLst>
                <a:latin typeface="Abadi" panose="020B0604020104020204" pitchFamily="34" charset="0"/>
              </a:rPr>
              <a:t>(anche atti di espropriazione forzata: nella specie, ordine di pagamento diretto ex art. 72 bis del d.P.R. n. 602 del 1973), </a:t>
            </a:r>
            <a:r>
              <a:rPr lang="it-IT" sz="2100" b="1" dirty="0">
                <a:solidFill>
                  <a:srgbClr val="00B0F0"/>
                </a:solidFill>
                <a:effectLst>
                  <a:outerShdw blurRad="38100" dist="38100" dir="2700000" algn="tl">
                    <a:srgbClr val="000000">
                      <a:alpha val="43137"/>
                    </a:srgbClr>
                  </a:outerShdw>
                </a:effectLst>
                <a:latin typeface="Abadi" panose="020B0604020104020204" pitchFamily="34" charset="0"/>
              </a:rPr>
              <a:t>il discrimine tra giurisdizione tributaria e giurisdizione ordinaria va così individuato</a:t>
            </a:r>
            <a:r>
              <a:rPr lang="it-IT" sz="2100" b="1" dirty="0">
                <a:effectLst>
                  <a:outerShdw blurRad="38100" dist="38100" dir="2700000" algn="tl">
                    <a:srgbClr val="000000">
                      <a:alpha val="43137"/>
                    </a:srgbClr>
                  </a:outerShdw>
                </a:effectLst>
                <a:latin typeface="Abadi" panose="020B0604020104020204" pitchFamily="34" charset="0"/>
              </a:rPr>
              <a:t>:</a:t>
            </a:r>
          </a:p>
          <a:p>
            <a:pPr algn="ctr">
              <a:buFont typeface="Wingdings" panose="05000000000000000000" pitchFamily="2" charset="2"/>
              <a:buChar char="Ø"/>
              <a:defRPr/>
            </a:pPr>
            <a:r>
              <a:rPr lang="it-IT" sz="2100" b="1" dirty="0">
                <a:effectLst>
                  <a:outerShdw blurRad="38100" dist="38100" dir="2700000" algn="tl">
                    <a:srgbClr val="000000">
                      <a:alpha val="43137"/>
                    </a:srgbClr>
                  </a:outerShdw>
                </a:effectLst>
                <a:latin typeface="Abadi" panose="020B0604020104020204" pitchFamily="34" charset="0"/>
              </a:rPr>
              <a:t> </a:t>
            </a:r>
            <a:r>
              <a:rPr lang="it-IT" sz="2100" b="1" dirty="0">
                <a:solidFill>
                  <a:srgbClr val="7030A0"/>
                </a:solidFill>
                <a:effectLst>
                  <a:outerShdw blurRad="38100" dist="38100" dir="2700000" algn="tl">
                    <a:srgbClr val="000000">
                      <a:alpha val="43137"/>
                    </a:srgbClr>
                  </a:outerShdw>
                </a:effectLst>
                <a:latin typeface="Abadi" panose="020B0604020104020204" pitchFamily="34" charset="0"/>
              </a:rPr>
              <a:t>alla giurisdizione tributaria spetta la cognizione sui fatti incidenti sulla pretesa tributaria (inclusi i fatti costitutivi, modificativi od impeditivi di essa in senso sostanziale) che si assumano verificati fino alla notificazione della cartella esattoriale o dell'intimazione di pagamento, se validamente avvenute, o fino al momento dell'atto esecutivo, in caso di notificazione omessa, inesistente o nulla degli atti prodromici; </a:t>
            </a:r>
          </a:p>
          <a:p>
            <a:pPr algn="ctr">
              <a:buFont typeface="Wingdings" panose="05000000000000000000" pitchFamily="2" charset="2"/>
              <a:buChar char="Ø"/>
              <a:defRPr/>
            </a:pPr>
            <a:r>
              <a:rPr lang="it-IT" sz="2100" b="1" dirty="0">
                <a:effectLst>
                  <a:outerShdw blurRad="38100" dist="38100" dir="2700000" algn="tl">
                    <a:srgbClr val="000000">
                      <a:alpha val="43137"/>
                    </a:srgbClr>
                  </a:outerShdw>
                </a:effectLst>
                <a:latin typeface="Abadi" panose="020B0604020104020204" pitchFamily="34" charset="0"/>
              </a:rPr>
              <a:t> </a:t>
            </a:r>
            <a:r>
              <a:rPr lang="it-IT" sz="2100" b="1" dirty="0">
                <a:solidFill>
                  <a:srgbClr val="C00000"/>
                </a:solidFill>
                <a:effectLst>
                  <a:outerShdw blurRad="38100" dist="38100" dir="2700000" algn="tl">
                    <a:srgbClr val="000000">
                      <a:alpha val="43137"/>
                    </a:srgbClr>
                  </a:outerShdw>
                </a:effectLst>
                <a:latin typeface="Abadi" panose="020B0604020104020204" pitchFamily="34" charset="0"/>
              </a:rPr>
              <a:t>alla giurisdizione ordinaria spetta la cognizione sulle questioni di legittimità formale dell'atto esecutivo come tale (a prescindere dalla esistenza o dalla validità della notifica degli atti ad esso prodromici) nonché sui fatti incidenti in senso sostanziale sulla pretesa tributaria, successivi all'epoca della valida notifica della cartella esattoriale o dell'intimazione di pagamento o successivi, in ipotesi di omissione, inesistenza o nullità di detta notifica, all'atto esecutivo cha abbia assunto la funzione di mezzo di conoscenza della cartella o dell'intimazione, purché tali fatti fossero conseguenti “ad una valida notifica della cartella o dell’intimazione, non contestate come tali (restando in caso contrario attribuita alla giurisdizione tributaria la relativa cognizione)».</a:t>
            </a:r>
            <a:endParaRPr lang="it-IT" sz="2100" b="1" kern="0" cap="small" dirty="0">
              <a:solidFill>
                <a:srgbClr val="C0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39388076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PIGNORAMENTO PER CREDITI TRIBUTARI </a:t>
            </a: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85000" lnSpcReduction="1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E SE VENGONO DEDOTTI «UNO ACTU» VIZI DEVOLUTI A DIVERSI PLESSI GIURISDIZIONALI?</a:t>
            </a:r>
          </a:p>
          <a:p>
            <a:pPr marL="0" indent="0" algn="ctr">
              <a:buFont typeface="Wingdings" panose="05000000000000000000" pitchFamily="2" charset="2"/>
              <a:buNone/>
              <a:defRPr/>
            </a:pPr>
            <a:r>
              <a:rPr lang="it-IT" sz="2400" b="1" dirty="0">
                <a:solidFill>
                  <a:srgbClr val="C0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CASS., SEZ. U., 23/02/2021, N. 4845</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rPr>
              <a:t>Ha carattere «preliminare e quindi principale» la contestazione «</a:t>
            </a:r>
            <a:r>
              <a:rPr lang="it-IT" sz="2400" b="1" i="1" dirty="0">
                <a:solidFill>
                  <a:srgbClr val="FF0000"/>
                </a:solidFill>
                <a:effectLst>
                  <a:outerShdw blurRad="38100" dist="38100" dir="2700000" algn="tl">
                    <a:srgbClr val="000000">
                      <a:alpha val="43137"/>
                    </a:srgbClr>
                  </a:outerShdw>
                </a:effectLst>
                <a:latin typeface="Abadi" panose="020B0604020104020204" pitchFamily="34" charset="0"/>
              </a:rPr>
              <a:t>sui vizi formali del pignoramento presso terzi (o, in generale, di contestazione del </a:t>
            </a:r>
            <a:r>
              <a:rPr lang="it-IT" sz="2400" b="1" i="1" dirty="0" err="1">
                <a:solidFill>
                  <a:srgbClr val="FF0000"/>
                </a:solidFill>
                <a:effectLst>
                  <a:outerShdw blurRad="38100" dist="38100" dir="2700000" algn="tl">
                    <a:srgbClr val="000000">
                      <a:alpha val="43137"/>
                    </a:srgbClr>
                  </a:outerShdw>
                </a:effectLst>
                <a:latin typeface="Abadi" panose="020B0604020104020204" pitchFamily="34" charset="0"/>
              </a:rPr>
              <a:t>quomodo</a:t>
            </a:r>
            <a:r>
              <a:rPr lang="it-IT" sz="2400" b="1" i="1" dirty="0">
                <a:solidFill>
                  <a:srgbClr val="FF0000"/>
                </a:solidFill>
                <a:effectLst>
                  <a:outerShdw blurRad="38100" dist="38100" dir="2700000" algn="tl">
                    <a:srgbClr val="000000">
                      <a:alpha val="43137"/>
                    </a:srgbClr>
                  </a:outerShdw>
                </a:effectLst>
                <a:latin typeface="Abadi" panose="020B0604020104020204" pitchFamily="34" charset="0"/>
              </a:rPr>
              <a:t> dell'esecuzione forzata dell'agente della riscossione </a:t>
            </a:r>
            <a:r>
              <a:rPr lang="it-IT" sz="2400" b="1" i="1" dirty="0">
                <a:solidFill>
                  <a:schemeClr val="tx1"/>
                </a:solidFill>
                <a:effectLst>
                  <a:outerShdw blurRad="38100" dist="38100" dir="2700000" algn="tl">
                    <a:srgbClr val="000000">
                      <a:alpha val="43137"/>
                    </a:srgbClr>
                  </a:outerShdw>
                </a:effectLst>
                <a:latin typeface="Abadi" panose="020B0604020104020204" pitchFamily="34" charset="0"/>
              </a:rPr>
              <a:t>[…] È intuitivo invero che l’eventuale accoglimento di quel vizio formale assorbirebbe in senso tecnico anche le altre doglianze e cioè quelle </a:t>
            </a:r>
            <a:r>
              <a:rPr lang="it-IT" sz="2400" b="1" dirty="0">
                <a:solidFill>
                  <a:schemeClr val="tx1"/>
                </a:solidFill>
                <a:effectLst>
                  <a:outerShdw blurRad="38100" dist="38100" dir="2700000" algn="tl">
                    <a:srgbClr val="000000">
                      <a:alpha val="43137"/>
                    </a:srgbClr>
                  </a:outerShdw>
                </a:effectLst>
                <a:latin typeface="Abadi" panose="020B0604020104020204" pitchFamily="34" charset="0"/>
              </a:rPr>
              <a:t>(sull’inesistenza del debito e sulla mancata notifica della prodromica cartella) </a:t>
            </a:r>
            <a:r>
              <a:rPr lang="it-IT" sz="2400" b="1" i="1" dirty="0">
                <a:solidFill>
                  <a:schemeClr val="tx1"/>
                </a:solidFill>
                <a:effectLst>
                  <a:outerShdw blurRad="38100" dist="38100" dir="2700000" algn="tl">
                    <a:srgbClr val="000000">
                      <a:alpha val="43137"/>
                    </a:srgbClr>
                  </a:outerShdw>
                </a:effectLst>
                <a:latin typeface="Abadi" panose="020B0604020104020204" pitchFamily="34" charset="0"/>
              </a:rPr>
              <a:t>riconducibili alla giurisdizione del giudice tributario […] visto che non ci sarebbe più alcuna controversia sul merito utilmente deducibile avverso quel pignoramento»</a:t>
            </a:r>
            <a:r>
              <a:rPr lang="it-IT" sz="2400" b="1" dirty="0">
                <a:solidFill>
                  <a:schemeClr val="tx1"/>
                </a:solidFill>
                <a:effectLst>
                  <a:outerShdw blurRad="38100" dist="38100" dir="2700000" algn="tl">
                    <a:srgbClr val="000000">
                      <a:alpha val="43137"/>
                    </a:srgbClr>
                  </a:outerShdw>
                </a:effectLst>
                <a:latin typeface="Abadi" panose="020B0604020104020204" pitchFamily="34" charset="0"/>
              </a:rPr>
              <a:t>. </a:t>
            </a:r>
          </a:p>
          <a:p>
            <a:pPr marL="0" indent="0" algn="ctr">
              <a:buFont typeface="Wingdings" panose="05000000000000000000" pitchFamily="2" charset="2"/>
              <a:buNone/>
              <a:defRPr/>
            </a:pPr>
            <a:r>
              <a:rPr lang="it-IT" sz="2400" b="1" dirty="0">
                <a:solidFill>
                  <a:schemeClr val="tx1"/>
                </a:solidFill>
                <a:effectLst>
                  <a:outerShdw blurRad="38100" dist="38100" dir="2700000" algn="tl">
                    <a:srgbClr val="000000">
                      <a:alpha val="43137"/>
                    </a:srgbClr>
                  </a:outerShdw>
                </a:effectLst>
                <a:latin typeface="Abadi" panose="020B0604020104020204" pitchFamily="34" charset="0"/>
              </a:rPr>
              <a:t>Sulla «</a:t>
            </a:r>
            <a:r>
              <a:rPr lang="it-IT" sz="2400" b="1" i="1" dirty="0">
                <a:solidFill>
                  <a:schemeClr val="tx1"/>
                </a:solidFill>
                <a:effectLst>
                  <a:outerShdw blurRad="38100" dist="38100" dir="2700000" algn="tl">
                    <a:srgbClr val="000000">
                      <a:alpha val="43137"/>
                    </a:srgbClr>
                  </a:outerShdw>
                </a:effectLst>
                <a:latin typeface="Abadi" panose="020B0604020104020204" pitchFamily="34" charset="0"/>
              </a:rPr>
              <a:t>contestazione formale di un atto dell'esecuzione non può che rilevarsi la giurisdizione del giudice ordinario e la competenza di quello dell'esecuzione (almeno nell'indefettibile fase sommaria [..] Sulle domande subordinate la giurisdizione del giudice tributario verrà in rilievo per il solo caso in cui non siano accolte tali domande principali o sia comunque sciolto dal giudice ordinario  il vincolo di subordinazione</a:t>
            </a:r>
            <a:r>
              <a:rPr lang="it-IT" sz="2400" b="1" dirty="0">
                <a:solidFill>
                  <a:schemeClr val="tx1"/>
                </a:solidFill>
                <a:effectLst>
                  <a:outerShdw blurRad="38100" dist="38100" dir="2700000" algn="tl">
                    <a:srgbClr val="000000">
                      <a:alpha val="43137"/>
                    </a:srgbClr>
                  </a:outerShdw>
                </a:effectLst>
                <a:latin typeface="Abadi" panose="020B0604020104020204" pitchFamily="34" charset="0"/>
              </a:rPr>
              <a:t>». </a:t>
            </a:r>
          </a:p>
          <a:p>
            <a:pPr marL="0" indent="0" algn="ctr">
              <a:buFont typeface="Wingdings" panose="05000000000000000000" pitchFamily="2" charset="2"/>
              <a:buNone/>
              <a:defRPr/>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412797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I PROBLEMI DEL RACCORDO TRA GIURISDIZIONI</a:t>
            </a:r>
          </a:p>
          <a:p>
            <a:pPr marL="0" indent="0" algn="ctr">
              <a:buFont typeface="Wingdings" panose="05000000000000000000" pitchFamily="2" charset="2"/>
              <a:buNone/>
              <a:defRPr/>
            </a:pPr>
            <a:endPar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PENDENZA PRESSO PLESSI GIURISDIZIONALI DIVERSI (G.O. e G.T.) </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DI LITI </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CON IDENTITA’ DI OGGETTO </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O LEGATE DA MOTIVI DI CONNESSIONE</a:t>
            </a:r>
          </a:p>
          <a:p>
            <a:pPr marL="0" indent="0" algn="ctr">
              <a:buFont typeface="Wingdings" panose="05000000000000000000" pitchFamily="2" charset="2"/>
              <a:buNone/>
              <a:defRPr/>
            </a:pPr>
            <a:endParaRPr lang="it-IT" sz="2400" b="1" kern="0" cap="small" dirty="0">
              <a:solidFill>
                <a:srgbClr val="7030A0"/>
              </a:solidFill>
              <a:latin typeface="Verdana" panose="020B0604030504040204" pitchFamily="34" charset="0"/>
              <a:ea typeface="Verdana" panose="020B0604030504040204" pitchFamily="34" charset="0"/>
            </a:endParaRP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LITISPENDENZA? NO!</a:t>
            </a: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6883997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lnSpcReduction="1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I PROBLEMI DEL RACCORDO TRA GIURISDIZIONI</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LITISPENDENZA? NO!</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CASS. 24/07/2013, N. 18024</a:t>
            </a:r>
          </a:p>
          <a:p>
            <a:pPr marL="0" indent="0" algn="ctr">
              <a:buFont typeface="Wingdings" panose="05000000000000000000" pitchFamily="2" charset="2"/>
              <a:buNone/>
              <a:defRPr/>
            </a:pPr>
            <a:r>
              <a:rPr lang="it-IT"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La situazione processuale della </a:t>
            </a:r>
            <a:r>
              <a:rPr lang="it-IT"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litispendenza </a:t>
            </a:r>
            <a:r>
              <a:rPr lang="it-IT"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postula la contemporanea pendenza di </a:t>
            </a:r>
            <a:r>
              <a:rPr lang="it-IT"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più processi </a:t>
            </a:r>
            <a:r>
              <a:rPr lang="it-IT"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relativi alla stessa causa </a:t>
            </a:r>
            <a:r>
              <a:rPr lang="it-IT"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presso uffici giudiziari diversi, ma appartenenti al medesimo ordine giudiziario</a:t>
            </a:r>
            <a:r>
              <a:rPr lang="it-IT"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ne consegue che, nell'ipotesi di rapporto di ripartizione esterno alla medesima giurisdizione, il concorso tra processi va risolto a mezzo di una pronuncia sulla giurisdizione e, in caso di decisioni contrastanti, con i rimedi che sono appositamente previsti per questa specifica ipotesi, soccorrendo pertanto l'art. 362 cod. proc. civ. e non l'art. 39 cod. proc. civ.. </a:t>
            </a:r>
            <a:endParaRPr lang="it-IT" sz="2400" b="1" kern="0" cap="small" dirty="0">
              <a:solidFill>
                <a:srgbClr val="7030A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1041416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I PROBLEMI DEL RACCORDO TRA GIURISDIZIONI</a:t>
            </a:r>
          </a:p>
          <a:p>
            <a:pPr marL="0" indent="0" algn="ctr">
              <a:buFont typeface="Wingdings" panose="05000000000000000000" pitchFamily="2" charset="2"/>
              <a:buNone/>
              <a:defRPr/>
            </a:pPr>
            <a:endPar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PENDENZA PRESSO PLESSI GIURISDIZIONALI DIVERSI (G.O. e G.T.) </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DI LITI </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CON IDENTITA’ DI OGGETTO </a:t>
            </a: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O LEGATE DA MOTIVI DI CONNESSIONE</a:t>
            </a:r>
          </a:p>
          <a:p>
            <a:pPr marL="0" indent="0" algn="ctr">
              <a:buFont typeface="Wingdings" panose="05000000000000000000" pitchFamily="2" charset="2"/>
              <a:buNone/>
              <a:defRPr/>
            </a:pPr>
            <a:endParaRPr lang="it-IT" sz="2400" b="1" kern="0" cap="small" dirty="0">
              <a:solidFill>
                <a:srgbClr val="7030A0"/>
              </a:solidFill>
              <a:latin typeface="Verdana" panose="020B0604030504040204" pitchFamily="34" charset="0"/>
              <a:ea typeface="Verdana" panose="020B0604030504040204" pitchFamily="34" charset="0"/>
            </a:endParaRP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DEROGABILITA’ PER CONNESSIONE? NO!</a:t>
            </a:r>
          </a:p>
          <a:p>
            <a:pPr marL="0" indent="0" algn="ctr">
              <a:buFont typeface="Wingdings" panose="05000000000000000000" pitchFamily="2" charset="2"/>
              <a:buNone/>
              <a:defRPr/>
            </a:pPr>
            <a:endParaRPr lang="it-IT" sz="2400" b="1" kern="0" cap="small" dirty="0">
              <a:solidFill>
                <a:srgbClr val="7030A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4009413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I PROBLEMI DEL RACCORDO TRA GIURISDIZIONI</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DEROGABILITA’ PER CONNESSIONE? NO!</a:t>
            </a:r>
          </a:p>
          <a:p>
            <a:pPr marL="0" indent="0" algn="ctr">
              <a:buFont typeface="Wingdings" panose="05000000000000000000" pitchFamily="2" charset="2"/>
              <a:buNone/>
              <a:defRPr/>
            </a:pPr>
            <a:r>
              <a:rPr lang="it-IT"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La giurisdizione è inderogabile per ragioni di connessione: il coordinamento tra le giurisdizioni su rapporti diversi ma interdipendenti trovare soluzione, semmai, secondo le regole della sospensione del procedimento pregiudicato  (Cass., Sez. U., 24/06/2020, n. 12479; Cass., Sez. U., 20/04/2007, n. 9358)</a:t>
            </a:r>
            <a:endParaRPr lang="it-IT" sz="2400" b="1" kern="0" cap="small" dirty="0">
              <a:solidFill>
                <a:srgbClr val="7030A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4354427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70000" lnSpcReduction="2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I PROBLEMI DEL RACCORDO TRA GIURISDIZIONI</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SOSPENSIONE PER PREGIUDIZIALITA’ </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DEL GIUDIZIO TRIBUTARIO? NO!</a:t>
            </a:r>
          </a:p>
          <a:p>
            <a:pPr marL="0" indent="0" algn="ctr">
              <a:buFont typeface="Wingdings" panose="05000000000000000000" pitchFamily="2" charset="2"/>
              <a:buNone/>
              <a:defRPr/>
            </a:pPr>
            <a:r>
              <a:rPr lang="it-IT"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CASS. 20/01/2016, n. 999</a:t>
            </a:r>
          </a:p>
          <a:p>
            <a:pPr marL="0" indent="0" algn="ctr">
              <a:buFont typeface="Wingdings" panose="05000000000000000000" pitchFamily="2" charset="2"/>
              <a:buNone/>
              <a:defRPr/>
            </a:pPr>
            <a:r>
              <a:rPr lang="it-IT" sz="2400" b="1" dirty="0">
                <a:latin typeface="Abadi" panose="020B0604020104020204" pitchFamily="34" charset="0"/>
              </a:rPr>
              <a:t>In tema di contenzioso tributario, la norma di cui all'art. 39 del </a:t>
            </a:r>
            <a:r>
              <a:rPr lang="it-IT" sz="2400" b="1" dirty="0" err="1">
                <a:latin typeface="Abadi" panose="020B0604020104020204" pitchFamily="34" charset="0"/>
              </a:rPr>
              <a:t>D.Lgs.</a:t>
            </a:r>
            <a:r>
              <a:rPr lang="it-IT" sz="2400" b="1" dirty="0">
                <a:latin typeface="Abadi" panose="020B0604020104020204" pitchFamily="34" charset="0"/>
              </a:rPr>
              <a:t> n. 546 del 1992 (a mente della quale "il processo è sospeso quando è presentata querela di falso o deve essere decisa in via pregiudiziale una questione sullo stato o la capacità delle persone, salvo che si tratti della capacità di stare in giudizio") attiene ai rapporti tra giurisdizione tributaria e ogni altra giurisdizione, ordinaria o amministrativa, e pone una deroga - in ipotesi predeterminate - al criterio secondo cui le questioni pregiudiziali sono risolte, "</a:t>
            </a:r>
            <a:r>
              <a:rPr lang="it-IT" sz="2400" b="1" dirty="0" err="1">
                <a:latin typeface="Abadi" panose="020B0604020104020204" pitchFamily="34" charset="0"/>
              </a:rPr>
              <a:t>incidenter</a:t>
            </a:r>
            <a:r>
              <a:rPr lang="it-IT" sz="2400" b="1" dirty="0">
                <a:latin typeface="Abadi" panose="020B0604020104020204" pitchFamily="34" charset="0"/>
              </a:rPr>
              <a:t> tantum", dal giudice munito di giurisdizione sulla domanda. Ne consegue che il processo tributario non può essere sospeso in ragione della ritenuta necessità della risoluzione di questioni (diverse da quelle correlate a presentazione di querela di falso, ovvero concernenti lo stato o la capacità delle persone, salvo che si tratti della capacità di stare in giudizio) ravvisate pregiudiziali, da intendersi devolute, di norma, alla cognizione del giudice ordinario o di quello amministrativo, dovendo, invece, il giudice tributario dare, comunque, corso alla definizione della controversia sottoposta al suo esame, previa risoluzione, "</a:t>
            </a:r>
            <a:r>
              <a:rPr lang="it-IT" sz="2400" b="1" dirty="0" err="1">
                <a:latin typeface="Abadi" panose="020B0604020104020204" pitchFamily="34" charset="0"/>
              </a:rPr>
              <a:t>incidenter</a:t>
            </a:r>
            <a:r>
              <a:rPr lang="it-IT" sz="2400" b="1" dirty="0">
                <a:latin typeface="Abadi" panose="020B0604020104020204" pitchFamily="34" charset="0"/>
              </a:rPr>
              <a:t> tantum", delle questioni in argomento (</a:t>
            </a:r>
            <a:r>
              <a:rPr lang="it-IT" sz="2400" b="1" dirty="0" err="1">
                <a:latin typeface="Abadi" panose="020B0604020104020204" pitchFamily="34" charset="0"/>
              </a:rPr>
              <a:t>conf.</a:t>
            </a:r>
            <a:r>
              <a:rPr lang="it-IT" sz="2400" b="1" dirty="0">
                <a:latin typeface="Abadi" panose="020B0604020104020204" pitchFamily="34" charset="0"/>
              </a:rPr>
              <a:t> Cass. 28/05/2014, n. 12008)</a:t>
            </a: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39123898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I PROBLEMI DEL RACCORDO TRA GIURISDIZIONI</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SOSPENSIONE PER PREGIUDIZIALITA’ </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DEL GIUDIZIO CIVILE? FORSE….</a:t>
            </a:r>
          </a:p>
          <a:p>
            <a:pPr>
              <a:buFont typeface="Wingdings" panose="05000000000000000000" pitchFamily="2" charset="2"/>
              <a:buChar char="ü"/>
              <a:defRPr/>
            </a:pPr>
            <a:r>
              <a:rPr lang="it-IT" sz="2400" b="1" kern="0" cap="small" dirty="0">
                <a:solidFill>
                  <a:schemeClr val="tx1"/>
                </a:solidFill>
                <a:latin typeface="Verdana" panose="020B0604030504040204" pitchFamily="34" charset="0"/>
                <a:ea typeface="Verdana" panose="020B0604030504040204" pitchFamily="34" charset="0"/>
              </a:rPr>
              <a:t> se si intende l’art. 295 c.p.c. non riferito a giudizi pendenti in uffici appartenenti allo stesso ordine;</a:t>
            </a:r>
          </a:p>
          <a:p>
            <a:pPr>
              <a:buFont typeface="Wingdings" panose="05000000000000000000" pitchFamily="2" charset="2"/>
              <a:buChar char="ü"/>
              <a:defRPr/>
            </a:pPr>
            <a:r>
              <a:rPr lang="it-IT" sz="2400" b="1" kern="0" cap="small" dirty="0">
                <a:solidFill>
                  <a:schemeClr val="tx1"/>
                </a:solidFill>
                <a:latin typeface="Verdana" panose="020B0604030504040204" pitchFamily="34" charset="0"/>
                <a:ea typeface="Verdana" panose="020B0604030504040204" pitchFamily="34" charset="0"/>
              </a:rPr>
              <a:t>se innanzi il g.t. si configuri una questione pregiudiziale</a:t>
            </a: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657789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1114425"/>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r>
              <a:rPr lang="it-IT" sz="36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TRANSLATIO IURISDICTIONIS</a:t>
            </a:r>
            <a:br>
              <a:rPr lang="it-IT" sz="3600" dirty="0"/>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70000" lnSpcReduction="2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NORMA: ART. 59 L.. N. 69 DEL 2009</a:t>
            </a:r>
          </a:p>
          <a:p>
            <a:pPr algn="ctr" fontAlgn="base"/>
            <a:r>
              <a:rPr lang="it-IT" b="1" dirty="0"/>
              <a:t>(</a:t>
            </a:r>
            <a:r>
              <a:rPr lang="it-IT" dirty="0">
                <a:effectLst>
                  <a:outerShdw blurRad="38100" dist="38100" dir="2700000" algn="tl">
                    <a:srgbClr val="000000">
                      <a:alpha val="43137"/>
                    </a:srgbClr>
                  </a:outerShdw>
                </a:effectLst>
                <a:latin typeface="Abadi" panose="020B0604020104020204" pitchFamily="34" charset="0"/>
              </a:rPr>
              <a:t>Decisione delle questioni di giurisdizione)</a:t>
            </a:r>
          </a:p>
          <a:p>
            <a:pPr algn="just" fontAlgn="base"/>
            <a:r>
              <a:rPr lang="it-IT" dirty="0">
                <a:effectLst>
                  <a:outerShdw blurRad="38100" dist="38100" dir="2700000" algn="tl">
                    <a:srgbClr val="000000">
                      <a:alpha val="43137"/>
                    </a:srgbClr>
                  </a:outerShdw>
                </a:effectLst>
                <a:latin typeface="Abadi" panose="020B0604020104020204" pitchFamily="34" charset="0"/>
              </a:rPr>
              <a:t>1. Il giudice che, in materia civile, amministrativa, contabile, tributaria o di giudici speciali, dichiara il proprio difetto di giurisdizione indica altresì, se esistente, il giudice nazionale che ritiene munito di giurisdizione. La pronuncia sulla giurisdizione resa dalle sezioni unite della Corte di cassazione è vincolante per ogni giudice e per le parti anche in altro processo.</a:t>
            </a:r>
          </a:p>
          <a:p>
            <a:pPr algn="just" fontAlgn="base"/>
            <a:r>
              <a:rPr lang="it-IT" dirty="0">
                <a:effectLst>
                  <a:outerShdw blurRad="38100" dist="38100" dir="2700000" algn="tl">
                    <a:srgbClr val="000000">
                      <a:alpha val="43137"/>
                    </a:srgbClr>
                  </a:outerShdw>
                </a:effectLst>
                <a:latin typeface="Abadi" panose="020B0604020104020204" pitchFamily="34" charset="0"/>
              </a:rPr>
              <a:t>2. Se, entro il termine perentorio di tre mesi dal passaggio in giudicato della pronuncia di cui al comma 1, la domanda è riproposta al giudice ivi indicato, nel successivo processo le parti restano vincolate a tale indicazione e sono fatti salvi gli effetti sostanziali e processuali che la domanda avrebbe prodotto se il giudice di cui è stata dichiarata la giurisdizione fosse stato adito fin dall'instaurazione del primo giudizio, ferme restando le preclusioni e le decadenze intervenute. Ai fini del presente comma la domanda si ripropone con le modalità e secondo le forme previste per il giudizio davanti al giudice adito in relazione al rito applicabile.</a:t>
            </a:r>
          </a:p>
          <a:p>
            <a:pPr algn="just" fontAlgn="base"/>
            <a:r>
              <a:rPr lang="it-IT" dirty="0">
                <a:effectLst>
                  <a:outerShdw blurRad="38100" dist="38100" dir="2700000" algn="tl">
                    <a:srgbClr val="000000">
                      <a:alpha val="43137"/>
                    </a:srgbClr>
                  </a:outerShdw>
                </a:effectLst>
                <a:latin typeface="Abadi" panose="020B0604020104020204" pitchFamily="34" charset="0"/>
              </a:rPr>
              <a:t>3. Se sulla questione di giurisdizione non si sono già pronunciate, nel processo, le sezioni unite della Corte di cassazione, il giudice davanti al quale la causa è riassunta può sollevare d'ufficio, con ordinanza, tale questione davanti alle medesime sezioni unite della Corte di cassazione, fino alla prima udienza fissata per la trattazione del merito. Restano ferme le disposizioni sul regolamento preventivo di giurisdizione.</a:t>
            </a:r>
          </a:p>
          <a:p>
            <a:pPr algn="just" fontAlgn="base"/>
            <a:r>
              <a:rPr lang="it-IT" dirty="0">
                <a:effectLst>
                  <a:outerShdw blurRad="38100" dist="38100" dir="2700000" algn="tl">
                    <a:srgbClr val="000000">
                      <a:alpha val="43137"/>
                    </a:srgbClr>
                  </a:outerShdw>
                </a:effectLst>
                <a:latin typeface="Abadi" panose="020B0604020104020204" pitchFamily="34" charset="0"/>
              </a:rPr>
              <a:t>4. L'inosservanza dei termini fissati ai sensi del presente articolo per la riassunzione o per la prosecuzione del giudizio comporta l'estinzione del processo, che è dichiarata anche d'ufficio alla prima udienza, e impedisce la conservazione degli effetti sostanziali e processuali della domanda.</a:t>
            </a:r>
          </a:p>
          <a:p>
            <a:pPr algn="just" fontAlgn="base"/>
            <a:r>
              <a:rPr lang="it-IT" dirty="0">
                <a:effectLst>
                  <a:outerShdw blurRad="38100" dist="38100" dir="2700000" algn="tl">
                    <a:srgbClr val="000000">
                      <a:alpha val="43137"/>
                    </a:srgbClr>
                  </a:outerShdw>
                </a:effectLst>
                <a:latin typeface="Abadi" panose="020B0604020104020204" pitchFamily="34" charset="0"/>
              </a:rPr>
              <a:t>5. In ogni caso di riproposizione della domanda davanti al giudice di cui al comma 1, le prove raccolte nel processo davanti al giudice privo di giurisdizione possono essere valutate come argomenti di prova.</a:t>
            </a:r>
          </a:p>
          <a:p>
            <a:pPr marL="0" indent="0" algn="ctr">
              <a:buFont typeface="Wingdings" panose="05000000000000000000" pitchFamily="2" charset="2"/>
              <a:buNone/>
              <a:defRPr/>
            </a:pPr>
            <a:endPar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a:p>
            <a:pPr marL="0" indent="0" algn="just">
              <a:buFont typeface="Wingdings" panose="05000000000000000000" pitchFamily="2" charset="2"/>
              <a:buNone/>
              <a:defRPr/>
            </a:pPr>
            <a:endPar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3742388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LA SEQUENZA DEL PROCEDIMENTO DI RISCOSSIONE A MEZZO RUOLO</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92500" lnSpcReduction="10000"/>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LA CARTELLA DI PAGAMENTO</a:t>
            </a:r>
          </a:p>
          <a:p>
            <a:pPr marL="0" indent="0" algn="just">
              <a:buFont typeface="Wingdings" panose="05000000000000000000" pitchFamily="2" charset="2"/>
              <a:buNone/>
              <a:defRPr/>
            </a:pPr>
            <a:r>
              <a:rPr lang="it-IT" sz="2400" b="1" kern="0" cap="small" dirty="0">
                <a:solidFill>
                  <a:srgbClr val="0070C0"/>
                </a:solidFill>
                <a:latin typeface="Verdana" panose="020B0604030504040204" pitchFamily="34" charset="0"/>
                <a:ea typeface="Verdana" panose="020B0604030504040204" pitchFamily="34" charset="0"/>
              </a:rPr>
              <a:t>La norma </a:t>
            </a:r>
            <a:r>
              <a:rPr lang="it-IT" sz="2400" b="1" kern="0" cap="small" dirty="0">
                <a:solidFill>
                  <a:srgbClr val="00B050"/>
                </a:solidFill>
                <a:latin typeface="Verdana" panose="020B0604030504040204" pitchFamily="34" charset="0"/>
                <a:ea typeface="Verdana" panose="020B0604030504040204" pitchFamily="34" charset="0"/>
              </a:rPr>
              <a:t>&gt; Art. 25 d.P.R. n. 602 del 1973</a:t>
            </a:r>
            <a:endParaRPr lang="it-IT" sz="19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Che cosa </a:t>
            </a:r>
            <a:r>
              <a:rPr lang="it-IT" sz="2400" b="1" kern="0" cap="small" dirty="0" err="1">
                <a:solidFill>
                  <a:srgbClr val="0070C0"/>
                </a:solidFill>
                <a:latin typeface="Verdana" panose="020B0604030504040204" pitchFamily="34" charset="0"/>
                <a:ea typeface="Verdana" panose="020B0604030504040204" pitchFamily="34" charset="0"/>
              </a:rPr>
              <a:t>e’</a:t>
            </a:r>
            <a:r>
              <a:rPr lang="it-IT" sz="2400" b="1" kern="0" cap="small" dirty="0">
                <a:solidFill>
                  <a:srgbClr val="00B050"/>
                </a:solidFill>
                <a:latin typeface="Verdana" panose="020B0604030504040204" pitchFamily="34" charset="0"/>
                <a:ea typeface="Verdana" panose="020B0604030504040204" pitchFamily="34" charset="0"/>
              </a:rPr>
              <a:t>&gt; «Uno </a:t>
            </a:r>
            <a:r>
              <a:rPr lang="it-IT" sz="2400" b="1" kern="0" cap="small" dirty="0" err="1">
                <a:solidFill>
                  <a:srgbClr val="00B050"/>
                </a:solidFill>
                <a:latin typeface="Verdana" panose="020B0604030504040204" pitchFamily="34" charset="0"/>
                <a:ea typeface="Verdana" panose="020B0604030504040204" pitchFamily="34" charset="0"/>
              </a:rPr>
              <a:t>Actu</a:t>
            </a:r>
            <a:r>
              <a:rPr lang="it-IT" sz="2400" b="1" kern="0" cap="small" dirty="0">
                <a:solidFill>
                  <a:srgbClr val="00B050"/>
                </a:solidFill>
                <a:latin typeface="Verdana" panose="020B0604030504040204" pitchFamily="34" charset="0"/>
                <a:ea typeface="Verdana" panose="020B0604030504040204" pitchFamily="34" charset="0"/>
              </a:rPr>
              <a:t>» Notificazione del titolo esecutivo e del precetto</a:t>
            </a: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La Cass. di riferimento </a:t>
            </a:r>
            <a:r>
              <a:rPr lang="it-IT" sz="2400" b="1" kern="0" cap="small" dirty="0">
                <a:solidFill>
                  <a:srgbClr val="00B050"/>
                </a:solidFill>
                <a:latin typeface="Verdana" panose="020B0604030504040204" pitchFamily="34" charset="0"/>
                <a:ea typeface="Verdana" panose="020B0604030504040204" pitchFamily="34" charset="0"/>
              </a:rPr>
              <a:t>&gt; Sez. 3, 08/02/2018, n. 3021</a:t>
            </a:r>
          </a:p>
          <a:p>
            <a:pPr mar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I succedanei </a:t>
            </a:r>
            <a:r>
              <a:rPr lang="it-IT" sz="2400" b="1" kern="0" cap="small" dirty="0">
                <a:solidFill>
                  <a:srgbClr val="00B050"/>
                </a:solidFill>
                <a:latin typeface="Verdana" panose="020B0604030504040204" pitchFamily="34" charset="0"/>
                <a:ea typeface="Verdana" panose="020B0604030504040204" pitchFamily="34" charset="0"/>
              </a:rPr>
              <a:t>&gt; ingiunzione fiscale (</a:t>
            </a:r>
            <a:r>
              <a:rPr lang="it-IT" sz="2400" b="1" kern="0" cap="small" dirty="0" err="1">
                <a:solidFill>
                  <a:srgbClr val="00B050"/>
                </a:solidFill>
                <a:latin typeface="Verdana" panose="020B0604030504040204" pitchFamily="34" charset="0"/>
                <a:ea typeface="Verdana" panose="020B0604030504040204" pitchFamily="34" charset="0"/>
              </a:rPr>
              <a:t>r.d.</a:t>
            </a:r>
            <a:r>
              <a:rPr lang="it-IT" sz="2400" b="1" kern="0" cap="small" dirty="0">
                <a:solidFill>
                  <a:srgbClr val="00B050"/>
                </a:solidFill>
                <a:latin typeface="Verdana" panose="020B0604030504040204" pitchFamily="34" charset="0"/>
                <a:ea typeface="Verdana" panose="020B0604030504040204" pitchFamily="34" charset="0"/>
              </a:rPr>
              <a:t> n. 639 del 1910); avviso di addebito e avviso di accertamento esecutivo (Artt. 29 e 30 </a:t>
            </a:r>
            <a:r>
              <a:rPr lang="it-IT" sz="2400" b="1" kern="0" cap="small" dirty="0" err="1">
                <a:solidFill>
                  <a:srgbClr val="00B050"/>
                </a:solidFill>
                <a:latin typeface="Verdana" panose="020B0604030504040204" pitchFamily="34" charset="0"/>
                <a:ea typeface="Verdana" panose="020B0604030504040204" pitchFamily="34" charset="0"/>
              </a:rPr>
              <a:t>d.l.</a:t>
            </a:r>
            <a:r>
              <a:rPr lang="it-IT" sz="2400" b="1" kern="0" cap="small" dirty="0">
                <a:solidFill>
                  <a:srgbClr val="00B050"/>
                </a:solidFill>
                <a:latin typeface="Verdana" panose="020B0604030504040204" pitchFamily="34" charset="0"/>
                <a:ea typeface="Verdana" panose="020B0604030504040204" pitchFamily="34" charset="0"/>
              </a:rPr>
              <a:t> n. 78 del 2010: </a:t>
            </a:r>
            <a:r>
              <a:rPr lang="it-IT" sz="2400" b="1" kern="0" dirty="0">
                <a:solidFill>
                  <a:srgbClr val="00B050"/>
                </a:solidFill>
                <a:latin typeface="Verdana" panose="020B0604030504040204" pitchFamily="34" charset="0"/>
                <a:ea typeface="Verdana" panose="020B0604030504040204" pitchFamily="34" charset="0"/>
              </a:rPr>
              <a:t>IVA, IRPEF, IRAP, MA ESTESO AD ENTRATE LOCALI: ART. 1, commi 784-815, legge n. 160 del 2019)</a:t>
            </a: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8875650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TRANSLATIO IURISDICTIONIS</a:t>
            </a:r>
            <a:b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77500" lnSpcReduction="2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IL PROVVEDIMENTO DECLINATORIO DI GIURISDIZIONE</a:t>
            </a:r>
          </a:p>
          <a:p>
            <a:pPr marL="0" indent="0" algn="ctr">
              <a:buFont typeface="Wingdings" panose="05000000000000000000" pitchFamily="2" charset="2"/>
              <a:buNone/>
              <a:defRPr/>
            </a:pPr>
            <a:r>
              <a:rPr lang="it-IT" sz="2400" b="1" kern="0" cap="small" dirty="0">
                <a:solidFill>
                  <a:srgbClr val="00B0F0"/>
                </a:solidFill>
                <a:latin typeface="Verdana" panose="020B0604030504040204" pitchFamily="34" charset="0"/>
                <a:ea typeface="Verdana" panose="020B0604030504040204" pitchFamily="34" charset="0"/>
              </a:rPr>
              <a:t>SENTENZA ALL’ESITO DEL GIUDIZIO DI OPPOSIZIONE ESECUTIVA,</a:t>
            </a:r>
          </a:p>
          <a:p>
            <a:pPr marL="0" indent="0" algn="ctr">
              <a:buFont typeface="Wingdings" panose="05000000000000000000" pitchFamily="2" charset="2"/>
              <a:buNone/>
              <a:defRPr/>
            </a:pPr>
            <a:r>
              <a:rPr lang="it-IT" sz="2400" b="1" kern="0" cap="small" dirty="0">
                <a:solidFill>
                  <a:srgbClr val="00B0F0"/>
                </a:solidFill>
                <a:latin typeface="Verdana" panose="020B0604030504040204" pitchFamily="34" charset="0"/>
                <a:ea typeface="Verdana" panose="020B0604030504040204" pitchFamily="34" charset="0"/>
              </a:rPr>
              <a:t>NO ORDINANZA  CONCLUSIVA PRIMA FASE</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ARGOMENTI:</a:t>
            </a:r>
          </a:p>
          <a:p>
            <a:pPr>
              <a:buFont typeface="Wingdings" panose="05000000000000000000" pitchFamily="2" charset="2"/>
              <a:buChar char="ü"/>
              <a:defRPr/>
            </a:pPr>
            <a:r>
              <a:rPr lang="it-IT" sz="2400" b="1" kern="0" cap="small" dirty="0">
                <a:solidFill>
                  <a:srgbClr val="7030A0"/>
                </a:solidFill>
                <a:latin typeface="Verdana" panose="020B0604030504040204" pitchFamily="34" charset="0"/>
                <a:ea typeface="Verdana" panose="020B0604030504040204" pitchFamily="34" charset="0"/>
              </a:rPr>
              <a:t> </a:t>
            </a:r>
            <a:r>
              <a:rPr lang="it-IT" sz="2400" b="1" kern="0" cap="small" dirty="0">
                <a:solidFill>
                  <a:srgbClr val="002060"/>
                </a:solidFill>
                <a:latin typeface="Verdana Pro" panose="020B0604030504040204" pitchFamily="34" charset="0"/>
                <a:ea typeface="Verdana" panose="020B0604030504040204" pitchFamily="34" charset="0"/>
              </a:rPr>
              <a:t>Art. 279, secondo comma, n. 1, c.p.c. («</a:t>
            </a:r>
            <a:r>
              <a:rPr lang="it-IT" sz="2400" b="1" kern="0" cap="small" dirty="0">
                <a:solidFill>
                  <a:schemeClr val="tx1"/>
                </a:solidFill>
                <a:latin typeface="Verdana Pro" panose="020B0604030504040204" pitchFamily="34" charset="0"/>
                <a:ea typeface="Verdana" panose="020B0604030504040204" pitchFamily="34" charset="0"/>
              </a:rPr>
              <a:t>Il collegio pronuncia sentenza quando definisce il giudizio, decidendo questioni di giurisdizione</a:t>
            </a:r>
            <a:r>
              <a:rPr lang="it-IT" sz="2400" b="1" kern="0" cap="small" dirty="0">
                <a:solidFill>
                  <a:srgbClr val="002060"/>
                </a:solidFill>
                <a:latin typeface="Verdana Pro" panose="020B0604030504040204" pitchFamily="34" charset="0"/>
                <a:ea typeface="Verdana" panose="020B0604030504040204" pitchFamily="34" charset="0"/>
              </a:rPr>
              <a:t>»);</a:t>
            </a:r>
          </a:p>
          <a:p>
            <a:pPr algn="just">
              <a:buFont typeface="Wingdings" panose="05000000000000000000" pitchFamily="2" charset="2"/>
              <a:buChar char="ü"/>
              <a:defRPr/>
            </a:pPr>
            <a:r>
              <a:rPr lang="it-IT" sz="2400" b="1" kern="0" cap="small" dirty="0">
                <a:solidFill>
                  <a:srgbClr val="002060"/>
                </a:solidFill>
                <a:latin typeface="Verdana Pro" panose="020B0604030504040204" pitchFamily="34" charset="0"/>
                <a:ea typeface="Verdana" panose="020B0604030504040204" pitchFamily="34" charset="0"/>
              </a:rPr>
              <a:t>Art. 59, secondo comma, legge n. 69 del 2009: termine per la riassunzione decorre dal passaggio in giudicato della pronuncia declinatoria («</a:t>
            </a:r>
            <a:r>
              <a:rPr lang="it-IT" sz="2400" b="1" cap="small" dirty="0">
                <a:solidFill>
                  <a:schemeClr val="tx1"/>
                </a:solidFill>
                <a:effectLst>
                  <a:outerShdw blurRad="38100" dist="38100" dir="2700000" algn="tl">
                    <a:srgbClr val="000000">
                      <a:alpha val="43137"/>
                    </a:srgbClr>
                  </a:outerShdw>
                </a:effectLst>
                <a:latin typeface="Verdana Pro" panose="020B0604030504040204" pitchFamily="34" charset="0"/>
              </a:rPr>
              <a:t>entro il termine perentorio di tre mesi dal passaggio in giudicato della pronuncia</a:t>
            </a:r>
            <a:r>
              <a:rPr lang="it-IT" sz="2400" dirty="0">
                <a:solidFill>
                  <a:srgbClr val="002060"/>
                </a:solidFill>
                <a:effectLst>
                  <a:outerShdw blurRad="38100" dist="38100" dir="2700000" algn="tl">
                    <a:srgbClr val="000000">
                      <a:alpha val="43137"/>
                    </a:srgbClr>
                  </a:outerShdw>
                </a:effectLst>
                <a:latin typeface="Verdana Pro" panose="020B0604030504040204" pitchFamily="34" charset="0"/>
              </a:rPr>
              <a:t>»)</a:t>
            </a:r>
            <a:endParaRPr lang="it-IT" sz="2400" b="1" kern="0" cap="small" dirty="0">
              <a:solidFill>
                <a:srgbClr val="002060"/>
              </a:solidFill>
              <a:latin typeface="Verdana Pro" panose="020B0604030504040204" pitchFamily="34" charset="0"/>
              <a:ea typeface="Verdana" panose="020B0604030504040204" pitchFamily="34" charset="0"/>
            </a:endParaRPr>
          </a:p>
          <a:p>
            <a:pPr>
              <a:buFont typeface="Wingdings" panose="05000000000000000000" pitchFamily="2" charset="2"/>
              <a:buChar char="ü"/>
              <a:defRPr/>
            </a:pPr>
            <a:r>
              <a:rPr lang="it-IT" sz="2400" b="1" kern="0" cap="small" dirty="0">
                <a:solidFill>
                  <a:srgbClr val="002060"/>
                </a:solidFill>
                <a:latin typeface="Verdana Pro" panose="020B0604030504040204" pitchFamily="34" charset="0"/>
                <a:ea typeface="Verdana" panose="020B0604030504040204" pitchFamily="34" charset="0"/>
              </a:rPr>
              <a:t>Conflitto negativo di giurisdizione denunciabile ex art. 362, secondo comma, n. 1, c.p.c. solo con doppia declinatoria di giurisdizione emessa con «decisioni di piena cognizione» (Cass., sez. u., 15/11/2016, n. 23224)</a:t>
            </a: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40086728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TRANSLATIO IURISDICTIONIS</a:t>
            </a:r>
            <a:b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92500" lnSpcReduction="2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PROBLEMI DI RITO, FORMA, COMPETENZA</a:t>
            </a:r>
          </a:p>
          <a:p>
            <a:pPr marL="0" indent="0" algn="ctr">
              <a:buFont typeface="Wingdings" panose="05000000000000000000" pitchFamily="2" charset="2"/>
              <a:buNone/>
              <a:defRPr/>
            </a:pPr>
            <a:r>
              <a:rPr lang="it-IT" sz="2400" b="1" kern="0" cap="small" dirty="0">
                <a:solidFill>
                  <a:srgbClr val="00B0F0"/>
                </a:solidFill>
                <a:latin typeface="Verdana" panose="020B0604030504040204" pitchFamily="34" charset="0"/>
                <a:ea typeface="Verdana" panose="020B0604030504040204" pitchFamily="34" charset="0"/>
              </a:rPr>
              <a:t>SE TRANSLATIO DA G.T. A G.O.:</a:t>
            </a:r>
          </a:p>
          <a:p>
            <a:pPr>
              <a:buFont typeface="Wingdings" panose="05000000000000000000" pitchFamily="2" charset="2"/>
              <a:buChar char="Ø"/>
              <a:defRPr/>
            </a:pPr>
            <a:r>
              <a:rPr lang="it-IT" sz="2400" b="1" kern="0" cap="small" dirty="0">
                <a:solidFill>
                  <a:srgbClr val="002060"/>
                </a:solidFill>
                <a:latin typeface="Verdana Pro" panose="020B0604030504040204" pitchFamily="34" charset="0"/>
                <a:ea typeface="Verdana" panose="020B0604030504040204" pitchFamily="34" charset="0"/>
              </a:rPr>
              <a:t>Assistenza tecnica e ius </a:t>
            </a:r>
            <a:r>
              <a:rPr lang="it-IT" sz="2400" b="1" kern="0" cap="small" dirty="0" err="1">
                <a:solidFill>
                  <a:srgbClr val="002060"/>
                </a:solidFill>
                <a:latin typeface="Verdana Pro" panose="020B0604030504040204" pitchFamily="34" charset="0"/>
                <a:ea typeface="Verdana" panose="020B0604030504040204" pitchFamily="34" charset="0"/>
              </a:rPr>
              <a:t>postulandi</a:t>
            </a:r>
            <a:r>
              <a:rPr lang="it-IT" sz="2400" b="1" kern="0" cap="small" dirty="0">
                <a:solidFill>
                  <a:srgbClr val="002060"/>
                </a:solidFill>
                <a:latin typeface="Verdana Pro" panose="020B0604030504040204" pitchFamily="34" charset="0"/>
                <a:ea typeface="Verdana" panose="020B0604030504040204" pitchFamily="34" charset="0"/>
              </a:rPr>
              <a:t> (</a:t>
            </a:r>
            <a:r>
              <a:rPr lang="it-IT" sz="2400" b="1" kern="0" cap="small" dirty="0">
                <a:solidFill>
                  <a:schemeClr val="tx1"/>
                </a:solidFill>
                <a:latin typeface="Verdana Pro" panose="020B0604030504040204" pitchFamily="34" charset="0"/>
                <a:ea typeface="Verdana" panose="020B0604030504040204" pitchFamily="34" charset="0"/>
              </a:rPr>
              <a:t>nel processo tributario difesa personale consentita per liti di valore sino a tremila euro: art. 12, secondo comma, d.lgs. n. 546 del 1992) </a:t>
            </a:r>
          </a:p>
          <a:p>
            <a:pPr>
              <a:buFont typeface="Wingdings" panose="05000000000000000000" pitchFamily="2" charset="2"/>
              <a:buChar char="Ø"/>
              <a:defRPr/>
            </a:pPr>
            <a:r>
              <a:rPr lang="it-IT" sz="2400" b="1" kern="0" cap="small" dirty="0">
                <a:solidFill>
                  <a:srgbClr val="002060"/>
                </a:solidFill>
                <a:latin typeface="Verdana Pro" panose="020B0604030504040204" pitchFamily="34" charset="0"/>
                <a:ea typeface="Verdana" panose="020B0604030504040204" pitchFamily="34" charset="0"/>
              </a:rPr>
              <a:t>Giudice competente: sempre tribunale ex art. 9, secondo comma, c.p.c. («</a:t>
            </a:r>
            <a:r>
              <a:rPr lang="it-IT" sz="2400" b="1" cap="small" dirty="0">
                <a:solidFill>
                  <a:schemeClr val="tx1"/>
                </a:solidFill>
                <a:effectLst>
                  <a:outerShdw blurRad="38100" dist="38100" dir="2700000" algn="tl">
                    <a:srgbClr val="000000">
                      <a:alpha val="43137"/>
                    </a:srgbClr>
                  </a:outerShdw>
                </a:effectLst>
                <a:latin typeface="Verdana Pro" panose="020B0604030504040204" pitchFamily="34" charset="0"/>
              </a:rPr>
              <a:t>il tribunale </a:t>
            </a:r>
            <a:r>
              <a:rPr lang="it-IT" sz="2400" b="1" cap="small" dirty="0" err="1">
                <a:solidFill>
                  <a:schemeClr val="tx1"/>
                </a:solidFill>
                <a:effectLst>
                  <a:outerShdw blurRad="38100" dist="38100" dir="2700000" algn="tl">
                    <a:srgbClr val="000000">
                      <a:alpha val="43137"/>
                    </a:srgbClr>
                  </a:outerShdw>
                </a:effectLst>
                <a:latin typeface="Verdana Pro" panose="020B0604030504040204" pitchFamily="34" charset="0"/>
              </a:rPr>
              <a:t>e’</a:t>
            </a:r>
            <a:r>
              <a:rPr lang="it-IT" sz="2400" b="1" cap="small" dirty="0">
                <a:solidFill>
                  <a:schemeClr val="tx1"/>
                </a:solidFill>
                <a:effectLst>
                  <a:outerShdw blurRad="38100" dist="38100" dir="2700000" algn="tl">
                    <a:srgbClr val="000000">
                      <a:alpha val="43137"/>
                    </a:srgbClr>
                  </a:outerShdw>
                </a:effectLst>
                <a:latin typeface="Verdana Pro" panose="020B0604030504040204" pitchFamily="34" charset="0"/>
              </a:rPr>
              <a:t> </a:t>
            </a:r>
            <a:r>
              <a:rPr lang="it-IT" sz="2400" b="1" cap="small" dirty="0" err="1">
                <a:solidFill>
                  <a:schemeClr val="tx1"/>
                </a:solidFill>
                <a:effectLst>
                  <a:outerShdw blurRad="38100" dist="38100" dir="2700000" algn="tl">
                    <a:srgbClr val="000000">
                      <a:alpha val="43137"/>
                    </a:srgbClr>
                  </a:outerShdw>
                </a:effectLst>
                <a:latin typeface="Verdana Pro" panose="020B0604030504040204" pitchFamily="34" charset="0"/>
              </a:rPr>
              <a:t>altresi’</a:t>
            </a:r>
            <a:r>
              <a:rPr lang="it-IT" sz="2400" b="1" cap="small" dirty="0">
                <a:solidFill>
                  <a:schemeClr val="tx1"/>
                </a:solidFill>
                <a:effectLst>
                  <a:outerShdw blurRad="38100" dist="38100" dir="2700000" algn="tl">
                    <a:srgbClr val="000000">
                      <a:alpha val="43137"/>
                    </a:srgbClr>
                  </a:outerShdw>
                </a:effectLst>
                <a:latin typeface="Verdana Pro" panose="020B0604030504040204" pitchFamily="34" charset="0"/>
              </a:rPr>
              <a:t> esclusivamente competente per le cause in materia di imposte e tasse</a:t>
            </a:r>
            <a:r>
              <a:rPr lang="it-IT" sz="2400" dirty="0">
                <a:solidFill>
                  <a:srgbClr val="002060"/>
                </a:solidFill>
                <a:effectLst>
                  <a:outerShdw blurRad="38100" dist="38100" dir="2700000" algn="tl">
                    <a:srgbClr val="000000">
                      <a:alpha val="43137"/>
                    </a:srgbClr>
                  </a:outerShdw>
                </a:effectLst>
                <a:latin typeface="Verdana Pro" panose="020B0604030504040204" pitchFamily="34" charset="0"/>
              </a:rPr>
              <a:t>»)</a:t>
            </a:r>
            <a:endParaRPr lang="it-IT" sz="2400" b="1" kern="0" cap="small" dirty="0">
              <a:solidFill>
                <a:srgbClr val="002060"/>
              </a:solidFill>
              <a:latin typeface="Verdana Pro" panose="020B0604030504040204" pitchFamily="34" charset="0"/>
              <a:ea typeface="Verdana" panose="020B0604030504040204" pitchFamily="34" charset="0"/>
            </a:endParaRPr>
          </a:p>
          <a:p>
            <a:pPr>
              <a:buFont typeface="Wingdings" panose="05000000000000000000" pitchFamily="2" charset="2"/>
              <a:buChar char="ü"/>
              <a:defRPr/>
            </a:pPr>
            <a:r>
              <a:rPr lang="it-IT" sz="2400" b="1" kern="0" cap="small" dirty="0">
                <a:solidFill>
                  <a:srgbClr val="002060"/>
                </a:solidFill>
                <a:latin typeface="Verdana Pro" panose="020B0604030504040204" pitchFamily="34" charset="0"/>
                <a:ea typeface="Verdana" panose="020B0604030504040204" pitchFamily="34" charset="0"/>
              </a:rPr>
              <a:t>Sospensione feriale (</a:t>
            </a:r>
            <a:r>
              <a:rPr lang="it-IT" sz="2400" b="1" kern="0" cap="small" dirty="0">
                <a:solidFill>
                  <a:schemeClr val="tx1"/>
                </a:solidFill>
                <a:latin typeface="Verdana Pro" panose="020B0604030504040204" pitchFamily="34" charset="0"/>
                <a:ea typeface="Verdana" panose="020B0604030504040204" pitchFamily="34" charset="0"/>
              </a:rPr>
              <a:t>non opera per le opposizioni esecutive, opera nel processo tributario</a:t>
            </a:r>
            <a:r>
              <a:rPr lang="it-IT" sz="2400" b="1" kern="0" cap="small" dirty="0">
                <a:solidFill>
                  <a:srgbClr val="002060"/>
                </a:solidFill>
                <a:latin typeface="Verdana Pro" panose="020B0604030504040204" pitchFamily="34" charset="0"/>
                <a:ea typeface="Verdana" panose="020B0604030504040204" pitchFamily="34" charset="0"/>
              </a:rPr>
              <a:t>)</a:t>
            </a:r>
          </a:p>
          <a:p>
            <a:pPr>
              <a:buFont typeface="Wingdings" panose="05000000000000000000" pitchFamily="2" charset="2"/>
              <a:buChar char="ü"/>
              <a:defRPr/>
            </a:pPr>
            <a:r>
              <a:rPr lang="it-IT" sz="2400" b="1" kern="0" cap="small" dirty="0">
                <a:solidFill>
                  <a:srgbClr val="002060"/>
                </a:solidFill>
                <a:latin typeface="Verdana Pro" panose="020B0604030504040204" pitchFamily="34" charset="0"/>
                <a:ea typeface="Verdana" panose="020B0604030504040204" pitchFamily="34" charset="0"/>
              </a:rPr>
              <a:t>Ferme le preclusioni e le decadenze intervenute (</a:t>
            </a:r>
            <a:r>
              <a:rPr lang="it-IT" sz="2400" b="1" kern="0" cap="small" dirty="0">
                <a:solidFill>
                  <a:schemeClr val="tx1"/>
                </a:solidFill>
                <a:latin typeface="Verdana Pro" panose="020B0604030504040204" pitchFamily="34" charset="0"/>
                <a:ea typeface="Verdana" panose="020B0604030504040204" pitchFamily="34" charset="0"/>
              </a:rPr>
              <a:t>rispetto del termine per la proposizione di opposizione ex art. 617 c.p.c.</a:t>
            </a:r>
            <a:r>
              <a:rPr lang="it-IT" sz="2400" b="1" kern="0" cap="small" dirty="0">
                <a:solidFill>
                  <a:srgbClr val="002060"/>
                </a:solidFill>
                <a:latin typeface="Verdana Pro" panose="020B0604030504040204" pitchFamily="34" charset="0"/>
                <a:ea typeface="Verdana" panose="020B0604030504040204" pitchFamily="34" charset="0"/>
              </a:rPr>
              <a:t> ) </a:t>
            </a: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8528400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TRANSLATIO IURISDICTIONIS</a:t>
            </a:r>
            <a:b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PROBLEMI DI RITO, FORMA, COMPETENZA</a:t>
            </a:r>
          </a:p>
          <a:p>
            <a:pPr marL="0" indent="0" algn="ctr">
              <a:buFont typeface="Wingdings" panose="05000000000000000000" pitchFamily="2" charset="2"/>
              <a:buNone/>
              <a:defRPr/>
            </a:pPr>
            <a:r>
              <a:rPr lang="it-IT" sz="2400" b="1" kern="0" cap="small" dirty="0">
                <a:solidFill>
                  <a:srgbClr val="00B0F0"/>
                </a:solidFill>
                <a:latin typeface="Verdana" panose="020B0604030504040204" pitchFamily="34" charset="0"/>
                <a:ea typeface="Verdana" panose="020B0604030504040204" pitchFamily="34" charset="0"/>
              </a:rPr>
              <a:t>SE TRANSLATIO DA G.T. A G.O.:</a:t>
            </a:r>
          </a:p>
          <a:p>
            <a:pPr marL="0" indent="0" algn="ctr">
              <a:buFont typeface="Wingdings" panose="05000000000000000000" pitchFamily="2" charset="2"/>
              <a:buNone/>
              <a:defRPr/>
            </a:pPr>
            <a:endParaRPr lang="it-IT" sz="2400" b="1" kern="0" cap="small" dirty="0">
              <a:solidFill>
                <a:srgbClr val="7030A0"/>
              </a:solidFill>
              <a:latin typeface="Verdana" panose="020B0604030504040204" pitchFamily="34" charset="0"/>
              <a:ea typeface="Verdana" panose="020B0604030504040204" pitchFamily="34" charset="0"/>
            </a:endParaRP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Atto di riassunzione/riproposizione della domanda</a:t>
            </a:r>
          </a:p>
          <a:p>
            <a:pPr marL="0" indent="0" algn="ctr">
              <a:buFont typeface="Wingdings" panose="05000000000000000000" pitchFamily="2" charset="2"/>
              <a:buNone/>
              <a:defRPr/>
            </a:pPr>
            <a:endParaRPr lang="it-IT" sz="2400" b="1" kern="0" cap="small" dirty="0">
              <a:solidFill>
                <a:srgbClr val="7030A0"/>
              </a:solidFill>
              <a:latin typeface="Verdana" panose="020B0604030504040204" pitchFamily="34" charset="0"/>
              <a:ea typeface="Verdana" panose="020B0604030504040204" pitchFamily="34" charset="0"/>
            </a:endParaRP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Possibili «aggiustamenti di tiro» </a:t>
            </a:r>
          </a:p>
          <a:p>
            <a:pPr marL="0" indent="0" algn="ctr">
              <a:buFont typeface="Wingdings" panose="05000000000000000000" pitchFamily="2" charset="2"/>
              <a:buNone/>
              <a:defRPr/>
            </a:pPr>
            <a:r>
              <a:rPr lang="it-IT" sz="2400" b="1" kern="0" cap="small" dirty="0" err="1">
                <a:solidFill>
                  <a:srgbClr val="7030A0"/>
                </a:solidFill>
                <a:latin typeface="Verdana" panose="020B0604030504040204" pitchFamily="34" charset="0"/>
                <a:ea typeface="Verdana" panose="020B0604030504040204" pitchFamily="34" charset="0"/>
              </a:rPr>
              <a:t>cioe’</a:t>
            </a:r>
            <a:r>
              <a:rPr lang="it-IT" sz="2400" b="1" kern="0" cap="small" dirty="0">
                <a:solidFill>
                  <a:srgbClr val="7030A0"/>
                </a:solidFill>
                <a:latin typeface="Verdana" panose="020B0604030504040204" pitchFamily="34" charset="0"/>
                <a:ea typeface="Verdana" panose="020B0604030504040204" pitchFamily="34" charset="0"/>
              </a:rPr>
              <a:t> modificazioni del </a:t>
            </a:r>
            <a:r>
              <a:rPr lang="it-IT" sz="2400" b="1" kern="0" cap="small" dirty="0" err="1">
                <a:solidFill>
                  <a:srgbClr val="7030A0"/>
                </a:solidFill>
                <a:latin typeface="Verdana" panose="020B0604030504040204" pitchFamily="34" charset="0"/>
                <a:ea typeface="Verdana" panose="020B0604030504040204" pitchFamily="34" charset="0"/>
              </a:rPr>
              <a:t>petitum</a:t>
            </a:r>
            <a:r>
              <a:rPr lang="it-IT" sz="2400" b="1" kern="0" cap="small" dirty="0">
                <a:solidFill>
                  <a:srgbClr val="7030A0"/>
                </a:solidFill>
                <a:latin typeface="Verdana" panose="020B0604030504040204" pitchFamily="34" charset="0"/>
                <a:ea typeface="Verdana" panose="020B0604030504040204" pitchFamily="34" charset="0"/>
              </a:rPr>
              <a:t> o della causa </a:t>
            </a:r>
            <a:r>
              <a:rPr lang="it-IT" sz="2400" b="1" kern="0" cap="small" dirty="0" err="1">
                <a:solidFill>
                  <a:srgbClr val="7030A0"/>
                </a:solidFill>
                <a:latin typeface="Verdana" panose="020B0604030504040204" pitchFamily="34" charset="0"/>
                <a:ea typeface="Verdana" panose="020B0604030504040204" pitchFamily="34" charset="0"/>
              </a:rPr>
              <a:t>petendi</a:t>
            </a:r>
            <a:r>
              <a:rPr lang="it-IT" sz="2400" b="1" kern="0" cap="small" dirty="0">
                <a:solidFill>
                  <a:srgbClr val="7030A0"/>
                </a:solidFill>
                <a:latin typeface="Verdana" panose="020B0604030504040204" pitchFamily="34" charset="0"/>
                <a:ea typeface="Verdana" panose="020B0604030504040204" pitchFamily="34" charset="0"/>
              </a:rPr>
              <a:t>??</a:t>
            </a: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3525797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TRANSLATIO IURISDICTIONIS</a:t>
            </a:r>
            <a:b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85000" lnSpcReduction="1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Atto di riassunzione/riproposizione della domanda</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E aggiustamenti di tiro</a:t>
            </a:r>
          </a:p>
          <a:p>
            <a:pPr marL="0" indent="0" algn="ctr">
              <a:buFont typeface="Wingdings" panose="05000000000000000000" pitchFamily="2" charset="2"/>
              <a:buNone/>
              <a:defRPr/>
            </a:pPr>
            <a:r>
              <a:rPr lang="it-IT" sz="2400" b="1" kern="0" cap="small" dirty="0">
                <a:solidFill>
                  <a:srgbClr val="FF0000"/>
                </a:solidFill>
                <a:latin typeface="Verdana" panose="020B0604030504040204" pitchFamily="34" charset="0"/>
                <a:ea typeface="Verdana" panose="020B0604030504040204" pitchFamily="34" charset="0"/>
              </a:rPr>
              <a:t>Cass. 22/07/2016, n. 15223</a:t>
            </a:r>
          </a:p>
          <a:p>
            <a:pPr marL="0" indent="0" algn="ctr">
              <a:buNone/>
              <a:defRPr/>
            </a:pPr>
            <a:r>
              <a:rPr lang="it-IT" sz="2400" b="1" dirty="0">
                <a:solidFill>
                  <a:srgbClr val="000000"/>
                </a:solidFill>
                <a:latin typeface="Abadi" panose="020B0604020104020204" pitchFamily="34" charset="0"/>
              </a:rPr>
              <a:t>L'unicità del giudizio, dal quale discende la salvezza degli effetti della domanda originaria, riconosciuta dall'art. 59 della l. n. 69 del 2009, sussiste anche quando la domanda non venga "riassunta", bensì "riproposta", con </a:t>
            </a:r>
            <a:r>
              <a:rPr lang="it-IT" sz="2400" b="1" dirty="0">
                <a:solidFill>
                  <a:srgbClr val="FF0000"/>
                </a:solidFill>
                <a:latin typeface="Abadi" panose="020B0604020104020204" pitchFamily="34" charset="0"/>
              </a:rPr>
              <a:t>le modifiche rese necessarie dalla diversità di rito e di poteri delle diverse giurisdizioni in rilievo</a:t>
            </a:r>
            <a:r>
              <a:rPr lang="it-IT" sz="2400" b="1" dirty="0">
                <a:solidFill>
                  <a:srgbClr val="000000"/>
                </a:solidFill>
                <a:latin typeface="Abadi" panose="020B0604020104020204" pitchFamily="34" charset="0"/>
              </a:rPr>
              <a:t>, </a:t>
            </a:r>
            <a:r>
              <a:rPr lang="it-IT" sz="2400" b="1" dirty="0">
                <a:solidFill>
                  <a:srgbClr val="FF0000"/>
                </a:solidFill>
                <a:latin typeface="Abadi" panose="020B0604020104020204" pitchFamily="34" charset="0"/>
              </a:rPr>
              <a:t>sicché al momento della prosecuzione la parte può anche formulare una nuova e distinta domanda, connessa con quella originariamente proposta,</a:t>
            </a:r>
            <a:r>
              <a:rPr lang="it-IT" sz="2400" b="1" dirty="0">
                <a:solidFill>
                  <a:srgbClr val="000000"/>
                </a:solidFill>
                <a:latin typeface="Abadi" panose="020B0604020104020204" pitchFamily="34" charset="0"/>
              </a:rPr>
              <a:t> dovendosi riconoscere all'atto di prosecuzione anche natura di atto introduttivo di un nuovo giudizio limitatamente al diverso "</a:t>
            </a:r>
            <a:r>
              <a:rPr lang="it-IT" sz="2400" b="1" dirty="0" err="1">
                <a:solidFill>
                  <a:srgbClr val="000000"/>
                </a:solidFill>
                <a:latin typeface="Abadi" panose="020B0604020104020204" pitchFamily="34" charset="0"/>
              </a:rPr>
              <a:t>petitum</a:t>
            </a:r>
            <a:r>
              <a:rPr lang="it-IT" sz="2400" b="1" dirty="0">
                <a:solidFill>
                  <a:srgbClr val="000000"/>
                </a:solidFill>
                <a:latin typeface="Abadi" panose="020B0604020104020204" pitchFamily="34" charset="0"/>
              </a:rPr>
              <a:t>" ed alla diversa "causa </a:t>
            </a:r>
            <a:r>
              <a:rPr lang="it-IT" sz="2400" b="1" dirty="0" err="1">
                <a:solidFill>
                  <a:srgbClr val="000000"/>
                </a:solidFill>
                <a:latin typeface="Abadi" panose="020B0604020104020204" pitchFamily="34" charset="0"/>
              </a:rPr>
              <a:t>petendi</a:t>
            </a:r>
            <a:r>
              <a:rPr lang="it-IT" sz="2400" b="1" dirty="0">
                <a:solidFill>
                  <a:srgbClr val="000000"/>
                </a:solidFill>
                <a:latin typeface="Abadi" panose="020B0604020104020204" pitchFamily="34" charset="0"/>
              </a:rPr>
              <a:t>", senza che, rispetto ad esso, operino gli effetti che discendono dalla "</a:t>
            </a:r>
            <a:r>
              <a:rPr lang="it-IT" sz="2400" b="1" dirty="0" err="1">
                <a:solidFill>
                  <a:srgbClr val="000000"/>
                </a:solidFill>
                <a:latin typeface="Abadi" panose="020B0604020104020204" pitchFamily="34" charset="0"/>
              </a:rPr>
              <a:t>translatio</a:t>
            </a:r>
            <a:r>
              <a:rPr lang="it-IT" sz="2400" b="1" dirty="0">
                <a:solidFill>
                  <a:srgbClr val="000000"/>
                </a:solidFill>
                <a:latin typeface="Abadi" panose="020B0604020104020204" pitchFamily="34" charset="0"/>
              </a:rPr>
              <a:t>", ferma restando la maturazione delle sole decadenze sostanziali e non anche di quelle </a:t>
            </a:r>
            <a:r>
              <a:rPr lang="it-IT" sz="2400" b="1" dirty="0" err="1">
                <a:solidFill>
                  <a:srgbClr val="000000"/>
                </a:solidFill>
                <a:latin typeface="Abadi" panose="020B0604020104020204" pitchFamily="34" charset="0"/>
              </a:rPr>
              <a:t>endoprocessuali</a:t>
            </a:r>
            <a:r>
              <a:rPr lang="it-IT" sz="2400" b="1" dirty="0">
                <a:solidFill>
                  <a:srgbClr val="000000"/>
                </a:solidFill>
                <a:latin typeface="Abadi" panose="020B0604020104020204" pitchFamily="34" charset="0"/>
              </a:rPr>
              <a:t>, suscettibili di operare soltanto in relazione al rito applicabile dinanzi al giudice "ad </a:t>
            </a:r>
            <a:r>
              <a:rPr lang="it-IT" sz="2400" b="1" dirty="0" err="1">
                <a:solidFill>
                  <a:srgbClr val="000000"/>
                </a:solidFill>
                <a:latin typeface="Abadi" panose="020B0604020104020204" pitchFamily="34" charset="0"/>
              </a:rPr>
              <a:t>quem</a:t>
            </a:r>
            <a:r>
              <a:rPr lang="it-IT" sz="2400" b="1" dirty="0">
                <a:solidFill>
                  <a:srgbClr val="000000"/>
                </a:solidFill>
                <a:latin typeface="Abadi" panose="020B0604020104020204" pitchFamily="34" charset="0"/>
              </a:rPr>
              <a:t>".</a:t>
            </a:r>
            <a:endParaRPr lang="it-IT" sz="2400" b="1" kern="0" cap="small" dirty="0">
              <a:solidFill>
                <a:srgbClr val="7030A0"/>
              </a:solidFill>
              <a:latin typeface="Abadi" panose="020B0604020104020204" pitchFamily="34" charset="0"/>
              <a:ea typeface="Verdana" panose="020B0604030504040204" pitchFamily="34" charset="0"/>
            </a:endParaRPr>
          </a:p>
          <a:p>
            <a:pPr marL="0" indent="0" algn="ctr">
              <a:buFont typeface="Wingdings" panose="05000000000000000000" pitchFamily="2" charset="2"/>
              <a:buNone/>
              <a:defRPr/>
            </a:pPr>
            <a:endParaRPr lang="it-IT" sz="2400" b="1" kern="0" cap="small" dirty="0">
              <a:solidFill>
                <a:srgbClr val="7030A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8917616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TRANSLATIO IURISDICTIONIS</a:t>
            </a:r>
            <a:b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fontScale="85000" lnSpcReduction="10000"/>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Atto di riassunzione/riproposizione della domanda</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E aggiustamenti di tiro</a:t>
            </a:r>
          </a:p>
          <a:p>
            <a:pPr marL="0" indent="0" algn="ctr">
              <a:buFont typeface="Wingdings" panose="05000000000000000000" pitchFamily="2" charset="2"/>
              <a:buNone/>
              <a:defRPr/>
            </a:pPr>
            <a:r>
              <a:rPr lang="it-IT" sz="2400" b="1" kern="0" cap="small" dirty="0">
                <a:solidFill>
                  <a:srgbClr val="FF0000"/>
                </a:solidFill>
                <a:latin typeface="Verdana" panose="020B0604030504040204" pitchFamily="34" charset="0"/>
                <a:ea typeface="Verdana" panose="020B0604030504040204" pitchFamily="34" charset="0"/>
              </a:rPr>
              <a:t>Cass. 05/03/2021, n. 6118</a:t>
            </a:r>
          </a:p>
          <a:p>
            <a:pPr marL="0" indent="0" algn="just">
              <a:buFont typeface="Wingdings" panose="05000000000000000000" pitchFamily="2" charset="2"/>
              <a:buNone/>
              <a:defRPr/>
            </a:pPr>
            <a:r>
              <a:rPr lang="it-IT" sz="2400" b="1" dirty="0">
                <a:effectLst>
                  <a:outerShdw blurRad="38100" dist="38100" dir="2700000" algn="tl">
                    <a:srgbClr val="000000">
                      <a:alpha val="43137"/>
                    </a:srgbClr>
                  </a:outerShdw>
                </a:effectLst>
              </a:rPr>
              <a:t>In tema processo tributario, per far salvi gli effetti processuali e sostanziali della domanda originariamente proposta innanzi al giudice privo di giurisdizione e riproposta innanzi al giudice tributario, alla "</a:t>
            </a:r>
            <a:r>
              <a:rPr lang="it-IT" sz="2400" b="1" dirty="0" err="1">
                <a:effectLst>
                  <a:outerShdw blurRad="38100" dist="38100" dir="2700000" algn="tl">
                    <a:srgbClr val="000000">
                      <a:alpha val="43137"/>
                    </a:srgbClr>
                  </a:outerShdw>
                </a:effectLst>
              </a:rPr>
              <a:t>translatio</a:t>
            </a:r>
            <a:r>
              <a:rPr lang="it-IT" sz="2400" b="1" dirty="0">
                <a:effectLst>
                  <a:outerShdw blurRad="38100" dist="38100" dir="2700000" algn="tl">
                    <a:srgbClr val="000000">
                      <a:alpha val="43137"/>
                    </a:srgbClr>
                  </a:outerShdw>
                </a:effectLst>
              </a:rPr>
              <a:t> </a:t>
            </a:r>
            <a:r>
              <a:rPr lang="it-IT" sz="2400" b="1" dirty="0" err="1">
                <a:effectLst>
                  <a:outerShdw blurRad="38100" dist="38100" dir="2700000" algn="tl">
                    <a:srgbClr val="000000">
                      <a:alpha val="43137"/>
                    </a:srgbClr>
                  </a:outerShdw>
                </a:effectLst>
              </a:rPr>
              <a:t>iudicii</a:t>
            </a:r>
            <a:r>
              <a:rPr lang="it-IT" sz="2400" b="1" dirty="0">
                <a:effectLst>
                  <a:outerShdw blurRad="38100" dist="38100" dir="2700000" algn="tl">
                    <a:srgbClr val="000000">
                      <a:alpha val="43137"/>
                    </a:srgbClr>
                  </a:outerShdw>
                </a:effectLst>
              </a:rPr>
              <a:t>" deve s</a:t>
            </a:r>
            <a:r>
              <a:rPr lang="it-IT" sz="2400" b="1" dirty="0">
                <a:solidFill>
                  <a:srgbClr val="FF0000"/>
                </a:solidFill>
                <a:effectLst>
                  <a:outerShdw blurRad="38100" dist="38100" dir="2700000" algn="tl">
                    <a:srgbClr val="000000">
                      <a:alpha val="43137"/>
                    </a:srgbClr>
                  </a:outerShdw>
                </a:effectLst>
              </a:rPr>
              <a:t>eguire la "conversione" dell'azione </a:t>
            </a:r>
            <a:r>
              <a:rPr lang="it-IT" sz="2400" b="1" dirty="0">
                <a:effectLst>
                  <a:outerShdw blurRad="38100" dist="38100" dir="2700000" algn="tl">
                    <a:srgbClr val="000000">
                      <a:alpha val="43137"/>
                    </a:srgbClr>
                  </a:outerShdw>
                </a:effectLst>
              </a:rPr>
              <a:t>secondo i canoni propri del processo tributario, avente natura </a:t>
            </a:r>
            <a:r>
              <a:rPr lang="it-IT" sz="2400" b="1" dirty="0" err="1">
                <a:effectLst>
                  <a:outerShdw blurRad="38100" dist="38100" dir="2700000" algn="tl">
                    <a:srgbClr val="000000">
                      <a:alpha val="43137"/>
                    </a:srgbClr>
                  </a:outerShdw>
                </a:effectLst>
              </a:rPr>
              <a:t>impugnatoria</a:t>
            </a:r>
            <a:r>
              <a:rPr lang="it-IT" sz="2400" b="1" dirty="0">
                <a:effectLst>
                  <a:outerShdw blurRad="38100" dist="38100" dir="2700000" algn="tl">
                    <a:srgbClr val="000000">
                      <a:alpha val="43137"/>
                    </a:srgbClr>
                  </a:outerShdw>
                </a:effectLst>
              </a:rPr>
              <a:t>-demolitoria di provvedimento (espresso o tacito) entro un termine decadenziale, con conseguente individuazione del bene della vita richiesto dall'attore sostanziale originario nei suoi termini identificativi di "</a:t>
            </a:r>
            <a:r>
              <a:rPr lang="it-IT" sz="2400" b="1" dirty="0" err="1">
                <a:effectLst>
                  <a:outerShdw blurRad="38100" dist="38100" dir="2700000" algn="tl">
                    <a:srgbClr val="000000">
                      <a:alpha val="43137"/>
                    </a:srgbClr>
                  </a:outerShdw>
                </a:effectLst>
              </a:rPr>
              <a:t>petitum</a:t>
            </a:r>
            <a:r>
              <a:rPr lang="it-IT" sz="2400" b="1" dirty="0">
                <a:effectLst>
                  <a:outerShdw blurRad="38100" dist="38100" dir="2700000" algn="tl">
                    <a:srgbClr val="000000">
                      <a:alpha val="43137"/>
                    </a:srgbClr>
                  </a:outerShdw>
                </a:effectLst>
              </a:rPr>
              <a:t>" e di "causa </a:t>
            </a:r>
            <a:r>
              <a:rPr lang="it-IT" sz="2400" b="1" dirty="0" err="1">
                <a:effectLst>
                  <a:outerShdw blurRad="38100" dist="38100" dir="2700000" algn="tl">
                    <a:srgbClr val="000000">
                      <a:alpha val="43137"/>
                    </a:srgbClr>
                  </a:outerShdw>
                </a:effectLst>
              </a:rPr>
              <a:t>petendi</a:t>
            </a:r>
            <a:r>
              <a:rPr lang="it-IT" sz="2400" b="1" dirty="0">
                <a:effectLst>
                  <a:outerShdw blurRad="38100" dist="38100" dir="2700000" algn="tl">
                    <a:srgbClr val="000000">
                      <a:alpha val="43137"/>
                    </a:srgbClr>
                  </a:outerShdw>
                </a:effectLst>
              </a:rPr>
              <a:t>", senza che tuttavia sia necessario il rispetto di requisiti formali o temporali del rito del giudice munito di giurisdizione. (Nella specie, la S.C. ha ritenuto che la domanda restitutoria, previo accertamento di non debenza di somme versate, originariamente proposto avanti al giudice civile, sia stata validamente riassunta avanti al giudice tributario a prescindere dall'impugnazione di un atto).</a:t>
            </a:r>
          </a:p>
          <a:p>
            <a:pPr marL="0" indent="0" algn="ctr">
              <a:buFont typeface="Wingdings" panose="05000000000000000000" pitchFamily="2" charset="2"/>
              <a:buNone/>
              <a:defRPr/>
            </a:pPr>
            <a:endParaRPr lang="it-IT" sz="2400" b="1" kern="0" cap="small" dirty="0">
              <a:solidFill>
                <a:srgbClr val="7030A0"/>
              </a:solidFill>
              <a:latin typeface="Abadi" panose="020B060402010402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065572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775854"/>
            <a:ext cx="10058400" cy="960581"/>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t>LA TRANSLATIO IURISDICTIONIS</a:t>
            </a:r>
            <a:br>
              <a:rPr lang="it-IT" sz="2000" b="1" dirty="0">
                <a:solidFill>
                  <a:srgbClr val="00B05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cs typeface="Times New Roman" panose="02020603050405020304" pitchFamily="18" charset="0"/>
              </a:rPr>
            </a:br>
            <a:br>
              <a:rPr lang="it-IT" sz="20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br>
            <a:endParaRPr lang="it-IT" sz="2000" dirty="0">
              <a:latin typeface="Sylfaen" panose="010A0502050306030303" pitchFamily="18" charset="0"/>
            </a:endParaRPr>
          </a:p>
        </p:txBody>
      </p:sp>
      <p:sp>
        <p:nvSpPr>
          <p:cNvPr id="6" name="Segnaposto contenuto 5"/>
          <p:cNvSpPr>
            <a:spLocks noGrp="1"/>
          </p:cNvSpPr>
          <p:nvPr>
            <p:ph idx="1"/>
          </p:nvPr>
        </p:nvSpPr>
        <p:spPr>
          <a:xfrm>
            <a:off x="1097280" y="1367777"/>
            <a:ext cx="10058400" cy="4635859"/>
          </a:xfrm>
        </p:spPr>
        <p:txBody>
          <a:bodyPr>
            <a:normAutofit/>
          </a:bodyPr>
          <a:lstStyle/>
          <a:p>
            <a:pPr marL="0" indent="0" algn="ctr">
              <a:buNone/>
              <a:defRPr/>
            </a:pPr>
            <a:endParaRPr lang="it-IT" sz="2900" b="1" dirty="0">
              <a:solidFill>
                <a:srgbClr val="00B050"/>
              </a:solidFill>
              <a:effectLst>
                <a:outerShdw blurRad="38100" dist="38100" dir="2700000" algn="tl">
                  <a:srgbClr val="000000">
                    <a:alpha val="43137"/>
                  </a:srgbClr>
                </a:outerShdw>
              </a:effectLst>
              <a:latin typeface="Abadi" panose="020B0604020104020204" pitchFamily="34" charset="0"/>
            </a:endParaRP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Atto di riassunzione/riproposizione della domanda</a:t>
            </a:r>
          </a:p>
          <a:p>
            <a:pPr marL="0" indent="0" algn="ctr">
              <a:buFont typeface="Wingdings" panose="05000000000000000000" pitchFamily="2" charset="2"/>
              <a:buNone/>
              <a:defRPr/>
            </a:pPr>
            <a:r>
              <a:rPr lang="it-IT" sz="2400" b="1" kern="0" cap="small" dirty="0">
                <a:solidFill>
                  <a:srgbClr val="7030A0"/>
                </a:solidFill>
                <a:latin typeface="Verdana" panose="020B0604030504040204" pitchFamily="34" charset="0"/>
                <a:ea typeface="Verdana" panose="020B0604030504040204" pitchFamily="34" charset="0"/>
              </a:rPr>
              <a:t>E aggiustamenti di tiro</a:t>
            </a:r>
          </a:p>
          <a:p>
            <a:pPr marL="0" indent="0" algn="ctr">
              <a:buFont typeface="Wingdings" panose="05000000000000000000" pitchFamily="2" charset="2"/>
              <a:buNone/>
              <a:defRPr/>
            </a:pPr>
            <a:r>
              <a:rPr lang="it-IT" sz="2400" b="1" kern="0" cap="small" dirty="0">
                <a:solidFill>
                  <a:srgbClr val="00B0F0"/>
                </a:solidFill>
                <a:latin typeface="Verdana" panose="020B0604030504040204" pitchFamily="34" charset="0"/>
                <a:ea typeface="Verdana" panose="020B0604030504040204" pitchFamily="34" charset="0"/>
              </a:rPr>
              <a:t>MA SE TRANSLATIO DA G.T. A G.O.:</a:t>
            </a:r>
          </a:p>
          <a:p>
            <a:pPr marL="0" indent="0" algn="ctr">
              <a:buFont typeface="Wingdings" panose="05000000000000000000" pitchFamily="2" charset="2"/>
              <a:buNone/>
              <a:defRPr/>
            </a:pPr>
            <a:r>
              <a:rPr lang="it-IT" sz="2400" b="1" kern="0" cap="small" dirty="0">
                <a:solidFill>
                  <a:srgbClr val="00B0F0"/>
                </a:solidFill>
                <a:latin typeface="Verdana" panose="020B0604030504040204" pitchFamily="34" charset="0"/>
                <a:ea typeface="Verdana" panose="020B0604030504040204" pitchFamily="34" charset="0"/>
              </a:rPr>
              <a:t>Natura eterodeterminata delle opposizioni esecutive</a:t>
            </a:r>
          </a:p>
          <a:p>
            <a:pPr marL="0" indent="0" algn="just">
              <a:buFont typeface="Wingdings" panose="05000000000000000000" pitchFamily="2" charset="2"/>
              <a:buNone/>
              <a:defRPr/>
            </a:pPr>
            <a:r>
              <a:rPr lang="it-IT" b="1" dirty="0">
                <a:latin typeface="Abadi" panose="020B0604020104020204" pitchFamily="34" charset="0"/>
              </a:rPr>
              <a:t>«Le contestazioni sollevate per contrastare il diritto del creditore a procedere ad esecuzione forzata costituiscono "causa </a:t>
            </a:r>
            <a:r>
              <a:rPr lang="it-IT" b="1" dirty="0" err="1">
                <a:latin typeface="Abadi" panose="020B0604020104020204" pitchFamily="34" charset="0"/>
              </a:rPr>
              <a:t>petendi</a:t>
            </a:r>
            <a:r>
              <a:rPr lang="it-IT" b="1" dirty="0">
                <a:latin typeface="Abadi" panose="020B0604020104020204" pitchFamily="34" charset="0"/>
              </a:rPr>
              <a:t>" della domanda proposta con il ricorso in opposizione e sono soggette al regime sostanziale e processuale della domanda. Ne consegue che l'opponente non può mutare la domanda modificando le eccezioni che ne costituiscono il fondamento, né il giudice può accogliere l'opposizione per motivi che costituiscono un mutamento di quelli espressi nel ricorso introduttivo, ancorché si tratti di eccezioni rilevabili d'ufficio»</a:t>
            </a:r>
            <a:r>
              <a:rPr lang="it-IT" dirty="0"/>
              <a:t>. </a:t>
            </a:r>
            <a:r>
              <a:rPr lang="it-IT" b="1" dirty="0">
                <a:solidFill>
                  <a:srgbClr val="FF0000"/>
                </a:solidFill>
                <a:effectLst>
                  <a:outerShdw blurRad="38100" dist="38100" dir="2700000" algn="tl">
                    <a:srgbClr val="000000">
                      <a:alpha val="43137"/>
                    </a:srgbClr>
                  </a:outerShdw>
                </a:effectLst>
                <a:latin typeface="Abadi" panose="020B0604020104020204" pitchFamily="34" charset="0"/>
              </a:rPr>
              <a:t>(CASS. 20/01/2011, N. 1328; CASS. 28/06/2019, N. 17441)</a:t>
            </a:r>
            <a:endParaRPr lang="it-IT" sz="2400" b="1" kern="0" cap="small" dirty="0">
              <a:solidFill>
                <a:srgbClr val="FF0000"/>
              </a:solidFill>
              <a:effectLst>
                <a:outerShdw blurRad="38100" dist="38100" dir="2700000" algn="tl">
                  <a:srgbClr val="000000">
                    <a:alpha val="43137"/>
                  </a:srgbClr>
                </a:outerShdw>
              </a:effectLst>
              <a:latin typeface="Abadi" panose="020B060402010402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3730032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LA SEQUENZA DEL PROCEDIMENTO DI RISCOSSIONE A MEZZO RUOLO</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L’INTIMAZIONE DI PAGAMENTO (AVVISO DI MORA)</a:t>
            </a:r>
          </a:p>
          <a:p>
            <a:pPr marL="0" indent="0" algn="just">
              <a:buFont typeface="Wingdings" panose="05000000000000000000" pitchFamily="2" charset="2"/>
              <a:buNone/>
              <a:defRPr/>
            </a:pPr>
            <a:r>
              <a:rPr lang="it-IT" sz="2400" b="1" kern="0" cap="small" dirty="0">
                <a:solidFill>
                  <a:srgbClr val="0070C0"/>
                </a:solidFill>
                <a:latin typeface="Verdana" panose="020B0604030504040204" pitchFamily="34" charset="0"/>
                <a:ea typeface="Verdana" panose="020B0604030504040204" pitchFamily="34" charset="0"/>
              </a:rPr>
              <a:t>La norma </a:t>
            </a:r>
            <a:r>
              <a:rPr lang="it-IT" sz="2400" b="1" kern="0" cap="small" dirty="0">
                <a:solidFill>
                  <a:srgbClr val="00B050"/>
                </a:solidFill>
                <a:latin typeface="Verdana" panose="020B0604030504040204" pitchFamily="34" charset="0"/>
                <a:ea typeface="Verdana" panose="020B0604030504040204" pitchFamily="34" charset="0"/>
              </a:rPr>
              <a:t>&gt; Art. 50 d.P.R. n. 602 del 1973</a:t>
            </a:r>
            <a:endParaRPr lang="it-IT" sz="19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Che cosa </a:t>
            </a:r>
            <a:r>
              <a:rPr lang="it-IT" sz="2400" b="1" kern="0" cap="small" dirty="0" err="1">
                <a:solidFill>
                  <a:srgbClr val="0070C0"/>
                </a:solidFill>
                <a:latin typeface="Verdana" panose="020B0604030504040204" pitchFamily="34" charset="0"/>
                <a:ea typeface="Verdana" panose="020B0604030504040204" pitchFamily="34" charset="0"/>
              </a:rPr>
              <a:t>e’</a:t>
            </a:r>
            <a:r>
              <a:rPr lang="it-IT" sz="2400" b="1" kern="0" cap="small" dirty="0">
                <a:solidFill>
                  <a:srgbClr val="00B050"/>
                </a:solidFill>
                <a:latin typeface="Verdana" panose="020B0604030504040204" pitchFamily="34" charset="0"/>
                <a:ea typeface="Verdana" panose="020B0604030504040204" pitchFamily="34" charset="0"/>
              </a:rPr>
              <a:t>&gt; Rinnovazione della cartella/precetto</a:t>
            </a: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Quando e </a:t>
            </a:r>
            <a:r>
              <a:rPr lang="it-IT" sz="2400" b="1" kern="0" cap="small" dirty="0" err="1">
                <a:solidFill>
                  <a:srgbClr val="0070C0"/>
                </a:solidFill>
                <a:latin typeface="Verdana" panose="020B0604030504040204" pitchFamily="34" charset="0"/>
                <a:ea typeface="Verdana" panose="020B0604030504040204" pitchFamily="34" charset="0"/>
              </a:rPr>
              <a:t>Perche</a:t>
            </a:r>
            <a:r>
              <a:rPr lang="it-IT" sz="2400" b="1" kern="0" cap="small" dirty="0">
                <a:solidFill>
                  <a:srgbClr val="0070C0"/>
                </a:solidFill>
                <a:latin typeface="Verdana" panose="020B0604030504040204" pitchFamily="34" charset="0"/>
                <a:ea typeface="Verdana" panose="020B0604030504040204" pitchFamily="34" charset="0"/>
              </a:rPr>
              <a:t>’ </a:t>
            </a:r>
            <a:r>
              <a:rPr lang="it-IT" sz="2400" b="1" kern="0" cap="small" dirty="0">
                <a:solidFill>
                  <a:srgbClr val="00B050"/>
                </a:solidFill>
                <a:latin typeface="Verdana" panose="020B0604030504040204" pitchFamily="34" charset="0"/>
                <a:ea typeface="Verdana" panose="020B0604030504040204" pitchFamily="34" charset="0"/>
              </a:rPr>
              <a:t>&gt; presupposto necessario dell’inizio dell’espropriazione se decorso un anno dalla notifica della cartella </a:t>
            </a:r>
            <a:r>
              <a:rPr lang="it-IT" sz="1800" b="1" kern="0" cap="small"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r>
              <a:rPr lang="it-IT" sz="1800" b="1" dirty="0">
                <a:solidFill>
                  <a:srgbClr val="272B33"/>
                </a:solidFill>
                <a:effectLst>
                  <a:outerShdw blurRad="38100" dist="38100" dir="2700000" algn="tl">
                    <a:srgbClr val="000000">
                      <a:alpha val="43137"/>
                    </a:srgbClr>
                  </a:outerShdw>
                </a:effectLst>
                <a:latin typeface="Verdana" panose="020B0604030504040204" pitchFamily="34" charset="0"/>
              </a:rPr>
              <a:t>Se l'espropriazione non è iniziata entro un anno dalla notifica della cartella di pagamento, l'espropriazione stessa deve essere preceduta dalla notifica</a:t>
            </a:r>
            <a:r>
              <a:rPr lang="it-IT" sz="24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r>
              <a:rPr lang="it-IT" sz="18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r>
              <a:rPr lang="it-IT" sz="24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it-IT" sz="2400" b="1" kern="0" cap="small" dirty="0">
                <a:solidFill>
                  <a:srgbClr val="00B050"/>
                </a:solidFill>
                <a:latin typeface="Verdana" panose="020B0604030504040204" pitchFamily="34" charset="0"/>
                <a:ea typeface="Verdana" panose="020B0604030504040204" pitchFamily="34" charset="0"/>
              </a:rPr>
              <a:t>; efficacia dell’avviso </a:t>
            </a:r>
            <a:r>
              <a:rPr lang="it-IT" sz="2400" b="1" kern="0" cap="small" dirty="0" err="1">
                <a:solidFill>
                  <a:srgbClr val="00B050"/>
                </a:solidFill>
                <a:latin typeface="Verdana" panose="020B0604030504040204" pitchFamily="34" charset="0"/>
                <a:ea typeface="Verdana" panose="020B0604030504040204" pitchFamily="34" charset="0"/>
              </a:rPr>
              <a:t>e’</a:t>
            </a:r>
            <a:r>
              <a:rPr lang="it-IT" sz="2400" b="1" kern="0" cap="small" dirty="0">
                <a:solidFill>
                  <a:srgbClr val="00B050"/>
                </a:solidFill>
                <a:latin typeface="Verdana" panose="020B0604030504040204" pitchFamily="34" charset="0"/>
                <a:ea typeface="Verdana" panose="020B0604030504040204" pitchFamily="34" charset="0"/>
              </a:rPr>
              <a:t> di un anno</a:t>
            </a: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84893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LA SEQUENZA DEL PROCEDIMENTO DI RISCOSSIONE A MEZZO RUOLO</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92500" lnSpcReduction="10000"/>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IL FERMO AMMINISTRATIVO SU BENI MOBILI REGISTRATI</a:t>
            </a:r>
          </a:p>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 COMUNICAZIONE PREVENTIVA)</a:t>
            </a:r>
          </a:p>
          <a:p>
            <a:pPr marL="0" indent="0" algn="just">
              <a:buFont typeface="Wingdings" panose="05000000000000000000" pitchFamily="2" charset="2"/>
              <a:buNone/>
              <a:defRPr/>
            </a:pPr>
            <a:r>
              <a:rPr lang="it-IT" sz="2400" b="1" kern="0" cap="small" dirty="0">
                <a:solidFill>
                  <a:srgbClr val="0070C0"/>
                </a:solidFill>
                <a:latin typeface="Verdana" panose="020B0604030504040204" pitchFamily="34" charset="0"/>
                <a:ea typeface="Verdana" panose="020B0604030504040204" pitchFamily="34" charset="0"/>
              </a:rPr>
              <a:t>La norma </a:t>
            </a:r>
            <a:r>
              <a:rPr lang="it-IT" sz="2400" b="1" kern="0" cap="small" dirty="0">
                <a:solidFill>
                  <a:srgbClr val="00B050"/>
                </a:solidFill>
                <a:latin typeface="Verdana" panose="020B0604030504040204" pitchFamily="34" charset="0"/>
                <a:ea typeface="Verdana" panose="020B0604030504040204" pitchFamily="34" charset="0"/>
              </a:rPr>
              <a:t>&gt; Art. 86 d.P.R. n. 602 del 1973</a:t>
            </a:r>
            <a:endParaRPr lang="it-IT" sz="19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Che cosa </a:t>
            </a:r>
            <a:r>
              <a:rPr lang="it-IT" sz="2400" b="1" kern="0" cap="small" dirty="0" err="1">
                <a:solidFill>
                  <a:srgbClr val="0070C0"/>
                </a:solidFill>
                <a:latin typeface="Verdana" panose="020B0604030504040204" pitchFamily="34" charset="0"/>
                <a:ea typeface="Verdana" panose="020B0604030504040204" pitchFamily="34" charset="0"/>
              </a:rPr>
              <a:t>e’</a:t>
            </a:r>
            <a:r>
              <a:rPr lang="it-IT" sz="2400" b="1" kern="0" cap="small" dirty="0">
                <a:solidFill>
                  <a:srgbClr val="00B050"/>
                </a:solidFill>
                <a:latin typeface="Verdana" panose="020B0604030504040204" pitchFamily="34" charset="0"/>
                <a:ea typeface="Verdana" panose="020B0604030504040204" pitchFamily="34" charset="0"/>
              </a:rPr>
              <a:t>&gt; non </a:t>
            </a:r>
            <a:r>
              <a:rPr lang="it-IT" sz="2400" b="1" kern="0" cap="small" dirty="0" err="1">
                <a:solidFill>
                  <a:srgbClr val="00B050"/>
                </a:solidFill>
                <a:latin typeface="Verdana" panose="020B0604030504040204" pitchFamily="34" charset="0"/>
                <a:ea typeface="Verdana" panose="020B0604030504040204" pitchFamily="34" charset="0"/>
              </a:rPr>
              <a:t>e’</a:t>
            </a:r>
            <a:r>
              <a:rPr lang="it-IT" sz="2400" b="1" kern="0" cap="small" dirty="0">
                <a:solidFill>
                  <a:srgbClr val="00B050"/>
                </a:solidFill>
                <a:latin typeface="Verdana" panose="020B0604030504040204" pitchFamily="34" charset="0"/>
                <a:ea typeface="Verdana" panose="020B0604030504040204" pitchFamily="34" charset="0"/>
              </a:rPr>
              <a:t> atto dell’espropriazione forzata (ne’ atto preordinato) ma Misura alternativa ad essa, di natura afflittiva, volta ad indurre il debitore all’adempimento</a:t>
            </a: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Quando</a:t>
            </a:r>
            <a:r>
              <a:rPr lang="it-IT" sz="2400" b="1" kern="0" cap="small" dirty="0">
                <a:solidFill>
                  <a:srgbClr val="00B050"/>
                </a:solidFill>
                <a:latin typeface="Verdana" panose="020B0604030504040204" pitchFamily="34" charset="0"/>
                <a:ea typeface="Verdana" panose="020B0604030504040204" pitchFamily="34" charset="0"/>
              </a:rPr>
              <a:t>&gt; Decorsi sessanta giorni dalla notifica della cartella</a:t>
            </a: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La Cass. di riferimento </a:t>
            </a:r>
            <a:r>
              <a:rPr lang="it-IT" sz="2400" b="1" kern="0" cap="small" dirty="0">
                <a:solidFill>
                  <a:srgbClr val="00B050"/>
                </a:solidFill>
                <a:latin typeface="Verdana" panose="020B0604030504040204" pitchFamily="34" charset="0"/>
                <a:ea typeface="Verdana" panose="020B0604030504040204" pitchFamily="34" charset="0"/>
              </a:rPr>
              <a:t>&gt; Sez. U., 22/07/2015, n. 15354</a:t>
            </a:r>
          </a:p>
          <a:p>
            <a:pPr mar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474548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LA SEQUENZA DEL PROCEDIMENTO DI RISCOSSIONE A MEZZO RUOLO</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lnSpcReduction="10000"/>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L’IPOTECA SU BENI IMMOBILI </a:t>
            </a:r>
          </a:p>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(E COMUNICAZIONE PREVENTIVA)</a:t>
            </a:r>
          </a:p>
          <a:p>
            <a:pPr marL="0" indent="0" algn="just">
              <a:buFont typeface="Wingdings" panose="05000000000000000000" pitchFamily="2" charset="2"/>
              <a:buNone/>
              <a:defRPr/>
            </a:pPr>
            <a:r>
              <a:rPr lang="it-IT" sz="2400" b="1" kern="0" cap="small" dirty="0">
                <a:solidFill>
                  <a:srgbClr val="0070C0"/>
                </a:solidFill>
                <a:latin typeface="Verdana" panose="020B0604030504040204" pitchFamily="34" charset="0"/>
                <a:ea typeface="Verdana" panose="020B0604030504040204" pitchFamily="34" charset="0"/>
              </a:rPr>
              <a:t>La norma </a:t>
            </a:r>
            <a:r>
              <a:rPr lang="it-IT" sz="2400" b="1" kern="0" cap="small" dirty="0">
                <a:solidFill>
                  <a:srgbClr val="00B050"/>
                </a:solidFill>
                <a:latin typeface="Verdana" panose="020B0604030504040204" pitchFamily="34" charset="0"/>
                <a:ea typeface="Verdana" panose="020B0604030504040204" pitchFamily="34" charset="0"/>
              </a:rPr>
              <a:t>&gt; Art. 77 d.P.R. n. 602 del 1973</a:t>
            </a:r>
            <a:endParaRPr lang="it-IT" sz="19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Che cosa </a:t>
            </a:r>
            <a:r>
              <a:rPr lang="it-IT" sz="2400" b="1" kern="0" cap="small" dirty="0" err="1">
                <a:solidFill>
                  <a:srgbClr val="0070C0"/>
                </a:solidFill>
                <a:latin typeface="Verdana" panose="020B0604030504040204" pitchFamily="34" charset="0"/>
                <a:ea typeface="Verdana" panose="020B0604030504040204" pitchFamily="34" charset="0"/>
              </a:rPr>
              <a:t>e’</a:t>
            </a:r>
            <a:r>
              <a:rPr lang="it-IT" sz="2400" b="1" kern="0" cap="small" dirty="0">
                <a:solidFill>
                  <a:srgbClr val="00B050"/>
                </a:solidFill>
                <a:latin typeface="Verdana" panose="020B0604030504040204" pitchFamily="34" charset="0"/>
                <a:ea typeface="Verdana" panose="020B0604030504040204" pitchFamily="34" charset="0"/>
              </a:rPr>
              <a:t>&gt; non </a:t>
            </a:r>
            <a:r>
              <a:rPr lang="it-IT" sz="2400" b="1" kern="0" cap="small" dirty="0" err="1">
                <a:solidFill>
                  <a:srgbClr val="00B050"/>
                </a:solidFill>
                <a:latin typeface="Verdana" panose="020B0604030504040204" pitchFamily="34" charset="0"/>
                <a:ea typeface="Verdana" panose="020B0604030504040204" pitchFamily="34" charset="0"/>
              </a:rPr>
              <a:t>e’</a:t>
            </a:r>
            <a:r>
              <a:rPr lang="it-IT" sz="2400" b="1" kern="0" cap="small" dirty="0">
                <a:solidFill>
                  <a:srgbClr val="00B050"/>
                </a:solidFill>
                <a:latin typeface="Verdana" panose="020B0604030504040204" pitchFamily="34" charset="0"/>
                <a:ea typeface="Verdana" panose="020B0604030504040204" pitchFamily="34" charset="0"/>
              </a:rPr>
              <a:t> atto dell’espropriazione forzata (ne’ atto preordinato) ma procedura alternativa ad essa</a:t>
            </a: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Quando</a:t>
            </a:r>
            <a:r>
              <a:rPr lang="it-IT" sz="2400" b="1" kern="0" cap="small" dirty="0">
                <a:solidFill>
                  <a:srgbClr val="00B050"/>
                </a:solidFill>
                <a:latin typeface="Verdana" panose="020B0604030504040204" pitchFamily="34" charset="0"/>
                <a:ea typeface="Verdana" panose="020B0604030504040204" pitchFamily="34" charset="0"/>
              </a:rPr>
              <a:t>&gt; </a:t>
            </a:r>
            <a:r>
              <a:rPr lang="it-IT" sz="2200" b="1" kern="0" cap="small" dirty="0">
                <a:solidFill>
                  <a:srgbClr val="00B050"/>
                </a:solidFill>
                <a:latin typeface="Verdana" panose="020B0604030504040204" pitchFamily="34" charset="0"/>
                <a:ea typeface="Verdana" panose="020B0604030504040204" pitchFamily="34" charset="0"/>
              </a:rPr>
              <a:t>Decorsi</a:t>
            </a:r>
            <a:r>
              <a:rPr lang="it-IT" sz="2400" b="1" kern="0" cap="small" dirty="0">
                <a:solidFill>
                  <a:srgbClr val="00B050"/>
                </a:solidFill>
                <a:latin typeface="Verdana" panose="020B0604030504040204" pitchFamily="34" charset="0"/>
                <a:ea typeface="Verdana" panose="020B0604030504040204" pitchFamily="34" charset="0"/>
              </a:rPr>
              <a:t> sessanta giorni dalla notifica della cartella</a:t>
            </a: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La Cass. di riferimento </a:t>
            </a:r>
            <a:r>
              <a:rPr lang="it-IT" sz="2400" b="1" kern="0" cap="small" dirty="0">
                <a:solidFill>
                  <a:srgbClr val="00B050"/>
                </a:solidFill>
                <a:latin typeface="Verdana" panose="020B0604030504040204" pitchFamily="34" charset="0"/>
                <a:ea typeface="Verdana" panose="020B0604030504040204" pitchFamily="34" charset="0"/>
              </a:rPr>
              <a:t>&gt; Sez. U., 18/09/2014, n. 19667-8</a:t>
            </a:r>
          </a:p>
          <a:p>
            <a:pPr mar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2439559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LA SEQUENZA DEL PROCEDIMENTO DI RISCOSSIONE A MEZZO RUOLO</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lnSpcReduction="10000"/>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IL PIGNORAMENTO NELLE VARIE FORME SPECIALI</a:t>
            </a:r>
          </a:p>
          <a:p>
            <a:pPr marL="0" indent="0" algn="just">
              <a:buFont typeface="Wingdings" panose="05000000000000000000" pitchFamily="2" charset="2"/>
              <a:buNone/>
              <a:defRPr/>
            </a:pPr>
            <a:endParaRPr lang="it-IT" sz="2400" b="1" kern="0" cap="small" dirty="0">
              <a:solidFill>
                <a:srgbClr val="0070C0"/>
              </a:solidFill>
              <a:latin typeface="Verdana" panose="020B0604030504040204" pitchFamily="34" charset="0"/>
              <a:ea typeface="Verdana" panose="020B0604030504040204" pitchFamily="34" charset="0"/>
            </a:endParaRPr>
          </a:p>
          <a:p>
            <a:pPr marL="0" indent="0" algn="just">
              <a:buFont typeface="Wingdings" panose="05000000000000000000" pitchFamily="2" charset="2"/>
              <a:buNone/>
              <a:defRPr/>
            </a:pPr>
            <a:r>
              <a:rPr lang="it-IT" sz="2400" b="1" kern="0" cap="small" dirty="0">
                <a:solidFill>
                  <a:srgbClr val="0070C0"/>
                </a:solidFill>
                <a:latin typeface="Verdana" panose="020B0604030504040204" pitchFamily="34" charset="0"/>
                <a:ea typeface="Verdana" panose="020B0604030504040204" pitchFamily="34" charset="0"/>
              </a:rPr>
              <a:t>Pignoramento di beni mobili presso il debitore </a:t>
            </a:r>
            <a:r>
              <a:rPr lang="it-IT" sz="2400" b="1" kern="0" cap="small" dirty="0">
                <a:solidFill>
                  <a:srgbClr val="00B050"/>
                </a:solidFill>
                <a:latin typeface="Verdana" panose="020B0604030504040204" pitchFamily="34" charset="0"/>
                <a:ea typeface="Verdana" panose="020B0604030504040204" pitchFamily="34" charset="0"/>
              </a:rPr>
              <a:t>(art. 62 ss.)</a:t>
            </a:r>
            <a:endParaRPr lang="it-IT" sz="2400" b="1" kern="0" cap="small" dirty="0">
              <a:solidFill>
                <a:srgbClr val="0070C0"/>
              </a:solidFill>
              <a:latin typeface="Verdana" panose="020B0604030504040204" pitchFamily="34" charset="0"/>
              <a:ea typeface="Verdana" panose="020B0604030504040204" pitchFamily="34" charset="0"/>
            </a:endParaRPr>
          </a:p>
          <a:p>
            <a:pPr marL="0" indent="0" algn="just">
              <a:buFont typeface="Wingdings" panose="05000000000000000000" pitchFamily="2" charset="2"/>
              <a:buNone/>
              <a:defRPr/>
            </a:pPr>
            <a:r>
              <a:rPr lang="it-IT" sz="2400" b="1" kern="0" cap="small" dirty="0">
                <a:solidFill>
                  <a:srgbClr val="0070C0"/>
                </a:solidFill>
                <a:latin typeface="Verdana" panose="020B0604030504040204" pitchFamily="34" charset="0"/>
                <a:ea typeface="Verdana" panose="020B0604030504040204" pitchFamily="34" charset="0"/>
              </a:rPr>
              <a:t>Ordine al terzo di pagamento diretto dei crediti </a:t>
            </a:r>
            <a:r>
              <a:rPr lang="it-IT" sz="2400" b="1" kern="0" cap="small" dirty="0">
                <a:solidFill>
                  <a:srgbClr val="00B050"/>
                </a:solidFill>
                <a:latin typeface="Verdana" panose="020B0604030504040204" pitchFamily="34" charset="0"/>
                <a:ea typeface="Verdana" panose="020B0604030504040204" pitchFamily="34" charset="0"/>
              </a:rPr>
              <a:t>(art. 72, 72bis) </a:t>
            </a:r>
            <a:r>
              <a:rPr lang="it-IT" sz="2400" b="1" kern="0" cap="small" dirty="0">
                <a:solidFill>
                  <a:srgbClr val="0070C0"/>
                </a:solidFill>
                <a:latin typeface="Verdana" panose="020B0604030504040204" pitchFamily="34" charset="0"/>
                <a:ea typeface="Verdana" panose="020B0604030504040204" pitchFamily="34" charset="0"/>
              </a:rPr>
              <a:t>e Ordine al terzo di consegna diretta dei beni mobili di </a:t>
            </a:r>
            <a:r>
              <a:rPr lang="it-IT" sz="2400" b="1" kern="0" cap="small" dirty="0" err="1">
                <a:solidFill>
                  <a:srgbClr val="0070C0"/>
                </a:solidFill>
                <a:latin typeface="Verdana" panose="020B0604030504040204" pitchFamily="34" charset="0"/>
                <a:ea typeface="Verdana" panose="020B0604030504040204" pitchFamily="34" charset="0"/>
              </a:rPr>
              <a:t>proprieta’</a:t>
            </a:r>
            <a:r>
              <a:rPr lang="it-IT" sz="2400" b="1" kern="0" cap="small" dirty="0">
                <a:solidFill>
                  <a:srgbClr val="0070C0"/>
                </a:solidFill>
                <a:latin typeface="Verdana" panose="020B0604030504040204" pitchFamily="34" charset="0"/>
                <a:ea typeface="Verdana" panose="020B0604030504040204" pitchFamily="34" charset="0"/>
              </a:rPr>
              <a:t> del debitore</a:t>
            </a:r>
            <a:r>
              <a:rPr lang="it-IT" sz="2400" b="1" kern="0" cap="small" dirty="0">
                <a:solidFill>
                  <a:srgbClr val="00B050"/>
                </a:solidFill>
                <a:latin typeface="Verdana" panose="020B0604030504040204" pitchFamily="34" charset="0"/>
                <a:ea typeface="Verdana" panose="020B0604030504040204" pitchFamily="34" charset="0"/>
              </a:rPr>
              <a:t> (art. 73) </a:t>
            </a:r>
            <a:endParaRPr lang="it-IT" sz="19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Pignoramento di crediti presso terzi nelle forme ordinarie</a:t>
            </a: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Pignoramento immobiliare con Avviso di </a:t>
            </a:r>
            <a:r>
              <a:rPr lang="it-IT" sz="2400" b="1" kern="0" cap="small">
                <a:solidFill>
                  <a:srgbClr val="0070C0"/>
                </a:solidFill>
                <a:latin typeface="Verdana" panose="020B0604030504040204" pitchFamily="34" charset="0"/>
                <a:ea typeface="Verdana" panose="020B0604030504040204" pitchFamily="34" charset="0"/>
              </a:rPr>
              <a:t>vendita </a:t>
            </a:r>
            <a:r>
              <a:rPr lang="it-IT" sz="2400" b="1" kern="0" cap="small">
                <a:solidFill>
                  <a:srgbClr val="00B050"/>
                </a:solidFill>
                <a:latin typeface="Verdana" panose="020B0604030504040204" pitchFamily="34" charset="0"/>
                <a:ea typeface="Verdana" panose="020B0604030504040204" pitchFamily="34" charset="0"/>
              </a:rPr>
              <a:t>(</a:t>
            </a:r>
            <a:r>
              <a:rPr lang="it-IT" sz="2400" b="1" kern="0" cap="small" dirty="0">
                <a:solidFill>
                  <a:srgbClr val="00B050"/>
                </a:solidFill>
                <a:latin typeface="Verdana" panose="020B0604030504040204" pitchFamily="34" charset="0"/>
                <a:ea typeface="Verdana" panose="020B0604030504040204" pitchFamily="34" charset="0"/>
              </a:rPr>
              <a:t>Art. 78)</a:t>
            </a:r>
          </a:p>
          <a:p>
            <a:pPr mar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1192727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97280" y="253352"/>
            <a:ext cx="10058400" cy="1450757"/>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3600" dirty="0"/>
            </a:br>
            <a:r>
              <a:rPr lang="it-IT" sz="2000" b="1" cap="small" dirty="0">
                <a:solidFill>
                  <a:srgbClr val="FF0000"/>
                </a:solidFill>
                <a:effectLst>
                  <a:outerShdw blurRad="38100" dist="38100" dir="2700000" algn="tl">
                    <a:srgbClr val="000000">
                      <a:alpha val="43137"/>
                    </a:srgbClr>
                  </a:outerShdw>
                </a:effectLst>
                <a:latin typeface="Sylfaen" panose="010A0502050306030303" pitchFamily="18" charset="0"/>
              </a:rPr>
              <a:t>PROCEDIMENTO DI RISCOSSIONE A MEZZO RUOLO  E  TUTELE</a:t>
            </a:r>
            <a:endParaRPr lang="it-IT" sz="2000" dirty="0">
              <a:latin typeface="Sylfaen" panose="010A0502050306030303" pitchFamily="18" charset="0"/>
            </a:endParaRPr>
          </a:p>
        </p:txBody>
      </p:sp>
      <p:sp>
        <p:nvSpPr>
          <p:cNvPr id="6" name="Segnaposto contenuto 5"/>
          <p:cNvSpPr>
            <a:spLocks noGrp="1"/>
          </p:cNvSpPr>
          <p:nvPr>
            <p:ph idx="1"/>
          </p:nvPr>
        </p:nvSpPr>
        <p:spPr/>
        <p:txBody>
          <a:bodyPr>
            <a:normAutofit fontScale="85000" lnSpcReduction="20000"/>
          </a:bodyPr>
          <a:lstStyle/>
          <a:p>
            <a:pPr marL="0" indent="0" algn="ctr">
              <a:buFont typeface="Wingdings" panose="05000000000000000000" pitchFamily="2" charset="2"/>
              <a:buNone/>
              <a:defRPr/>
            </a:pPr>
            <a:r>
              <a:rPr lang="it-IT" sz="2400" b="1" dirty="0">
                <a:solidFill>
                  <a:srgbClr val="0070C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Times New Roman" panose="02020603050405020304" pitchFamily="18" charset="0"/>
              </a:rPr>
              <a:t>QUANDO SI PROCEDE PER CREDITI ORDINARI</a:t>
            </a:r>
          </a:p>
          <a:p>
            <a:pPr marL="0" indent="0" algn="just">
              <a:buFont typeface="Wingdings" panose="05000000000000000000" pitchFamily="2" charset="2"/>
              <a:buNone/>
              <a:defRPr/>
            </a:pPr>
            <a:r>
              <a:rPr lang="it-IT" sz="2400" b="1" kern="0" cap="small" dirty="0">
                <a:solidFill>
                  <a:srgbClr val="0070C0"/>
                </a:solidFill>
                <a:latin typeface="Verdana" panose="020B0604030504040204" pitchFamily="34" charset="0"/>
                <a:ea typeface="Verdana" panose="020B0604030504040204" pitchFamily="34" charset="0"/>
              </a:rPr>
              <a:t>Ruolo </a:t>
            </a:r>
            <a:r>
              <a:rPr lang="it-IT" sz="2400" b="1" kern="0" cap="small" dirty="0">
                <a:solidFill>
                  <a:srgbClr val="00B050"/>
                </a:solidFill>
                <a:latin typeface="Verdana" panose="020B0604030504040204" pitchFamily="34" charset="0"/>
                <a:ea typeface="Verdana" panose="020B0604030504040204" pitchFamily="34" charset="0"/>
              </a:rPr>
              <a:t>&gt; Azione di accertamento negativo? </a:t>
            </a:r>
          </a:p>
          <a:p>
            <a:pPr marL="0" lv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Cartella</a:t>
            </a:r>
            <a:r>
              <a:rPr lang="it-IT" sz="2400" b="1" kern="0" cap="small" dirty="0">
                <a:solidFill>
                  <a:srgbClr val="00B050"/>
                </a:solidFill>
                <a:latin typeface="Verdana" panose="020B0604030504040204" pitchFamily="34" charset="0"/>
                <a:ea typeface="Verdana" panose="020B0604030504040204" pitchFamily="34" charset="0"/>
              </a:rPr>
              <a:t>&gt; Opposizione c.d. recuperatoria ex d.lgs. n. 150 del 2011 </a:t>
            </a:r>
            <a:r>
              <a:rPr lang="it-IT" sz="2400" b="1" kern="0" cap="small" dirty="0">
                <a:solidFill>
                  <a:schemeClr val="tx1"/>
                </a:solidFill>
                <a:latin typeface="Verdana" panose="020B0604030504040204" pitchFamily="34" charset="0"/>
                <a:ea typeface="Verdana" panose="020B0604030504040204" pitchFamily="34" charset="0"/>
              </a:rPr>
              <a:t>(Cass., Sez. U., 22/09/2017, n. 22080), </a:t>
            </a:r>
            <a:r>
              <a:rPr lang="it-IT" sz="2400" b="1" kern="0" cap="small" dirty="0">
                <a:solidFill>
                  <a:srgbClr val="00B050"/>
                </a:solidFill>
                <a:latin typeface="Verdana" panose="020B0604030504040204" pitchFamily="34" charset="0"/>
                <a:ea typeface="Verdana" panose="020B0604030504040204" pitchFamily="34" charset="0"/>
              </a:rPr>
              <a:t>Opposizione preventiva all’esecuzione </a:t>
            </a:r>
            <a:r>
              <a:rPr lang="it-IT" sz="2400" b="1" kern="0" cap="small" dirty="0">
                <a:solidFill>
                  <a:schemeClr val="tx1"/>
                </a:solidFill>
                <a:latin typeface="Verdana" panose="020B0604030504040204" pitchFamily="34" charset="0"/>
                <a:ea typeface="Verdana" panose="020B0604030504040204" pitchFamily="34" charset="0"/>
              </a:rPr>
              <a:t>(art. 615, 1 co., c.p.c.), </a:t>
            </a:r>
            <a:r>
              <a:rPr lang="it-IT" sz="2400" b="1" kern="0" cap="small" dirty="0">
                <a:solidFill>
                  <a:srgbClr val="00B050"/>
                </a:solidFill>
                <a:latin typeface="Verdana" panose="020B0604030504040204" pitchFamily="34" charset="0"/>
                <a:ea typeface="Verdana" panose="020B0604030504040204" pitchFamily="34" charset="0"/>
              </a:rPr>
              <a:t>opposizione preventiva agli atti esecutivi </a:t>
            </a:r>
            <a:r>
              <a:rPr lang="it-IT" sz="2400" b="1" kern="0" cap="small" dirty="0">
                <a:solidFill>
                  <a:schemeClr val="tx1"/>
                </a:solidFill>
                <a:latin typeface="Verdana" panose="020B0604030504040204" pitchFamily="34" charset="0"/>
                <a:ea typeface="Verdana" panose="020B0604030504040204" pitchFamily="34" charset="0"/>
              </a:rPr>
              <a:t>(art. 617, 1 co., c.p.c.)</a:t>
            </a:r>
          </a:p>
          <a:p>
            <a:pPr marL="0" indent="0" algn="just">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Intimazione di pagamento</a:t>
            </a:r>
            <a:r>
              <a:rPr lang="it-IT" sz="2400" b="1" kern="0" cap="small" dirty="0">
                <a:solidFill>
                  <a:srgbClr val="00B050"/>
                </a:solidFill>
                <a:latin typeface="Verdana" panose="020B0604030504040204" pitchFamily="34" charset="0"/>
                <a:ea typeface="Verdana" panose="020B0604030504040204" pitchFamily="34" charset="0"/>
              </a:rPr>
              <a:t>&gt; Idem come cartella</a:t>
            </a:r>
          </a:p>
          <a:p>
            <a:pPr marL="0" lvl="0" indent="0" algn="just">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Fermo ed Ipoteca (e relativi preavvisi)</a:t>
            </a:r>
            <a:r>
              <a:rPr lang="it-IT" sz="2400" b="1" kern="0" cap="small" dirty="0">
                <a:solidFill>
                  <a:srgbClr val="00B050"/>
                </a:solidFill>
                <a:latin typeface="Verdana" panose="020B0604030504040204" pitchFamily="34" charset="0"/>
                <a:ea typeface="Verdana" panose="020B0604030504040204" pitchFamily="34" charset="0"/>
              </a:rPr>
              <a:t>&gt; Giudizio Ordinario di accertamento negativo</a:t>
            </a:r>
          </a:p>
          <a:p>
            <a:pPr mar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indent="0" algn="just">
              <a:lnSpc>
                <a:spcPct val="100000"/>
              </a:lnSpc>
              <a:spcBef>
                <a:spcPts val="0"/>
              </a:spcBef>
              <a:spcAft>
                <a:spcPts val="0"/>
              </a:spcAft>
              <a:buClrTx/>
              <a:buSzTx/>
              <a:buNone/>
            </a:pPr>
            <a:r>
              <a:rPr lang="it-IT" sz="2400" b="1" kern="0" cap="small" dirty="0">
                <a:solidFill>
                  <a:srgbClr val="0070C0"/>
                </a:solidFill>
                <a:latin typeface="Verdana" panose="020B0604030504040204" pitchFamily="34" charset="0"/>
                <a:ea typeface="Verdana" panose="020B0604030504040204" pitchFamily="34" charset="0"/>
              </a:rPr>
              <a:t>Pignoramento</a:t>
            </a:r>
            <a:r>
              <a:rPr lang="it-IT" sz="2400" b="1" kern="0" cap="small" dirty="0">
                <a:solidFill>
                  <a:srgbClr val="00B050"/>
                </a:solidFill>
                <a:latin typeface="Verdana" panose="020B0604030504040204" pitchFamily="34" charset="0"/>
                <a:ea typeface="Verdana" panose="020B0604030504040204" pitchFamily="34" charset="0"/>
              </a:rPr>
              <a:t>&gt; Opposizioni esecutive successive </a:t>
            </a:r>
            <a:r>
              <a:rPr lang="it-IT" sz="2400" b="1" kern="0" cap="small" dirty="0">
                <a:solidFill>
                  <a:schemeClr val="tx1"/>
                </a:solidFill>
                <a:latin typeface="Verdana" panose="020B0604030504040204" pitchFamily="34" charset="0"/>
                <a:ea typeface="Verdana" panose="020B0604030504040204" pitchFamily="34" charset="0"/>
              </a:rPr>
              <a:t>(art. 615, 2 co., c.p.c., art. 617, 2 co., c.p.c., art. 619 c.p.c.) </a:t>
            </a:r>
          </a:p>
          <a:p>
            <a:pPr marL="0" lvl="0" indent="0" algn="just">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indent="0" algn="just">
              <a:lnSpc>
                <a:spcPct val="100000"/>
              </a:lnSpc>
              <a:spcBef>
                <a:spcPts val="0"/>
              </a:spcBef>
              <a:spcAft>
                <a:spcPts val="0"/>
              </a:spcAft>
              <a:buClrTx/>
              <a:buSzTx/>
              <a:buNone/>
            </a:pPr>
            <a:endParaRPr lang="it-IT" sz="2400" b="1" kern="0" cap="small" dirty="0">
              <a:solidFill>
                <a:srgbClr val="0070C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a:p>
            <a:pPr marL="0" lvl="0" indent="0">
              <a:lnSpc>
                <a:spcPct val="100000"/>
              </a:lnSpc>
              <a:spcBef>
                <a:spcPts val="0"/>
              </a:spcBef>
              <a:spcAft>
                <a:spcPts val="0"/>
              </a:spcAft>
              <a:buClrTx/>
              <a:buSzTx/>
              <a:buNone/>
            </a:pPr>
            <a:endParaRPr lang="it-IT" sz="2400" b="1" kern="0" cap="small" dirty="0">
              <a:solidFill>
                <a:srgbClr val="00B050"/>
              </a:solidFill>
              <a:latin typeface="Verdana" panose="020B0604030504040204" pitchFamily="34" charset="0"/>
              <a:ea typeface="Verdana" panose="020B0604030504040204" pitchFamily="34" charset="0"/>
            </a:endParaRPr>
          </a:p>
        </p:txBody>
      </p:sp>
      <p:pic>
        <p:nvPicPr>
          <p:cNvPr id="4" name="Immagine 3"/>
          <p:cNvPicPr>
            <a:picLocks noChangeAspect="1"/>
          </p:cNvPicPr>
          <p:nvPr/>
        </p:nvPicPr>
        <p:blipFill>
          <a:blip r:embed="rId2"/>
          <a:stretch>
            <a:fillRect/>
          </a:stretch>
        </p:blipFill>
        <p:spPr>
          <a:xfrm>
            <a:off x="365761" y="0"/>
            <a:ext cx="2917767" cy="1114425"/>
          </a:xfrm>
          <a:prstGeom prst="rect">
            <a:avLst/>
          </a:prstGeom>
        </p:spPr>
      </p:pic>
    </p:spTree>
    <p:extLst>
      <p:ext uri="{BB962C8B-B14F-4D97-AF65-F5344CB8AC3E}">
        <p14:creationId xmlns:p14="http://schemas.microsoft.com/office/powerpoint/2010/main" val="3142960648"/>
      </p:ext>
    </p:extLst>
  </p:cSld>
  <p:clrMapOvr>
    <a:masterClrMapping/>
  </p:clrMapOvr>
</p:sld>
</file>

<file path=ppt/theme/theme1.xml><?xml version="1.0" encoding="utf-8"?>
<a:theme xmlns:a="http://schemas.openxmlformats.org/drawingml/2006/main" name="Retrospettivo">
  <a:themeElements>
    <a:clrScheme name="Retrospettivo">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