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9" r:id="rId1"/>
  </p:sldMasterIdLst>
  <p:sldIdLst>
    <p:sldId id="256" r:id="rId2"/>
    <p:sldId id="323" r:id="rId3"/>
    <p:sldId id="324" r:id="rId4"/>
    <p:sldId id="295" r:id="rId5"/>
    <p:sldId id="257" r:id="rId6"/>
    <p:sldId id="325" r:id="rId7"/>
    <p:sldId id="326" r:id="rId8"/>
    <p:sldId id="327" r:id="rId9"/>
    <p:sldId id="328" r:id="rId10"/>
    <p:sldId id="329" r:id="rId11"/>
    <p:sldId id="330" r:id="rId12"/>
    <p:sldId id="331" r:id="rId13"/>
    <p:sldId id="285" r:id="rId14"/>
    <p:sldId id="286" r:id="rId15"/>
    <p:sldId id="349" r:id="rId16"/>
    <p:sldId id="279" r:id="rId17"/>
    <p:sldId id="281" r:id="rId18"/>
    <p:sldId id="319" r:id="rId19"/>
    <p:sldId id="288" r:id="rId20"/>
    <p:sldId id="289" r:id="rId21"/>
    <p:sldId id="290" r:id="rId22"/>
    <p:sldId id="292" r:id="rId23"/>
    <p:sldId id="332" r:id="rId24"/>
    <p:sldId id="334" r:id="rId25"/>
    <p:sldId id="294" r:id="rId26"/>
    <p:sldId id="335" r:id="rId27"/>
    <p:sldId id="337" r:id="rId28"/>
    <p:sldId id="266" r:id="rId29"/>
    <p:sldId id="265" r:id="rId30"/>
    <p:sldId id="317" r:id="rId31"/>
    <p:sldId id="318" r:id="rId32"/>
    <p:sldId id="269" r:id="rId33"/>
    <p:sldId id="296" r:id="rId34"/>
    <p:sldId id="297" r:id="rId35"/>
    <p:sldId id="298" r:id="rId36"/>
    <p:sldId id="299" r:id="rId37"/>
    <p:sldId id="300" r:id="rId38"/>
    <p:sldId id="320" r:id="rId39"/>
    <p:sldId id="301" r:id="rId40"/>
    <p:sldId id="302" r:id="rId41"/>
    <p:sldId id="304" r:id="rId42"/>
    <p:sldId id="344" r:id="rId43"/>
    <p:sldId id="340" r:id="rId44"/>
    <p:sldId id="312" r:id="rId45"/>
    <p:sldId id="305" r:id="rId46"/>
    <p:sldId id="306" r:id="rId47"/>
    <p:sldId id="307" r:id="rId48"/>
    <p:sldId id="338" r:id="rId49"/>
    <p:sldId id="308" r:id="rId50"/>
    <p:sldId id="347" r:id="rId51"/>
    <p:sldId id="313" r:id="rId52"/>
    <p:sldId id="321" r:id="rId53"/>
    <p:sldId id="309" r:id="rId54"/>
    <p:sldId id="341" r:id="rId55"/>
    <p:sldId id="310" r:id="rId56"/>
    <p:sldId id="322" r:id="rId57"/>
    <p:sldId id="311" r:id="rId5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71"/>
    <p:restoredTop sz="94652"/>
  </p:normalViewPr>
  <p:slideViewPr>
    <p:cSldViewPr>
      <p:cViewPr varScale="1">
        <p:scale>
          <a:sx n="70" d="100"/>
          <a:sy n="70" d="100"/>
        </p:scale>
        <p:origin x="135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25/09/2022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2483946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25/09/2022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1232510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25/09/2022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58757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25/09/2022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1314867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25/09/2022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99334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25/09/2022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2609562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25/09/2022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31469569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25/09/2022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511281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25/09/2022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3306548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25/09/2022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1419832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7F49D355-16BD-4E45-BD9A-5EA878CF7CBD}" type="datetimeFigureOut">
              <a:rPr lang="it-IT" smtClean="0"/>
              <a:t>25/09/2022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1439625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09599" y="2737246"/>
            <a:ext cx="3090672" cy="3304117"/>
          </a:xfrm>
        </p:spPr>
        <p:txBody>
          <a:bodyPr>
            <a:normAutofit/>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7F49D355-16BD-4E45-BD9A-5EA878CF7CBD}" type="datetimeFigureOut">
              <a:rPr lang="it-IT" smtClean="0"/>
              <a:t>25/09/2022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4268751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7F49D355-16BD-4E45-BD9A-5EA878CF7CBD}" type="datetimeFigureOut">
              <a:rPr lang="it-IT" smtClean="0"/>
              <a:t>25/09/2022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618105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9D355-16BD-4E45-BD9A-5EA878CF7CBD}" type="datetimeFigureOut">
              <a:rPr lang="it-IT" smtClean="0"/>
              <a:t>25/09/2022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729162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7F49D355-16BD-4E45-BD9A-5EA878CF7CBD}" type="datetimeFigureOut">
              <a:rPr lang="it-IT" smtClean="0"/>
              <a:t>25/09/2022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1336917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7F49D355-16BD-4E45-BD9A-5EA878CF7CBD}" type="datetimeFigureOut">
              <a:rPr lang="it-IT" smtClean="0"/>
              <a:t>25/09/2022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2064898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49D355-16BD-4E45-BD9A-5EA878CF7CBD}" type="datetimeFigureOut">
              <a:rPr lang="it-IT" smtClean="0"/>
              <a:t>25/09/2022</a:t>
            </a:fld>
            <a:endParaRPr lang="it-IT"/>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E7A41E1B-4F70-4964-A407-84C68BE8251C}" type="slidenum">
              <a:rPr lang="it-IT" smtClean="0"/>
              <a:t>‹N›</a:t>
            </a:fld>
            <a:endParaRPr lang="it-IT"/>
          </a:p>
        </p:txBody>
      </p:sp>
    </p:spTree>
    <p:extLst>
      <p:ext uri="{BB962C8B-B14F-4D97-AF65-F5344CB8AC3E}">
        <p14:creationId xmlns:p14="http://schemas.microsoft.com/office/powerpoint/2010/main" val="3221395573"/>
      </p:ext>
    </p:extLst>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 id="2147483861" r:id="rId12"/>
    <p:sldLayoutId id="2147483862" r:id="rId13"/>
    <p:sldLayoutId id="2147483863" r:id="rId14"/>
    <p:sldLayoutId id="2147483864" r:id="rId15"/>
    <p:sldLayoutId id="214748386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 xmlns:a16="http://schemas.microsoft.com/office/drawing/2014/main" id="{9179DE42-5613-4B35-A1E6-6CCBAA13C7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9">
            <a:extLst>
              <a:ext uri="{FF2B5EF4-FFF2-40B4-BE49-F238E27FC236}">
                <a16:creationId xmlns="" xmlns:a16="http://schemas.microsoft.com/office/drawing/2014/main" id="{EB898B32-3891-4C3A-8F58-C5969D2E903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H="1">
            <a:off x="7143375"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 name="Straight Connector 11">
            <a:extLst>
              <a:ext uri="{FF2B5EF4-FFF2-40B4-BE49-F238E27FC236}">
                <a16:creationId xmlns="" xmlns:a16="http://schemas.microsoft.com/office/drawing/2014/main" id="{4AE4806D-B8F9-4679-A68A-9BD21C01A301}"/>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5520950" y="3681413"/>
            <a:ext cx="357266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9" name="Rectangle 23">
            <a:extLst>
              <a:ext uri="{FF2B5EF4-FFF2-40B4-BE49-F238E27FC236}">
                <a16:creationId xmlns="" xmlns:a16="http://schemas.microsoft.com/office/drawing/2014/main" id="{52FB45E9-914E-4471-AC87-E475CD51767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5944415"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 xmlns:a16="http://schemas.microsoft.com/office/drawing/2014/main" id="{C310626D-5743-49D4-8F7D-88C4F8F0577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5942034" y="-8467"/>
            <a:ext cx="194141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7">
            <a:extLst>
              <a:ext uri="{FF2B5EF4-FFF2-40B4-BE49-F238E27FC236}">
                <a16:creationId xmlns="" xmlns:a16="http://schemas.microsoft.com/office/drawing/2014/main" id="{3C195FC1-B568-4C72-9902-34CB35DDD7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5942034"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 xmlns:a16="http://schemas.microsoft.com/office/drawing/2014/main" id="{EF2BDF77-362C-43F0-8CBB-A969EC2AE0C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5944414" y="-8467"/>
            <a:ext cx="214074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21">
            <a:extLst>
              <a:ext uri="{FF2B5EF4-FFF2-40B4-BE49-F238E27FC236}">
                <a16:creationId xmlns="" xmlns:a16="http://schemas.microsoft.com/office/drawing/2014/main" id="{4BE96B01-3929-432D-B8C2-ADBCB74C2E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5944415" y="3589867"/>
            <a:ext cx="136286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Freeform: Shape 23">
            <a:extLst>
              <a:ext uri="{FF2B5EF4-FFF2-40B4-BE49-F238E27FC236}">
                <a16:creationId xmlns="" xmlns:a16="http://schemas.microsoft.com/office/drawing/2014/main" id="{2A6FCDE6-CDE2-4C51-B18E-A95CFB67971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0" y="-8467"/>
            <a:ext cx="6881784"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ctrTitle"/>
          </p:nvPr>
        </p:nvSpPr>
        <p:spPr>
          <a:xfrm>
            <a:off x="1165590" y="1484784"/>
            <a:ext cx="5220569" cy="2385758"/>
          </a:xfrm>
        </p:spPr>
        <p:txBody>
          <a:bodyPr>
            <a:normAutofit fontScale="90000"/>
          </a:bodyPr>
          <a:lstStyle/>
          <a:p>
            <a:pPr algn="l"/>
            <a:r>
              <a:rPr lang="it-IT" b="1" i="1" dirty="0">
                <a:solidFill>
                  <a:srgbClr val="FF0000"/>
                </a:solidFill>
                <a:latin typeface="+mn-lt"/>
              </a:rPr>
              <a:t>Le spese nel </a:t>
            </a:r>
            <a:r>
              <a:rPr lang="it-IT" b="1" i="1" dirty="0" smtClean="0">
                <a:solidFill>
                  <a:srgbClr val="FF0000"/>
                </a:solidFill>
                <a:latin typeface="+mn-lt"/>
              </a:rPr>
              <a:t>processo </a:t>
            </a:r>
            <a:r>
              <a:rPr lang="it-IT" b="1" i="1" dirty="0">
                <a:solidFill>
                  <a:srgbClr val="FF0000"/>
                </a:solidFill>
                <a:latin typeface="+mn-lt"/>
              </a:rPr>
              <a:t>esecutivo</a:t>
            </a:r>
          </a:p>
        </p:txBody>
      </p:sp>
      <p:sp>
        <p:nvSpPr>
          <p:cNvPr id="3" name="Sottotitolo 2"/>
          <p:cNvSpPr>
            <a:spLocks noGrp="1"/>
          </p:cNvSpPr>
          <p:nvPr>
            <p:ph type="subTitle" idx="1"/>
          </p:nvPr>
        </p:nvSpPr>
        <p:spPr>
          <a:xfrm>
            <a:off x="1262316" y="3962088"/>
            <a:ext cx="4584057" cy="1771168"/>
          </a:xfrm>
        </p:spPr>
        <p:txBody>
          <a:bodyPr>
            <a:normAutofit/>
          </a:bodyPr>
          <a:lstStyle/>
          <a:p>
            <a:r>
              <a:rPr lang="it-IT" sz="1700" i="1" dirty="0" err="1">
                <a:solidFill>
                  <a:schemeClr val="bg1"/>
                </a:solidFill>
              </a:rPr>
              <a:t>Mariadomenica</a:t>
            </a:r>
            <a:r>
              <a:rPr lang="it-IT" sz="1700" i="1" dirty="0">
                <a:solidFill>
                  <a:schemeClr val="bg1"/>
                </a:solidFill>
              </a:rPr>
              <a:t> Marchese</a:t>
            </a:r>
          </a:p>
          <a:p>
            <a:r>
              <a:rPr lang="it-IT" sz="1700" b="1" dirty="0" smtClean="0">
                <a:solidFill>
                  <a:schemeClr val="bg1"/>
                </a:solidFill>
              </a:rPr>
              <a:t>Corte d’appello di Potenza</a:t>
            </a:r>
          </a:p>
          <a:p>
            <a:pPr>
              <a:lnSpc>
                <a:spcPct val="150000"/>
              </a:lnSpc>
            </a:pPr>
            <a:r>
              <a:rPr lang="it-IT" sz="1600" b="1" dirty="0">
                <a:solidFill>
                  <a:schemeClr val="bg1"/>
                </a:solidFill>
              </a:rPr>
              <a:t>25 settembre 2022 - SAN </a:t>
            </a:r>
            <a:r>
              <a:rPr lang="it-IT" sz="1600" b="1" dirty="0" smtClean="0">
                <a:solidFill>
                  <a:schemeClr val="bg1"/>
                </a:solidFill>
              </a:rPr>
              <a:t>SERVOLO</a:t>
            </a:r>
            <a:endParaRPr lang="it-IT" sz="1600" b="1" dirty="0">
              <a:solidFill>
                <a:schemeClr val="bg1"/>
              </a:solidFill>
            </a:endParaRPr>
          </a:p>
          <a:p>
            <a:pPr>
              <a:lnSpc>
                <a:spcPct val="150000"/>
              </a:lnSpc>
            </a:pPr>
            <a:r>
              <a:rPr lang="it-IT" sz="1600" b="1" dirty="0">
                <a:solidFill>
                  <a:schemeClr val="bg1"/>
                </a:solidFill>
              </a:rPr>
              <a:t>XV SEMINARIO DEI GIUDICI DELLE ESECUZIONE</a:t>
            </a:r>
          </a:p>
        </p:txBody>
      </p:sp>
      <p:sp>
        <p:nvSpPr>
          <p:cNvPr id="21" name="Isosceles Triangle 25">
            <a:extLst>
              <a:ext uri="{FF2B5EF4-FFF2-40B4-BE49-F238E27FC236}">
                <a16:creationId xmlns="" xmlns:a16="http://schemas.microsoft.com/office/drawing/2014/main" id="{9D2E8756-2465-473A-BA2A-2DB1D622474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716527" y="3294792"/>
            <a:ext cx="220660" cy="13982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Layout 1 (Page 1)">
            <a:extLst>
              <a:ext uri="{FF2B5EF4-FFF2-40B4-BE49-F238E27FC236}">
                <a16:creationId xmlns:a16="http://schemas.microsoft.com/office/drawing/2014/main" xmlns="" id="{6770B462-E544-45D8-81C0-B31212B07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9144" y="475286"/>
            <a:ext cx="5170158" cy="84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8026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 xmlns:a16="http://schemas.microsoft.com/office/drawing/2014/main" id="{0B5F7E3B-C5F1-40E0-A491-558BAFBC112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pPr algn="r"/>
            <a:r>
              <a:rPr lang="it-IT" sz="3100" dirty="0">
                <a:latin typeface="+mn-lt"/>
              </a:rPr>
              <a:t>AMBITO APPLICATIVO</a:t>
            </a:r>
          </a:p>
        </p:txBody>
      </p:sp>
      <p:sp>
        <p:nvSpPr>
          <p:cNvPr id="3" name="Segnaposto contenuto 2"/>
          <p:cNvSpPr>
            <a:spLocks noGrp="1"/>
          </p:cNvSpPr>
          <p:nvPr>
            <p:ph idx="1"/>
          </p:nvPr>
        </p:nvSpPr>
        <p:spPr>
          <a:xfrm>
            <a:off x="3490721" y="816638"/>
            <a:ext cx="3464779" cy="5224724"/>
          </a:xfrm>
        </p:spPr>
        <p:txBody>
          <a:bodyPr anchor="ctr">
            <a:normAutofit/>
          </a:bodyPr>
          <a:lstStyle/>
          <a:p>
            <a:endParaRPr lang="it-IT" b="1" dirty="0"/>
          </a:p>
          <a:p>
            <a:pPr marL="114300" indent="0">
              <a:buNone/>
            </a:pPr>
            <a:r>
              <a:rPr lang="it-IT" dirty="0"/>
              <a:t>l’art. 95 </a:t>
            </a:r>
            <a:r>
              <a:rPr lang="it-IT" dirty="0" err="1"/>
              <a:t>c.p.c.</a:t>
            </a:r>
            <a:r>
              <a:rPr lang="it-IT" dirty="0"/>
              <a:t> riguarda solo l’</a:t>
            </a:r>
            <a:r>
              <a:rPr lang="it-IT" b="1" dirty="0"/>
              <a:t>ESPROPRIAZIONE FORZATA </a:t>
            </a:r>
            <a:r>
              <a:rPr lang="it-IT" dirty="0"/>
              <a:t>(«creditore procedente»)</a:t>
            </a:r>
          </a:p>
          <a:p>
            <a:pPr marL="114300" indent="0">
              <a:buNone/>
            </a:pPr>
            <a:endParaRPr lang="it-IT" dirty="0"/>
          </a:p>
          <a:p>
            <a:pPr marL="114300" indent="0">
              <a:buNone/>
            </a:pPr>
            <a:r>
              <a:rPr lang="it-IT" b="1" dirty="0"/>
              <a:t>DISTRIBUZIONE</a:t>
            </a:r>
          </a:p>
          <a:p>
            <a:pPr marL="114300" indent="0">
              <a:buNone/>
            </a:pPr>
            <a:endParaRPr lang="it-IT" dirty="0"/>
          </a:p>
          <a:p>
            <a:pPr marL="114300" indent="0">
              <a:buNone/>
            </a:pPr>
            <a:r>
              <a:rPr lang="it-IT" b="1" dirty="0"/>
              <a:t>NORME </a:t>
            </a:r>
            <a:r>
              <a:rPr lang="it-IT" b="1" i="1" dirty="0"/>
              <a:t>AD HOC </a:t>
            </a:r>
            <a:r>
              <a:rPr lang="it-IT" dirty="0"/>
              <a:t>PER L’ESECUZIONE DIRETTA: artt. 611 e 614 </a:t>
            </a:r>
            <a:r>
              <a:rPr lang="it-IT" dirty="0" err="1"/>
              <a:t>c.p.c.</a:t>
            </a:r>
            <a:endParaRPr lang="it-IT" dirty="0"/>
          </a:p>
        </p:txBody>
      </p:sp>
    </p:spTree>
    <p:extLst>
      <p:ext uri="{BB962C8B-B14F-4D97-AF65-F5344CB8AC3E}">
        <p14:creationId xmlns:p14="http://schemas.microsoft.com/office/powerpoint/2010/main" val="776046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1000126" y="609600"/>
            <a:ext cx="6447501" cy="1320800"/>
          </a:xfrm>
        </p:spPr>
        <p:txBody>
          <a:bodyPr>
            <a:normAutofit/>
          </a:bodyPr>
          <a:lstStyle/>
          <a:p>
            <a:r>
              <a:rPr lang="it-IT" b="1" dirty="0" err="1">
                <a:latin typeface="+mn-lt"/>
              </a:rPr>
              <a:t>Cass</a:t>
            </a:r>
            <a:r>
              <a:rPr lang="it-IT" b="1" dirty="0">
                <a:latin typeface="+mn-lt"/>
              </a:rPr>
              <a:t>. n. 8634/2003</a:t>
            </a:r>
          </a:p>
        </p:txBody>
      </p:sp>
      <p:sp>
        <p:nvSpPr>
          <p:cNvPr id="10" name="Isosceles Triangle 9">
            <a:extLst>
              <a:ext uri="{FF2B5EF4-FFF2-40B4-BE49-F238E27FC236}">
                <a16:creationId xmlns=""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p:cNvSpPr>
            <a:spLocks noGrp="1"/>
          </p:cNvSpPr>
          <p:nvPr>
            <p:ph idx="1"/>
          </p:nvPr>
        </p:nvSpPr>
        <p:spPr>
          <a:xfrm>
            <a:off x="1000126" y="2160589"/>
            <a:ext cx="6447501" cy="3880773"/>
          </a:xfrm>
        </p:spPr>
        <p:txBody>
          <a:bodyPr>
            <a:normAutofit/>
          </a:bodyPr>
          <a:lstStyle/>
          <a:p>
            <a:pPr algn="just"/>
            <a:r>
              <a:rPr lang="it-IT" dirty="0"/>
              <a:t>In tema di esecuzione forzata, l'art. 95 cod. </a:t>
            </a:r>
            <a:r>
              <a:rPr lang="it-IT" dirty="0" err="1"/>
              <a:t>proc</a:t>
            </a:r>
            <a:r>
              <a:rPr lang="it-IT" dirty="0"/>
              <a:t>. civ. (secondo il quale le spese sostenute dal creditore procedente e dagli intervenuti utilmente partecipanti alla distribuzione del ricavato sono a carico di chi ha subito l'esecuzione, fermo il privilegio stabilito dal codice civile ) trova </a:t>
            </a:r>
            <a:r>
              <a:rPr lang="it-IT" b="1" u="sng" dirty="0"/>
              <a:t>applicazione con esclusivo riferimento all'espropriazione </a:t>
            </a:r>
            <a:r>
              <a:rPr lang="it-IT" dirty="0"/>
              <a:t>( destinata a concludersi con la distribuzione del ricavato ), e non anche all'esecuzione per consegna e rilascio o all'esecuzione degli obblighi di fare e non fare, ipotesi in cui il regime delle spese risulta viceversa disciplinato, rispettivamente, dagli artt. 611 e 614 cod. </a:t>
            </a:r>
            <a:r>
              <a:rPr lang="it-IT" dirty="0" err="1"/>
              <a:t>proc</a:t>
            </a:r>
            <a:r>
              <a:rPr lang="it-IT" dirty="0"/>
              <a:t>. civ. </a:t>
            </a:r>
          </a:p>
        </p:txBody>
      </p:sp>
      <p:sp>
        <p:nvSpPr>
          <p:cNvPr id="12" name="Isosceles Triangle 11">
            <a:extLst>
              <a:ext uri="{FF2B5EF4-FFF2-40B4-BE49-F238E27FC236}">
                <a16:creationId xmlns=""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0755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8DF4D7F6-81B5-452A-9CE6-76D81F91D4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1000126" y="609600"/>
            <a:ext cx="6447501" cy="1320800"/>
          </a:xfrm>
        </p:spPr>
        <p:txBody>
          <a:bodyPr>
            <a:normAutofit/>
          </a:bodyPr>
          <a:lstStyle/>
          <a:p>
            <a:r>
              <a:rPr lang="it-IT" b="1" i="1" dirty="0">
                <a:latin typeface="+mn-lt"/>
              </a:rPr>
              <a:t>UTILMENTE</a:t>
            </a:r>
          </a:p>
        </p:txBody>
      </p:sp>
      <p:sp>
        <p:nvSpPr>
          <p:cNvPr id="10" name="Isosceles Triangle 9">
            <a:extLst>
              <a:ext uri="{FF2B5EF4-FFF2-40B4-BE49-F238E27FC236}">
                <a16:creationId xmlns="" xmlns:a16="http://schemas.microsoft.com/office/drawing/2014/main" id="{4600514D-20FB-4559-97DC-D1DC39E6C3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0" y="0"/>
            <a:ext cx="336549"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 xmlns:a16="http://schemas.microsoft.com/office/drawing/2014/main" id="{266F638A-E405-4AC0-B984-72E5813B0DD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803900" y="3818467"/>
            <a:ext cx="3337719"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4" name="Straight Connector 13">
            <a:extLst>
              <a:ext uri="{FF2B5EF4-FFF2-40B4-BE49-F238E27FC236}">
                <a16:creationId xmlns="" xmlns:a16="http://schemas.microsoft.com/office/drawing/2014/main" id="{7D1CBE93-B17D-4509-843C-82287C38032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7600950" y="0"/>
            <a:ext cx="12954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 xmlns:a16="http://schemas.microsoft.com/office/drawing/2014/main" id="{AE6277B4-6A43-48AB-89B2-3442221619CC}"/>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H="1">
            <a:off x="5568950" y="3681413"/>
            <a:ext cx="357266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egnaposto contenuto 2"/>
          <p:cNvSpPr>
            <a:spLocks noGrp="1"/>
          </p:cNvSpPr>
          <p:nvPr>
            <p:ph idx="1"/>
          </p:nvPr>
        </p:nvSpPr>
        <p:spPr>
          <a:xfrm>
            <a:off x="1000126" y="2160590"/>
            <a:ext cx="6353174" cy="3429260"/>
          </a:xfrm>
        </p:spPr>
        <p:txBody>
          <a:bodyPr>
            <a:normAutofit/>
          </a:bodyPr>
          <a:lstStyle/>
          <a:p>
            <a:r>
              <a:rPr lang="it-IT" sz="2400" dirty="0"/>
              <a:t>Le spese possono essere ricavate solo a fronte di un’esecuzione </a:t>
            </a:r>
            <a:r>
              <a:rPr lang="it-IT" sz="2400" dirty="0" smtClean="0"/>
              <a:t>FRUTTUOSA</a:t>
            </a:r>
          </a:p>
          <a:p>
            <a:pPr marL="0" indent="0">
              <a:buNone/>
            </a:pPr>
            <a:endParaRPr lang="it-IT" sz="2400" dirty="0"/>
          </a:p>
          <a:p>
            <a:r>
              <a:rPr lang="it-IT" sz="2400" dirty="0"/>
              <a:t>COSTO DEL </a:t>
            </a:r>
            <a:r>
              <a:rPr lang="it-IT" sz="2400" dirty="0" smtClean="0"/>
              <a:t>PROCESSO</a:t>
            </a:r>
          </a:p>
          <a:p>
            <a:pPr marL="0" indent="0">
              <a:buNone/>
            </a:pPr>
            <a:endParaRPr lang="it-IT" sz="2400" dirty="0"/>
          </a:p>
          <a:p>
            <a:r>
              <a:rPr lang="it-IT" sz="2400" dirty="0"/>
              <a:t>«</a:t>
            </a:r>
            <a:r>
              <a:rPr lang="it-IT" sz="2400" i="1" dirty="0"/>
              <a:t>TARA DEL RICAVATO</a:t>
            </a:r>
            <a:r>
              <a:rPr lang="it-IT" sz="2400" dirty="0"/>
              <a:t>» – onere che grava sul ricavato</a:t>
            </a:r>
          </a:p>
        </p:txBody>
      </p:sp>
      <p:sp>
        <p:nvSpPr>
          <p:cNvPr id="18" name="Rectangle 27">
            <a:extLst>
              <a:ext uri="{FF2B5EF4-FFF2-40B4-BE49-F238E27FC236}">
                <a16:creationId xmlns="" xmlns:a16="http://schemas.microsoft.com/office/drawing/2014/main" id="{27B538D5-95DB-47ED-9CB4-34AE5BF78E6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7819230" y="0"/>
            <a:ext cx="1324770"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313144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000126" y="609600"/>
            <a:ext cx="6447501" cy="1320800"/>
          </a:xfrm>
        </p:spPr>
        <p:txBody>
          <a:bodyPr>
            <a:normAutofit/>
          </a:bodyPr>
          <a:lstStyle/>
          <a:p>
            <a:r>
              <a:rPr lang="it-IT" i="1" dirty="0">
                <a:latin typeface="+mn-lt"/>
              </a:rPr>
              <a:t/>
            </a:r>
            <a:br>
              <a:rPr lang="it-IT" i="1" dirty="0">
                <a:latin typeface="+mn-lt"/>
              </a:rPr>
            </a:br>
            <a:r>
              <a:rPr lang="it-IT" i="1" dirty="0">
                <a:latin typeface="+mn-lt"/>
              </a:rPr>
              <a:t>Enrico Redenti</a:t>
            </a:r>
          </a:p>
        </p:txBody>
      </p:sp>
      <p:sp>
        <p:nvSpPr>
          <p:cNvPr id="3" name="Segnaposto contenuto 2"/>
          <p:cNvSpPr>
            <a:spLocks noGrp="1"/>
          </p:cNvSpPr>
          <p:nvPr>
            <p:ph idx="1"/>
          </p:nvPr>
        </p:nvSpPr>
        <p:spPr>
          <a:xfrm>
            <a:off x="1000126" y="2160589"/>
            <a:ext cx="6447501" cy="3880773"/>
          </a:xfrm>
        </p:spPr>
        <p:txBody>
          <a:bodyPr>
            <a:normAutofit/>
          </a:bodyPr>
          <a:lstStyle/>
          <a:p>
            <a:pPr marL="114300" indent="0">
              <a:lnSpc>
                <a:spcPct val="90000"/>
              </a:lnSpc>
              <a:buNone/>
            </a:pPr>
            <a:r>
              <a:rPr lang="it-IT" sz="1700" i="1" dirty="0"/>
              <a:t>Struttura del procedimento esecutivo per espropriazione e problemi di spese </a:t>
            </a:r>
            <a:r>
              <a:rPr lang="it-IT" sz="1700" dirty="0"/>
              <a:t>(1944)</a:t>
            </a:r>
          </a:p>
          <a:p>
            <a:pPr marL="114300" indent="0">
              <a:lnSpc>
                <a:spcPct val="90000"/>
              </a:lnSpc>
              <a:buNone/>
            </a:pPr>
            <a:endParaRPr lang="it-IT" sz="1700" dirty="0"/>
          </a:p>
          <a:p>
            <a:pPr marL="114300" indent="0">
              <a:lnSpc>
                <a:spcPct val="90000"/>
              </a:lnSpc>
              <a:buNone/>
            </a:pPr>
            <a:r>
              <a:rPr lang="it-IT" sz="1700" b="1" dirty="0"/>
              <a:t>PRINCIPIO DELLA TARA DEL RICAVATO:</a:t>
            </a:r>
          </a:p>
          <a:p>
            <a:pPr marL="114300" indent="0">
              <a:lnSpc>
                <a:spcPct val="90000"/>
              </a:lnSpc>
              <a:buNone/>
            </a:pPr>
            <a:r>
              <a:rPr lang="it-IT" sz="1700" dirty="0"/>
              <a:t>Il rimborso delle spese del processo esecutivo non costituisce un ulteriore credito nei confronti del debitore MA un </a:t>
            </a:r>
            <a:r>
              <a:rPr lang="it-IT" sz="1700" b="1" dirty="0"/>
              <a:t>DIRITTO A COLLOCAZIONE PREFERENZIALE</a:t>
            </a:r>
            <a:r>
              <a:rPr lang="it-IT" sz="1700" dirty="0"/>
              <a:t> SUL RICAVATO</a:t>
            </a:r>
          </a:p>
          <a:p>
            <a:pPr marL="114300" indent="0">
              <a:lnSpc>
                <a:spcPct val="90000"/>
              </a:lnSpc>
              <a:buNone/>
            </a:pPr>
            <a:r>
              <a:rPr lang="it-IT" sz="1700" i="1" dirty="0"/>
              <a:t>«nascente dall’esercizio dell’azione esecutiva, cioè nel processo e dal processo»</a:t>
            </a:r>
          </a:p>
          <a:p>
            <a:pPr marL="571500" indent="-457200">
              <a:lnSpc>
                <a:spcPct val="90000"/>
              </a:lnSpc>
              <a:buAutoNum type="arabicPeriod"/>
            </a:pPr>
            <a:r>
              <a:rPr lang="it-IT" sz="1700" i="1" dirty="0"/>
              <a:t>Soddisfazione </a:t>
            </a:r>
            <a:r>
              <a:rPr lang="it-IT" sz="1700" b="1" i="1" u="sng" dirty="0"/>
              <a:t>solo</a:t>
            </a:r>
            <a:r>
              <a:rPr lang="it-IT" sz="1700" i="1" dirty="0"/>
              <a:t> nell’ipotesi di </a:t>
            </a:r>
            <a:r>
              <a:rPr lang="it-IT" sz="1700" b="1" i="1" dirty="0"/>
              <a:t>ESECUZIONE CAPIENTE</a:t>
            </a:r>
          </a:p>
          <a:p>
            <a:pPr marL="571500" indent="-457200">
              <a:lnSpc>
                <a:spcPct val="90000"/>
              </a:lnSpc>
              <a:buAutoNum type="arabicPeriod"/>
            </a:pPr>
            <a:r>
              <a:rPr lang="it-IT" sz="1700" i="1" dirty="0"/>
              <a:t>Soddisfazione</a:t>
            </a:r>
            <a:r>
              <a:rPr lang="it-IT" sz="1700" b="1" i="1" dirty="0"/>
              <a:t> </a:t>
            </a:r>
            <a:r>
              <a:rPr lang="it-IT" sz="1700" b="1" i="1" u="sng" dirty="0"/>
              <a:t>solo</a:t>
            </a:r>
            <a:r>
              <a:rPr lang="it-IT" sz="1700" b="1" i="1" dirty="0"/>
              <a:t> all’INTERNO DEL PROCESSO ESECUTIVO</a:t>
            </a:r>
          </a:p>
        </p:txBody>
      </p:sp>
    </p:spTree>
    <p:extLst>
      <p:ext uri="{BB962C8B-B14F-4D97-AF65-F5344CB8AC3E}">
        <p14:creationId xmlns:p14="http://schemas.microsoft.com/office/powerpoint/2010/main" val="2378590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000126" y="609600"/>
            <a:ext cx="6447501" cy="1320800"/>
          </a:xfrm>
        </p:spPr>
        <p:txBody>
          <a:bodyPr>
            <a:normAutofit/>
          </a:bodyPr>
          <a:lstStyle/>
          <a:p>
            <a:r>
              <a:rPr lang="it-IT" i="1" dirty="0">
                <a:latin typeface="+mn-lt"/>
              </a:rPr>
              <a:t/>
            </a:r>
            <a:br>
              <a:rPr lang="it-IT" i="1" dirty="0">
                <a:latin typeface="+mn-lt"/>
              </a:rPr>
            </a:br>
            <a:r>
              <a:rPr lang="it-IT" i="1" dirty="0">
                <a:latin typeface="+mn-lt"/>
              </a:rPr>
              <a:t>ratio</a:t>
            </a:r>
          </a:p>
        </p:txBody>
      </p:sp>
      <p:sp>
        <p:nvSpPr>
          <p:cNvPr id="3" name="Segnaposto contenuto 2"/>
          <p:cNvSpPr>
            <a:spLocks noGrp="1"/>
          </p:cNvSpPr>
          <p:nvPr>
            <p:ph idx="1"/>
          </p:nvPr>
        </p:nvSpPr>
        <p:spPr>
          <a:xfrm>
            <a:off x="1000126" y="2160590"/>
            <a:ext cx="6353174" cy="3429260"/>
          </a:xfrm>
        </p:spPr>
        <p:txBody>
          <a:bodyPr>
            <a:normAutofit fontScale="92500" lnSpcReduction="10000"/>
          </a:bodyPr>
          <a:lstStyle/>
          <a:p>
            <a:pPr algn="just"/>
            <a:r>
              <a:rPr lang="it-IT" sz="2400" dirty="0"/>
              <a:t>Evitare che il processo esecutivo finisca con l’aggravare la </a:t>
            </a:r>
            <a:r>
              <a:rPr lang="it-IT" sz="2400" b="1" dirty="0"/>
              <a:t>posizione del </a:t>
            </a:r>
            <a:r>
              <a:rPr lang="it-IT" sz="2400" b="1" dirty="0" smtClean="0"/>
              <a:t>debitore</a:t>
            </a:r>
          </a:p>
          <a:p>
            <a:pPr algn="just"/>
            <a:r>
              <a:rPr lang="it-IT" sz="2400" b="1" dirty="0" smtClean="0"/>
              <a:t>Bilanciamento di interessi </a:t>
            </a:r>
            <a:r>
              <a:rPr lang="it-IT" sz="2400" dirty="0" smtClean="0"/>
              <a:t>(difesa tecnica, contenimento del rischio di locupletazioni, rischio di irragionevole compromissione della garanzia generale di cui all’art. 2740 c.c.)</a:t>
            </a:r>
          </a:p>
          <a:p>
            <a:pPr algn="just"/>
            <a:r>
              <a:rPr lang="it-IT" sz="2400" b="1" dirty="0" smtClean="0"/>
              <a:t>PRINCIPIO </a:t>
            </a:r>
            <a:r>
              <a:rPr lang="it-IT" sz="2400" b="1" dirty="0"/>
              <a:t>DI AUTORESPONSABILITA’ DEL CREDITORE</a:t>
            </a:r>
            <a:r>
              <a:rPr lang="it-IT" sz="2400" dirty="0"/>
              <a:t>, portato del generale principio dell’irripetibilità delle spese eccessive o superflue di cui all’art. 92 co. 1 </a:t>
            </a:r>
            <a:r>
              <a:rPr lang="it-IT" sz="2400" dirty="0" err="1"/>
              <a:t>c.p.c.</a:t>
            </a:r>
            <a:endParaRPr lang="it-IT" sz="2400" dirty="0"/>
          </a:p>
          <a:p>
            <a:pPr marL="114300" indent="0">
              <a:buNone/>
            </a:pPr>
            <a:endParaRPr lang="it-IT" dirty="0"/>
          </a:p>
        </p:txBody>
      </p:sp>
    </p:spTree>
    <p:extLst>
      <p:ext uri="{BB962C8B-B14F-4D97-AF65-F5344CB8AC3E}">
        <p14:creationId xmlns:p14="http://schemas.microsoft.com/office/powerpoint/2010/main" val="4059603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1000126" y="609600"/>
            <a:ext cx="6447501" cy="1320800"/>
          </a:xfrm>
        </p:spPr>
        <p:txBody>
          <a:bodyPr>
            <a:normAutofit/>
          </a:bodyPr>
          <a:lstStyle/>
          <a:p>
            <a:r>
              <a:rPr lang="it-IT" dirty="0" err="1">
                <a:latin typeface="+mn-lt"/>
              </a:rPr>
              <a:t>Cass</a:t>
            </a:r>
            <a:r>
              <a:rPr lang="it-IT" dirty="0">
                <a:latin typeface="+mn-lt"/>
              </a:rPr>
              <a:t>. n. 3985/2003</a:t>
            </a:r>
          </a:p>
        </p:txBody>
      </p:sp>
      <p:sp>
        <p:nvSpPr>
          <p:cNvPr id="10" name="Isosceles Triangle 9">
            <a:extLst>
              <a:ext uri="{FF2B5EF4-FFF2-40B4-BE49-F238E27FC236}">
                <a16:creationId xmlns=""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p:cNvSpPr>
            <a:spLocks noGrp="1"/>
          </p:cNvSpPr>
          <p:nvPr>
            <p:ph idx="1"/>
          </p:nvPr>
        </p:nvSpPr>
        <p:spPr>
          <a:xfrm>
            <a:off x="1000126" y="2160589"/>
            <a:ext cx="6447501" cy="3880773"/>
          </a:xfrm>
        </p:spPr>
        <p:txBody>
          <a:bodyPr>
            <a:normAutofit/>
          </a:bodyPr>
          <a:lstStyle/>
          <a:p>
            <a:pPr algn="just">
              <a:lnSpc>
                <a:spcPct val="90000"/>
              </a:lnSpc>
            </a:pPr>
            <a:r>
              <a:rPr lang="it-IT" sz="2000" dirty="0"/>
              <a:t>«</a:t>
            </a:r>
            <a:r>
              <a:rPr lang="it-IT" sz="2000" i="1" dirty="0"/>
              <a:t>(…) non può considerarsi contrario al diritto di difesa ed è per converso ragionevole rifiutare al creditore, perché </a:t>
            </a:r>
            <a:r>
              <a:rPr lang="it-IT" sz="2000" b="1" i="1" dirty="0"/>
              <a:t>è spesa eccessiva e superflua, quella che finisca col restare già essa insoddisfatta all’esito dell’espropriazione intrapresa</a:t>
            </a:r>
            <a:r>
              <a:rPr lang="it-IT" sz="2000" dirty="0"/>
              <a:t>»</a:t>
            </a:r>
          </a:p>
          <a:p>
            <a:pPr algn="just">
              <a:lnSpc>
                <a:spcPct val="90000"/>
              </a:lnSpc>
            </a:pPr>
            <a:endParaRPr lang="it-IT" sz="2000" dirty="0"/>
          </a:p>
          <a:p>
            <a:pPr algn="just">
              <a:lnSpc>
                <a:spcPct val="90000"/>
              </a:lnSpc>
            </a:pPr>
            <a:r>
              <a:rPr lang="it-IT" sz="2000" b="1" dirty="0"/>
              <a:t>ECCESSIVITA’ – SUPERFLUITA’ in senso OGGETTIVO </a:t>
            </a:r>
            <a:r>
              <a:rPr lang="it-IT" sz="2000" dirty="0" smtClean="0"/>
              <a:t>l’esecuzione </a:t>
            </a:r>
            <a:r>
              <a:rPr lang="it-IT" sz="2000" dirty="0"/>
              <a:t>deve essere funzionale alla soddisfazione di crediti preesistenti e non deve rischiare di aggravare oltremodo la posizione del debitore</a:t>
            </a:r>
          </a:p>
          <a:p>
            <a:pPr>
              <a:lnSpc>
                <a:spcPct val="90000"/>
              </a:lnSpc>
            </a:pPr>
            <a:endParaRPr lang="it-IT" sz="1700" dirty="0"/>
          </a:p>
        </p:txBody>
      </p:sp>
      <p:sp>
        <p:nvSpPr>
          <p:cNvPr id="12" name="Isosceles Triangle 11">
            <a:extLst>
              <a:ext uri="{FF2B5EF4-FFF2-40B4-BE49-F238E27FC236}">
                <a16:creationId xmlns=""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60501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 xmlns:a16="http://schemas.microsoft.com/office/drawing/2014/main" id="{0B5F7E3B-C5F1-40E0-A491-558BAFBC112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r>
              <a:rPr lang="it-IT" dirty="0">
                <a:latin typeface="+mn-lt"/>
              </a:rPr>
              <a:t>COROLLARI</a:t>
            </a:r>
          </a:p>
        </p:txBody>
      </p:sp>
      <p:sp>
        <p:nvSpPr>
          <p:cNvPr id="3" name="Segnaposto contenuto 2"/>
          <p:cNvSpPr>
            <a:spLocks noGrp="1"/>
          </p:cNvSpPr>
          <p:nvPr>
            <p:ph idx="1"/>
          </p:nvPr>
        </p:nvSpPr>
        <p:spPr>
          <a:xfrm>
            <a:off x="3490721" y="816638"/>
            <a:ext cx="3464779" cy="5224724"/>
          </a:xfrm>
        </p:spPr>
        <p:txBody>
          <a:bodyPr anchor="ctr">
            <a:normAutofit/>
          </a:bodyPr>
          <a:lstStyle/>
          <a:p>
            <a:pPr>
              <a:lnSpc>
                <a:spcPct val="90000"/>
              </a:lnSpc>
              <a:buFontTx/>
              <a:buChar char="-"/>
            </a:pPr>
            <a:r>
              <a:rPr lang="it-IT" dirty="0"/>
              <a:t>La liquidazione da parte del GE </a:t>
            </a:r>
            <a:r>
              <a:rPr lang="it-IT" b="1" dirty="0"/>
              <a:t>non consente di agire esecutivamente</a:t>
            </a:r>
            <a:r>
              <a:rPr lang="it-IT" dirty="0"/>
              <a:t> perché non è sostenuta da un momento cognitivo</a:t>
            </a:r>
          </a:p>
          <a:p>
            <a:pPr marL="114300" indent="0">
              <a:lnSpc>
                <a:spcPct val="90000"/>
              </a:lnSpc>
              <a:buNone/>
            </a:pPr>
            <a:endParaRPr lang="it-IT" dirty="0"/>
          </a:p>
          <a:p>
            <a:pPr>
              <a:lnSpc>
                <a:spcPct val="90000"/>
              </a:lnSpc>
              <a:buFontTx/>
              <a:buChar char="-"/>
            </a:pPr>
            <a:r>
              <a:rPr lang="it-IT" dirty="0"/>
              <a:t>Non è una ragione di credito passibile di tutela al di fuori del processo esecutivo</a:t>
            </a:r>
          </a:p>
          <a:p>
            <a:pPr>
              <a:lnSpc>
                <a:spcPct val="90000"/>
              </a:lnSpc>
              <a:buFontTx/>
              <a:buChar char="-"/>
            </a:pPr>
            <a:endParaRPr lang="it-IT" dirty="0"/>
          </a:p>
          <a:p>
            <a:pPr>
              <a:lnSpc>
                <a:spcPct val="90000"/>
              </a:lnSpc>
              <a:buFontTx/>
              <a:buChar char="-"/>
            </a:pPr>
            <a:r>
              <a:rPr lang="it-IT" b="1" dirty="0"/>
              <a:t>Art. 510 </a:t>
            </a:r>
            <a:r>
              <a:rPr lang="it-IT" b="1" dirty="0" err="1"/>
              <a:t>c.p.c.</a:t>
            </a:r>
            <a:r>
              <a:rPr lang="it-IT" b="1" dirty="0"/>
              <a:t>: FINALITA’</a:t>
            </a:r>
            <a:r>
              <a:rPr lang="it-IT" dirty="0"/>
              <a:t>, non quella funzionale ad una statuizione di condanna ma solo alla collocazione di dette spese ai fini della successiva distribuzione/assegnazione</a:t>
            </a:r>
          </a:p>
          <a:p>
            <a:pPr marL="114300" indent="0">
              <a:lnSpc>
                <a:spcPct val="90000"/>
              </a:lnSpc>
              <a:buNone/>
            </a:pPr>
            <a:endParaRPr lang="it-IT" dirty="0"/>
          </a:p>
        </p:txBody>
      </p:sp>
    </p:spTree>
    <p:extLst>
      <p:ext uri="{BB962C8B-B14F-4D97-AF65-F5344CB8AC3E}">
        <p14:creationId xmlns:p14="http://schemas.microsoft.com/office/powerpoint/2010/main" val="1834957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1000126" y="609600"/>
            <a:ext cx="6447501" cy="1320800"/>
          </a:xfrm>
        </p:spPr>
        <p:txBody>
          <a:bodyPr>
            <a:normAutofit/>
          </a:bodyPr>
          <a:lstStyle/>
          <a:p>
            <a:r>
              <a:rPr lang="it-IT" dirty="0" err="1">
                <a:latin typeface="+mn-lt"/>
              </a:rPr>
              <a:t>Cass</a:t>
            </a:r>
            <a:r>
              <a:rPr lang="it-IT" dirty="0">
                <a:latin typeface="+mn-lt"/>
              </a:rPr>
              <a:t>. n. 8634/2003 </a:t>
            </a:r>
          </a:p>
        </p:txBody>
      </p:sp>
      <p:sp>
        <p:nvSpPr>
          <p:cNvPr id="10" name="Isosceles Triangle 9">
            <a:extLst>
              <a:ext uri="{FF2B5EF4-FFF2-40B4-BE49-F238E27FC236}">
                <a16:creationId xmlns=""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p:cNvSpPr>
            <a:spLocks noGrp="1"/>
          </p:cNvSpPr>
          <p:nvPr>
            <p:ph idx="1"/>
          </p:nvPr>
        </p:nvSpPr>
        <p:spPr>
          <a:xfrm>
            <a:off x="1000126" y="1340769"/>
            <a:ext cx="6447501" cy="4700594"/>
          </a:xfrm>
        </p:spPr>
        <p:txBody>
          <a:bodyPr>
            <a:noAutofit/>
          </a:bodyPr>
          <a:lstStyle/>
          <a:p>
            <a:pPr algn="just">
              <a:lnSpc>
                <a:spcPct val="90000"/>
              </a:lnSpc>
            </a:pPr>
            <a:r>
              <a:rPr lang="it-IT" dirty="0"/>
              <a:t>(…) Pertanto, </a:t>
            </a:r>
            <a:r>
              <a:rPr lang="it-IT" b="1" u="sng" dirty="0"/>
              <a:t>poiché l'art. 95 cod. </a:t>
            </a:r>
            <a:r>
              <a:rPr lang="it-IT" b="1" u="sng" dirty="0" err="1"/>
              <a:t>proc</a:t>
            </a:r>
            <a:r>
              <a:rPr lang="it-IT" b="1" u="sng" dirty="0"/>
              <a:t>. civ. </a:t>
            </a:r>
            <a:r>
              <a:rPr lang="it-IT" dirty="0"/>
              <a:t>( diversamente dai suindicati artt. 611 e 614, i quali espressamente prevedono che le spese sono liquidate dal giudice dell'esecuzione, con decreto costituente titolo esecutivo contro il soggetto esecutato ) si limita ad enunciare il principio secondo cui le spese sono a carico di chi ha subito l'esecuzione, rimane al giudice conseguentemente </a:t>
            </a:r>
            <a:r>
              <a:rPr lang="it-IT" b="1" u="sng" dirty="0"/>
              <a:t>precluso emettere una pronuncia di condanna costituente titolo esecutivo </a:t>
            </a:r>
            <a:r>
              <a:rPr lang="it-IT" dirty="0"/>
              <a:t>nei confronti del soggetto che ha subito l'esecuzione, potendo egli in tale ipotesi, ai sensi dell'art. 510 cod. </a:t>
            </a:r>
            <a:r>
              <a:rPr lang="it-IT" dirty="0" err="1"/>
              <a:t>proc</a:t>
            </a:r>
            <a:r>
              <a:rPr lang="it-IT" dirty="0"/>
              <a:t>. civ., </a:t>
            </a:r>
            <a:r>
              <a:rPr lang="it-IT" b="1" u="sng" dirty="0"/>
              <a:t>solamente determinare l'importo spettante ai creditori per capitale, interessi e spese, mediante un'operazione di mera liquidazione delle varie voci </a:t>
            </a:r>
            <a:r>
              <a:rPr lang="it-IT" dirty="0"/>
              <a:t>che costituiscono il diritto del creditore, in vista dell'emissione di una successiva </a:t>
            </a:r>
            <a:r>
              <a:rPr lang="it-IT" b="1" dirty="0"/>
              <a:t>pronunzia ( non già di condanna bensì ) di distribuzione ed assegnazione</a:t>
            </a:r>
            <a:r>
              <a:rPr lang="it-IT" dirty="0"/>
              <a:t> -interamente o parzialmente satisfattiva -, secondo la consistenza della massa attiva ricavata dall'espropriazione</a:t>
            </a:r>
          </a:p>
        </p:txBody>
      </p:sp>
      <p:sp>
        <p:nvSpPr>
          <p:cNvPr id="12" name="Isosceles Triangle 11">
            <a:extLst>
              <a:ext uri="{FF2B5EF4-FFF2-40B4-BE49-F238E27FC236}">
                <a16:creationId xmlns=""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171485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 xmlns:a16="http://schemas.microsoft.com/office/drawing/2014/main" id="{0B5F7E3B-C5F1-40E0-A491-558BAFBC112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501150" y="821719"/>
            <a:ext cx="2525519" cy="5224724"/>
          </a:xfrm>
        </p:spPr>
        <p:txBody>
          <a:bodyPr anchor="ctr">
            <a:normAutofit/>
          </a:bodyPr>
          <a:lstStyle/>
          <a:p>
            <a:pPr algn="r"/>
            <a:r>
              <a:rPr lang="it-IT" sz="2800" dirty="0">
                <a:latin typeface="+mn-lt"/>
              </a:rPr>
              <a:t>art. 510 c.p.c.</a:t>
            </a:r>
          </a:p>
        </p:txBody>
      </p:sp>
      <p:sp>
        <p:nvSpPr>
          <p:cNvPr id="3" name="Segnaposto contenuto 2"/>
          <p:cNvSpPr>
            <a:spLocks noGrp="1"/>
          </p:cNvSpPr>
          <p:nvPr>
            <p:ph idx="1"/>
          </p:nvPr>
        </p:nvSpPr>
        <p:spPr>
          <a:xfrm>
            <a:off x="3490721" y="816638"/>
            <a:ext cx="3464779" cy="5224724"/>
          </a:xfrm>
        </p:spPr>
        <p:txBody>
          <a:bodyPr anchor="ctr">
            <a:normAutofit/>
          </a:bodyPr>
          <a:lstStyle/>
          <a:p>
            <a:pPr>
              <a:lnSpc>
                <a:spcPct val="90000"/>
              </a:lnSpc>
            </a:pPr>
            <a:r>
              <a:rPr lang="it-IT" sz="1500"/>
              <a:t>PERFETTA </a:t>
            </a:r>
            <a:r>
              <a:rPr lang="it-IT" sz="1500" b="1"/>
              <a:t>CORRISPONDENZA</a:t>
            </a:r>
            <a:r>
              <a:rPr lang="it-IT" sz="1500"/>
              <a:t> tra ambito dei poteri del GE e regola del carico delle spese:</a:t>
            </a:r>
          </a:p>
          <a:p>
            <a:pPr>
              <a:lnSpc>
                <a:spcPct val="90000"/>
              </a:lnSpc>
            </a:pPr>
            <a:endParaRPr lang="it-IT" sz="1500"/>
          </a:p>
          <a:p>
            <a:pPr>
              <a:lnSpc>
                <a:spcPct val="90000"/>
              </a:lnSpc>
            </a:pPr>
            <a:r>
              <a:rPr lang="it-IT" sz="1500"/>
              <a:t>Il GE nell’espropriazione forzata non ha un potere di condanna, di ingiunzione perché è destinato ad esaurirsi nel processo esecutivo </a:t>
            </a:r>
          </a:p>
          <a:p>
            <a:pPr>
              <a:lnSpc>
                <a:spcPct val="90000"/>
              </a:lnSpc>
            </a:pPr>
            <a:endParaRPr lang="it-IT" sz="1500"/>
          </a:p>
          <a:p>
            <a:pPr>
              <a:lnSpc>
                <a:spcPct val="90000"/>
              </a:lnSpc>
            </a:pPr>
            <a:r>
              <a:rPr lang="it-IT" sz="1500" b="1"/>
              <a:t>FUNZIONE</a:t>
            </a:r>
            <a:r>
              <a:rPr lang="it-IT" sz="1500"/>
              <a:t>, solo consentire la soddisfazione coattiva dei diritti fatti valere nel processo</a:t>
            </a:r>
          </a:p>
          <a:p>
            <a:pPr>
              <a:lnSpc>
                <a:spcPct val="90000"/>
              </a:lnSpc>
            </a:pPr>
            <a:endParaRPr lang="it-IT" sz="1500"/>
          </a:p>
          <a:p>
            <a:pPr>
              <a:lnSpc>
                <a:spcPct val="90000"/>
              </a:lnSpc>
            </a:pPr>
            <a:r>
              <a:rPr lang="it-IT" sz="1500" b="1"/>
              <a:t>CONTESTAZIONI</a:t>
            </a:r>
            <a:r>
              <a:rPr lang="it-IT" sz="1500"/>
              <a:t>, controversia distributiva ai sensi dell’art. 512 </a:t>
            </a:r>
            <a:r>
              <a:rPr lang="it-IT" sz="1500" err="1"/>
              <a:t>c.p.c.</a:t>
            </a:r>
            <a:endParaRPr lang="it-IT" sz="1500"/>
          </a:p>
        </p:txBody>
      </p:sp>
    </p:spTree>
    <p:extLst>
      <p:ext uri="{BB962C8B-B14F-4D97-AF65-F5344CB8AC3E}">
        <p14:creationId xmlns:p14="http://schemas.microsoft.com/office/powerpoint/2010/main" val="780736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latin typeface="+mn-lt"/>
              </a:rPr>
              <a:t/>
            </a:r>
            <a:br>
              <a:rPr lang="it-IT" dirty="0" smtClean="0">
                <a:latin typeface="+mn-lt"/>
              </a:rPr>
            </a:br>
            <a:r>
              <a:rPr lang="it-IT" dirty="0" smtClean="0">
                <a:latin typeface="+mn-lt"/>
              </a:rPr>
              <a:t>TESI CONTRARIA</a:t>
            </a:r>
            <a:endParaRPr lang="it-IT" dirty="0">
              <a:latin typeface="+mn-lt"/>
            </a:endParaRPr>
          </a:p>
        </p:txBody>
      </p:sp>
      <p:sp>
        <p:nvSpPr>
          <p:cNvPr id="3" name="Segnaposto contenuto 2"/>
          <p:cNvSpPr>
            <a:spLocks noGrp="1"/>
          </p:cNvSpPr>
          <p:nvPr>
            <p:ph idx="1"/>
          </p:nvPr>
        </p:nvSpPr>
        <p:spPr/>
        <p:txBody>
          <a:bodyPr>
            <a:normAutofit fontScale="85000" lnSpcReduction="20000"/>
          </a:bodyPr>
          <a:lstStyle/>
          <a:p>
            <a:pPr algn="just"/>
            <a:r>
              <a:rPr lang="it-IT" sz="3200" b="1" dirty="0"/>
              <a:t>1. art. 1196 c.c.: </a:t>
            </a:r>
            <a:r>
              <a:rPr lang="it-IT" sz="3200" dirty="0"/>
              <a:t>Gli esborsi per il recupero di un credito dovrebbero essere posti a carico del debitore (</a:t>
            </a:r>
            <a:r>
              <a:rPr lang="it-IT" sz="3200" i="1" dirty="0"/>
              <a:t>«le spese del pagamento sono a carico del debitore»);</a:t>
            </a:r>
            <a:endParaRPr lang="it-IT" sz="3200" dirty="0"/>
          </a:p>
          <a:p>
            <a:pPr algn="just"/>
            <a:r>
              <a:rPr lang="it-IT" sz="3200" b="1" dirty="0"/>
              <a:t>2. art. 1223 c.c.: </a:t>
            </a:r>
            <a:r>
              <a:rPr lang="it-IT" sz="3200" dirty="0"/>
              <a:t>si tratta di una perdita per il creditore che se non soddisfatta introdurrebbe una forma legittima di ingiustificato arricchimento</a:t>
            </a:r>
          </a:p>
        </p:txBody>
      </p:sp>
    </p:spTree>
    <p:extLst>
      <p:ext uri="{BB962C8B-B14F-4D97-AF65-F5344CB8AC3E}">
        <p14:creationId xmlns:p14="http://schemas.microsoft.com/office/powerpoint/2010/main" val="2910414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1000126" y="609600"/>
            <a:ext cx="6447501" cy="1320800"/>
          </a:xfrm>
        </p:spPr>
        <p:txBody>
          <a:bodyPr>
            <a:normAutofit/>
          </a:bodyPr>
          <a:lstStyle/>
          <a:p>
            <a:endParaRPr lang="it-IT"/>
          </a:p>
        </p:txBody>
      </p:sp>
      <p:sp>
        <p:nvSpPr>
          <p:cNvPr id="10" name="Isosceles Triangle 9">
            <a:extLst>
              <a:ext uri="{FF2B5EF4-FFF2-40B4-BE49-F238E27FC236}">
                <a16:creationId xmlns=""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p:cNvSpPr>
            <a:spLocks noGrp="1"/>
          </p:cNvSpPr>
          <p:nvPr>
            <p:ph idx="1"/>
          </p:nvPr>
        </p:nvSpPr>
        <p:spPr>
          <a:xfrm>
            <a:off x="1000126" y="2160589"/>
            <a:ext cx="6447501" cy="3880773"/>
          </a:xfrm>
        </p:spPr>
        <p:txBody>
          <a:bodyPr>
            <a:normAutofit/>
          </a:bodyPr>
          <a:lstStyle/>
          <a:p>
            <a:pPr marL="571500" indent="-457200">
              <a:lnSpc>
                <a:spcPct val="90000"/>
              </a:lnSpc>
            </a:pPr>
            <a:r>
              <a:rPr lang="it-IT" dirty="0"/>
              <a:t>nell’ambito di una procedura di espropriazione presso terzi il giudice dell’esecuzione, </a:t>
            </a:r>
            <a:r>
              <a:rPr lang="it-IT" b="1" dirty="0"/>
              <a:t>con l’ordinanza di assegnazione</a:t>
            </a:r>
            <a:r>
              <a:rPr lang="it-IT" dirty="0"/>
              <a:t>, </a:t>
            </a:r>
            <a:r>
              <a:rPr lang="it-IT" b="1" dirty="0"/>
              <a:t>ha liquidato le spese </a:t>
            </a:r>
            <a:r>
              <a:rPr lang="it-IT" dirty="0"/>
              <a:t>in favore del difensore dichiaratosi </a:t>
            </a:r>
            <a:r>
              <a:rPr lang="it-IT" dirty="0" err="1"/>
              <a:t>distrattario</a:t>
            </a:r>
            <a:endParaRPr lang="it-IT" dirty="0"/>
          </a:p>
          <a:p>
            <a:pPr marL="400050" indent="-285750">
              <a:lnSpc>
                <a:spcPct val="90000"/>
              </a:lnSpc>
            </a:pPr>
            <a:endParaRPr lang="it-IT" dirty="0"/>
          </a:p>
          <a:p>
            <a:pPr marL="571500" indent="-457200">
              <a:lnSpc>
                <a:spcPct val="90000"/>
              </a:lnSpc>
            </a:pPr>
            <a:r>
              <a:rPr lang="it-IT" dirty="0"/>
              <a:t>all’esito della distribuzione il difensore riusciva a percepire </a:t>
            </a:r>
            <a:r>
              <a:rPr lang="it-IT" b="1" dirty="0"/>
              <a:t>solo parte della somma liquidata</a:t>
            </a:r>
          </a:p>
          <a:p>
            <a:pPr marL="400050" indent="-285750">
              <a:lnSpc>
                <a:spcPct val="90000"/>
              </a:lnSpc>
            </a:pPr>
            <a:endParaRPr lang="it-IT" b="1" dirty="0"/>
          </a:p>
          <a:p>
            <a:pPr marL="571500" indent="-457200">
              <a:lnSpc>
                <a:spcPct val="90000"/>
              </a:lnSpc>
            </a:pPr>
            <a:r>
              <a:rPr lang="it-IT" dirty="0" smtClean="0"/>
              <a:t>in </a:t>
            </a:r>
            <a:r>
              <a:rPr lang="it-IT" dirty="0"/>
              <a:t>forza dell’ordinanza di assegnazione il professionista ha chiesto ed ottenuto </a:t>
            </a:r>
            <a:r>
              <a:rPr lang="it-IT" b="1" u="sng" dirty="0"/>
              <a:t>decreto ingiuntivo </a:t>
            </a:r>
            <a:r>
              <a:rPr lang="it-IT" dirty="0"/>
              <a:t>avverso il quale </a:t>
            </a:r>
            <a:r>
              <a:rPr lang="it-IT" dirty="0" smtClean="0"/>
              <a:t>il debitore </a:t>
            </a:r>
            <a:r>
              <a:rPr lang="it-IT" dirty="0"/>
              <a:t>ha proposto opposizione rigettata sia in primo che in secondo grado ed oggetto della pronuncia  in commento</a:t>
            </a:r>
          </a:p>
          <a:p>
            <a:pPr marL="571500" indent="-457200">
              <a:lnSpc>
                <a:spcPct val="90000"/>
              </a:lnSpc>
              <a:buAutoNum type="arabicPeriod"/>
            </a:pPr>
            <a:endParaRPr lang="it-IT" b="1" dirty="0"/>
          </a:p>
          <a:p>
            <a:pPr marL="571500" indent="-457200">
              <a:lnSpc>
                <a:spcPct val="90000"/>
              </a:lnSpc>
              <a:buAutoNum type="arabicPeriod"/>
            </a:pPr>
            <a:endParaRPr lang="it-IT" dirty="0"/>
          </a:p>
        </p:txBody>
      </p:sp>
      <p:sp>
        <p:nvSpPr>
          <p:cNvPr id="12" name="Isosceles Triangle 11">
            <a:extLst>
              <a:ext uri="{FF2B5EF4-FFF2-40B4-BE49-F238E27FC236}">
                <a16:creationId xmlns=""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9201034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7500" lnSpcReduction="20000"/>
          </a:bodyPr>
          <a:lstStyle/>
          <a:p>
            <a:pPr algn="just"/>
            <a:r>
              <a:rPr lang="it-IT" sz="2800" b="1" dirty="0"/>
              <a:t>3. art. 24 </a:t>
            </a:r>
            <a:r>
              <a:rPr lang="it-IT" sz="2800" b="1" dirty="0" err="1"/>
              <a:t>Cost</a:t>
            </a:r>
            <a:r>
              <a:rPr lang="it-IT" sz="2800" b="1" dirty="0"/>
              <a:t>.: </a:t>
            </a:r>
            <a:r>
              <a:rPr lang="it-IT" sz="2800" dirty="0"/>
              <a:t>la garanzia costituzionale del diritto di difesa involge anche la fase esecutiva</a:t>
            </a:r>
          </a:p>
          <a:p>
            <a:pPr marL="114300" indent="0" algn="just">
              <a:buNone/>
            </a:pPr>
            <a:endParaRPr lang="it-IT" sz="2800" dirty="0"/>
          </a:p>
          <a:p>
            <a:pPr algn="just"/>
            <a:r>
              <a:rPr lang="it-IT" sz="2800" b="1" dirty="0"/>
              <a:t>4. art. 95 </a:t>
            </a:r>
            <a:r>
              <a:rPr lang="it-IT" sz="2800" b="1" dirty="0" err="1"/>
              <a:t>c.p.c.</a:t>
            </a:r>
            <a:r>
              <a:rPr lang="it-IT" sz="2800" b="1" dirty="0"/>
              <a:t>: </a:t>
            </a:r>
            <a:r>
              <a:rPr lang="it-IT" sz="2800" dirty="0"/>
              <a:t>è una norma interna al processo esecutivo che segna solo la regola per cui a fronte di un’esecuzione capiente le spese vanno prelevate dal ricavato ma lascia impregiudicata l’ipotesi dell’esecuzione infruttuosa. Al di fuori del processo esecutivo la soluzione va ricercata con gli ordinari strumenti di tutela.</a:t>
            </a:r>
          </a:p>
          <a:p>
            <a:endParaRPr lang="it-IT" dirty="0"/>
          </a:p>
        </p:txBody>
      </p:sp>
    </p:spTree>
    <p:extLst>
      <p:ext uri="{BB962C8B-B14F-4D97-AF65-F5344CB8AC3E}">
        <p14:creationId xmlns:p14="http://schemas.microsoft.com/office/powerpoint/2010/main" val="2564353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7500" lnSpcReduction="20000"/>
          </a:bodyPr>
          <a:lstStyle/>
          <a:p>
            <a:pPr algn="just"/>
            <a:r>
              <a:rPr lang="it-IT" sz="2800" b="1" dirty="0"/>
              <a:t>5. CREDITO: </a:t>
            </a:r>
            <a:r>
              <a:rPr lang="it-IT" sz="2800" dirty="0"/>
              <a:t>le spese dell’esecuzione, costituiscono un vero e proprio credito, dizione che si ritrova negli artt. 2755 e 2770 c.c. «</a:t>
            </a:r>
            <a:r>
              <a:rPr lang="it-IT" sz="2800" i="1" dirty="0"/>
              <a:t>crediti per spese di giustizia</a:t>
            </a:r>
            <a:r>
              <a:rPr lang="it-IT" sz="2800" dirty="0"/>
              <a:t>»</a:t>
            </a:r>
          </a:p>
          <a:p>
            <a:pPr algn="just"/>
            <a:r>
              <a:rPr lang="it-IT" sz="2800" b="1" dirty="0"/>
              <a:t>6. art. 494 </a:t>
            </a:r>
            <a:r>
              <a:rPr lang="it-IT" sz="2800" b="1" dirty="0" err="1"/>
              <a:t>c.p.c.</a:t>
            </a:r>
            <a:r>
              <a:rPr lang="it-IT" sz="2800" b="1" dirty="0"/>
              <a:t>: </a:t>
            </a:r>
            <a:r>
              <a:rPr lang="it-IT" sz="2800" dirty="0"/>
              <a:t>pagamento delle somma per cui si procede e delle </a:t>
            </a:r>
            <a:r>
              <a:rPr lang="it-IT" sz="2800" b="1" dirty="0" smtClean="0"/>
              <a:t>SPESE</a:t>
            </a:r>
            <a:r>
              <a:rPr lang="it-IT" sz="2800" dirty="0" smtClean="0"/>
              <a:t> (sancirebbe un diritto alle spese)</a:t>
            </a:r>
            <a:endParaRPr lang="it-IT" sz="2800" dirty="0"/>
          </a:p>
          <a:p>
            <a:pPr algn="just"/>
            <a:r>
              <a:rPr lang="it-IT" sz="2800" b="1" dirty="0"/>
              <a:t>7. art. 611 e 614 </a:t>
            </a:r>
            <a:r>
              <a:rPr lang="it-IT" sz="2800" b="1" dirty="0" err="1"/>
              <a:t>c.p.c.</a:t>
            </a:r>
            <a:r>
              <a:rPr lang="it-IT" sz="2800" dirty="0"/>
              <a:t>: non costituirebbero una conferma indiretta di una diversa disciplina in quanto la funzione del rimborso delle spese è la medesima nell’esecuzione diretta quanto nell’espropriazione forzata- disparità di trattamento</a:t>
            </a:r>
          </a:p>
          <a:p>
            <a:pPr algn="just"/>
            <a:endParaRPr lang="it-IT" sz="3600" dirty="0"/>
          </a:p>
          <a:p>
            <a:endParaRPr lang="it-IT" dirty="0"/>
          </a:p>
        </p:txBody>
      </p:sp>
    </p:spTree>
    <p:extLst>
      <p:ext uri="{BB962C8B-B14F-4D97-AF65-F5344CB8AC3E}">
        <p14:creationId xmlns:p14="http://schemas.microsoft.com/office/powerpoint/2010/main" val="2483738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000126" y="609600"/>
            <a:ext cx="6447501" cy="1320800"/>
          </a:xfrm>
        </p:spPr>
        <p:txBody>
          <a:bodyPr>
            <a:normAutofit/>
          </a:bodyPr>
          <a:lstStyle/>
          <a:p>
            <a:endParaRPr lang="it-IT" dirty="0"/>
          </a:p>
        </p:txBody>
      </p:sp>
      <p:sp>
        <p:nvSpPr>
          <p:cNvPr id="3" name="Segnaposto contenuto 2"/>
          <p:cNvSpPr>
            <a:spLocks noGrp="1"/>
          </p:cNvSpPr>
          <p:nvPr>
            <p:ph idx="1"/>
          </p:nvPr>
        </p:nvSpPr>
        <p:spPr>
          <a:xfrm>
            <a:off x="1000126" y="2160590"/>
            <a:ext cx="6353174" cy="3429260"/>
          </a:xfrm>
        </p:spPr>
        <p:txBody>
          <a:bodyPr>
            <a:noAutofit/>
          </a:bodyPr>
          <a:lstStyle/>
          <a:p>
            <a:pPr algn="just">
              <a:lnSpc>
                <a:spcPct val="90000"/>
              </a:lnSpc>
            </a:pPr>
            <a:r>
              <a:rPr lang="it-IT" sz="2000" dirty="0"/>
              <a:t>l’art. 95 c.p.c. è </a:t>
            </a:r>
            <a:r>
              <a:rPr lang="it-IT" sz="2000" b="1" dirty="0"/>
              <a:t>norma processuale </a:t>
            </a:r>
            <a:r>
              <a:rPr lang="it-IT" sz="2000" dirty="0"/>
              <a:t>la cui portata precettiva sarebbe svuotata ove si allineasse al disposto dell’art. 1196 c.c., norma </a:t>
            </a:r>
            <a:r>
              <a:rPr lang="it-IT" sz="2000" dirty="0" smtClean="0"/>
              <a:t>sostanziale </a:t>
            </a:r>
          </a:p>
          <a:p>
            <a:pPr algn="just">
              <a:lnSpc>
                <a:spcPct val="90000"/>
              </a:lnSpc>
            </a:pPr>
            <a:r>
              <a:rPr lang="it-IT" sz="2000" dirty="0" smtClean="0"/>
              <a:t>È norma dettata nel </a:t>
            </a:r>
            <a:r>
              <a:rPr lang="it-IT" sz="2000" b="1" dirty="0" smtClean="0"/>
              <a:t>LIBRO PRIMO</a:t>
            </a:r>
            <a:r>
              <a:rPr lang="it-IT" sz="2000" dirty="0" smtClean="0"/>
              <a:t>, non può ritenersi circoscritta all’ipotesi dell’esecuzione capiente perché così opinando si svuoterebbe di significato in quanto in caso di esecuzione capiente ci sono già le norme che sanciscono la collocazione delle spese (artt. 2770 e 2755 c.c.) – non è funzionale solo alla distribuzione ma detta una disciplina COMPLETA</a:t>
            </a:r>
          </a:p>
        </p:txBody>
      </p:sp>
    </p:spTree>
    <p:extLst>
      <p:ext uri="{BB962C8B-B14F-4D97-AF65-F5344CB8AC3E}">
        <p14:creationId xmlns:p14="http://schemas.microsoft.com/office/powerpoint/2010/main" val="32838235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476672"/>
            <a:ext cx="6347713" cy="1320800"/>
          </a:xfrm>
        </p:spPr>
        <p:txBody>
          <a:bodyPr/>
          <a:lstStyle/>
          <a:p>
            <a:r>
              <a:rPr lang="it-IT" dirty="0" smtClean="0"/>
              <a:t/>
            </a:r>
            <a:br>
              <a:rPr lang="it-IT" dirty="0" smtClean="0"/>
            </a:br>
            <a:r>
              <a:rPr lang="it-IT" dirty="0" smtClean="0"/>
              <a:t>TESI PREVALENTE</a:t>
            </a:r>
            <a:endParaRPr lang="it-IT" dirty="0"/>
          </a:p>
        </p:txBody>
      </p:sp>
      <p:sp>
        <p:nvSpPr>
          <p:cNvPr id="3" name="Segnaposto contenuto 2"/>
          <p:cNvSpPr>
            <a:spLocks noGrp="1"/>
          </p:cNvSpPr>
          <p:nvPr>
            <p:ph idx="1"/>
          </p:nvPr>
        </p:nvSpPr>
        <p:spPr/>
        <p:txBody>
          <a:bodyPr>
            <a:normAutofit/>
          </a:bodyPr>
          <a:lstStyle/>
          <a:p>
            <a:pPr algn="just">
              <a:lnSpc>
                <a:spcPct val="90000"/>
              </a:lnSpc>
            </a:pPr>
            <a:r>
              <a:rPr lang="it-IT" sz="2000" dirty="0"/>
              <a:t>L’art. 1196 c.c. non ha mai condotto ad un ripensamento del principio della </a:t>
            </a:r>
            <a:r>
              <a:rPr lang="it-IT" sz="2000" dirty="0" smtClean="0"/>
              <a:t>soccombenza</a:t>
            </a:r>
          </a:p>
          <a:p>
            <a:pPr marL="0" indent="0" algn="just">
              <a:lnSpc>
                <a:spcPct val="90000"/>
              </a:lnSpc>
              <a:buNone/>
            </a:pPr>
            <a:endParaRPr lang="it-IT" sz="2000" dirty="0"/>
          </a:p>
          <a:p>
            <a:pPr algn="just">
              <a:lnSpc>
                <a:spcPct val="90000"/>
              </a:lnSpc>
            </a:pPr>
            <a:r>
              <a:rPr lang="it-IT" sz="2000" dirty="0" smtClean="0"/>
              <a:t>la </a:t>
            </a:r>
            <a:r>
              <a:rPr lang="it-IT" sz="2000" dirty="0"/>
              <a:t>differenza con la disciplina dell’esecuzione diretta conferma l’originalità dell’art. 95 </a:t>
            </a:r>
            <a:r>
              <a:rPr lang="it-IT" sz="2000" dirty="0" err="1"/>
              <a:t>c.p.c.</a:t>
            </a:r>
            <a:r>
              <a:rPr lang="it-IT" sz="2000" dirty="0"/>
              <a:t> e trova giustificazione proprio nel fatto che </a:t>
            </a:r>
            <a:r>
              <a:rPr lang="it-IT" sz="2000" b="1" dirty="0"/>
              <a:t>l’esecuzione diretta realizza in via immediata il diritto rimasto </a:t>
            </a:r>
            <a:r>
              <a:rPr lang="it-IT" sz="2000" b="1" dirty="0" smtClean="0"/>
              <a:t>insoddisfatto realizzandolo coattivamente, </a:t>
            </a:r>
            <a:r>
              <a:rPr lang="it-IT" sz="2000" dirty="0" smtClean="0"/>
              <a:t>mentre </a:t>
            </a:r>
            <a:r>
              <a:rPr lang="it-IT" sz="2000" dirty="0"/>
              <a:t>nell’espropriazione forzata si ha solo una soddisfazione indiretta del credito</a:t>
            </a:r>
          </a:p>
          <a:p>
            <a:endParaRPr lang="it-IT" dirty="0"/>
          </a:p>
        </p:txBody>
      </p:sp>
    </p:spTree>
    <p:extLst>
      <p:ext uri="{BB962C8B-B14F-4D97-AF65-F5344CB8AC3E}">
        <p14:creationId xmlns:p14="http://schemas.microsoft.com/office/powerpoint/2010/main" val="16911623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1000126" y="609600"/>
            <a:ext cx="6447501" cy="1320800"/>
          </a:xfrm>
        </p:spPr>
        <p:txBody>
          <a:bodyPr>
            <a:normAutofit/>
          </a:bodyPr>
          <a:lstStyle/>
          <a:p>
            <a:endParaRPr lang="it-IT" dirty="0">
              <a:latin typeface="+mn-lt"/>
            </a:endParaRPr>
          </a:p>
        </p:txBody>
      </p:sp>
      <p:sp>
        <p:nvSpPr>
          <p:cNvPr id="10" name="Isosceles Triangle 9">
            <a:extLst>
              <a:ext uri="{FF2B5EF4-FFF2-40B4-BE49-F238E27FC236}">
                <a16:creationId xmlns=""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p:cNvSpPr>
            <a:spLocks noGrp="1"/>
          </p:cNvSpPr>
          <p:nvPr>
            <p:ph idx="1"/>
          </p:nvPr>
        </p:nvSpPr>
        <p:spPr>
          <a:xfrm>
            <a:off x="1000126" y="2160589"/>
            <a:ext cx="6447501" cy="3880773"/>
          </a:xfrm>
        </p:spPr>
        <p:txBody>
          <a:bodyPr>
            <a:normAutofit/>
          </a:bodyPr>
          <a:lstStyle/>
          <a:p>
            <a:pPr algn="just">
              <a:buFontTx/>
              <a:buChar char="-"/>
            </a:pPr>
            <a:r>
              <a:rPr lang="it-IT" sz="2400" b="1" dirty="0" smtClean="0"/>
              <a:t>art</a:t>
            </a:r>
            <a:r>
              <a:rPr lang="it-IT" sz="2400" b="1" dirty="0"/>
              <a:t>. 164 </a:t>
            </a:r>
            <a:r>
              <a:rPr lang="it-IT" sz="2400" b="1" i="1" dirty="0"/>
              <a:t>bis</a:t>
            </a:r>
            <a:r>
              <a:rPr lang="it-IT" sz="2400" b="1" dirty="0"/>
              <a:t> </a:t>
            </a:r>
            <a:r>
              <a:rPr lang="it-IT" sz="2400" b="1" dirty="0" err="1"/>
              <a:t>disp</a:t>
            </a:r>
            <a:r>
              <a:rPr lang="it-IT" sz="2400" b="1" dirty="0"/>
              <a:t>. </a:t>
            </a:r>
            <a:r>
              <a:rPr lang="it-IT" sz="2400" b="1" dirty="0" err="1"/>
              <a:t>att</a:t>
            </a:r>
            <a:r>
              <a:rPr lang="it-IT" sz="2400" b="1" dirty="0"/>
              <a:t>. </a:t>
            </a:r>
            <a:r>
              <a:rPr lang="it-IT" sz="2400" b="1" dirty="0" err="1"/>
              <a:t>c.p.c.</a:t>
            </a:r>
            <a:r>
              <a:rPr lang="it-IT" sz="2400" dirty="0"/>
              <a:t>, conferma sistematica dello STRETTO PARALLELO tra la fruttuosità dell’esecuzione e le spese del processo </a:t>
            </a:r>
            <a:r>
              <a:rPr lang="it-IT" sz="2400" dirty="0" smtClean="0"/>
              <a:t>esecutivo (sarebbe illogico da un lato non vendere il bene anche quando la vendita può soddisfare le spese e dall’altro consentire di soddisfare quelle spese al di fuori dell’esecuzione forzata in cui sono maturate)</a:t>
            </a:r>
            <a:endParaRPr lang="it-IT" sz="2400" dirty="0"/>
          </a:p>
          <a:p>
            <a:endParaRPr lang="it-IT" sz="2400" dirty="0"/>
          </a:p>
        </p:txBody>
      </p:sp>
      <p:sp>
        <p:nvSpPr>
          <p:cNvPr id="12" name="Isosceles Triangle 11">
            <a:extLst>
              <a:ext uri="{FF2B5EF4-FFF2-40B4-BE49-F238E27FC236}">
                <a16:creationId xmlns=""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874887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1000126" y="609600"/>
            <a:ext cx="6447501" cy="1320800"/>
          </a:xfrm>
        </p:spPr>
        <p:txBody>
          <a:bodyPr>
            <a:normAutofit/>
          </a:bodyPr>
          <a:lstStyle/>
          <a:p>
            <a:r>
              <a:rPr lang="it-IT" dirty="0" err="1">
                <a:latin typeface="+mn-lt"/>
              </a:rPr>
              <a:t>Cass</a:t>
            </a:r>
            <a:r>
              <a:rPr lang="it-IT" dirty="0">
                <a:latin typeface="+mn-lt"/>
              </a:rPr>
              <a:t>. n. 24571/2018</a:t>
            </a:r>
          </a:p>
        </p:txBody>
      </p:sp>
      <p:sp>
        <p:nvSpPr>
          <p:cNvPr id="10" name="Isosceles Triangle 9">
            <a:extLst>
              <a:ext uri="{FF2B5EF4-FFF2-40B4-BE49-F238E27FC236}">
                <a16:creationId xmlns=""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p:cNvSpPr>
            <a:spLocks noGrp="1"/>
          </p:cNvSpPr>
          <p:nvPr>
            <p:ph idx="1"/>
          </p:nvPr>
        </p:nvSpPr>
        <p:spPr>
          <a:xfrm>
            <a:off x="1000126" y="2160589"/>
            <a:ext cx="6447501" cy="3880773"/>
          </a:xfrm>
        </p:spPr>
        <p:txBody>
          <a:bodyPr>
            <a:normAutofit/>
          </a:bodyPr>
          <a:lstStyle/>
          <a:p>
            <a:pPr algn="just">
              <a:lnSpc>
                <a:spcPct val="90000"/>
              </a:lnSpc>
            </a:pPr>
            <a:r>
              <a:rPr lang="it-IT" dirty="0"/>
              <a:t>Il giudice dell'esecuzione, quando provvede alla distribuzione o assegnazione del ricavato o del pignorato al creditore procedente e ai creditori intervenuti, determinando la parte a ciascuno spettante per capitale, interessi e spese, effettua accertamenti funzionali alla soddisfazione coattiva dei diritti fatti valere nel processo esecutivo e, conseguentemente, </a:t>
            </a:r>
            <a:r>
              <a:rPr lang="it-IT" b="1" u="sng" dirty="0"/>
              <a:t>il provvedimento di liquidazione delle spese dell'esecuzione</a:t>
            </a:r>
            <a:r>
              <a:rPr lang="it-IT" dirty="0"/>
              <a:t>, in tal caso ammissibile, implica un </a:t>
            </a:r>
            <a:r>
              <a:rPr lang="it-IT" b="1" u="sng" dirty="0"/>
              <a:t>accertamento meramente strumentale alla distribuzione o assegnazione </a:t>
            </a:r>
            <a:r>
              <a:rPr lang="it-IT" dirty="0"/>
              <a:t>stessa, </a:t>
            </a:r>
            <a:r>
              <a:rPr lang="it-IT" b="1" u="sng" dirty="0"/>
              <a:t>privo di forza esecutiva e di giudicato al di fuori del processo</a:t>
            </a:r>
            <a:r>
              <a:rPr lang="it-IT" dirty="0"/>
              <a:t> in cui è stato adottato, sicché le suddette spese, </a:t>
            </a:r>
            <a:r>
              <a:rPr lang="it-IT" b="1" u="sng" dirty="0"/>
              <a:t>quando e nella misura in cui restino insoddisfatte, sono irripetibili</a:t>
            </a:r>
          </a:p>
        </p:txBody>
      </p:sp>
      <p:sp>
        <p:nvSpPr>
          <p:cNvPr id="12" name="Isosceles Triangle 11">
            <a:extLst>
              <a:ext uri="{FF2B5EF4-FFF2-40B4-BE49-F238E27FC236}">
                <a16:creationId xmlns=""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7726626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 xmlns:a16="http://schemas.microsoft.com/office/drawing/2014/main" id="{0B5F7E3B-C5F1-40E0-A491-558BAFBC112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pPr algn="r"/>
            <a:r>
              <a:rPr lang="it-IT" sz="3100" b="1" dirty="0">
                <a:latin typeface="+mn-lt"/>
              </a:rPr>
              <a:t>ESECUZIONE INCAPIENTE</a:t>
            </a:r>
          </a:p>
        </p:txBody>
      </p:sp>
      <p:sp>
        <p:nvSpPr>
          <p:cNvPr id="3" name="Segnaposto contenuto 2"/>
          <p:cNvSpPr>
            <a:spLocks noGrp="1"/>
          </p:cNvSpPr>
          <p:nvPr>
            <p:ph idx="1"/>
          </p:nvPr>
        </p:nvSpPr>
        <p:spPr>
          <a:xfrm>
            <a:off x="3490721" y="816638"/>
            <a:ext cx="3464779" cy="5224724"/>
          </a:xfrm>
        </p:spPr>
        <p:txBody>
          <a:bodyPr anchor="ctr">
            <a:normAutofit/>
          </a:bodyPr>
          <a:lstStyle/>
          <a:p>
            <a:r>
              <a:rPr lang="it-IT" dirty="0" err="1"/>
              <a:t>Benchè</a:t>
            </a:r>
            <a:r>
              <a:rPr lang="it-IT" dirty="0"/>
              <a:t> sostenute nell’interesse comune le spese sostenute rimarranno insoddisfatte – </a:t>
            </a:r>
            <a:r>
              <a:rPr lang="it-IT" b="1" dirty="0"/>
              <a:t>IRRIPETIBILI</a:t>
            </a:r>
          </a:p>
          <a:p>
            <a:endParaRPr lang="it-IT" dirty="0"/>
          </a:p>
          <a:p>
            <a:r>
              <a:rPr lang="it-IT" b="1" dirty="0"/>
              <a:t>Non potranno essere liquidate dal </a:t>
            </a:r>
            <a:r>
              <a:rPr lang="it-IT" b="1" dirty="0" smtClean="0"/>
              <a:t>GE</a:t>
            </a:r>
            <a:endParaRPr lang="it-IT" b="1" dirty="0"/>
          </a:p>
          <a:p>
            <a:pPr marL="114300" indent="0">
              <a:buNone/>
            </a:pPr>
            <a:endParaRPr lang="it-IT" b="1" dirty="0"/>
          </a:p>
          <a:p>
            <a:r>
              <a:rPr lang="it-IT" b="1" dirty="0"/>
              <a:t>Non potranno essere liquidate al di fuori del processo esecutivo</a:t>
            </a:r>
          </a:p>
        </p:txBody>
      </p:sp>
    </p:spTree>
    <p:extLst>
      <p:ext uri="{BB962C8B-B14F-4D97-AF65-F5344CB8AC3E}">
        <p14:creationId xmlns:p14="http://schemas.microsoft.com/office/powerpoint/2010/main" val="6329834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603AE127-802C-459A-A612-DB85B67F0DC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782962" y="1179151"/>
            <a:ext cx="2475485" cy="4463889"/>
          </a:xfrm>
        </p:spPr>
        <p:txBody>
          <a:bodyPr anchor="ctr">
            <a:normAutofit/>
          </a:bodyPr>
          <a:lstStyle/>
          <a:p>
            <a:pPr algn="r"/>
            <a:r>
              <a:rPr lang="it-IT" sz="3300" dirty="0">
                <a:latin typeface="+mn-lt"/>
              </a:rPr>
              <a:t>INCAPIENZA PARZIALE</a:t>
            </a:r>
          </a:p>
        </p:txBody>
      </p:sp>
      <p:sp>
        <p:nvSpPr>
          <p:cNvPr id="10" name="Isosceles Triangle 9">
            <a:extLst>
              <a:ext uri="{FF2B5EF4-FFF2-40B4-BE49-F238E27FC236}">
                <a16:creationId xmlns="" xmlns:a16="http://schemas.microsoft.com/office/drawing/2014/main" id="{9323D83D-50D6-4040-A58B-FCEA340F886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 xmlns:a16="http://schemas.microsoft.com/office/drawing/2014/main" id="{1A1FE6BB-DFB2-4080-9B5E-076EF5DDE67B}"/>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Segnaposto contenuto 2"/>
          <p:cNvSpPr>
            <a:spLocks noGrp="1"/>
          </p:cNvSpPr>
          <p:nvPr>
            <p:ph idx="1"/>
          </p:nvPr>
        </p:nvSpPr>
        <p:spPr>
          <a:xfrm>
            <a:off x="3734188" y="1109145"/>
            <a:ext cx="4755762" cy="4603900"/>
          </a:xfrm>
        </p:spPr>
        <p:txBody>
          <a:bodyPr anchor="ctr">
            <a:normAutofit/>
          </a:bodyPr>
          <a:lstStyle/>
          <a:p>
            <a:pPr marL="571500" indent="-457200" algn="just">
              <a:buAutoNum type="arabicPeriod"/>
            </a:pPr>
            <a:r>
              <a:rPr lang="it-IT" dirty="0" smtClean="0"/>
              <a:t>Liquidazione delle spese</a:t>
            </a:r>
            <a:endParaRPr lang="it-IT" dirty="0"/>
          </a:p>
          <a:p>
            <a:pPr marL="571500" indent="-457200" algn="just">
              <a:buAutoNum type="arabicPeriod"/>
            </a:pPr>
            <a:endParaRPr lang="it-IT" dirty="0"/>
          </a:p>
          <a:p>
            <a:pPr marL="571500" indent="-457200" algn="just">
              <a:buAutoNum type="arabicPeriod"/>
            </a:pPr>
            <a:r>
              <a:rPr lang="it-IT" dirty="0" smtClean="0"/>
              <a:t>Determinazione del credito (per capitale ed interessi) che sarà, </a:t>
            </a:r>
            <a:r>
              <a:rPr lang="it-IT" dirty="0" err="1" smtClean="0"/>
              <a:t>benchè</a:t>
            </a:r>
            <a:r>
              <a:rPr lang="it-IT" dirty="0" smtClean="0"/>
              <a:t> parzialmente soddisfatto</a:t>
            </a:r>
          </a:p>
          <a:p>
            <a:pPr marL="571500" indent="-457200" algn="just">
              <a:buAutoNum type="arabicPeriod"/>
            </a:pPr>
            <a:r>
              <a:rPr lang="it-IT" b="1" u="sng" dirty="0" smtClean="0"/>
              <a:t>NUOVA ESECUZIONE, </a:t>
            </a:r>
            <a:r>
              <a:rPr lang="it-IT" dirty="0" smtClean="0"/>
              <a:t>non è ammissibile per le spese rimaste anche solo parzialmente insoddisfatte, è ammissibile per la porzione di credito rimasta insoddisfatta</a:t>
            </a:r>
            <a:endParaRPr lang="it-IT" dirty="0"/>
          </a:p>
          <a:p>
            <a:pPr marL="571500" indent="-457200">
              <a:buAutoNum type="arabicPeriod"/>
            </a:pPr>
            <a:endParaRPr lang="it-IT" dirty="0"/>
          </a:p>
        </p:txBody>
      </p:sp>
      <p:sp>
        <p:nvSpPr>
          <p:cNvPr id="14" name="Isosceles Triangle 13">
            <a:extLst>
              <a:ext uri="{FF2B5EF4-FFF2-40B4-BE49-F238E27FC236}">
                <a16:creationId xmlns="" xmlns:a16="http://schemas.microsoft.com/office/drawing/2014/main" id="{F10FD715-4DCE-4779-B634-EC78315EA21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5308264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 xmlns:a16="http://schemas.microsoft.com/office/drawing/2014/main" id="{0B5F7E3B-C5F1-40E0-A491-558BAFBC112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pPr algn="r"/>
            <a:r>
              <a:rPr lang="it-IT" sz="2800" b="1" dirty="0" smtClean="0"/>
              <a:t>ALTRE  RICADUTE APPLICATIV</a:t>
            </a:r>
            <a:r>
              <a:rPr lang="it-IT" sz="3300" b="1" dirty="0" smtClean="0"/>
              <a:t>E</a:t>
            </a:r>
            <a:endParaRPr lang="it-IT" sz="3300" b="1" dirty="0"/>
          </a:p>
        </p:txBody>
      </p:sp>
      <p:sp>
        <p:nvSpPr>
          <p:cNvPr id="3" name="Segnaposto contenuto 2"/>
          <p:cNvSpPr>
            <a:spLocks noGrp="1"/>
          </p:cNvSpPr>
          <p:nvPr>
            <p:ph idx="1"/>
          </p:nvPr>
        </p:nvSpPr>
        <p:spPr>
          <a:xfrm>
            <a:off x="3490721" y="816638"/>
            <a:ext cx="3464779" cy="5224724"/>
          </a:xfrm>
        </p:spPr>
        <p:txBody>
          <a:bodyPr anchor="ctr">
            <a:normAutofit/>
          </a:bodyPr>
          <a:lstStyle/>
          <a:p>
            <a:pPr algn="just"/>
            <a:r>
              <a:rPr lang="it-IT" dirty="0"/>
              <a:t>Le spese possono essere liquidate </a:t>
            </a:r>
            <a:r>
              <a:rPr lang="it-IT" b="1" dirty="0"/>
              <a:t>solo in funzione della distribuzione</a:t>
            </a:r>
            <a:r>
              <a:rPr lang="it-IT" dirty="0"/>
              <a:t> del ricavato</a:t>
            </a:r>
          </a:p>
          <a:p>
            <a:endParaRPr lang="it-IT" dirty="0"/>
          </a:p>
          <a:p>
            <a:r>
              <a:rPr lang="it-IT" dirty="0"/>
              <a:t>Per la parte eccedente non costituiscono oggetto di un nuovo credito passibile di esecuzione forzata</a:t>
            </a:r>
          </a:p>
          <a:p>
            <a:pPr marL="0" indent="0">
              <a:buNone/>
            </a:pPr>
            <a:endParaRPr lang="it-IT" dirty="0"/>
          </a:p>
        </p:txBody>
      </p:sp>
    </p:spTree>
    <p:extLst>
      <p:ext uri="{BB962C8B-B14F-4D97-AF65-F5344CB8AC3E}">
        <p14:creationId xmlns:p14="http://schemas.microsoft.com/office/powerpoint/2010/main" val="36029075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1000126" y="609600"/>
            <a:ext cx="6447501" cy="1320800"/>
          </a:xfrm>
        </p:spPr>
        <p:txBody>
          <a:bodyPr>
            <a:normAutofit/>
          </a:bodyPr>
          <a:lstStyle/>
          <a:p>
            <a:r>
              <a:rPr lang="it-IT" dirty="0" err="1">
                <a:latin typeface="+mn-lt"/>
              </a:rPr>
              <a:t>Cass</a:t>
            </a:r>
            <a:r>
              <a:rPr lang="it-IT" dirty="0">
                <a:latin typeface="+mn-lt"/>
              </a:rPr>
              <a:t>. n. 3985/2003</a:t>
            </a:r>
          </a:p>
        </p:txBody>
      </p:sp>
      <p:sp>
        <p:nvSpPr>
          <p:cNvPr id="10" name="Isosceles Triangle 9">
            <a:extLst>
              <a:ext uri="{FF2B5EF4-FFF2-40B4-BE49-F238E27FC236}">
                <a16:creationId xmlns=""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p:cNvSpPr>
            <a:spLocks noGrp="1"/>
          </p:cNvSpPr>
          <p:nvPr>
            <p:ph idx="1"/>
          </p:nvPr>
        </p:nvSpPr>
        <p:spPr>
          <a:xfrm>
            <a:off x="1012345" y="1484784"/>
            <a:ext cx="6447501" cy="4320480"/>
          </a:xfrm>
        </p:spPr>
        <p:txBody>
          <a:bodyPr>
            <a:normAutofit/>
          </a:bodyPr>
          <a:lstStyle/>
          <a:p>
            <a:pPr marL="114300" indent="0" algn="just">
              <a:buNone/>
            </a:pPr>
            <a:r>
              <a:rPr lang="it-IT" sz="2000" i="1" dirty="0">
                <a:solidFill>
                  <a:schemeClr val="tx1"/>
                </a:solidFill>
              </a:rPr>
              <a:t>In tema di esecuzione forzata, spetta al giudice dell'esecuzione davanti al quale il processo si è svolto disporre, ai sensi dell'art. art. 95 cod. </a:t>
            </a:r>
            <a:r>
              <a:rPr lang="it-IT" sz="2000" i="1" dirty="0" err="1">
                <a:solidFill>
                  <a:schemeClr val="tx1"/>
                </a:solidFill>
              </a:rPr>
              <a:t>proc</a:t>
            </a:r>
            <a:r>
              <a:rPr lang="it-IT" sz="2000" i="1" dirty="0">
                <a:solidFill>
                  <a:schemeClr val="tx1"/>
                </a:solidFill>
              </a:rPr>
              <a:t>. civ., con il provvedimento di distribuzione del ricavato che lo chiude ( art. 510, primo comma, cod. </a:t>
            </a:r>
            <a:r>
              <a:rPr lang="it-IT" sz="2000" i="1" dirty="0" err="1">
                <a:solidFill>
                  <a:schemeClr val="tx1"/>
                </a:solidFill>
              </a:rPr>
              <a:t>proc</a:t>
            </a:r>
            <a:r>
              <a:rPr lang="it-IT" sz="2000" i="1" dirty="0">
                <a:solidFill>
                  <a:schemeClr val="tx1"/>
                </a:solidFill>
              </a:rPr>
              <a:t>. civ. ), in ordine al rimborso delle spese sopportate dal creditore pignorante e dagli intervenuti, e </a:t>
            </a:r>
            <a:r>
              <a:rPr lang="it-IT" sz="2000" b="1" i="1" u="sng" dirty="0">
                <a:solidFill>
                  <a:schemeClr val="tx1"/>
                </a:solidFill>
              </a:rPr>
              <a:t>tale liquidazione </a:t>
            </a:r>
            <a:r>
              <a:rPr lang="it-IT" sz="2000" i="1" dirty="0">
                <a:solidFill>
                  <a:schemeClr val="tx1"/>
                </a:solidFill>
              </a:rPr>
              <a:t>costituisce un </a:t>
            </a:r>
            <a:r>
              <a:rPr lang="it-IT" sz="2000" b="1" i="1" u="sng" dirty="0">
                <a:solidFill>
                  <a:schemeClr val="tx1"/>
                </a:solidFill>
              </a:rPr>
              <a:t>accertamento strumentale </a:t>
            </a:r>
            <a:r>
              <a:rPr lang="it-IT" sz="2000" i="1" dirty="0">
                <a:solidFill>
                  <a:schemeClr val="tx1"/>
                </a:solidFill>
              </a:rPr>
              <a:t>alla detta distribuzione, </a:t>
            </a:r>
            <a:r>
              <a:rPr lang="it-IT" sz="2000" b="1" i="1" u="sng" dirty="0">
                <a:solidFill>
                  <a:schemeClr val="tx1"/>
                </a:solidFill>
              </a:rPr>
              <a:t>insuscettibile di acquisire forza di giudicato al di fuori del processo in cui è fatta</a:t>
            </a:r>
          </a:p>
        </p:txBody>
      </p:sp>
      <p:sp>
        <p:nvSpPr>
          <p:cNvPr id="12" name="Isosceles Triangle 11">
            <a:extLst>
              <a:ext uri="{FF2B5EF4-FFF2-40B4-BE49-F238E27FC236}">
                <a16:creationId xmlns=""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30896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8DF4D7F6-81B5-452A-9CE6-76D81F91D4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1000126" y="609600"/>
            <a:ext cx="6447501" cy="1320800"/>
          </a:xfrm>
        </p:spPr>
        <p:txBody>
          <a:bodyPr>
            <a:normAutofit/>
          </a:bodyPr>
          <a:lstStyle/>
          <a:p>
            <a:r>
              <a:rPr lang="it-IT" dirty="0">
                <a:latin typeface="+mn-lt"/>
              </a:rPr>
              <a:t>TUTELA ESTERNA?</a:t>
            </a:r>
          </a:p>
        </p:txBody>
      </p:sp>
      <p:sp>
        <p:nvSpPr>
          <p:cNvPr id="10" name="Isosceles Triangle 9">
            <a:extLst>
              <a:ext uri="{FF2B5EF4-FFF2-40B4-BE49-F238E27FC236}">
                <a16:creationId xmlns="" xmlns:a16="http://schemas.microsoft.com/office/drawing/2014/main" id="{4600514D-20FB-4559-97DC-D1DC39E6C3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0" y="0"/>
            <a:ext cx="336549"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 xmlns:a16="http://schemas.microsoft.com/office/drawing/2014/main" id="{266F638A-E405-4AC0-B984-72E5813B0DD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803900" y="3818467"/>
            <a:ext cx="3337719"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4" name="Straight Connector 13">
            <a:extLst>
              <a:ext uri="{FF2B5EF4-FFF2-40B4-BE49-F238E27FC236}">
                <a16:creationId xmlns="" xmlns:a16="http://schemas.microsoft.com/office/drawing/2014/main" id="{7D1CBE93-B17D-4509-843C-82287C38032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7600950" y="0"/>
            <a:ext cx="12954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 xmlns:a16="http://schemas.microsoft.com/office/drawing/2014/main" id="{AE6277B4-6A43-48AB-89B2-3442221619CC}"/>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H="1">
            <a:off x="5568950" y="3681413"/>
            <a:ext cx="357266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egnaposto contenuto 2"/>
          <p:cNvSpPr>
            <a:spLocks noGrp="1"/>
          </p:cNvSpPr>
          <p:nvPr>
            <p:ph idx="1"/>
          </p:nvPr>
        </p:nvSpPr>
        <p:spPr>
          <a:xfrm>
            <a:off x="1000126" y="2160590"/>
            <a:ext cx="6353174" cy="3429260"/>
          </a:xfrm>
        </p:spPr>
        <p:txBody>
          <a:bodyPr>
            <a:normAutofit/>
          </a:bodyPr>
          <a:lstStyle/>
          <a:p>
            <a:pPr marL="114300" indent="0">
              <a:buNone/>
            </a:pPr>
            <a:r>
              <a:rPr lang="it-IT" b="1" dirty="0" smtClean="0"/>
              <a:t>La liquidazione da parte del GE costituisce un titolo esecutivo spendibile al di fuori del processo esecutivo?</a:t>
            </a:r>
            <a:endParaRPr lang="it-IT" dirty="0"/>
          </a:p>
          <a:p>
            <a:pPr marL="114300" indent="0">
              <a:buNone/>
            </a:pPr>
            <a:endParaRPr lang="it-IT" dirty="0"/>
          </a:p>
          <a:p>
            <a:pPr marL="114300" indent="0">
              <a:buNone/>
            </a:pPr>
            <a:endParaRPr lang="it-IT" dirty="0"/>
          </a:p>
          <a:p>
            <a:pPr marL="114300" indent="0">
              <a:buNone/>
            </a:pPr>
            <a:r>
              <a:rPr lang="it-IT" b="1" dirty="0" smtClean="0"/>
              <a:t>Le spese maturate nel processo esecutivo e rimaste insoddisfatte costituiscono una posta creditoria liquidabile da un altro giudice?</a:t>
            </a:r>
            <a:endParaRPr lang="it-IT" dirty="0"/>
          </a:p>
          <a:p>
            <a:pPr marL="114300" indent="0">
              <a:buNone/>
            </a:pPr>
            <a:endParaRPr lang="it-IT" dirty="0"/>
          </a:p>
        </p:txBody>
      </p:sp>
      <p:sp>
        <p:nvSpPr>
          <p:cNvPr id="18" name="Rectangle 27">
            <a:extLst>
              <a:ext uri="{FF2B5EF4-FFF2-40B4-BE49-F238E27FC236}">
                <a16:creationId xmlns="" xmlns:a16="http://schemas.microsoft.com/office/drawing/2014/main" id="{27B538D5-95DB-47ED-9CB4-34AE5BF78E6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7819230" y="0"/>
            <a:ext cx="1324770"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6375511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8DF4D7F6-81B5-452A-9CE6-76D81F91D4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1000126" y="609600"/>
            <a:ext cx="6447501" cy="1320800"/>
          </a:xfrm>
        </p:spPr>
        <p:txBody>
          <a:bodyPr>
            <a:normAutofit/>
          </a:bodyPr>
          <a:lstStyle/>
          <a:p>
            <a:r>
              <a:rPr lang="it-IT" b="1" dirty="0">
                <a:latin typeface="+mn-lt"/>
              </a:rPr>
              <a:t>DIRITTO ALLA COLLOCAZIONE PREFERENZIALE</a:t>
            </a:r>
          </a:p>
        </p:txBody>
      </p:sp>
      <p:sp>
        <p:nvSpPr>
          <p:cNvPr id="10" name="Isosceles Triangle 9">
            <a:extLst>
              <a:ext uri="{FF2B5EF4-FFF2-40B4-BE49-F238E27FC236}">
                <a16:creationId xmlns="" xmlns:a16="http://schemas.microsoft.com/office/drawing/2014/main" id="{4600514D-20FB-4559-97DC-D1DC39E6C3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0" y="0"/>
            <a:ext cx="336549"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 xmlns:a16="http://schemas.microsoft.com/office/drawing/2014/main" id="{266F638A-E405-4AC0-B984-72E5813B0DD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803900" y="3818467"/>
            <a:ext cx="3337719"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4" name="Straight Connector 13">
            <a:extLst>
              <a:ext uri="{FF2B5EF4-FFF2-40B4-BE49-F238E27FC236}">
                <a16:creationId xmlns="" xmlns:a16="http://schemas.microsoft.com/office/drawing/2014/main" id="{7D1CBE93-B17D-4509-843C-82287C38032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7600950" y="0"/>
            <a:ext cx="12954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 xmlns:a16="http://schemas.microsoft.com/office/drawing/2014/main" id="{AE6277B4-6A43-48AB-89B2-3442221619CC}"/>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H="1">
            <a:off x="5568950" y="3681413"/>
            <a:ext cx="357266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egnaposto contenuto 2"/>
          <p:cNvSpPr>
            <a:spLocks noGrp="1"/>
          </p:cNvSpPr>
          <p:nvPr>
            <p:ph idx="1"/>
          </p:nvPr>
        </p:nvSpPr>
        <p:spPr>
          <a:xfrm>
            <a:off x="1000126" y="2160590"/>
            <a:ext cx="6353174" cy="3429260"/>
          </a:xfrm>
        </p:spPr>
        <p:txBody>
          <a:bodyPr>
            <a:normAutofit fontScale="92500"/>
          </a:bodyPr>
          <a:lstStyle/>
          <a:p>
            <a:pPr algn="just">
              <a:lnSpc>
                <a:spcPct val="90000"/>
              </a:lnSpc>
            </a:pPr>
            <a:r>
              <a:rPr lang="it-IT" sz="1700" b="1" dirty="0"/>
              <a:t>ART. 2770, 2755 c.c</a:t>
            </a:r>
            <a:r>
              <a:rPr lang="it-IT" sz="1700" dirty="0"/>
              <a:t>., </a:t>
            </a:r>
            <a:r>
              <a:rPr lang="it-IT" sz="1700" b="1" dirty="0"/>
              <a:t>NELL’INTERESSE COMUNE</a:t>
            </a:r>
            <a:r>
              <a:rPr lang="it-IT" sz="1700" dirty="0"/>
              <a:t>: spese sostenute per il compimento di atti conservativi od espropriativi dei quali profittano anche creditori diversi</a:t>
            </a:r>
          </a:p>
          <a:p>
            <a:pPr>
              <a:lnSpc>
                <a:spcPct val="90000"/>
              </a:lnSpc>
            </a:pPr>
            <a:r>
              <a:rPr lang="it-IT" sz="1700" dirty="0" smtClean="0"/>
              <a:t>Credito </a:t>
            </a:r>
            <a:r>
              <a:rPr lang="it-IT" sz="1700" dirty="0"/>
              <a:t>accessorio </a:t>
            </a:r>
            <a:r>
              <a:rPr lang="it-IT" sz="1700" b="1" dirty="0"/>
              <a:t>PRIVILEGIO DELLE SPESE DI GIUSTIZIA </a:t>
            </a:r>
            <a:r>
              <a:rPr lang="it-IT" sz="1700" dirty="0"/>
              <a:t>in favore della parte che le ha anticipate</a:t>
            </a:r>
          </a:p>
          <a:p>
            <a:pPr algn="just">
              <a:lnSpc>
                <a:spcPct val="90000"/>
              </a:lnSpc>
            </a:pPr>
            <a:r>
              <a:rPr lang="it-IT" sz="1700" b="1" dirty="0" smtClean="0"/>
              <a:t>PREDEDUZIONE</a:t>
            </a:r>
            <a:r>
              <a:rPr lang="it-IT" sz="1700" dirty="0"/>
              <a:t>, è un concetto che non esiste nel processo esecutivo – in via di fatto, le spese NELL’INTERESSE COMUNE (custodia, delega, conservazione dell’immobile) </a:t>
            </a:r>
            <a:r>
              <a:rPr lang="it-IT" sz="1700" b="1" dirty="0"/>
              <a:t>vengono direttamente prelevate dal ricavato con un meccanismo analogo alla </a:t>
            </a:r>
            <a:r>
              <a:rPr lang="it-IT" sz="1700" b="1" dirty="0" err="1" smtClean="0"/>
              <a:t>prededuzione</a:t>
            </a:r>
            <a:endParaRPr lang="it-IT" sz="1700" b="1" dirty="0" smtClean="0"/>
          </a:p>
          <a:p>
            <a:pPr>
              <a:lnSpc>
                <a:spcPct val="90000"/>
              </a:lnSpc>
            </a:pPr>
            <a:r>
              <a:rPr lang="it-IT" sz="1600" dirty="0"/>
              <a:t>Sono </a:t>
            </a:r>
            <a:r>
              <a:rPr lang="it-IT" sz="1600" b="1" dirty="0"/>
              <a:t>soddisfatte sul ricavato </a:t>
            </a:r>
            <a:r>
              <a:rPr lang="it-IT" sz="1600" dirty="0"/>
              <a:t>anche quando sostenute da un creditore che non trovi soddisfazione all’esito della distribuzione</a:t>
            </a:r>
          </a:p>
          <a:p>
            <a:pPr>
              <a:lnSpc>
                <a:spcPct val="90000"/>
              </a:lnSpc>
            </a:pPr>
            <a:r>
              <a:rPr lang="it-IT" sz="1600" dirty="0" smtClean="0"/>
              <a:t>Sono </a:t>
            </a:r>
            <a:r>
              <a:rPr lang="it-IT" sz="1600" b="1" dirty="0"/>
              <a:t>anteposte agli altri privilegi</a:t>
            </a:r>
            <a:r>
              <a:rPr lang="it-IT" sz="1600" dirty="0"/>
              <a:t> (artt. 2755, 2770 c.c.)</a:t>
            </a:r>
          </a:p>
          <a:p>
            <a:pPr>
              <a:lnSpc>
                <a:spcPct val="90000"/>
              </a:lnSpc>
            </a:pPr>
            <a:endParaRPr lang="it-IT" sz="1700" dirty="0"/>
          </a:p>
          <a:p>
            <a:pPr>
              <a:lnSpc>
                <a:spcPct val="90000"/>
              </a:lnSpc>
            </a:pPr>
            <a:endParaRPr lang="it-IT" sz="1700" dirty="0"/>
          </a:p>
          <a:p>
            <a:pPr>
              <a:lnSpc>
                <a:spcPct val="90000"/>
              </a:lnSpc>
            </a:pPr>
            <a:endParaRPr lang="it-IT" sz="1700" dirty="0"/>
          </a:p>
        </p:txBody>
      </p:sp>
      <p:sp>
        <p:nvSpPr>
          <p:cNvPr id="18" name="Rectangle 27">
            <a:extLst>
              <a:ext uri="{FF2B5EF4-FFF2-40B4-BE49-F238E27FC236}">
                <a16:creationId xmlns="" xmlns:a16="http://schemas.microsoft.com/office/drawing/2014/main" id="{27B538D5-95DB-47ED-9CB4-34AE5BF78E6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7819230" y="0"/>
            <a:ext cx="1324770"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4907864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8DF4D7F6-81B5-452A-9CE6-76D81F91D4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1000126" y="609600"/>
            <a:ext cx="6447501" cy="1320800"/>
          </a:xfrm>
        </p:spPr>
        <p:txBody>
          <a:bodyPr>
            <a:normAutofit/>
          </a:bodyPr>
          <a:lstStyle/>
          <a:p>
            <a:r>
              <a:rPr lang="it-IT">
                <a:latin typeface="+mn-lt"/>
              </a:rPr>
              <a:t>altre spese «</a:t>
            </a:r>
            <a:r>
              <a:rPr lang="it-IT" i="1">
                <a:latin typeface="+mn-lt"/>
              </a:rPr>
              <a:t>nell’interesse comune</a:t>
            </a:r>
            <a:r>
              <a:rPr lang="it-IT">
                <a:latin typeface="+mn-lt"/>
              </a:rPr>
              <a:t>»</a:t>
            </a:r>
          </a:p>
        </p:txBody>
      </p:sp>
      <p:sp>
        <p:nvSpPr>
          <p:cNvPr id="10" name="Isosceles Triangle 9">
            <a:extLst>
              <a:ext uri="{FF2B5EF4-FFF2-40B4-BE49-F238E27FC236}">
                <a16:creationId xmlns="" xmlns:a16="http://schemas.microsoft.com/office/drawing/2014/main" id="{4600514D-20FB-4559-97DC-D1DC39E6C3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0" y="0"/>
            <a:ext cx="336549"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 xmlns:a16="http://schemas.microsoft.com/office/drawing/2014/main" id="{266F638A-E405-4AC0-B984-72E5813B0DD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803900" y="3818467"/>
            <a:ext cx="3337719"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4" name="Straight Connector 13">
            <a:extLst>
              <a:ext uri="{FF2B5EF4-FFF2-40B4-BE49-F238E27FC236}">
                <a16:creationId xmlns="" xmlns:a16="http://schemas.microsoft.com/office/drawing/2014/main" id="{7D1CBE93-B17D-4509-843C-82287C38032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7600950" y="0"/>
            <a:ext cx="12954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 xmlns:a16="http://schemas.microsoft.com/office/drawing/2014/main" id="{AE6277B4-6A43-48AB-89B2-3442221619CC}"/>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H="1">
            <a:off x="5568950" y="3681413"/>
            <a:ext cx="357266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egnaposto contenuto 2"/>
          <p:cNvSpPr>
            <a:spLocks noGrp="1"/>
          </p:cNvSpPr>
          <p:nvPr>
            <p:ph idx="1"/>
          </p:nvPr>
        </p:nvSpPr>
        <p:spPr>
          <a:xfrm>
            <a:off x="1000126" y="2160590"/>
            <a:ext cx="6353174" cy="3429260"/>
          </a:xfrm>
        </p:spPr>
        <p:txBody>
          <a:bodyPr>
            <a:normAutofit/>
          </a:bodyPr>
          <a:lstStyle/>
          <a:p>
            <a:r>
              <a:rPr lang="it-IT" sz="2000" dirty="0"/>
              <a:t>Spese sostenute dal creditore che abbia chiesto ed ottenuto il </a:t>
            </a:r>
            <a:r>
              <a:rPr lang="it-IT" sz="2000" b="1" dirty="0"/>
              <a:t>sequestro conservativo </a:t>
            </a:r>
            <a:r>
              <a:rPr lang="it-IT" sz="2000" dirty="0"/>
              <a:t>poi convertito in pignoramento</a:t>
            </a:r>
          </a:p>
          <a:p>
            <a:r>
              <a:rPr lang="it-IT" sz="2000" dirty="0"/>
              <a:t>Per </a:t>
            </a:r>
            <a:r>
              <a:rPr lang="it-IT" sz="2000" b="1" dirty="0"/>
              <a:t>resistere alle opposizioni esecutive </a:t>
            </a:r>
            <a:r>
              <a:rPr lang="it-IT" sz="2000" dirty="0"/>
              <a:t>che investano tutti i creditori: pignorabilità dell’immobile</a:t>
            </a:r>
          </a:p>
          <a:p>
            <a:r>
              <a:rPr lang="it-IT" sz="2000" dirty="0"/>
              <a:t>Introduzione e svolgimento del </a:t>
            </a:r>
            <a:r>
              <a:rPr lang="it-IT" sz="2000" b="1" dirty="0"/>
              <a:t>giudizio di divisione </a:t>
            </a:r>
            <a:r>
              <a:rPr lang="it-IT" sz="2000" dirty="0"/>
              <a:t>quanto il bene sia pignorato </a:t>
            </a:r>
            <a:r>
              <a:rPr lang="it-IT" sz="2000" i="1" dirty="0"/>
              <a:t>pro </a:t>
            </a:r>
            <a:r>
              <a:rPr lang="it-IT" sz="2000" i="1" dirty="0" smtClean="0"/>
              <a:t>quota</a:t>
            </a:r>
          </a:p>
          <a:p>
            <a:endParaRPr lang="it-IT" sz="2000" i="1" dirty="0"/>
          </a:p>
          <a:p>
            <a:endParaRPr lang="it-IT" i="1" dirty="0"/>
          </a:p>
        </p:txBody>
      </p:sp>
      <p:sp>
        <p:nvSpPr>
          <p:cNvPr id="18" name="Rectangle 27">
            <a:extLst>
              <a:ext uri="{FF2B5EF4-FFF2-40B4-BE49-F238E27FC236}">
                <a16:creationId xmlns="" xmlns:a16="http://schemas.microsoft.com/office/drawing/2014/main" id="{27B538D5-95DB-47ED-9CB4-34AE5BF78E6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7819230" y="0"/>
            <a:ext cx="1324770"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0905229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1000126" y="609600"/>
            <a:ext cx="6447501" cy="1320800"/>
          </a:xfrm>
        </p:spPr>
        <p:txBody>
          <a:bodyPr>
            <a:normAutofit fontScale="90000"/>
          </a:bodyPr>
          <a:lstStyle/>
          <a:p>
            <a:pPr>
              <a:lnSpc>
                <a:spcPct val="90000"/>
              </a:lnSpc>
            </a:pPr>
            <a:r>
              <a:rPr lang="it-IT" sz="2800" b="1" dirty="0">
                <a:latin typeface="+mn-lt"/>
              </a:rPr>
              <a:t/>
            </a:r>
            <a:br>
              <a:rPr lang="it-IT" sz="2800" b="1" dirty="0">
                <a:latin typeface="+mn-lt"/>
              </a:rPr>
            </a:br>
            <a:r>
              <a:rPr lang="it-IT" sz="2800" b="1" dirty="0">
                <a:latin typeface="+mn-lt"/>
              </a:rPr>
              <a:t>CASS. n. </a:t>
            </a:r>
            <a:r>
              <a:rPr lang="it-IT" sz="2800" b="1" dirty="0" smtClean="0">
                <a:latin typeface="+mn-lt"/>
              </a:rPr>
              <a:t>12877/2016 – spese e conservazione dell’immobile</a:t>
            </a:r>
            <a:r>
              <a:rPr lang="it-IT" sz="2800" b="1" dirty="0"/>
              <a:t/>
            </a:r>
            <a:br>
              <a:rPr lang="it-IT" sz="2800" b="1" dirty="0"/>
            </a:br>
            <a:endParaRPr lang="it-IT" sz="2800" dirty="0"/>
          </a:p>
        </p:txBody>
      </p:sp>
      <p:sp>
        <p:nvSpPr>
          <p:cNvPr id="10" name="Isosceles Triangle 9">
            <a:extLst>
              <a:ext uri="{FF2B5EF4-FFF2-40B4-BE49-F238E27FC236}">
                <a16:creationId xmlns=""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p:cNvSpPr>
            <a:spLocks noGrp="1"/>
          </p:cNvSpPr>
          <p:nvPr>
            <p:ph idx="1"/>
          </p:nvPr>
        </p:nvSpPr>
        <p:spPr>
          <a:xfrm>
            <a:off x="1000126" y="1772817"/>
            <a:ext cx="6447501" cy="4608512"/>
          </a:xfrm>
        </p:spPr>
        <p:txBody>
          <a:bodyPr>
            <a:normAutofit/>
          </a:bodyPr>
          <a:lstStyle/>
          <a:p>
            <a:pPr algn="just">
              <a:lnSpc>
                <a:spcPct val="90000"/>
              </a:lnSpc>
            </a:pPr>
            <a:r>
              <a:rPr lang="it-IT" sz="2000" i="1" dirty="0"/>
              <a:t>Le spese necessarie alla conservazione dell'immobile pignorato, cioè indissolubilmente finalizzate al mantenimento dello stesso in fisica e giuridica esistenza e non meramente conservative della sua integrità (quali quelle per la manutenzione ordinaria o straordinaria ovvero per la gestione condominiale), </a:t>
            </a:r>
            <a:r>
              <a:rPr lang="it-IT" sz="2000" b="1" i="1" u="sng" dirty="0"/>
              <a:t>sono strumentali alla procedura di espropriazione forzata perché intese ad evitarne la chiusura anticipata</a:t>
            </a:r>
            <a:r>
              <a:rPr lang="it-IT" sz="2000" i="1" dirty="0"/>
              <a:t>, sicché restano incluse nelle spese "per gli atti necessari al processo", suscettibili, ai sensi dell'art. 8 del </a:t>
            </a:r>
            <a:r>
              <a:rPr lang="it-IT" sz="2000" i="1" dirty="0" err="1"/>
              <a:t>d.P.R.</a:t>
            </a:r>
            <a:r>
              <a:rPr lang="it-IT" sz="2000" i="1" dirty="0"/>
              <a:t> n. 115 del 2002, di essere poste in via di anticipazione a carico del creditore procedente e, quindi, rimborsabili come </a:t>
            </a:r>
            <a:r>
              <a:rPr lang="it-IT" sz="2000" b="1" i="1" u="sng" dirty="0"/>
              <a:t>spese privilegiate ex art. 2770 c.c. a favore del creditore che le abbia anticipate</a:t>
            </a:r>
          </a:p>
          <a:p>
            <a:pPr>
              <a:lnSpc>
                <a:spcPct val="90000"/>
              </a:lnSpc>
            </a:pPr>
            <a:endParaRPr lang="it-IT" dirty="0"/>
          </a:p>
        </p:txBody>
      </p:sp>
      <p:sp>
        <p:nvSpPr>
          <p:cNvPr id="12" name="Isosceles Triangle 11">
            <a:extLst>
              <a:ext uri="{FF2B5EF4-FFF2-40B4-BE49-F238E27FC236}">
                <a16:creationId xmlns=""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640699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 xmlns:a16="http://schemas.microsoft.com/office/drawing/2014/main" id="{0B5F7E3B-C5F1-40E0-A491-558BAFBC112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pPr algn="r"/>
            <a:r>
              <a:rPr lang="it-IT" sz="3300" dirty="0">
                <a:latin typeface="+mn-lt"/>
              </a:rPr>
              <a:t>ESECUZIONE DIRETTA</a:t>
            </a:r>
          </a:p>
        </p:txBody>
      </p:sp>
      <p:sp>
        <p:nvSpPr>
          <p:cNvPr id="3" name="Segnaposto contenuto 2"/>
          <p:cNvSpPr>
            <a:spLocks noGrp="1"/>
          </p:cNvSpPr>
          <p:nvPr>
            <p:ph idx="1"/>
          </p:nvPr>
        </p:nvSpPr>
        <p:spPr>
          <a:xfrm>
            <a:off x="3490721" y="816638"/>
            <a:ext cx="3464779" cy="5224724"/>
          </a:xfrm>
        </p:spPr>
        <p:txBody>
          <a:bodyPr anchor="ctr">
            <a:normAutofit/>
          </a:bodyPr>
          <a:lstStyle/>
          <a:p>
            <a:pPr marL="114300" indent="0">
              <a:buNone/>
            </a:pPr>
            <a:r>
              <a:rPr lang="it-IT" dirty="0"/>
              <a:t>art. 611 </a:t>
            </a:r>
            <a:r>
              <a:rPr lang="it-IT" dirty="0" err="1"/>
              <a:t>c.p.c.</a:t>
            </a:r>
            <a:endParaRPr lang="it-IT" dirty="0"/>
          </a:p>
          <a:p>
            <a:pPr marL="114300" indent="0">
              <a:buNone/>
            </a:pPr>
            <a:r>
              <a:rPr lang="it-IT" dirty="0"/>
              <a:t>Nel processo verbale l'ufficiale giudiziario specifica tutte le spese anticipate dalla parte istante.</a:t>
            </a:r>
            <a:br>
              <a:rPr lang="it-IT" dirty="0"/>
            </a:br>
            <a:r>
              <a:rPr lang="it-IT" b="1" u="sng" dirty="0"/>
              <a:t>La liquidazione delle spese è fatta dal giudice dell'esecuzione  a norma degli articoli 91 e seguenti </a:t>
            </a:r>
            <a:r>
              <a:rPr lang="it-IT" dirty="0"/>
              <a:t>con</a:t>
            </a:r>
            <a:r>
              <a:rPr lang="it-IT" b="1" u="sng" dirty="0"/>
              <a:t> decreto </a:t>
            </a:r>
            <a:r>
              <a:rPr lang="it-IT" dirty="0"/>
              <a:t>che costituisce </a:t>
            </a:r>
            <a:r>
              <a:rPr lang="it-IT" b="1" u="sng" dirty="0"/>
              <a:t>titolo esecutivo</a:t>
            </a:r>
          </a:p>
        </p:txBody>
      </p:sp>
    </p:spTree>
    <p:extLst>
      <p:ext uri="{BB962C8B-B14F-4D97-AF65-F5344CB8AC3E}">
        <p14:creationId xmlns:p14="http://schemas.microsoft.com/office/powerpoint/2010/main" val="18106634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 xmlns:a16="http://schemas.microsoft.com/office/drawing/2014/main" id="{0B5F7E3B-C5F1-40E0-A491-558BAFBC112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pPr algn="r"/>
            <a:r>
              <a:rPr lang="it-IT" sz="2800" dirty="0">
                <a:latin typeface="+mn-lt"/>
              </a:rPr>
              <a:t>art. 614 </a:t>
            </a:r>
            <a:r>
              <a:rPr lang="it-IT" sz="2800" dirty="0" err="1">
                <a:latin typeface="+mn-lt"/>
              </a:rPr>
              <a:t>c.p.c.</a:t>
            </a:r>
            <a:endParaRPr lang="it-IT" sz="2800" dirty="0">
              <a:latin typeface="+mn-lt"/>
            </a:endParaRPr>
          </a:p>
        </p:txBody>
      </p:sp>
      <p:sp>
        <p:nvSpPr>
          <p:cNvPr id="3" name="Segnaposto contenuto 2"/>
          <p:cNvSpPr>
            <a:spLocks noGrp="1"/>
          </p:cNvSpPr>
          <p:nvPr>
            <p:ph idx="1"/>
          </p:nvPr>
        </p:nvSpPr>
        <p:spPr>
          <a:xfrm>
            <a:off x="3490721" y="816638"/>
            <a:ext cx="3464779" cy="5224724"/>
          </a:xfrm>
        </p:spPr>
        <p:txBody>
          <a:bodyPr anchor="ctr">
            <a:normAutofit/>
          </a:bodyPr>
          <a:lstStyle/>
          <a:p>
            <a:pPr marL="114300" indent="0">
              <a:buNone/>
            </a:pPr>
            <a:r>
              <a:rPr lang="it-IT"/>
              <a:t>Al termine dell'esecuzione o nel corso di essa, la </a:t>
            </a:r>
            <a:r>
              <a:rPr lang="it-IT" b="1" u="sng"/>
              <a:t>parte istante </a:t>
            </a:r>
            <a:r>
              <a:rPr lang="it-IT"/>
              <a:t>presenta al giudice dell'esecuzione la </a:t>
            </a:r>
            <a:r>
              <a:rPr lang="it-IT" b="1" u="sng"/>
              <a:t>nota delle spese anticipate </a:t>
            </a:r>
            <a:r>
              <a:rPr lang="it-IT"/>
              <a:t>vistata dall'ufficiale giudiziario, con domanda di decreto d'ingiunzione.</a:t>
            </a:r>
            <a:br>
              <a:rPr lang="it-IT"/>
            </a:br>
            <a:r>
              <a:rPr lang="it-IT"/>
              <a:t>Il giudice dell'esecuzione, quando riconosce giustificate le spese denunciate, provvede con </a:t>
            </a:r>
            <a:r>
              <a:rPr lang="it-IT" b="1" u="sng"/>
              <a:t>decreto a norma dell'articolo 642</a:t>
            </a:r>
          </a:p>
        </p:txBody>
      </p:sp>
    </p:spTree>
    <p:extLst>
      <p:ext uri="{BB962C8B-B14F-4D97-AF65-F5344CB8AC3E}">
        <p14:creationId xmlns:p14="http://schemas.microsoft.com/office/powerpoint/2010/main" val="11342894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8DF4D7F6-81B5-452A-9CE6-76D81F91D4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1000126" y="609600"/>
            <a:ext cx="6447501" cy="1320800"/>
          </a:xfrm>
        </p:spPr>
        <p:txBody>
          <a:bodyPr>
            <a:normAutofit/>
          </a:bodyPr>
          <a:lstStyle/>
          <a:p>
            <a:endParaRPr lang="it-IT"/>
          </a:p>
        </p:txBody>
      </p:sp>
      <p:sp>
        <p:nvSpPr>
          <p:cNvPr id="10" name="Isosceles Triangle 9">
            <a:extLst>
              <a:ext uri="{FF2B5EF4-FFF2-40B4-BE49-F238E27FC236}">
                <a16:creationId xmlns="" xmlns:a16="http://schemas.microsoft.com/office/drawing/2014/main" id="{4600514D-20FB-4559-97DC-D1DC39E6C3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0" y="0"/>
            <a:ext cx="336549"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 xmlns:a16="http://schemas.microsoft.com/office/drawing/2014/main" id="{266F638A-E405-4AC0-B984-72E5813B0DD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803900" y="3818467"/>
            <a:ext cx="3337719"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4" name="Straight Connector 13">
            <a:extLst>
              <a:ext uri="{FF2B5EF4-FFF2-40B4-BE49-F238E27FC236}">
                <a16:creationId xmlns="" xmlns:a16="http://schemas.microsoft.com/office/drawing/2014/main" id="{7D1CBE93-B17D-4509-843C-82287C38032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7600950" y="0"/>
            <a:ext cx="12954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 xmlns:a16="http://schemas.microsoft.com/office/drawing/2014/main" id="{AE6277B4-6A43-48AB-89B2-3442221619CC}"/>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H="1">
            <a:off x="5568950" y="3681413"/>
            <a:ext cx="357266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egnaposto contenuto 2"/>
          <p:cNvSpPr>
            <a:spLocks noGrp="1"/>
          </p:cNvSpPr>
          <p:nvPr>
            <p:ph idx="1"/>
          </p:nvPr>
        </p:nvSpPr>
        <p:spPr>
          <a:xfrm>
            <a:off x="1000126" y="2160590"/>
            <a:ext cx="6353174" cy="3429260"/>
          </a:xfrm>
        </p:spPr>
        <p:txBody>
          <a:bodyPr>
            <a:normAutofit/>
          </a:bodyPr>
          <a:lstStyle/>
          <a:p>
            <a:pPr algn="just"/>
            <a:r>
              <a:rPr lang="it-IT" sz="2000" b="1" dirty="0"/>
              <a:t>MINIMO COMUNE DENOMINATORE: </a:t>
            </a:r>
            <a:r>
              <a:rPr lang="it-IT" sz="2000" dirty="0"/>
              <a:t>a carico del debitore</a:t>
            </a:r>
          </a:p>
          <a:p>
            <a:pPr algn="just"/>
            <a:endParaRPr lang="it-IT" sz="2000" dirty="0"/>
          </a:p>
          <a:p>
            <a:pPr algn="just"/>
            <a:r>
              <a:rPr lang="it-IT" sz="2000" b="1" dirty="0"/>
              <a:t>DISTINZIONE: </a:t>
            </a:r>
            <a:r>
              <a:rPr lang="it-IT" sz="2000" dirty="0"/>
              <a:t>nell’</a:t>
            </a:r>
            <a:r>
              <a:rPr lang="it-IT" sz="2000" b="1" dirty="0"/>
              <a:t>espropriazione diretta </a:t>
            </a:r>
            <a:r>
              <a:rPr lang="it-IT" sz="2000" dirty="0"/>
              <a:t>l’impianto normativo prevede la costituzione di un titolo esecutivo in favore del creditore/istante (manca la fase distributiva e dunque l’attribuzione diretta) – nell’</a:t>
            </a:r>
            <a:r>
              <a:rPr lang="it-IT" sz="2000" b="1" dirty="0"/>
              <a:t>espropriazione</a:t>
            </a:r>
            <a:r>
              <a:rPr lang="it-IT" sz="2000" dirty="0"/>
              <a:t> vi è invece uno stretto collegamento tra il RICAVATO  e le spese </a:t>
            </a:r>
          </a:p>
        </p:txBody>
      </p:sp>
      <p:sp>
        <p:nvSpPr>
          <p:cNvPr id="18" name="Rectangle 27">
            <a:extLst>
              <a:ext uri="{FF2B5EF4-FFF2-40B4-BE49-F238E27FC236}">
                <a16:creationId xmlns="" xmlns:a16="http://schemas.microsoft.com/office/drawing/2014/main" id="{27B538D5-95DB-47ED-9CB4-34AE5BF78E6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7819230" y="0"/>
            <a:ext cx="1324770"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2864441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 xmlns:a16="http://schemas.microsoft.com/office/drawing/2014/main" id="{0B5F7E3B-C5F1-40E0-A491-558BAFBC112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pPr algn="r"/>
            <a:r>
              <a:rPr lang="it-IT" sz="2800" dirty="0">
                <a:latin typeface="+mn-lt"/>
              </a:rPr>
              <a:t>art. 611 </a:t>
            </a:r>
            <a:r>
              <a:rPr lang="it-IT" sz="2800" dirty="0" err="1">
                <a:latin typeface="+mn-lt"/>
              </a:rPr>
              <a:t>c.p.c.</a:t>
            </a:r>
            <a:endParaRPr lang="it-IT" sz="2800" dirty="0">
              <a:latin typeface="+mn-lt"/>
            </a:endParaRPr>
          </a:p>
        </p:txBody>
      </p:sp>
      <p:sp>
        <p:nvSpPr>
          <p:cNvPr id="3" name="Segnaposto contenuto 2"/>
          <p:cNvSpPr>
            <a:spLocks noGrp="1"/>
          </p:cNvSpPr>
          <p:nvPr>
            <p:ph idx="1"/>
          </p:nvPr>
        </p:nvSpPr>
        <p:spPr>
          <a:xfrm>
            <a:off x="3490721" y="816638"/>
            <a:ext cx="3464779" cy="5224724"/>
          </a:xfrm>
        </p:spPr>
        <p:txBody>
          <a:bodyPr anchor="ctr">
            <a:normAutofit/>
          </a:bodyPr>
          <a:lstStyle/>
          <a:p>
            <a:pPr>
              <a:lnSpc>
                <a:spcPct val="90000"/>
              </a:lnSpc>
            </a:pPr>
            <a:r>
              <a:rPr lang="it-IT" sz="1400" b="1"/>
              <a:t>PRIMA</a:t>
            </a:r>
            <a:r>
              <a:rPr lang="it-IT" sz="1400"/>
              <a:t> , contrasto interpretativo sul contenuto del provvedimento di liquidazione: solo </a:t>
            </a:r>
            <a:r>
              <a:rPr lang="it-IT" sz="1400" b="1"/>
              <a:t>SPESE VIVE</a:t>
            </a:r>
            <a:r>
              <a:rPr lang="it-IT" sz="1400"/>
              <a:t> o anche oneri sostenuti per </a:t>
            </a:r>
            <a:r>
              <a:rPr lang="it-IT" sz="1400" b="1"/>
              <a:t>l’ASSISTENZA TECNICA?</a:t>
            </a:r>
          </a:p>
          <a:p>
            <a:pPr>
              <a:lnSpc>
                <a:spcPct val="90000"/>
              </a:lnSpc>
            </a:pPr>
            <a:endParaRPr lang="it-IT" sz="1400" b="1"/>
          </a:p>
          <a:p>
            <a:pPr>
              <a:lnSpc>
                <a:spcPct val="90000"/>
              </a:lnSpc>
            </a:pPr>
            <a:r>
              <a:rPr lang="it-IT" sz="1400" b="1"/>
              <a:t>Legge n. 80/2005, RICHIAMO ESPRESSO DELL’art. 91 </a:t>
            </a:r>
            <a:r>
              <a:rPr lang="it-IT" sz="1400" b="1" err="1"/>
              <a:t>c.pc</a:t>
            </a:r>
            <a:r>
              <a:rPr lang="it-IT" sz="1400" b="1"/>
              <a:t>.</a:t>
            </a:r>
          </a:p>
          <a:p>
            <a:pPr>
              <a:lnSpc>
                <a:spcPct val="90000"/>
              </a:lnSpc>
            </a:pPr>
            <a:endParaRPr lang="it-IT" sz="1400" b="1"/>
          </a:p>
          <a:p>
            <a:pPr>
              <a:lnSpc>
                <a:spcPct val="90000"/>
              </a:lnSpc>
            </a:pPr>
            <a:r>
              <a:rPr lang="it-IT" sz="1400"/>
              <a:t>Il decreto del GE ha </a:t>
            </a:r>
            <a:r>
              <a:rPr lang="it-IT" sz="1400" b="1"/>
              <a:t>carattere UNITARIO, </a:t>
            </a:r>
            <a:r>
              <a:rPr lang="it-IT" sz="1400"/>
              <a:t>comprende sia le spese vive che gli oneri relativi all’assistenza tecnica</a:t>
            </a:r>
          </a:p>
          <a:p>
            <a:pPr>
              <a:lnSpc>
                <a:spcPct val="90000"/>
              </a:lnSpc>
            </a:pPr>
            <a:endParaRPr lang="it-IT" sz="1400" b="1"/>
          </a:p>
          <a:p>
            <a:pPr>
              <a:lnSpc>
                <a:spcPct val="90000"/>
              </a:lnSpc>
            </a:pPr>
            <a:r>
              <a:rPr lang="it-IT" sz="1400" b="1"/>
              <a:t>SPESE VIVE: </a:t>
            </a:r>
            <a:r>
              <a:rPr lang="it-IT" sz="1400"/>
              <a:t>custodia, trasporto, fabbro, personale medico (verbali di accesso, fatture quietanzate)</a:t>
            </a:r>
          </a:p>
          <a:p>
            <a:pPr>
              <a:lnSpc>
                <a:spcPct val="90000"/>
              </a:lnSpc>
            </a:pPr>
            <a:r>
              <a:rPr lang="it-IT" sz="1400" b="1"/>
              <a:t>ASSISTENZA TECNICA: </a:t>
            </a:r>
            <a:r>
              <a:rPr lang="it-IT" sz="1400"/>
              <a:t>diritti del procuratore ed onorari quando sia stato instaurato il procedimento incidentale di cui all’art. 610 </a:t>
            </a:r>
            <a:r>
              <a:rPr lang="it-IT" sz="1400" err="1"/>
              <a:t>c.p.c.</a:t>
            </a:r>
            <a:endParaRPr lang="it-IT" sz="1400"/>
          </a:p>
        </p:txBody>
      </p:sp>
    </p:spTree>
    <p:extLst>
      <p:ext uri="{BB962C8B-B14F-4D97-AF65-F5344CB8AC3E}">
        <p14:creationId xmlns:p14="http://schemas.microsoft.com/office/powerpoint/2010/main" val="273686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 xmlns:a16="http://schemas.microsoft.com/office/drawing/2014/main" id="{0B5F7E3B-C5F1-40E0-A491-558BAFBC112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pPr algn="r"/>
            <a:r>
              <a:rPr lang="it-IT" sz="2800" dirty="0">
                <a:latin typeface="+mn-lt"/>
              </a:rPr>
              <a:t>art. 614 </a:t>
            </a:r>
            <a:r>
              <a:rPr lang="it-IT" sz="2800" dirty="0" err="1">
                <a:latin typeface="+mn-lt"/>
              </a:rPr>
              <a:t>c.p.c.</a:t>
            </a:r>
            <a:endParaRPr lang="it-IT" sz="2800" dirty="0">
              <a:latin typeface="+mn-lt"/>
            </a:endParaRPr>
          </a:p>
        </p:txBody>
      </p:sp>
      <p:sp>
        <p:nvSpPr>
          <p:cNvPr id="3" name="Segnaposto contenuto 2"/>
          <p:cNvSpPr>
            <a:spLocks noGrp="1"/>
          </p:cNvSpPr>
          <p:nvPr>
            <p:ph idx="1"/>
          </p:nvPr>
        </p:nvSpPr>
        <p:spPr>
          <a:xfrm>
            <a:off x="3490721" y="816638"/>
            <a:ext cx="3464779" cy="5224724"/>
          </a:xfrm>
        </p:spPr>
        <p:txBody>
          <a:bodyPr anchor="ctr">
            <a:normAutofit/>
          </a:bodyPr>
          <a:lstStyle/>
          <a:p>
            <a:r>
              <a:rPr lang="it-IT" b="1" dirty="0"/>
              <a:t>DECRETO DI INGIUNZIONE</a:t>
            </a:r>
            <a:r>
              <a:rPr lang="it-IT" dirty="0"/>
              <a:t>, sulla base di una nota spese vistata dall’ufficiale giudiziario per recuperare le spese sostenute per procedere all’attuazione coattiva</a:t>
            </a:r>
          </a:p>
          <a:p>
            <a:pPr marL="114300" indent="0">
              <a:buNone/>
            </a:pPr>
            <a:endParaRPr lang="it-IT" dirty="0"/>
          </a:p>
          <a:p>
            <a:r>
              <a:rPr lang="it-IT" b="1" dirty="0"/>
              <a:t>PROVA SCRITTA </a:t>
            </a:r>
            <a:r>
              <a:rPr lang="it-IT" dirty="0"/>
              <a:t>dotata di fede privilegiata (visto dell’organo esecutivo), ingiunzione provvisoriamente esecutiva ai sensi dell’art. 642 </a:t>
            </a:r>
            <a:r>
              <a:rPr lang="it-IT" dirty="0" err="1"/>
              <a:t>c.p.c.</a:t>
            </a:r>
            <a:endParaRPr lang="it-IT" dirty="0"/>
          </a:p>
          <a:p>
            <a:endParaRPr lang="it-IT" dirty="0"/>
          </a:p>
        </p:txBody>
      </p:sp>
    </p:spTree>
    <p:extLst>
      <p:ext uri="{BB962C8B-B14F-4D97-AF65-F5344CB8AC3E}">
        <p14:creationId xmlns:p14="http://schemas.microsoft.com/office/powerpoint/2010/main" val="37375843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8DF4D7F6-81B5-452A-9CE6-76D81F91D4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1000126" y="609600"/>
            <a:ext cx="6447501" cy="1320800"/>
          </a:xfrm>
        </p:spPr>
        <p:txBody>
          <a:bodyPr>
            <a:normAutofit/>
          </a:bodyPr>
          <a:lstStyle/>
          <a:p>
            <a:endParaRPr lang="it-IT"/>
          </a:p>
        </p:txBody>
      </p:sp>
      <p:sp>
        <p:nvSpPr>
          <p:cNvPr id="10" name="Isosceles Triangle 9">
            <a:extLst>
              <a:ext uri="{FF2B5EF4-FFF2-40B4-BE49-F238E27FC236}">
                <a16:creationId xmlns="" xmlns:a16="http://schemas.microsoft.com/office/drawing/2014/main" id="{4600514D-20FB-4559-97DC-D1DC39E6C3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0" y="0"/>
            <a:ext cx="336549"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 xmlns:a16="http://schemas.microsoft.com/office/drawing/2014/main" id="{266F638A-E405-4AC0-B984-72E5813B0DD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803900" y="3818467"/>
            <a:ext cx="3337719"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4" name="Straight Connector 13">
            <a:extLst>
              <a:ext uri="{FF2B5EF4-FFF2-40B4-BE49-F238E27FC236}">
                <a16:creationId xmlns="" xmlns:a16="http://schemas.microsoft.com/office/drawing/2014/main" id="{7D1CBE93-B17D-4509-843C-82287C38032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7600950" y="0"/>
            <a:ext cx="12954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 xmlns:a16="http://schemas.microsoft.com/office/drawing/2014/main" id="{AE6277B4-6A43-48AB-89B2-3442221619CC}"/>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H="1">
            <a:off x="5568950" y="3681413"/>
            <a:ext cx="357266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egnaposto contenuto 2"/>
          <p:cNvSpPr>
            <a:spLocks noGrp="1"/>
          </p:cNvSpPr>
          <p:nvPr>
            <p:ph idx="1"/>
          </p:nvPr>
        </p:nvSpPr>
        <p:spPr>
          <a:xfrm>
            <a:off x="1000126" y="2160590"/>
            <a:ext cx="6353174" cy="3429260"/>
          </a:xfrm>
        </p:spPr>
        <p:txBody>
          <a:bodyPr>
            <a:normAutofit/>
          </a:bodyPr>
          <a:lstStyle/>
          <a:p>
            <a:pPr>
              <a:lnSpc>
                <a:spcPct val="90000"/>
              </a:lnSpc>
            </a:pPr>
            <a:r>
              <a:rPr lang="it-IT" b="1"/>
              <a:t>SINDACATO DEL GE: </a:t>
            </a:r>
            <a:r>
              <a:rPr lang="it-IT"/>
              <a:t>delibazione sulle spese, possibilità di rigetto? </a:t>
            </a:r>
          </a:p>
          <a:p>
            <a:pPr>
              <a:lnSpc>
                <a:spcPct val="90000"/>
              </a:lnSpc>
            </a:pPr>
            <a:r>
              <a:rPr lang="it-IT"/>
              <a:t>Diritto alla ripetizione non integrale degli esborsi, a differenza di quanto accade nell’espropriazione, ma solo delle spese che sono CONSEGUENZA DELL’INADEMPIMENTO</a:t>
            </a:r>
          </a:p>
          <a:p>
            <a:pPr>
              <a:lnSpc>
                <a:spcPct val="90000"/>
              </a:lnSpc>
            </a:pPr>
            <a:r>
              <a:rPr lang="it-IT"/>
              <a:t>Es. opere sul fondo servente</a:t>
            </a:r>
          </a:p>
          <a:p>
            <a:pPr>
              <a:lnSpc>
                <a:spcPct val="90000"/>
              </a:lnSpc>
            </a:pPr>
            <a:r>
              <a:rPr lang="it-IT"/>
              <a:t>Es. utilizzo di materiali più costosi del necessario per la ricostruzione di un manufatto</a:t>
            </a:r>
          </a:p>
          <a:p>
            <a:pPr>
              <a:lnSpc>
                <a:spcPct val="90000"/>
              </a:lnSpc>
            </a:pPr>
            <a:r>
              <a:rPr lang="it-IT"/>
              <a:t>Liquidazione delle spese che il GE ritiene congrue e riferibili all’esecuzione, art. 640 </a:t>
            </a:r>
            <a:r>
              <a:rPr lang="it-IT" err="1"/>
              <a:t>c.p.c.</a:t>
            </a:r>
            <a:endParaRPr lang="it-IT"/>
          </a:p>
        </p:txBody>
      </p:sp>
      <p:sp>
        <p:nvSpPr>
          <p:cNvPr id="18" name="Rectangle 27">
            <a:extLst>
              <a:ext uri="{FF2B5EF4-FFF2-40B4-BE49-F238E27FC236}">
                <a16:creationId xmlns="" xmlns:a16="http://schemas.microsoft.com/office/drawing/2014/main" id="{27B538D5-95DB-47ED-9CB4-34AE5BF78E6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7819230" y="0"/>
            <a:ext cx="1324770"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599135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8DF4D7F6-81B5-452A-9CE6-76D81F91D4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1000126" y="609600"/>
            <a:ext cx="6447501" cy="1320800"/>
          </a:xfrm>
        </p:spPr>
        <p:txBody>
          <a:bodyPr>
            <a:normAutofit/>
          </a:bodyPr>
          <a:lstStyle/>
          <a:p>
            <a:endParaRPr lang="it-IT"/>
          </a:p>
        </p:txBody>
      </p:sp>
      <p:sp>
        <p:nvSpPr>
          <p:cNvPr id="10" name="Isosceles Triangle 9">
            <a:extLst>
              <a:ext uri="{FF2B5EF4-FFF2-40B4-BE49-F238E27FC236}">
                <a16:creationId xmlns="" xmlns:a16="http://schemas.microsoft.com/office/drawing/2014/main" id="{4600514D-20FB-4559-97DC-D1DC39E6C3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0" y="0"/>
            <a:ext cx="336549"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 xmlns:a16="http://schemas.microsoft.com/office/drawing/2014/main" id="{266F638A-E405-4AC0-B984-72E5813B0DD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803900" y="3818467"/>
            <a:ext cx="3337719"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4" name="Straight Connector 13">
            <a:extLst>
              <a:ext uri="{FF2B5EF4-FFF2-40B4-BE49-F238E27FC236}">
                <a16:creationId xmlns="" xmlns:a16="http://schemas.microsoft.com/office/drawing/2014/main" id="{7D1CBE93-B17D-4509-843C-82287C38032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7600950" y="0"/>
            <a:ext cx="12954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 xmlns:a16="http://schemas.microsoft.com/office/drawing/2014/main" id="{AE6277B4-6A43-48AB-89B2-3442221619CC}"/>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H="1">
            <a:off x="5568950" y="3681413"/>
            <a:ext cx="357266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egnaposto contenuto 2"/>
          <p:cNvSpPr>
            <a:spLocks noGrp="1"/>
          </p:cNvSpPr>
          <p:nvPr>
            <p:ph idx="1"/>
          </p:nvPr>
        </p:nvSpPr>
        <p:spPr>
          <a:xfrm>
            <a:off x="1000126" y="2160590"/>
            <a:ext cx="6353174" cy="3429260"/>
          </a:xfrm>
        </p:spPr>
        <p:txBody>
          <a:bodyPr>
            <a:noAutofit/>
          </a:bodyPr>
          <a:lstStyle/>
          <a:p>
            <a:pPr>
              <a:lnSpc>
                <a:spcPct val="90000"/>
              </a:lnSpc>
            </a:pPr>
            <a:r>
              <a:rPr lang="it-IT" sz="1400" b="1" dirty="0"/>
              <a:t>ESAME NEL MERITO</a:t>
            </a:r>
            <a:r>
              <a:rPr lang="it-IT" sz="1400" dirty="0"/>
              <a:t> DELLA PRETESA avanzata </a:t>
            </a:r>
          </a:p>
          <a:p>
            <a:pPr>
              <a:lnSpc>
                <a:spcPct val="90000"/>
              </a:lnSpc>
            </a:pPr>
            <a:r>
              <a:rPr lang="it-IT" sz="1400" dirty="0"/>
              <a:t>LIQUIDAZIONE SOLO DELLE SPESE CONGRUE E RIFERIBILI ALL’INADEMPIMENTO</a:t>
            </a:r>
          </a:p>
          <a:p>
            <a:pPr marL="114300" indent="0">
              <a:lnSpc>
                <a:spcPct val="90000"/>
              </a:lnSpc>
              <a:buNone/>
            </a:pPr>
            <a:endParaRPr lang="it-IT" sz="1400" dirty="0"/>
          </a:p>
          <a:p>
            <a:pPr>
              <a:lnSpc>
                <a:spcPct val="90000"/>
              </a:lnSpc>
            </a:pPr>
            <a:r>
              <a:rPr lang="it-IT" sz="1400" dirty="0"/>
              <a:t>Anche le spese di </a:t>
            </a:r>
            <a:r>
              <a:rPr lang="it-IT" sz="1400" b="1" dirty="0"/>
              <a:t>ASSISTENZA TECNICA</a:t>
            </a:r>
            <a:r>
              <a:rPr lang="it-IT" sz="1400" dirty="0"/>
              <a:t>, che non sono tuttavia assistite dalle fede privilegiata delle spese vive</a:t>
            </a:r>
          </a:p>
          <a:p>
            <a:pPr>
              <a:lnSpc>
                <a:spcPct val="90000"/>
              </a:lnSpc>
            </a:pPr>
            <a:endParaRPr lang="it-IT" sz="1400" dirty="0"/>
          </a:p>
          <a:p>
            <a:pPr>
              <a:lnSpc>
                <a:spcPct val="90000"/>
              </a:lnSpc>
            </a:pPr>
            <a:r>
              <a:rPr lang="it-IT" sz="1400" b="1" dirty="0"/>
              <a:t>Competenza funzionale del GE</a:t>
            </a:r>
          </a:p>
          <a:p>
            <a:pPr>
              <a:lnSpc>
                <a:spcPct val="90000"/>
              </a:lnSpc>
            </a:pPr>
            <a:endParaRPr lang="it-IT" sz="1400" b="1" dirty="0"/>
          </a:p>
          <a:p>
            <a:pPr>
              <a:lnSpc>
                <a:spcPct val="90000"/>
              </a:lnSpc>
            </a:pPr>
            <a:r>
              <a:rPr lang="it-IT" sz="1400" b="1" dirty="0"/>
              <a:t>Opposizione </a:t>
            </a:r>
            <a:r>
              <a:rPr lang="it-IT" sz="1400" b="1" i="1" dirty="0"/>
              <a:t>ex </a:t>
            </a:r>
            <a:r>
              <a:rPr lang="it-IT" sz="1400" b="1" dirty="0"/>
              <a:t>art. 645 </a:t>
            </a:r>
            <a:r>
              <a:rPr lang="it-IT" sz="1400" b="1" dirty="0" err="1"/>
              <a:t>c.p.c.</a:t>
            </a:r>
            <a:r>
              <a:rPr lang="it-IT" sz="1400" b="1" dirty="0"/>
              <a:t>: </a:t>
            </a:r>
            <a:r>
              <a:rPr lang="it-IT" sz="1400" dirty="0"/>
              <a:t>contestazioni sulla documentazione, sulla congruità delle spese, sulla loro riferibilità o meno all’esecuzione forzata ma non anche vizi dell’esecuzione forzata</a:t>
            </a:r>
          </a:p>
        </p:txBody>
      </p:sp>
      <p:sp>
        <p:nvSpPr>
          <p:cNvPr id="18" name="Rectangle 27">
            <a:extLst>
              <a:ext uri="{FF2B5EF4-FFF2-40B4-BE49-F238E27FC236}">
                <a16:creationId xmlns="" xmlns:a16="http://schemas.microsoft.com/office/drawing/2014/main" id="{27B538D5-95DB-47ED-9CB4-34AE5BF78E6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7819230" y="0"/>
            <a:ext cx="1324770"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182991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5" name="Straight Connector 7">
            <a:extLst>
              <a:ext uri="{FF2B5EF4-FFF2-40B4-BE49-F238E27FC236}">
                <a16:creationId xmlns="" xmlns:a16="http://schemas.microsoft.com/office/drawing/2014/main" id="{0B5F7E3B-C5F1-40E0-A491-558BAFBC112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pPr algn="r"/>
            <a:r>
              <a:rPr lang="it-IT" sz="2800" b="1" dirty="0">
                <a:latin typeface="+mn-lt"/>
              </a:rPr>
              <a:t>art. 91 c.p.c.</a:t>
            </a:r>
          </a:p>
        </p:txBody>
      </p:sp>
      <p:sp>
        <p:nvSpPr>
          <p:cNvPr id="3" name="Segnaposto contenuto 2"/>
          <p:cNvSpPr>
            <a:spLocks noGrp="1"/>
          </p:cNvSpPr>
          <p:nvPr>
            <p:ph idx="1"/>
          </p:nvPr>
        </p:nvSpPr>
        <p:spPr>
          <a:xfrm>
            <a:off x="3490721" y="816638"/>
            <a:ext cx="3464779" cy="5224724"/>
          </a:xfrm>
        </p:spPr>
        <p:txBody>
          <a:bodyPr anchor="ctr">
            <a:normAutofit/>
          </a:bodyPr>
          <a:lstStyle/>
          <a:p>
            <a:r>
              <a:rPr lang="it-IT" dirty="0"/>
              <a:t>Il giudice, con la sentenza che chiude il processo davanti a lui, condanna la </a:t>
            </a:r>
            <a:r>
              <a:rPr lang="it-IT" b="1" dirty="0"/>
              <a:t>parte soccombente </a:t>
            </a:r>
            <a:r>
              <a:rPr lang="it-IT" dirty="0"/>
              <a:t>al rimborso delle spese a favore dell’altra parte e ne liquida l’ammontare insieme con li onorari di difesa.</a:t>
            </a:r>
          </a:p>
          <a:p>
            <a:pPr marL="114300" indent="0">
              <a:buNone/>
            </a:pPr>
            <a:endParaRPr lang="it-IT" dirty="0"/>
          </a:p>
        </p:txBody>
      </p:sp>
    </p:spTree>
    <p:extLst>
      <p:ext uri="{BB962C8B-B14F-4D97-AF65-F5344CB8AC3E}">
        <p14:creationId xmlns:p14="http://schemas.microsoft.com/office/powerpoint/2010/main" val="28817648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 xmlns:a16="http://schemas.microsoft.com/office/drawing/2014/main" id="{0B5F7E3B-C5F1-40E0-A491-558BAFBC112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pPr algn="r"/>
            <a:r>
              <a:rPr lang="it-IT" sz="2800" b="1" dirty="0">
                <a:latin typeface="+mn-lt"/>
              </a:rPr>
              <a:t>ESTINZIONE E SPESE PROCESSUALI</a:t>
            </a:r>
          </a:p>
        </p:txBody>
      </p:sp>
      <p:sp>
        <p:nvSpPr>
          <p:cNvPr id="3" name="Segnaposto contenuto 2"/>
          <p:cNvSpPr>
            <a:spLocks noGrp="1"/>
          </p:cNvSpPr>
          <p:nvPr>
            <p:ph idx="1"/>
          </p:nvPr>
        </p:nvSpPr>
        <p:spPr>
          <a:xfrm>
            <a:off x="3490721" y="816638"/>
            <a:ext cx="3464779" cy="5224724"/>
          </a:xfrm>
        </p:spPr>
        <p:txBody>
          <a:bodyPr anchor="ctr">
            <a:normAutofit/>
          </a:bodyPr>
          <a:lstStyle/>
          <a:p>
            <a:endParaRPr lang="it-IT" dirty="0"/>
          </a:p>
          <a:p>
            <a:r>
              <a:rPr lang="it-IT" b="1" dirty="0"/>
              <a:t>DEROGA ALL’ART. 95 </a:t>
            </a:r>
            <a:r>
              <a:rPr lang="it-IT" b="1" dirty="0" err="1"/>
              <a:t>c.p.c.</a:t>
            </a:r>
            <a:r>
              <a:rPr lang="it-IT" b="1" dirty="0"/>
              <a:t>???</a:t>
            </a:r>
          </a:p>
          <a:p>
            <a:pPr marL="114300" indent="0">
              <a:buNone/>
            </a:pPr>
            <a:endParaRPr lang="it-IT" b="1" dirty="0"/>
          </a:p>
          <a:p>
            <a:pPr marL="114300" indent="0">
              <a:buNone/>
            </a:pPr>
            <a:endParaRPr lang="it-IT" dirty="0"/>
          </a:p>
          <a:p>
            <a:endParaRPr lang="it-IT" dirty="0"/>
          </a:p>
        </p:txBody>
      </p:sp>
    </p:spTree>
    <p:extLst>
      <p:ext uri="{BB962C8B-B14F-4D97-AF65-F5344CB8AC3E}">
        <p14:creationId xmlns:p14="http://schemas.microsoft.com/office/powerpoint/2010/main" val="40395900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 xmlns:a16="http://schemas.microsoft.com/office/drawing/2014/main" id="{0B5F7E3B-C5F1-40E0-A491-558BAFBC112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107506" y="816638"/>
            <a:ext cx="2900614" cy="5224724"/>
          </a:xfrm>
        </p:spPr>
        <p:txBody>
          <a:bodyPr anchor="ctr">
            <a:normAutofit/>
          </a:bodyPr>
          <a:lstStyle/>
          <a:p>
            <a:pPr algn="r"/>
            <a:r>
              <a:rPr lang="it-IT" sz="2400" dirty="0">
                <a:latin typeface="+mn-lt"/>
              </a:rPr>
              <a:t>Art. 632 co.1 c.p.c.</a:t>
            </a:r>
          </a:p>
        </p:txBody>
      </p:sp>
      <p:sp>
        <p:nvSpPr>
          <p:cNvPr id="3" name="Segnaposto contenuto 2"/>
          <p:cNvSpPr>
            <a:spLocks noGrp="1"/>
          </p:cNvSpPr>
          <p:nvPr>
            <p:ph idx="1"/>
          </p:nvPr>
        </p:nvSpPr>
        <p:spPr>
          <a:xfrm>
            <a:off x="3490721" y="816638"/>
            <a:ext cx="3464779" cy="5224724"/>
          </a:xfrm>
        </p:spPr>
        <p:txBody>
          <a:bodyPr anchor="ctr">
            <a:normAutofit/>
          </a:bodyPr>
          <a:lstStyle/>
          <a:p>
            <a:r>
              <a:rPr lang="it-IT" dirty="0"/>
              <a:t>Con l’ordinanza che pronuncia l’estinzione è disposta sempre la </a:t>
            </a:r>
            <a:r>
              <a:rPr lang="it-IT" b="1" dirty="0"/>
              <a:t>cancellazione della trascrizione</a:t>
            </a:r>
            <a:r>
              <a:rPr lang="it-IT" dirty="0"/>
              <a:t> del pignoramento. Con la medesima ordinanza </a:t>
            </a:r>
            <a:r>
              <a:rPr lang="it-IT" b="1" u="sng" dirty="0"/>
              <a:t>il giudice dell’esecuzione, provvede alla liquidazione delle spese sostenute dalle parti, </a:t>
            </a:r>
            <a:r>
              <a:rPr lang="it-IT" b="1" i="1" u="sng" dirty="0"/>
              <a:t>se richiesto</a:t>
            </a:r>
            <a:r>
              <a:rPr lang="it-IT" b="1" u="sng" dirty="0"/>
              <a:t>,</a:t>
            </a:r>
            <a:r>
              <a:rPr lang="it-IT" dirty="0"/>
              <a:t> e alla liquidazione dei </a:t>
            </a:r>
            <a:r>
              <a:rPr lang="it-IT" b="1" dirty="0"/>
              <a:t>compensi </a:t>
            </a:r>
            <a:r>
              <a:rPr lang="it-IT" dirty="0"/>
              <a:t>spettanti all’eventuale delegato ai sensi dell’art. 591 </a:t>
            </a:r>
            <a:r>
              <a:rPr lang="it-IT" i="1" dirty="0"/>
              <a:t>bis</a:t>
            </a:r>
            <a:r>
              <a:rPr lang="it-IT" dirty="0"/>
              <a:t> </a:t>
            </a:r>
            <a:r>
              <a:rPr lang="it-IT" dirty="0" err="1"/>
              <a:t>c.p.c.</a:t>
            </a:r>
            <a:endParaRPr lang="it-IT" dirty="0"/>
          </a:p>
        </p:txBody>
      </p:sp>
    </p:spTree>
    <p:extLst>
      <p:ext uri="{BB962C8B-B14F-4D97-AF65-F5344CB8AC3E}">
        <p14:creationId xmlns:p14="http://schemas.microsoft.com/office/powerpoint/2010/main" val="12493218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r>
            <a:br>
              <a:rPr lang="it-IT" dirty="0"/>
            </a:br>
            <a:r>
              <a:rPr lang="it-IT" dirty="0" smtClean="0"/>
              <a:t>art. 632 </a:t>
            </a:r>
            <a:r>
              <a:rPr lang="it-IT" dirty="0" err="1" smtClean="0"/>
              <a:t>ult</a:t>
            </a:r>
            <a:r>
              <a:rPr lang="it-IT" dirty="0" smtClean="0"/>
              <a:t>. co. </a:t>
            </a:r>
            <a:r>
              <a:rPr lang="it-IT" dirty="0" err="1" smtClean="0"/>
              <a:t>c.p.c.</a:t>
            </a:r>
            <a:endParaRPr lang="it-IT" dirty="0"/>
          </a:p>
        </p:txBody>
      </p:sp>
      <p:sp>
        <p:nvSpPr>
          <p:cNvPr id="3" name="Segnaposto contenuto 2"/>
          <p:cNvSpPr>
            <a:spLocks noGrp="1"/>
          </p:cNvSpPr>
          <p:nvPr>
            <p:ph idx="1"/>
          </p:nvPr>
        </p:nvSpPr>
        <p:spPr>
          <a:xfrm>
            <a:off x="539552" y="2132856"/>
            <a:ext cx="6347714" cy="3880773"/>
          </a:xfrm>
        </p:spPr>
        <p:txBody>
          <a:bodyPr>
            <a:normAutofit/>
          </a:bodyPr>
          <a:lstStyle/>
          <a:p>
            <a:pPr marL="0" indent="0" algn="just">
              <a:buNone/>
            </a:pPr>
            <a:r>
              <a:rPr lang="it-IT" sz="2000" dirty="0" smtClean="0"/>
              <a:t>Avvenuta l’estinzione del processo, il custode rende al debitore il conto, che è discusso e chiuso davanti al giudice dell’esecuzione. </a:t>
            </a:r>
            <a:r>
              <a:rPr lang="it-IT" sz="2000" b="1" dirty="0" smtClean="0"/>
              <a:t>Si applica la disposizione dell’art. 310 ultimo comma.</a:t>
            </a:r>
          </a:p>
          <a:p>
            <a:pPr marL="0" indent="0" algn="just">
              <a:buNone/>
            </a:pPr>
            <a:endParaRPr lang="it-IT" sz="2000" dirty="0"/>
          </a:p>
          <a:p>
            <a:pPr marL="0" indent="0" algn="just">
              <a:buNone/>
            </a:pPr>
            <a:r>
              <a:rPr lang="it-IT" sz="2000" b="1" dirty="0"/>
              <a:t>a</a:t>
            </a:r>
            <a:r>
              <a:rPr lang="it-IT" sz="2000" b="1" dirty="0" smtClean="0"/>
              <a:t>rt. 310 </a:t>
            </a:r>
            <a:r>
              <a:rPr lang="it-IT" sz="2000" b="1" dirty="0" err="1" smtClean="0"/>
              <a:t>ult</a:t>
            </a:r>
            <a:r>
              <a:rPr lang="it-IT" sz="2000" b="1" dirty="0" smtClean="0"/>
              <a:t>. co. </a:t>
            </a:r>
            <a:r>
              <a:rPr lang="it-IT" sz="2000" b="1" dirty="0" err="1" smtClean="0"/>
              <a:t>c.p.c.</a:t>
            </a:r>
            <a:endParaRPr lang="it-IT" sz="2000" b="1" dirty="0" smtClean="0"/>
          </a:p>
          <a:p>
            <a:pPr marL="0" indent="0" algn="just">
              <a:buNone/>
            </a:pPr>
            <a:r>
              <a:rPr lang="it-IT" sz="2000" dirty="0" smtClean="0"/>
              <a:t>Le spese del processo estinto </a:t>
            </a:r>
            <a:r>
              <a:rPr lang="it-IT" sz="2000" b="1" u="sng" dirty="0" smtClean="0"/>
              <a:t>stanno a carico delle parti che le hanno anticipate</a:t>
            </a:r>
            <a:r>
              <a:rPr lang="it-IT" sz="2000" dirty="0" smtClean="0"/>
              <a:t>.</a:t>
            </a:r>
          </a:p>
        </p:txBody>
      </p:sp>
    </p:spTree>
    <p:extLst>
      <p:ext uri="{BB962C8B-B14F-4D97-AF65-F5344CB8AC3E}">
        <p14:creationId xmlns:p14="http://schemas.microsoft.com/office/powerpoint/2010/main" val="31305505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1000126" y="609600"/>
            <a:ext cx="6447501" cy="1320800"/>
          </a:xfrm>
        </p:spPr>
        <p:txBody>
          <a:bodyPr>
            <a:normAutofit/>
          </a:bodyPr>
          <a:lstStyle/>
          <a:p>
            <a:r>
              <a:rPr lang="it-IT" dirty="0" err="1">
                <a:latin typeface="+mn-lt"/>
              </a:rPr>
              <a:t>Cass</a:t>
            </a:r>
            <a:r>
              <a:rPr lang="it-IT" dirty="0">
                <a:latin typeface="+mn-lt"/>
              </a:rPr>
              <a:t>. n. 16711/2009</a:t>
            </a:r>
          </a:p>
        </p:txBody>
      </p:sp>
      <p:sp>
        <p:nvSpPr>
          <p:cNvPr id="10" name="Isosceles Triangle 9">
            <a:extLst>
              <a:ext uri="{FF2B5EF4-FFF2-40B4-BE49-F238E27FC236}">
                <a16:creationId xmlns=""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p:cNvSpPr>
            <a:spLocks noGrp="1"/>
          </p:cNvSpPr>
          <p:nvPr>
            <p:ph idx="1"/>
          </p:nvPr>
        </p:nvSpPr>
        <p:spPr>
          <a:xfrm>
            <a:off x="1000126" y="1412776"/>
            <a:ext cx="6447501" cy="4628587"/>
          </a:xfrm>
        </p:spPr>
        <p:txBody>
          <a:bodyPr>
            <a:noAutofit/>
          </a:bodyPr>
          <a:lstStyle/>
          <a:p>
            <a:pPr algn="just">
              <a:lnSpc>
                <a:spcPct val="90000"/>
              </a:lnSpc>
            </a:pPr>
            <a:r>
              <a:rPr lang="it-IT" dirty="0"/>
              <a:t>In conformità alla regola generale dettata dall'art. 310, ultimo comma, cod. </a:t>
            </a:r>
            <a:r>
              <a:rPr lang="it-IT" dirty="0" err="1"/>
              <a:t>proc</a:t>
            </a:r>
            <a:r>
              <a:rPr lang="it-IT" dirty="0"/>
              <a:t>. civ., nel processo di esecuzione e, quindi, anche in quello di espropriazione forzata presso terzi, </a:t>
            </a:r>
            <a:r>
              <a:rPr lang="it-IT" b="1" u="sng" dirty="0"/>
              <a:t>in mancanza di diverso accordo tra le parti</a:t>
            </a:r>
            <a:r>
              <a:rPr lang="it-IT" dirty="0"/>
              <a:t>, qualora il processo si estingua</a:t>
            </a:r>
            <a:r>
              <a:rPr lang="it-IT" b="1" dirty="0"/>
              <a:t>, </a:t>
            </a:r>
            <a:r>
              <a:rPr lang="it-IT" b="1" u="sng" dirty="0"/>
              <a:t>le spese restano a carico delle parti che le hanno anticipate</a:t>
            </a:r>
            <a:r>
              <a:rPr lang="it-IT" dirty="0"/>
              <a:t>; pertanto, </a:t>
            </a:r>
            <a:r>
              <a:rPr lang="it-IT" b="1" u="sng" dirty="0"/>
              <a:t>le spese sostenute dal creditore procedente restano a suo carico </a:t>
            </a:r>
            <a:r>
              <a:rPr lang="it-IT" dirty="0"/>
              <a:t>se, a seguito della dichiarazione negativa del terzo e in assenza di contestazioni, il processo </a:t>
            </a:r>
            <a:r>
              <a:rPr lang="it-IT" dirty="0" err="1"/>
              <a:t>é</a:t>
            </a:r>
            <a:r>
              <a:rPr lang="it-IT" dirty="0"/>
              <a:t> dichiarato estinto e, conseguentemente, l'ordinanza con la quale il giudice dell'esecuzione, dichiarata l'estinzione del processo, provvede alla loro liquidazione senza, però, porle a carico del debitore esecutato (come richiesto dal creditore procedente, nella specie), non avendo contenuto decisorio su diritti, non può considerarsi ricorribile per cassazione ex art. 111 </a:t>
            </a:r>
            <a:r>
              <a:rPr lang="it-IT" dirty="0" err="1"/>
              <a:t>Cost</a:t>
            </a:r>
            <a:endParaRPr lang="it-IT" dirty="0"/>
          </a:p>
        </p:txBody>
      </p:sp>
      <p:sp>
        <p:nvSpPr>
          <p:cNvPr id="12" name="Isosceles Triangle 11">
            <a:extLst>
              <a:ext uri="{FF2B5EF4-FFF2-40B4-BE49-F238E27FC236}">
                <a16:creationId xmlns=""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7646758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7">
            <a:extLst>
              <a:ext uri="{FF2B5EF4-FFF2-40B4-BE49-F238E27FC236}">
                <a16:creationId xmlns="" xmlns:a16="http://schemas.microsoft.com/office/drawing/2014/main" id="{8DF4D7F6-81B5-452A-9CE6-76D81F91D4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1000126" y="609600"/>
            <a:ext cx="6447501" cy="1320800"/>
          </a:xfrm>
        </p:spPr>
        <p:txBody>
          <a:bodyPr>
            <a:normAutofit/>
          </a:bodyPr>
          <a:lstStyle/>
          <a:p>
            <a:r>
              <a:rPr lang="it-IT" b="1" i="1">
                <a:latin typeface="+mn-lt"/>
              </a:rPr>
              <a:t>SPESE A CARICO DI CHI LE ANTICIPA</a:t>
            </a:r>
          </a:p>
        </p:txBody>
      </p:sp>
      <p:sp>
        <p:nvSpPr>
          <p:cNvPr id="10" name="Isosceles Triangle 9">
            <a:extLst>
              <a:ext uri="{FF2B5EF4-FFF2-40B4-BE49-F238E27FC236}">
                <a16:creationId xmlns="" xmlns:a16="http://schemas.microsoft.com/office/drawing/2014/main" id="{4600514D-20FB-4559-97DC-D1DC39E6C3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0" y="0"/>
            <a:ext cx="336549"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 xmlns:a16="http://schemas.microsoft.com/office/drawing/2014/main" id="{266F638A-E405-4AC0-B984-72E5813B0DD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803900" y="3818467"/>
            <a:ext cx="3337719"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4" name="Straight Connector 13">
            <a:extLst>
              <a:ext uri="{FF2B5EF4-FFF2-40B4-BE49-F238E27FC236}">
                <a16:creationId xmlns="" xmlns:a16="http://schemas.microsoft.com/office/drawing/2014/main" id="{7D1CBE93-B17D-4509-843C-82287C38032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7600950" y="0"/>
            <a:ext cx="12954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 xmlns:a16="http://schemas.microsoft.com/office/drawing/2014/main" id="{AE6277B4-6A43-48AB-89B2-3442221619CC}"/>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H="1">
            <a:off x="5568950" y="3681413"/>
            <a:ext cx="357266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egnaposto contenuto 2"/>
          <p:cNvSpPr>
            <a:spLocks noGrp="1"/>
          </p:cNvSpPr>
          <p:nvPr>
            <p:ph idx="1"/>
          </p:nvPr>
        </p:nvSpPr>
        <p:spPr>
          <a:xfrm>
            <a:off x="1000126" y="2160590"/>
            <a:ext cx="6353174" cy="3429260"/>
          </a:xfrm>
        </p:spPr>
        <p:txBody>
          <a:bodyPr>
            <a:normAutofit/>
          </a:bodyPr>
          <a:lstStyle/>
          <a:p>
            <a:r>
              <a:rPr lang="it-IT" sz="2400" b="1" dirty="0"/>
              <a:t>Logico corollario dell’art. 95 c.p.c.</a:t>
            </a:r>
          </a:p>
          <a:p>
            <a:pPr algn="just"/>
            <a:r>
              <a:rPr lang="it-IT" sz="2400" dirty="0"/>
              <a:t>In caso di estinzione </a:t>
            </a:r>
            <a:r>
              <a:rPr lang="it-IT" sz="2400" b="1" dirty="0"/>
              <a:t>non vi è distribuzione né ricavato</a:t>
            </a:r>
            <a:r>
              <a:rPr lang="it-IT" sz="2400" dirty="0"/>
              <a:t>, dunque non v’è il presupposto dell’utile conclusione del processo esecutivo che è alla base dell’art. 95 c.p.c.</a:t>
            </a:r>
          </a:p>
          <a:p>
            <a:r>
              <a:rPr lang="it-IT" sz="2400" b="1" dirty="0"/>
              <a:t>E’ inammissibile una condanna alle spese</a:t>
            </a:r>
          </a:p>
        </p:txBody>
      </p:sp>
      <p:sp>
        <p:nvSpPr>
          <p:cNvPr id="18" name="Rectangle 27">
            <a:extLst>
              <a:ext uri="{FF2B5EF4-FFF2-40B4-BE49-F238E27FC236}">
                <a16:creationId xmlns="" xmlns:a16="http://schemas.microsoft.com/office/drawing/2014/main" id="{27B538D5-95DB-47ED-9CB4-34AE5BF78E6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7819230" y="0"/>
            <a:ext cx="1324770"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4246035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8DF4D7F6-81B5-452A-9CE6-76D81F91D4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1000126" y="609600"/>
            <a:ext cx="6447501" cy="1320800"/>
          </a:xfrm>
        </p:spPr>
        <p:txBody>
          <a:bodyPr>
            <a:normAutofit/>
          </a:bodyPr>
          <a:lstStyle/>
          <a:p>
            <a:r>
              <a:rPr lang="it-IT" i="1" dirty="0">
                <a:latin typeface="+mn-lt"/>
              </a:rPr>
              <a:t>SE RICHIESTO</a:t>
            </a:r>
          </a:p>
        </p:txBody>
      </p:sp>
      <p:sp>
        <p:nvSpPr>
          <p:cNvPr id="10" name="Isosceles Triangle 9">
            <a:extLst>
              <a:ext uri="{FF2B5EF4-FFF2-40B4-BE49-F238E27FC236}">
                <a16:creationId xmlns="" xmlns:a16="http://schemas.microsoft.com/office/drawing/2014/main" id="{4600514D-20FB-4559-97DC-D1DC39E6C3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0" y="0"/>
            <a:ext cx="336549"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 xmlns:a16="http://schemas.microsoft.com/office/drawing/2014/main" id="{266F638A-E405-4AC0-B984-72E5813B0DD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803900" y="3818467"/>
            <a:ext cx="3337719"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4" name="Straight Connector 13">
            <a:extLst>
              <a:ext uri="{FF2B5EF4-FFF2-40B4-BE49-F238E27FC236}">
                <a16:creationId xmlns="" xmlns:a16="http://schemas.microsoft.com/office/drawing/2014/main" id="{7D1CBE93-B17D-4509-843C-82287C38032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7600950" y="0"/>
            <a:ext cx="12954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 xmlns:a16="http://schemas.microsoft.com/office/drawing/2014/main" id="{AE6277B4-6A43-48AB-89B2-3442221619CC}"/>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H="1">
            <a:off x="5568950" y="3681413"/>
            <a:ext cx="357266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egnaposto contenuto 2"/>
          <p:cNvSpPr>
            <a:spLocks noGrp="1"/>
          </p:cNvSpPr>
          <p:nvPr>
            <p:ph idx="1"/>
          </p:nvPr>
        </p:nvSpPr>
        <p:spPr>
          <a:xfrm>
            <a:off x="1000126" y="2160590"/>
            <a:ext cx="6353174" cy="3429260"/>
          </a:xfrm>
        </p:spPr>
        <p:txBody>
          <a:bodyPr>
            <a:normAutofit/>
          </a:bodyPr>
          <a:lstStyle/>
          <a:p>
            <a:pPr algn="just"/>
            <a:r>
              <a:rPr lang="it-IT" sz="2000" b="1" dirty="0"/>
              <a:t>LIQUIDAZIONE OVE LE PARTI NE FACCIANO RICHIESTA</a:t>
            </a:r>
          </a:p>
          <a:p>
            <a:pPr algn="just"/>
            <a:r>
              <a:rPr lang="it-IT" sz="2000" dirty="0"/>
              <a:t>La norma </a:t>
            </a:r>
            <a:r>
              <a:rPr lang="it-IT" sz="2000" b="1" dirty="0"/>
              <a:t>appare in contrasto </a:t>
            </a:r>
            <a:r>
              <a:rPr lang="it-IT" sz="2000" dirty="0"/>
              <a:t>con la previsione secondo cui nel caso di estinzione le spese rimangono a carico di chi le ha anticipate</a:t>
            </a:r>
          </a:p>
          <a:p>
            <a:pPr algn="just"/>
            <a:r>
              <a:rPr lang="it-IT" sz="2000" b="1" dirty="0"/>
              <a:t>IN SEDE INTEPRETATIVA </a:t>
            </a:r>
            <a:r>
              <a:rPr lang="it-IT" sz="2000" dirty="0"/>
              <a:t>è stato tuttavia precisato che l’ipotesi è quella di estinzione pronunciata su richiesta comune di creditore e debitore con previsione dell’accollo delle spese da parte del debitore</a:t>
            </a:r>
          </a:p>
        </p:txBody>
      </p:sp>
      <p:sp>
        <p:nvSpPr>
          <p:cNvPr id="18" name="Rectangle 27">
            <a:extLst>
              <a:ext uri="{FF2B5EF4-FFF2-40B4-BE49-F238E27FC236}">
                <a16:creationId xmlns="" xmlns:a16="http://schemas.microsoft.com/office/drawing/2014/main" id="{27B538D5-95DB-47ED-9CB4-34AE5BF78E6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7819230" y="0"/>
            <a:ext cx="1324770"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4825337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1000126" y="609600"/>
            <a:ext cx="6447501" cy="1320800"/>
          </a:xfrm>
        </p:spPr>
        <p:txBody>
          <a:bodyPr>
            <a:normAutofit/>
          </a:bodyPr>
          <a:lstStyle/>
          <a:p>
            <a:r>
              <a:rPr lang="it-IT" b="1" dirty="0" err="1">
                <a:latin typeface="+mn-lt"/>
              </a:rPr>
              <a:t>Cass</a:t>
            </a:r>
            <a:r>
              <a:rPr lang="it-IT" b="1" dirty="0">
                <a:latin typeface="+mn-lt"/>
              </a:rPr>
              <a:t>. n. 19540/2013</a:t>
            </a:r>
          </a:p>
        </p:txBody>
      </p:sp>
      <p:sp>
        <p:nvSpPr>
          <p:cNvPr id="10" name="Isosceles Triangle 9">
            <a:extLst>
              <a:ext uri="{FF2B5EF4-FFF2-40B4-BE49-F238E27FC236}">
                <a16:creationId xmlns=""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p:cNvSpPr>
            <a:spLocks noGrp="1"/>
          </p:cNvSpPr>
          <p:nvPr>
            <p:ph idx="1"/>
          </p:nvPr>
        </p:nvSpPr>
        <p:spPr>
          <a:xfrm>
            <a:off x="1000126" y="2160589"/>
            <a:ext cx="6447501" cy="3880773"/>
          </a:xfrm>
        </p:spPr>
        <p:txBody>
          <a:bodyPr>
            <a:normAutofit/>
          </a:bodyPr>
          <a:lstStyle/>
          <a:p>
            <a:pPr>
              <a:lnSpc>
                <a:spcPct val="90000"/>
              </a:lnSpc>
            </a:pPr>
            <a:r>
              <a:rPr lang="it-IT" sz="1700"/>
              <a:t>Infatti, per giurisprudenza consolidata, </a:t>
            </a:r>
            <a:r>
              <a:rPr lang="it-IT" sz="1700" b="1" u="sng"/>
              <a:t>solo ove la dichiarazione di estinzione sia richiesta al giudice dal debitore e dal creditore</a:t>
            </a:r>
            <a:r>
              <a:rPr lang="it-IT" sz="1700"/>
              <a:t> </a:t>
            </a:r>
            <a:r>
              <a:rPr lang="it-IT" sz="1700" b="1" u="sng"/>
              <a:t>di comune accordo</a:t>
            </a:r>
            <a:r>
              <a:rPr lang="it-IT" sz="1700"/>
              <a:t>, con previsione di accollo totale o parziale delle spese al primo, </a:t>
            </a:r>
            <a:r>
              <a:rPr lang="it-IT" sz="1700" b="1" u="sng"/>
              <a:t>il creditore può chiedere la liquidazione delle spese da lui sostenute</a:t>
            </a:r>
            <a:r>
              <a:rPr lang="it-IT" sz="1700"/>
              <a:t>, mentre il giudice richiestone dal solo creditore procedente non può emettere un provvedimento di liquidazione in suo favore (tra le ultime: </a:t>
            </a:r>
            <a:r>
              <a:rPr lang="it-IT" sz="1700" b="1" err="1"/>
              <a:t>Cass</a:t>
            </a:r>
            <a:r>
              <a:rPr lang="it-IT" sz="1700" b="1"/>
              <a:t>. 13 luglio 2011, n. 15374</a:t>
            </a:r>
            <a:r>
              <a:rPr lang="it-IT" sz="1700"/>
              <a:t>). Al riguardo, in conformità alla regola generale dettata dall'</a:t>
            </a:r>
            <a:r>
              <a:rPr lang="it-IT" sz="1700">
                <a:hlinkClick r:id="rId2"/>
              </a:rPr>
              <a:t>art.310 cod. </a:t>
            </a:r>
            <a:r>
              <a:rPr lang="it-IT" sz="1700" err="1">
                <a:hlinkClick r:id="rId2"/>
              </a:rPr>
              <a:t>proc</a:t>
            </a:r>
            <a:r>
              <a:rPr lang="it-IT" sz="1700">
                <a:hlinkClick r:id="rId2"/>
              </a:rPr>
              <a:t>. civ.</a:t>
            </a:r>
            <a:r>
              <a:rPr lang="it-IT" sz="1700"/>
              <a:t> (</a:t>
            </a:r>
            <a:r>
              <a:rPr lang="it-IT" sz="1700" err="1"/>
              <a:t>u.c.</a:t>
            </a:r>
            <a:r>
              <a:rPr lang="it-IT" sz="1700"/>
              <a:t>), nel processo di esecuzione, </a:t>
            </a:r>
            <a:r>
              <a:rPr lang="it-IT" sz="1700" b="1" u="sng"/>
              <a:t>in mancanza </a:t>
            </a:r>
            <a:br>
              <a:rPr lang="it-IT" sz="1700" b="1" u="sng"/>
            </a:br>
            <a:r>
              <a:rPr lang="it-IT" sz="1700" b="1" u="sng"/>
              <a:t>di diverso accordo tra le parti,</a:t>
            </a:r>
            <a:r>
              <a:rPr lang="it-IT" sz="1700"/>
              <a:t> qualora il processo si estingua, </a:t>
            </a:r>
            <a:r>
              <a:rPr lang="it-IT" sz="1700" b="1" u="sng"/>
              <a:t>le spese restano a carico delle parti che le hanno anticipate</a:t>
            </a:r>
            <a:r>
              <a:rPr lang="it-IT" sz="1700"/>
              <a:t>, sicché le spese sostenute dal creditore procedente restano a suo carico se il processo è dichiarato estinto</a:t>
            </a:r>
          </a:p>
        </p:txBody>
      </p:sp>
      <p:sp>
        <p:nvSpPr>
          <p:cNvPr id="12" name="Isosceles Triangle 11">
            <a:extLst>
              <a:ext uri="{FF2B5EF4-FFF2-40B4-BE49-F238E27FC236}">
                <a16:creationId xmlns=""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5300400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1000126" y="609600"/>
            <a:ext cx="6447501" cy="1320800"/>
          </a:xfrm>
        </p:spPr>
        <p:txBody>
          <a:bodyPr>
            <a:normAutofit/>
          </a:bodyPr>
          <a:lstStyle/>
          <a:p>
            <a:r>
              <a:rPr lang="it-IT" dirty="0" err="1">
                <a:latin typeface="+mn-lt"/>
              </a:rPr>
              <a:t>Cass</a:t>
            </a:r>
            <a:r>
              <a:rPr lang="it-IT" dirty="0">
                <a:latin typeface="+mn-lt"/>
              </a:rPr>
              <a:t>. n. 15374/2011</a:t>
            </a:r>
          </a:p>
        </p:txBody>
      </p:sp>
      <p:sp>
        <p:nvSpPr>
          <p:cNvPr id="10" name="Isosceles Triangle 9">
            <a:extLst>
              <a:ext uri="{FF2B5EF4-FFF2-40B4-BE49-F238E27FC236}">
                <a16:creationId xmlns=""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p:cNvSpPr>
            <a:spLocks noGrp="1"/>
          </p:cNvSpPr>
          <p:nvPr>
            <p:ph idx="1"/>
          </p:nvPr>
        </p:nvSpPr>
        <p:spPr>
          <a:xfrm>
            <a:off x="1000126" y="2160589"/>
            <a:ext cx="6447501" cy="3880773"/>
          </a:xfrm>
        </p:spPr>
        <p:txBody>
          <a:bodyPr>
            <a:normAutofit/>
          </a:bodyPr>
          <a:lstStyle/>
          <a:p>
            <a:pPr>
              <a:lnSpc>
                <a:spcPct val="90000"/>
              </a:lnSpc>
            </a:pPr>
            <a:r>
              <a:rPr lang="it-IT" sz="1500"/>
              <a:t>In tema di estinzione del processo esecutivo, l'art. 632 cod. </a:t>
            </a:r>
            <a:r>
              <a:rPr lang="it-IT" sz="1500" err="1"/>
              <a:t>prov</a:t>
            </a:r>
            <a:r>
              <a:rPr lang="it-IT" sz="1500"/>
              <a:t>. civ. (che all'ultimo comma richiama l'art. 310 cod. </a:t>
            </a:r>
            <a:r>
              <a:rPr lang="it-IT" sz="1500" err="1"/>
              <a:t>proc</a:t>
            </a:r>
            <a:r>
              <a:rPr lang="it-IT" sz="1500"/>
              <a:t>. civ.) prevede che </a:t>
            </a:r>
            <a:r>
              <a:rPr lang="it-IT" sz="1500" b="1" u="sng"/>
              <a:t>le spese del processo esecutivo restano a carico della parte che le ha anticipate</a:t>
            </a:r>
            <a:r>
              <a:rPr lang="it-IT" sz="1500"/>
              <a:t>. Tuttavia tale disposizione va interpretata alla luce delle modifiche apportate al suddetto art. 632 dall'art. 12 della legge 3 agosto 1998, n. 302 (prevedente tra l'altro, che con l'ordinanza che pronuncia l'estinzione il giudice provvede alla liquidazione delle spese, se richiesto); ne consegue, che, </a:t>
            </a:r>
            <a:r>
              <a:rPr lang="it-IT" sz="1500" b="1" u="sng"/>
              <a:t>interpretando come compatibili tra loro le due diverse disposizioni del citato art. 632, </a:t>
            </a:r>
            <a:r>
              <a:rPr lang="it-IT" sz="1500"/>
              <a:t>deve ritenersi che </a:t>
            </a:r>
            <a:r>
              <a:rPr lang="it-IT" sz="1500" b="1" u="sng"/>
              <a:t>solo ove la dichiarazione di estinzione sia richiesta al giudice dal debitore e dal creditore di comune accordo</a:t>
            </a:r>
            <a:r>
              <a:rPr lang="it-IT" sz="1500"/>
              <a:t>, con previsione di accollo totale o parziale delle spese al primo</a:t>
            </a:r>
            <a:r>
              <a:rPr lang="it-IT" sz="1500" b="1" u="sng"/>
              <a:t>, il creditore può chiedere la liquidazione delle spese da lui sostenute</a:t>
            </a:r>
            <a:r>
              <a:rPr lang="it-IT" sz="1500"/>
              <a:t>, mentre il giudice richiestone dal solo creditore procedente non può emettere un provvedimento di liquidazione in suo favore.</a:t>
            </a:r>
          </a:p>
          <a:p>
            <a:pPr>
              <a:lnSpc>
                <a:spcPct val="90000"/>
              </a:lnSpc>
            </a:pPr>
            <a:r>
              <a:rPr lang="it-IT" sz="1500"/>
              <a:t>In tal senso anche </a:t>
            </a:r>
            <a:r>
              <a:rPr lang="it-IT" sz="1500" err="1"/>
              <a:t>Cass</a:t>
            </a:r>
            <a:r>
              <a:rPr lang="it-IT" sz="1500"/>
              <a:t>. n. 19638/2014 e n. 15374/2001</a:t>
            </a:r>
          </a:p>
        </p:txBody>
      </p:sp>
      <p:sp>
        <p:nvSpPr>
          <p:cNvPr id="12" name="Isosceles Triangle 11">
            <a:extLst>
              <a:ext uri="{FF2B5EF4-FFF2-40B4-BE49-F238E27FC236}">
                <a16:creationId xmlns=""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2892027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a:r>
            <a:br>
              <a:rPr lang="it-IT" dirty="0" smtClean="0"/>
            </a:br>
            <a:r>
              <a:rPr lang="it-IT" dirty="0" err="1" smtClean="0"/>
              <a:t>Cass</a:t>
            </a:r>
            <a:r>
              <a:rPr lang="it-IT" dirty="0" smtClean="0"/>
              <a:t>. n. 24571/2018</a:t>
            </a:r>
            <a:endParaRPr lang="it-IT" dirty="0"/>
          </a:p>
        </p:txBody>
      </p:sp>
      <p:sp>
        <p:nvSpPr>
          <p:cNvPr id="3" name="Segnaposto contenuto 2"/>
          <p:cNvSpPr>
            <a:spLocks noGrp="1"/>
          </p:cNvSpPr>
          <p:nvPr>
            <p:ph idx="1"/>
          </p:nvPr>
        </p:nvSpPr>
        <p:spPr/>
        <p:txBody>
          <a:bodyPr>
            <a:normAutofit/>
          </a:bodyPr>
          <a:lstStyle/>
          <a:p>
            <a:pPr algn="just"/>
            <a:r>
              <a:rPr lang="it-IT" sz="2000" i="1" dirty="0" smtClean="0"/>
              <a:t>«In definitiva, il giudice dell’esecuzione espropriativa non può procedere a liquidazione in assenza di ricavato da distribuire o somme da assegnare, e in caso diverso procederà a liquidazione solamente ai descritti fini </a:t>
            </a:r>
            <a:r>
              <a:rPr lang="it-IT" sz="2000" i="1" dirty="0" err="1" smtClean="0"/>
              <a:t>endoesecutivi</a:t>
            </a:r>
            <a:r>
              <a:rPr lang="it-IT" sz="2000" i="1" dirty="0" smtClean="0"/>
              <a:t>. </a:t>
            </a:r>
            <a:r>
              <a:rPr lang="it-IT" sz="2000" b="1" i="1" u="sng" dirty="0" smtClean="0"/>
              <a:t>Di ciò si ha ulteriore conferma nell’art. 632 primo comma </a:t>
            </a:r>
            <a:r>
              <a:rPr lang="it-IT" sz="2000" b="1" i="1" u="sng" dirty="0" err="1" smtClean="0"/>
              <a:t>c.p.c.</a:t>
            </a:r>
            <a:r>
              <a:rPr lang="it-IT" sz="2000" b="1" i="1" u="sng" dirty="0" smtClean="0"/>
              <a:t>, premesso dall’art. 12 della legge 3 agosto 1998 n. 302, che esplicitamente, nel solo e differente caso di estinzione del processo esecutivo, autorizza la liquidazione in parole a valere, quindi, nel rapporto tra difensore e parte</a:t>
            </a:r>
            <a:r>
              <a:rPr lang="it-IT" sz="2000" b="1" i="1" dirty="0" smtClean="0"/>
              <a:t>»</a:t>
            </a:r>
            <a:endParaRPr lang="it-IT" sz="2000" b="1" i="1" dirty="0"/>
          </a:p>
        </p:txBody>
      </p:sp>
    </p:spTree>
    <p:extLst>
      <p:ext uri="{BB962C8B-B14F-4D97-AF65-F5344CB8AC3E}">
        <p14:creationId xmlns:p14="http://schemas.microsoft.com/office/powerpoint/2010/main" val="30316489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000126" y="609600"/>
            <a:ext cx="6447501" cy="1320800"/>
          </a:xfrm>
        </p:spPr>
        <p:txBody>
          <a:bodyPr>
            <a:normAutofit/>
          </a:bodyPr>
          <a:lstStyle/>
          <a:p>
            <a:r>
              <a:rPr lang="it-IT" dirty="0">
                <a:latin typeface="+mn-lt"/>
              </a:rPr>
              <a:t>ESTINZIONE PER RINUNCIA</a:t>
            </a:r>
          </a:p>
        </p:txBody>
      </p:sp>
      <p:sp>
        <p:nvSpPr>
          <p:cNvPr id="3" name="Segnaposto contenuto 2"/>
          <p:cNvSpPr>
            <a:spLocks noGrp="1"/>
          </p:cNvSpPr>
          <p:nvPr>
            <p:ph idx="1"/>
          </p:nvPr>
        </p:nvSpPr>
        <p:spPr>
          <a:xfrm>
            <a:off x="1000126" y="2160590"/>
            <a:ext cx="6353174" cy="3932706"/>
          </a:xfrm>
        </p:spPr>
        <p:txBody>
          <a:bodyPr>
            <a:normAutofit lnSpcReduction="10000"/>
          </a:bodyPr>
          <a:lstStyle/>
          <a:p>
            <a:pPr algn="just"/>
            <a:r>
              <a:rPr lang="it-IT" sz="2000" dirty="0"/>
              <a:t>L’art. 629 </a:t>
            </a:r>
            <a:r>
              <a:rPr lang="it-IT" sz="2000" dirty="0" err="1"/>
              <a:t>c.p.c.</a:t>
            </a:r>
            <a:r>
              <a:rPr lang="it-IT" sz="2000" dirty="0"/>
              <a:t> richiama l’</a:t>
            </a:r>
            <a:r>
              <a:rPr lang="it-IT" sz="2000" b="1" dirty="0"/>
              <a:t>art. 306 </a:t>
            </a:r>
            <a:r>
              <a:rPr lang="it-IT" sz="2000" b="1" dirty="0" err="1"/>
              <a:t>ult</a:t>
            </a:r>
            <a:r>
              <a:rPr lang="it-IT" sz="2000" b="1" dirty="0"/>
              <a:t>. co</a:t>
            </a:r>
            <a:r>
              <a:rPr lang="it-IT" sz="2000" dirty="0"/>
              <a:t>. </a:t>
            </a:r>
            <a:r>
              <a:rPr lang="it-IT" sz="2000" dirty="0" err="1"/>
              <a:t>c.p.c.</a:t>
            </a:r>
            <a:r>
              <a:rPr lang="it-IT" sz="2000" dirty="0"/>
              <a:t> secondo il quale </a:t>
            </a:r>
            <a:r>
              <a:rPr lang="it-IT" sz="2000" b="1" u="sng" dirty="0"/>
              <a:t>il rinunciante </a:t>
            </a:r>
            <a:r>
              <a:rPr lang="it-IT" sz="2000" b="1" i="1" u="sng" dirty="0"/>
              <a:t>deve</a:t>
            </a:r>
            <a:r>
              <a:rPr lang="it-IT" sz="2000" b="1" u="sng" dirty="0"/>
              <a:t> rimborsare le spese sostenute</a:t>
            </a:r>
            <a:r>
              <a:rPr lang="it-IT" sz="2000" dirty="0"/>
              <a:t> dalle altre parti </a:t>
            </a:r>
            <a:r>
              <a:rPr lang="it-IT" sz="2000" b="1" u="sng" dirty="0"/>
              <a:t>salvo diverso </a:t>
            </a:r>
            <a:r>
              <a:rPr lang="it-IT" sz="2000" b="1" u="sng" dirty="0" smtClean="0"/>
              <a:t>accordo</a:t>
            </a:r>
          </a:p>
          <a:p>
            <a:pPr algn="just">
              <a:lnSpc>
                <a:spcPct val="90000"/>
              </a:lnSpc>
            </a:pPr>
            <a:r>
              <a:rPr lang="it-IT" sz="2000" dirty="0"/>
              <a:t>La liquidazione da parte del GE presuppone l’</a:t>
            </a:r>
            <a:r>
              <a:rPr lang="it-IT" sz="2000" b="1" dirty="0"/>
              <a:t>istanza</a:t>
            </a:r>
            <a:r>
              <a:rPr lang="it-IT" sz="2000" dirty="0"/>
              <a:t> in tal senso. In caso di rinuncia senza richiesta il GE non liquida le spese </a:t>
            </a:r>
            <a:r>
              <a:rPr lang="it-IT" sz="2000" b="1" dirty="0"/>
              <a:t>né le liquida </a:t>
            </a:r>
            <a:r>
              <a:rPr lang="it-IT" sz="2000" b="1" i="1" dirty="0"/>
              <a:t>ex officio </a:t>
            </a:r>
            <a:r>
              <a:rPr lang="it-IT" sz="2000" dirty="0"/>
              <a:t>a carico del rinunciante</a:t>
            </a:r>
          </a:p>
          <a:p>
            <a:pPr algn="just"/>
            <a:r>
              <a:rPr lang="it-IT" sz="2000" b="1" i="1" dirty="0" smtClean="0"/>
              <a:t>DIFESA TECNICA DEL DEBITORE </a:t>
            </a:r>
            <a:r>
              <a:rPr lang="it-IT" sz="2000" b="1" dirty="0" smtClean="0"/>
              <a:t>- </a:t>
            </a:r>
            <a:r>
              <a:rPr lang="it-IT" sz="2000" dirty="0" smtClean="0"/>
              <a:t>Secondo alcuni non sarebbero rimborsabili le spese del debitore non essendo questi tenuto ad un ruolo attivo nel processo esecutivo</a:t>
            </a:r>
            <a:r>
              <a:rPr lang="it-IT" sz="2000" b="1" dirty="0" smtClean="0"/>
              <a:t> </a:t>
            </a:r>
            <a:r>
              <a:rPr lang="it-IT" sz="2000" i="1" dirty="0" smtClean="0"/>
              <a:t>– ratio </a:t>
            </a:r>
            <a:r>
              <a:rPr lang="it-IT" sz="2000" b="1" dirty="0" smtClean="0"/>
              <a:t>dell’art. 306 e compatibilità con il processo esecutivo</a:t>
            </a:r>
          </a:p>
          <a:p>
            <a:pPr marL="114300" indent="0">
              <a:buNone/>
            </a:pPr>
            <a:endParaRPr lang="it-IT" dirty="0"/>
          </a:p>
        </p:txBody>
      </p:sp>
    </p:spTree>
    <p:extLst>
      <p:ext uri="{BB962C8B-B14F-4D97-AF65-F5344CB8AC3E}">
        <p14:creationId xmlns:p14="http://schemas.microsoft.com/office/powerpoint/2010/main" val="3388186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 xmlns:a16="http://schemas.microsoft.com/office/drawing/2014/main" id="{0B5F7E3B-C5F1-40E0-A491-558BAFBC112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pPr algn="r"/>
            <a:r>
              <a:rPr lang="it-IT" sz="2800" b="1" dirty="0">
                <a:latin typeface="+mn-lt"/>
              </a:rPr>
              <a:t>art. 95 c.p.c. </a:t>
            </a:r>
            <a:br>
              <a:rPr lang="it-IT" sz="2800" b="1" dirty="0">
                <a:latin typeface="+mn-lt"/>
              </a:rPr>
            </a:br>
            <a:r>
              <a:rPr lang="it-IT" sz="2800" b="1" dirty="0">
                <a:latin typeface="+mn-lt"/>
              </a:rPr>
              <a:t>Spese del processo di esecuzione</a:t>
            </a:r>
          </a:p>
        </p:txBody>
      </p:sp>
      <p:sp>
        <p:nvSpPr>
          <p:cNvPr id="3" name="Segnaposto contenuto 2"/>
          <p:cNvSpPr>
            <a:spLocks noGrp="1"/>
          </p:cNvSpPr>
          <p:nvPr>
            <p:ph idx="1"/>
          </p:nvPr>
        </p:nvSpPr>
        <p:spPr>
          <a:xfrm>
            <a:off x="3490721" y="816638"/>
            <a:ext cx="3464779" cy="5224724"/>
          </a:xfrm>
        </p:spPr>
        <p:txBody>
          <a:bodyPr anchor="ctr">
            <a:normAutofit/>
          </a:bodyPr>
          <a:lstStyle/>
          <a:p>
            <a:r>
              <a:rPr lang="it-IT" i="1" dirty="0"/>
              <a:t>Le spese sostenute dal </a:t>
            </a:r>
            <a:r>
              <a:rPr lang="it-IT" b="1" i="1" u="sng" dirty="0"/>
              <a:t>creditore procedente</a:t>
            </a:r>
            <a:r>
              <a:rPr lang="it-IT" i="1" dirty="0"/>
              <a:t> e da quelli intervenuti che partecipano  </a:t>
            </a:r>
            <a:r>
              <a:rPr lang="it-IT" b="1" i="1" u="sng" dirty="0"/>
              <a:t>utilmente</a:t>
            </a:r>
            <a:r>
              <a:rPr lang="it-IT" i="1" dirty="0"/>
              <a:t> alla </a:t>
            </a:r>
            <a:r>
              <a:rPr lang="it-IT" b="1" i="1" u="sng" dirty="0"/>
              <a:t>distribuzione</a:t>
            </a:r>
            <a:r>
              <a:rPr lang="it-IT" i="1" dirty="0"/>
              <a:t> sono </a:t>
            </a:r>
            <a:r>
              <a:rPr lang="it-IT" b="1" i="1" u="sng" dirty="0"/>
              <a:t>a carico di chi ha subito l’esecuzione</a:t>
            </a:r>
            <a:r>
              <a:rPr lang="it-IT" i="1" dirty="0"/>
              <a:t>, </a:t>
            </a:r>
            <a:r>
              <a:rPr lang="it-IT" b="1" i="1" u="sng" dirty="0"/>
              <a:t>fermo il privilegio</a:t>
            </a:r>
            <a:r>
              <a:rPr lang="it-IT" i="1" dirty="0"/>
              <a:t> stabilito dal codice civile.</a:t>
            </a:r>
          </a:p>
        </p:txBody>
      </p:sp>
    </p:spTree>
    <p:extLst>
      <p:ext uri="{BB962C8B-B14F-4D97-AF65-F5344CB8AC3E}">
        <p14:creationId xmlns:p14="http://schemas.microsoft.com/office/powerpoint/2010/main" val="6334718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algn="just"/>
            <a:endParaRPr lang="it-IT" b="1" i="1" dirty="0" smtClean="0"/>
          </a:p>
          <a:p>
            <a:pPr algn="just"/>
            <a:r>
              <a:rPr lang="it-IT" b="1" i="1" dirty="0" err="1" smtClean="0"/>
              <a:t>Cass</a:t>
            </a:r>
            <a:r>
              <a:rPr lang="it-IT" b="1" i="1" dirty="0" smtClean="0"/>
              <a:t>. n. 25439/2010</a:t>
            </a:r>
          </a:p>
          <a:p>
            <a:pPr algn="just"/>
            <a:r>
              <a:rPr lang="it-IT" dirty="0"/>
              <a:t>La disposizione dell'ultimo comma dell'art. 306 cod. </a:t>
            </a:r>
            <a:r>
              <a:rPr lang="it-IT" dirty="0" err="1"/>
              <a:t>proc</a:t>
            </a:r>
            <a:r>
              <a:rPr lang="it-IT" dirty="0"/>
              <a:t>. civ., a norma della quale, se non vi è un diverso accordo, la parte che ha rinunciato agli atti del processo deve rimborsare le spese alle altre parti, </a:t>
            </a:r>
            <a:r>
              <a:rPr lang="it-IT" b="1" dirty="0"/>
              <a:t>è applicabile, in virtù dell'espresso richiamo dell'art. 629 cod. </a:t>
            </a:r>
            <a:r>
              <a:rPr lang="it-IT" b="1" dirty="0" err="1"/>
              <a:t>proc</a:t>
            </a:r>
            <a:r>
              <a:rPr lang="it-IT" b="1" dirty="0"/>
              <a:t>. civ., anche nel processo esecutivo. </a:t>
            </a:r>
            <a:r>
              <a:rPr lang="it-IT" dirty="0"/>
              <a:t>(In applicazione del riportato principio, la S.C. ha cassato senza rinvio il provvedimento col quale il giudice dell'esecuzione, nel dichiarare estinto il processo, aveva liquidato le spese in favore del creditore rinunciante). </a:t>
            </a:r>
            <a:endParaRPr lang="it-IT" dirty="0" smtClean="0"/>
          </a:p>
          <a:p>
            <a:pPr marL="0" indent="0" algn="just">
              <a:buNone/>
            </a:pPr>
            <a:r>
              <a:rPr lang="it-IT" b="1" dirty="0" smtClean="0"/>
              <a:t>PROVVEDIMENTO DI LIQUIDAZIONE</a:t>
            </a:r>
            <a:r>
              <a:rPr lang="it-IT" b="1" i="1" dirty="0" smtClean="0"/>
              <a:t>, titolo esecutivo</a:t>
            </a:r>
          </a:p>
        </p:txBody>
      </p:sp>
    </p:spTree>
    <p:extLst>
      <p:ext uri="{BB962C8B-B14F-4D97-AF65-F5344CB8AC3E}">
        <p14:creationId xmlns:p14="http://schemas.microsoft.com/office/powerpoint/2010/main" val="20255887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000126" y="609600"/>
            <a:ext cx="6447501" cy="1320800"/>
          </a:xfrm>
        </p:spPr>
        <p:txBody>
          <a:bodyPr>
            <a:normAutofit/>
          </a:bodyPr>
          <a:lstStyle/>
          <a:p>
            <a:endParaRPr lang="it-IT"/>
          </a:p>
        </p:txBody>
      </p:sp>
      <p:sp>
        <p:nvSpPr>
          <p:cNvPr id="3" name="Segnaposto contenuto 2"/>
          <p:cNvSpPr>
            <a:spLocks noGrp="1"/>
          </p:cNvSpPr>
          <p:nvPr>
            <p:ph idx="1"/>
          </p:nvPr>
        </p:nvSpPr>
        <p:spPr>
          <a:xfrm>
            <a:off x="1000126" y="2160590"/>
            <a:ext cx="6353174" cy="4076722"/>
          </a:xfrm>
        </p:spPr>
        <p:txBody>
          <a:bodyPr>
            <a:normAutofit/>
          </a:bodyPr>
          <a:lstStyle/>
          <a:p>
            <a:pPr>
              <a:lnSpc>
                <a:spcPct val="90000"/>
              </a:lnSpc>
            </a:pPr>
            <a:endParaRPr lang="it-IT" sz="1600" b="1" i="1" dirty="0" smtClean="0"/>
          </a:p>
          <a:p>
            <a:pPr algn="just">
              <a:lnSpc>
                <a:spcPct val="90000"/>
              </a:lnSpc>
            </a:pPr>
            <a:endParaRPr lang="it-IT" sz="1600" b="1" i="1" dirty="0" smtClean="0"/>
          </a:p>
          <a:p>
            <a:pPr algn="just">
              <a:lnSpc>
                <a:spcPct val="90000"/>
              </a:lnSpc>
            </a:pPr>
            <a:r>
              <a:rPr lang="it-IT" sz="1600" b="1" i="1" dirty="0" smtClean="0"/>
              <a:t>SALVO  DIVERSO ACCORDO, RINUNCIA A SEGUITO DI PAGAMENTO SATISFATTIVO, «A SALDO E STRALCIO»</a:t>
            </a:r>
          </a:p>
          <a:p>
            <a:pPr marL="0" indent="0" algn="just">
              <a:lnSpc>
                <a:spcPct val="90000"/>
              </a:lnSpc>
              <a:buNone/>
            </a:pPr>
            <a:endParaRPr lang="it-IT" sz="1600" b="1" i="1" dirty="0" smtClean="0"/>
          </a:p>
          <a:p>
            <a:pPr algn="just">
              <a:lnSpc>
                <a:spcPct val="90000"/>
              </a:lnSpc>
            </a:pPr>
            <a:r>
              <a:rPr lang="it-IT" sz="1600" b="1" i="1" dirty="0" smtClean="0"/>
              <a:t>Cancellazione </a:t>
            </a:r>
            <a:r>
              <a:rPr lang="it-IT" sz="1600" b="1" i="1" dirty="0"/>
              <a:t>della trascrizione del pignoramento</a:t>
            </a:r>
            <a:r>
              <a:rPr lang="it-IT" sz="1600" dirty="0"/>
              <a:t>, pagamento satisfattivo e rinuncia, </a:t>
            </a:r>
            <a:r>
              <a:rPr lang="it-IT" sz="1600" dirty="0" err="1"/>
              <a:t>Cass</a:t>
            </a:r>
            <a:r>
              <a:rPr lang="it-IT" sz="1600" dirty="0"/>
              <a:t>. n. </a:t>
            </a:r>
            <a:r>
              <a:rPr lang="it-IT" sz="1600" dirty="0" smtClean="0"/>
              <a:t>27545/2017, il pagamento satisfattivo presuppone il pagamento anche delle spese dell’esecuzione, quindi anche le spese della cancellazione della trascrizione del pignoramento rimangono a carico del debitore</a:t>
            </a:r>
            <a:endParaRPr lang="it-IT" sz="1600" dirty="0"/>
          </a:p>
          <a:p>
            <a:pPr marL="0" indent="0">
              <a:lnSpc>
                <a:spcPct val="90000"/>
              </a:lnSpc>
              <a:buNone/>
            </a:pPr>
            <a:endParaRPr lang="it-IT" sz="1700" dirty="0"/>
          </a:p>
        </p:txBody>
      </p:sp>
    </p:spTree>
    <p:extLst>
      <p:ext uri="{BB962C8B-B14F-4D97-AF65-F5344CB8AC3E}">
        <p14:creationId xmlns:p14="http://schemas.microsoft.com/office/powerpoint/2010/main" val="16109070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 xmlns:a16="http://schemas.microsoft.com/office/drawing/2014/main" id="{0B5F7E3B-C5F1-40E0-A491-558BAFBC112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pPr algn="r"/>
            <a:r>
              <a:rPr lang="it-IT" sz="3100" dirty="0">
                <a:latin typeface="+mn-lt"/>
              </a:rPr>
              <a:t>CREDITORI INTERVENUTI</a:t>
            </a:r>
          </a:p>
        </p:txBody>
      </p:sp>
      <p:sp>
        <p:nvSpPr>
          <p:cNvPr id="3" name="Segnaposto contenuto 2"/>
          <p:cNvSpPr>
            <a:spLocks noGrp="1"/>
          </p:cNvSpPr>
          <p:nvPr>
            <p:ph idx="1"/>
          </p:nvPr>
        </p:nvSpPr>
        <p:spPr>
          <a:xfrm>
            <a:off x="3490721" y="816638"/>
            <a:ext cx="3464779" cy="5224724"/>
          </a:xfrm>
        </p:spPr>
        <p:txBody>
          <a:bodyPr anchor="ctr">
            <a:normAutofit/>
          </a:bodyPr>
          <a:lstStyle/>
          <a:p>
            <a:r>
              <a:rPr lang="it-IT" b="1" dirty="0"/>
              <a:t>MUNITI DI TITOLO ESECUTIVO: </a:t>
            </a:r>
            <a:r>
              <a:rPr lang="it-IT" dirty="0"/>
              <a:t>essendo legittimati alla surroga al procedente, ed essendo perciò l’estinzione subordinata anche alla loro rinuncia, si deve escludere un loro diritto al rimborso delle spese</a:t>
            </a:r>
          </a:p>
          <a:p>
            <a:endParaRPr lang="it-IT" dirty="0"/>
          </a:p>
          <a:p>
            <a:r>
              <a:rPr lang="it-IT" b="1" dirty="0">
                <a:solidFill>
                  <a:schemeClr val="tx1"/>
                </a:solidFill>
              </a:rPr>
              <a:t>SPROVVISTI DI TITOLO ESECUTIVO:  </a:t>
            </a:r>
            <a:r>
              <a:rPr lang="it-IT" dirty="0">
                <a:solidFill>
                  <a:schemeClr val="tx1"/>
                </a:solidFill>
              </a:rPr>
              <a:t>possono ottenere il rimborso delle attività processuali fino al momento in cui subiscono la rinuncia dei creditori </a:t>
            </a:r>
            <a:r>
              <a:rPr lang="it-IT" dirty="0" smtClean="0">
                <a:solidFill>
                  <a:schemeClr val="tx1"/>
                </a:solidFill>
              </a:rPr>
              <a:t>titolati (????)</a:t>
            </a:r>
            <a:endParaRPr lang="it-IT" dirty="0">
              <a:solidFill>
                <a:schemeClr val="tx1"/>
              </a:solidFill>
            </a:endParaRPr>
          </a:p>
          <a:p>
            <a:endParaRPr lang="it-IT" dirty="0"/>
          </a:p>
        </p:txBody>
      </p:sp>
    </p:spTree>
    <p:extLst>
      <p:ext uri="{BB962C8B-B14F-4D97-AF65-F5344CB8AC3E}">
        <p14:creationId xmlns:p14="http://schemas.microsoft.com/office/powerpoint/2010/main" val="28447436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latin typeface="+mn-lt"/>
              </a:rPr>
              <a:t>IMPUGNAZIONE</a:t>
            </a:r>
          </a:p>
        </p:txBody>
      </p:sp>
      <p:sp>
        <p:nvSpPr>
          <p:cNvPr id="3" name="Segnaposto contenuto 2"/>
          <p:cNvSpPr>
            <a:spLocks noGrp="1"/>
          </p:cNvSpPr>
          <p:nvPr>
            <p:ph idx="1"/>
          </p:nvPr>
        </p:nvSpPr>
        <p:spPr/>
        <p:txBody>
          <a:bodyPr>
            <a:normAutofit lnSpcReduction="10000"/>
          </a:bodyPr>
          <a:lstStyle/>
          <a:p>
            <a:r>
              <a:rPr lang="it-IT" b="1" dirty="0" err="1"/>
              <a:t>Cass</a:t>
            </a:r>
            <a:r>
              <a:rPr lang="it-IT" b="1" dirty="0"/>
              <a:t>. n. 10836/2014</a:t>
            </a:r>
          </a:p>
          <a:p>
            <a:pPr algn="just"/>
            <a:r>
              <a:rPr lang="it-IT" dirty="0"/>
              <a:t>In tema di espropriazione forzata, l'impugnazione del solo capo di condanna alle spese dell'ordinanza che dichiari l'estinzione del processo esecutivo va promossa nelle forme del </a:t>
            </a:r>
            <a:r>
              <a:rPr lang="it-IT" b="1" u="sng" dirty="0"/>
              <a:t>reclamo ex art. 630 cod. </a:t>
            </a:r>
            <a:r>
              <a:rPr lang="it-IT" b="1" u="sng" dirty="0" err="1"/>
              <a:t>proc</a:t>
            </a:r>
            <a:r>
              <a:rPr lang="it-IT" b="1" u="sng" dirty="0"/>
              <a:t>. civ. </a:t>
            </a:r>
            <a:r>
              <a:rPr lang="it-IT" dirty="0"/>
              <a:t>e non con ricorso per cassazione. Tuttavia, poiché l'affermazione di tale principio ha determinato un mutamento della precedente interpretazione della norma processuale (cosiddetto "</a:t>
            </a:r>
            <a:r>
              <a:rPr lang="it-IT" dirty="0" err="1"/>
              <a:t>overruling</a:t>
            </a:r>
            <a:r>
              <a:rPr lang="it-IT" dirty="0"/>
              <a:t>"), con conseguente decadenza dallo strumento </a:t>
            </a:r>
            <a:r>
              <a:rPr lang="it-IT" dirty="0" err="1"/>
              <a:t>impugnatorio</a:t>
            </a:r>
            <a:r>
              <a:rPr lang="it-IT" dirty="0"/>
              <a:t> esclusa sulla base del precedente orientamento, il ricorso proposto ex art. 111 </a:t>
            </a:r>
            <a:r>
              <a:rPr lang="it-IT" dirty="0" err="1"/>
              <a:t>Cost</a:t>
            </a:r>
            <a:r>
              <a:rPr lang="it-IT" dirty="0"/>
              <a:t>. prima che si consolidasse il nuovo indirizzo deve essere esaminato dalla Corte</a:t>
            </a:r>
          </a:p>
        </p:txBody>
      </p:sp>
    </p:spTree>
    <p:extLst>
      <p:ext uri="{BB962C8B-B14F-4D97-AF65-F5344CB8AC3E}">
        <p14:creationId xmlns:p14="http://schemas.microsoft.com/office/powerpoint/2010/main" val="14266496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sz="2400" dirty="0" smtClean="0">
                <a:solidFill>
                  <a:schemeClr val="tx1"/>
                </a:solidFill>
              </a:rPr>
              <a:t>ECCEZIONE DI ESTINZIONE INFONDATA</a:t>
            </a:r>
          </a:p>
          <a:p>
            <a:r>
              <a:rPr lang="it-IT" sz="2400" dirty="0" smtClean="0">
                <a:solidFill>
                  <a:schemeClr val="tx1"/>
                </a:solidFill>
              </a:rPr>
              <a:t>Il provvedimento di rigetto non liquida le spese</a:t>
            </a:r>
          </a:p>
          <a:p>
            <a:r>
              <a:rPr lang="it-IT" sz="2400" dirty="0" smtClean="0">
                <a:solidFill>
                  <a:schemeClr val="tx1"/>
                </a:solidFill>
              </a:rPr>
              <a:t>Sono liquidate solo nell’eventuale fase distributiva</a:t>
            </a:r>
          </a:p>
          <a:p>
            <a:r>
              <a:rPr lang="it-IT" sz="2400" dirty="0" smtClean="0">
                <a:solidFill>
                  <a:schemeClr val="tx1"/>
                </a:solidFill>
              </a:rPr>
              <a:t>Spese NELL’INTERESSE COMUNE</a:t>
            </a:r>
          </a:p>
          <a:p>
            <a:r>
              <a:rPr lang="it-IT" sz="2400" dirty="0" smtClean="0">
                <a:solidFill>
                  <a:schemeClr val="tx1"/>
                </a:solidFill>
              </a:rPr>
              <a:t>Saranno disciplinate dalla regola generale dell’art. 95 </a:t>
            </a:r>
            <a:r>
              <a:rPr lang="it-IT" sz="2400" dirty="0" err="1" smtClean="0">
                <a:solidFill>
                  <a:schemeClr val="tx1"/>
                </a:solidFill>
              </a:rPr>
              <a:t>c.p.c.</a:t>
            </a:r>
            <a:endParaRPr lang="it-IT" sz="2400" dirty="0">
              <a:solidFill>
                <a:schemeClr val="tx1"/>
              </a:solidFill>
            </a:endParaRPr>
          </a:p>
        </p:txBody>
      </p:sp>
    </p:spTree>
    <p:extLst>
      <p:ext uri="{BB962C8B-B14F-4D97-AF65-F5344CB8AC3E}">
        <p14:creationId xmlns:p14="http://schemas.microsoft.com/office/powerpoint/2010/main" val="3410901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09599" y="764704"/>
            <a:ext cx="6347714" cy="5276659"/>
          </a:xfrm>
        </p:spPr>
        <p:txBody>
          <a:bodyPr>
            <a:normAutofit fontScale="77500" lnSpcReduction="20000"/>
          </a:bodyPr>
          <a:lstStyle/>
          <a:p>
            <a:r>
              <a:rPr lang="it-IT" sz="2800" b="1" dirty="0"/>
              <a:t>UTILE/FRUTTUOSA CONCLUSIONE DELL’ESECUZIONE FORZATA</a:t>
            </a:r>
            <a:endParaRPr lang="it-IT" sz="2800" dirty="0"/>
          </a:p>
          <a:p>
            <a:pPr marL="323850" indent="0">
              <a:buNone/>
            </a:pPr>
            <a:r>
              <a:rPr lang="it-IT" sz="2800" dirty="0"/>
              <a:t>art. 95 </a:t>
            </a:r>
            <a:r>
              <a:rPr lang="it-IT" sz="2800" dirty="0" err="1"/>
              <a:t>c.p.c.</a:t>
            </a:r>
            <a:r>
              <a:rPr lang="it-IT" sz="2800" dirty="0"/>
              <a:t> , le spese del processo esecutivo sono poste a carico del debitore </a:t>
            </a:r>
            <a:r>
              <a:rPr lang="it-IT" sz="2800" dirty="0" smtClean="0"/>
              <a:t>esecutato</a:t>
            </a:r>
          </a:p>
          <a:p>
            <a:pPr marL="323850" indent="0" algn="r">
              <a:buNone/>
            </a:pPr>
            <a:endParaRPr lang="it-IT" sz="2800" dirty="0"/>
          </a:p>
          <a:p>
            <a:r>
              <a:rPr lang="it-IT" sz="2800" b="1" dirty="0"/>
              <a:t>ESTINZIONE PER RINUNCIA</a:t>
            </a:r>
            <a:r>
              <a:rPr lang="it-IT" sz="2800" dirty="0"/>
              <a:t> </a:t>
            </a:r>
          </a:p>
          <a:p>
            <a:pPr marL="368300" indent="0">
              <a:buNone/>
            </a:pPr>
            <a:r>
              <a:rPr lang="it-IT" sz="2800" dirty="0"/>
              <a:t>le spese sono poste a carico del rinunciante (art. 306 co. 4 c.p.c.) </a:t>
            </a:r>
            <a:r>
              <a:rPr lang="it-IT" sz="2800" u="sng" dirty="0"/>
              <a:t>salvo diverso accordo delle parti </a:t>
            </a:r>
          </a:p>
          <a:p>
            <a:pPr marL="368300" indent="0">
              <a:buNone/>
            </a:pPr>
            <a:endParaRPr lang="it-IT" sz="2800" dirty="0"/>
          </a:p>
          <a:p>
            <a:r>
              <a:rPr lang="it-IT" sz="2800" b="1" dirty="0"/>
              <a:t>INATTIVITÀ</a:t>
            </a:r>
            <a:r>
              <a:rPr lang="it-IT" sz="2800" dirty="0"/>
              <a:t> </a:t>
            </a:r>
          </a:p>
          <a:p>
            <a:pPr marL="368300" indent="0">
              <a:buNone/>
            </a:pPr>
            <a:r>
              <a:rPr lang="it-IT" sz="2800" dirty="0"/>
              <a:t>le spese sono poste a carico della parte che le ha anticipate, art. 310 ult.co. </a:t>
            </a:r>
            <a:r>
              <a:rPr lang="it-IT" sz="2800" dirty="0" err="1"/>
              <a:t>c.p.c.</a:t>
            </a:r>
            <a:endParaRPr lang="it-IT" sz="2800" dirty="0"/>
          </a:p>
        </p:txBody>
      </p:sp>
    </p:spTree>
    <p:extLst>
      <p:ext uri="{BB962C8B-B14F-4D97-AF65-F5344CB8AC3E}">
        <p14:creationId xmlns:p14="http://schemas.microsoft.com/office/powerpoint/2010/main" val="401188542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 xmlns:a16="http://schemas.microsoft.com/office/drawing/2014/main" id="{0B5F7E3B-C5F1-40E0-A491-558BAFBC112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pPr algn="r"/>
            <a:r>
              <a:rPr lang="it-IT" sz="3300" b="1" dirty="0">
                <a:latin typeface="+mn-lt"/>
              </a:rPr>
              <a:t>SPESE NON ANCORA ANTICIPATE</a:t>
            </a:r>
          </a:p>
        </p:txBody>
      </p:sp>
      <p:sp>
        <p:nvSpPr>
          <p:cNvPr id="3" name="Segnaposto contenuto 2"/>
          <p:cNvSpPr>
            <a:spLocks noGrp="1"/>
          </p:cNvSpPr>
          <p:nvPr>
            <p:ph idx="1"/>
          </p:nvPr>
        </p:nvSpPr>
        <p:spPr>
          <a:xfrm>
            <a:off x="3490721" y="816638"/>
            <a:ext cx="3464779" cy="5224724"/>
          </a:xfrm>
        </p:spPr>
        <p:txBody>
          <a:bodyPr anchor="ctr">
            <a:normAutofit/>
          </a:bodyPr>
          <a:lstStyle/>
          <a:p>
            <a:r>
              <a:rPr lang="it-IT" dirty="0"/>
              <a:t>es. spese del CTU, custode, I.V.G.</a:t>
            </a:r>
          </a:p>
          <a:p>
            <a:pPr marL="114300" indent="0">
              <a:buNone/>
            </a:pPr>
            <a:endParaRPr lang="it-IT" dirty="0"/>
          </a:p>
          <a:p>
            <a:r>
              <a:rPr lang="it-IT" dirty="0"/>
              <a:t>L’art. 632 co. 1 </a:t>
            </a:r>
            <a:r>
              <a:rPr lang="it-IT" dirty="0" err="1"/>
              <a:t>c.p.c.</a:t>
            </a:r>
            <a:r>
              <a:rPr lang="it-IT" dirty="0"/>
              <a:t> fa espressamente riferimento alle spese del professionista delegato</a:t>
            </a:r>
          </a:p>
          <a:p>
            <a:pPr marL="114300" indent="0">
              <a:buNone/>
            </a:pPr>
            <a:endParaRPr lang="it-IT" dirty="0"/>
          </a:p>
          <a:p>
            <a:r>
              <a:rPr lang="it-IT" dirty="0"/>
              <a:t>Ma è ragionevole che la </a:t>
            </a:r>
            <a:r>
              <a:rPr lang="it-IT" i="1" dirty="0"/>
              <a:t>ratio</a:t>
            </a:r>
            <a:r>
              <a:rPr lang="it-IT" dirty="0"/>
              <a:t> </a:t>
            </a:r>
            <a:r>
              <a:rPr lang="it-IT" dirty="0" smtClean="0"/>
              <a:t>sottesa </a:t>
            </a:r>
            <a:r>
              <a:rPr lang="it-IT" dirty="0"/>
              <a:t>a queste spese sia la medesima con riguardo a tutte le spese non ancora anticipate funzionali allo svolgimento del processo esecutivo – VALENZA GENERALE</a:t>
            </a:r>
          </a:p>
        </p:txBody>
      </p:sp>
    </p:spTree>
    <p:extLst>
      <p:ext uri="{BB962C8B-B14F-4D97-AF65-F5344CB8AC3E}">
        <p14:creationId xmlns:p14="http://schemas.microsoft.com/office/powerpoint/2010/main" val="28522276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 xmlns:a16="http://schemas.microsoft.com/office/drawing/2014/main" id="{0B5F7E3B-C5F1-40E0-A491-558BAFBC112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pPr algn="r"/>
            <a:r>
              <a:rPr lang="it-IT" sz="2800" dirty="0">
                <a:latin typeface="+mn-lt"/>
              </a:rPr>
              <a:t>LIQUIDAZIONE AUSILIARI</a:t>
            </a:r>
          </a:p>
        </p:txBody>
      </p:sp>
      <p:sp>
        <p:nvSpPr>
          <p:cNvPr id="3" name="Segnaposto contenuto 2"/>
          <p:cNvSpPr>
            <a:spLocks noGrp="1"/>
          </p:cNvSpPr>
          <p:nvPr>
            <p:ph idx="1"/>
          </p:nvPr>
        </p:nvSpPr>
        <p:spPr>
          <a:xfrm>
            <a:off x="3490721" y="816638"/>
            <a:ext cx="3464779" cy="5224724"/>
          </a:xfrm>
        </p:spPr>
        <p:txBody>
          <a:bodyPr anchor="ctr">
            <a:normAutofit/>
          </a:bodyPr>
          <a:lstStyle/>
          <a:p>
            <a:pPr>
              <a:lnSpc>
                <a:spcPct val="90000"/>
              </a:lnSpc>
            </a:pPr>
            <a:r>
              <a:rPr lang="it-IT" sz="1500" dirty="0"/>
              <a:t>E’ possibile una </a:t>
            </a:r>
            <a:r>
              <a:rPr lang="it-IT" sz="1500" b="1" u="sng" dirty="0"/>
              <a:t>liquidazione successiva alla declaratoria di estinzione</a:t>
            </a:r>
            <a:r>
              <a:rPr lang="it-IT" sz="1500" dirty="0"/>
              <a:t>?</a:t>
            </a:r>
          </a:p>
          <a:p>
            <a:pPr>
              <a:lnSpc>
                <a:spcPct val="90000"/>
              </a:lnSpc>
            </a:pPr>
            <a:endParaRPr lang="it-IT" sz="1500" dirty="0"/>
          </a:p>
          <a:p>
            <a:pPr>
              <a:lnSpc>
                <a:spcPct val="90000"/>
              </a:lnSpc>
            </a:pPr>
            <a:r>
              <a:rPr lang="it-IT" sz="1500" dirty="0"/>
              <a:t>art. 168 D.P.R. n. 115/2002, «magistrato che procede»</a:t>
            </a:r>
          </a:p>
          <a:p>
            <a:pPr marL="114300" indent="0">
              <a:lnSpc>
                <a:spcPct val="90000"/>
              </a:lnSpc>
              <a:buNone/>
            </a:pPr>
            <a:endParaRPr lang="it-IT" sz="1500" dirty="0"/>
          </a:p>
          <a:p>
            <a:pPr>
              <a:lnSpc>
                <a:spcPct val="90000"/>
              </a:lnSpc>
            </a:pPr>
            <a:r>
              <a:rPr lang="it-IT" sz="1500" b="1" u="sng" dirty="0"/>
              <a:t>E’ un provvedimento abnorme? </a:t>
            </a:r>
            <a:r>
              <a:rPr lang="it-IT" sz="1500" dirty="0"/>
              <a:t>(</a:t>
            </a:r>
            <a:r>
              <a:rPr lang="it-IT" sz="1500" dirty="0" err="1"/>
              <a:t>Cass</a:t>
            </a:r>
            <a:r>
              <a:rPr lang="it-IT" sz="1500" dirty="0"/>
              <a:t>. </a:t>
            </a:r>
            <a:r>
              <a:rPr lang="it-IT" sz="1500" dirty="0" smtClean="0"/>
              <a:t>n.20478/2017, 28299/2009, 11418/2003)</a:t>
            </a:r>
            <a:endParaRPr lang="it-IT" sz="1500" dirty="0"/>
          </a:p>
          <a:p>
            <a:pPr marL="114300" indent="0">
              <a:lnSpc>
                <a:spcPct val="90000"/>
              </a:lnSpc>
              <a:buNone/>
            </a:pPr>
            <a:endParaRPr lang="it-IT" sz="1500" dirty="0"/>
          </a:p>
          <a:p>
            <a:pPr>
              <a:lnSpc>
                <a:spcPct val="90000"/>
              </a:lnSpc>
            </a:pPr>
            <a:r>
              <a:rPr lang="it-IT" sz="1500" dirty="0" err="1" smtClean="0">
                <a:solidFill>
                  <a:schemeClr val="tx1"/>
                </a:solidFill>
              </a:rPr>
              <a:t>Finchè</a:t>
            </a:r>
            <a:r>
              <a:rPr lang="it-IT" sz="1500" dirty="0" smtClean="0">
                <a:solidFill>
                  <a:schemeClr val="tx1"/>
                </a:solidFill>
              </a:rPr>
              <a:t> non è intervenuto l’ordine di cancellazione della trascrizione (momento di DEFINIZIONE DEL PROCESSO ESECUTIVO estinto) il GE può provvedere alla liquidazione dei compensi in favore degli ausiliari? (</a:t>
            </a:r>
            <a:r>
              <a:rPr lang="it-IT" sz="1500" dirty="0" err="1">
                <a:solidFill>
                  <a:schemeClr val="tx1"/>
                </a:solidFill>
              </a:rPr>
              <a:t>Cass</a:t>
            </a:r>
            <a:r>
              <a:rPr lang="it-IT" sz="1500" dirty="0">
                <a:solidFill>
                  <a:schemeClr val="tx1"/>
                </a:solidFill>
              </a:rPr>
              <a:t>. n. 17210/2014</a:t>
            </a:r>
            <a:r>
              <a:rPr lang="it-IT" sz="1500" dirty="0" smtClean="0">
                <a:solidFill>
                  <a:schemeClr val="tx1"/>
                </a:solidFill>
              </a:rPr>
              <a:t>)</a:t>
            </a:r>
            <a:endParaRPr lang="it-IT" sz="1500" dirty="0">
              <a:solidFill>
                <a:schemeClr val="tx1"/>
              </a:solidFill>
            </a:endParaRPr>
          </a:p>
        </p:txBody>
      </p:sp>
    </p:spTree>
    <p:extLst>
      <p:ext uri="{BB962C8B-B14F-4D97-AF65-F5344CB8AC3E}">
        <p14:creationId xmlns:p14="http://schemas.microsoft.com/office/powerpoint/2010/main" val="1865912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 xmlns:a16="http://schemas.microsoft.com/office/drawing/2014/main" id="{0B5F7E3B-C5F1-40E0-A491-558BAFBC112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67544" y="816638"/>
            <a:ext cx="2525519" cy="5224724"/>
          </a:xfrm>
        </p:spPr>
        <p:txBody>
          <a:bodyPr anchor="ctr">
            <a:normAutofit/>
          </a:bodyPr>
          <a:lstStyle/>
          <a:p>
            <a:r>
              <a:rPr lang="it-IT" dirty="0">
                <a:latin typeface="+mn-lt"/>
              </a:rPr>
              <a:t>CARATTERI</a:t>
            </a:r>
          </a:p>
        </p:txBody>
      </p:sp>
      <p:sp>
        <p:nvSpPr>
          <p:cNvPr id="3" name="Segnaposto contenuto 2"/>
          <p:cNvSpPr>
            <a:spLocks noGrp="1"/>
          </p:cNvSpPr>
          <p:nvPr>
            <p:ph idx="1"/>
          </p:nvPr>
        </p:nvSpPr>
        <p:spPr>
          <a:xfrm>
            <a:off x="3490721" y="816638"/>
            <a:ext cx="3464779" cy="5224724"/>
          </a:xfrm>
        </p:spPr>
        <p:txBody>
          <a:bodyPr anchor="ctr">
            <a:normAutofit/>
          </a:bodyPr>
          <a:lstStyle/>
          <a:p>
            <a:r>
              <a:rPr lang="it-IT" b="1" dirty="0"/>
              <a:t>A CARICO DEL DEBITORE, </a:t>
            </a:r>
            <a:r>
              <a:rPr lang="it-IT" dirty="0"/>
              <a:t>ovvero a carico del soggetto che è </a:t>
            </a:r>
            <a:r>
              <a:rPr lang="it-IT" b="1" dirty="0"/>
              <a:t>il soggetto passivo </a:t>
            </a:r>
            <a:r>
              <a:rPr lang="it-IT" dirty="0"/>
              <a:t>del procedimento esecutivo</a:t>
            </a:r>
          </a:p>
          <a:p>
            <a:endParaRPr lang="it-IT" dirty="0"/>
          </a:p>
          <a:p>
            <a:r>
              <a:rPr lang="it-IT" dirty="0"/>
              <a:t>Deroga al normale </a:t>
            </a:r>
            <a:r>
              <a:rPr lang="it-IT" b="1" dirty="0"/>
              <a:t>principio della soccombenza </a:t>
            </a:r>
            <a:endParaRPr lang="it-IT" dirty="0"/>
          </a:p>
          <a:p>
            <a:endParaRPr lang="it-IT" dirty="0"/>
          </a:p>
          <a:p>
            <a:r>
              <a:rPr lang="it-IT" dirty="0"/>
              <a:t>PROCESSO ESECUTIVO:  attuazione di un </a:t>
            </a:r>
            <a:r>
              <a:rPr lang="it-IT" b="1" dirty="0"/>
              <a:t>diritto già accertato</a:t>
            </a:r>
          </a:p>
          <a:p>
            <a:pPr marL="114300" indent="0">
              <a:buNone/>
            </a:pPr>
            <a:endParaRPr lang="it-IT" b="1" dirty="0"/>
          </a:p>
        </p:txBody>
      </p:sp>
    </p:spTree>
    <p:extLst>
      <p:ext uri="{BB962C8B-B14F-4D97-AF65-F5344CB8AC3E}">
        <p14:creationId xmlns:p14="http://schemas.microsoft.com/office/powerpoint/2010/main" val="681819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 xmlns:a16="http://schemas.microsoft.com/office/drawing/2014/main" id="{0B5F7E3B-C5F1-40E0-A491-558BAFBC112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r>
              <a:rPr lang="it-IT" dirty="0"/>
              <a:t>CARATTERI</a:t>
            </a:r>
          </a:p>
        </p:txBody>
      </p:sp>
      <p:sp>
        <p:nvSpPr>
          <p:cNvPr id="3" name="Segnaposto contenuto 2"/>
          <p:cNvSpPr>
            <a:spLocks noGrp="1"/>
          </p:cNvSpPr>
          <p:nvPr>
            <p:ph idx="1"/>
          </p:nvPr>
        </p:nvSpPr>
        <p:spPr>
          <a:xfrm>
            <a:off x="3490721" y="816638"/>
            <a:ext cx="3464779" cy="5224724"/>
          </a:xfrm>
        </p:spPr>
        <p:txBody>
          <a:bodyPr anchor="ctr">
            <a:normAutofit lnSpcReduction="10000"/>
          </a:bodyPr>
          <a:lstStyle/>
          <a:p>
            <a:pPr>
              <a:lnSpc>
                <a:spcPct val="90000"/>
              </a:lnSpc>
            </a:pPr>
            <a:r>
              <a:rPr lang="it-IT" b="1" dirty="0"/>
              <a:t>INCERTEZZA, </a:t>
            </a:r>
            <a:r>
              <a:rPr lang="it-IT" dirty="0"/>
              <a:t>non sull’esistenza del diritto sostanziale ma solo sull’entità del ricavato a favore del creditore</a:t>
            </a:r>
          </a:p>
          <a:p>
            <a:pPr>
              <a:lnSpc>
                <a:spcPct val="90000"/>
              </a:lnSpc>
            </a:pPr>
            <a:endParaRPr lang="it-IT" dirty="0"/>
          </a:p>
          <a:p>
            <a:pPr marL="114300" indent="0">
              <a:lnSpc>
                <a:spcPct val="90000"/>
              </a:lnSpc>
              <a:buNone/>
            </a:pPr>
            <a:endParaRPr lang="it-IT" dirty="0"/>
          </a:p>
          <a:p>
            <a:pPr>
              <a:lnSpc>
                <a:spcPct val="90000"/>
              </a:lnSpc>
            </a:pPr>
            <a:r>
              <a:rPr lang="it-IT" dirty="0"/>
              <a:t>Accertamento funzionale alla distruzione privo di un momento cognitivo in senso </a:t>
            </a:r>
            <a:r>
              <a:rPr lang="it-IT" dirty="0" smtClean="0"/>
              <a:t>stretto perché il credito esiste in ragione e in funzione della distribuzione</a:t>
            </a:r>
            <a:endParaRPr lang="it-IT" dirty="0"/>
          </a:p>
          <a:p>
            <a:pPr marL="114300" indent="0">
              <a:lnSpc>
                <a:spcPct val="90000"/>
              </a:lnSpc>
              <a:buNone/>
            </a:pPr>
            <a:endParaRPr lang="it-IT" dirty="0"/>
          </a:p>
          <a:p>
            <a:pPr>
              <a:lnSpc>
                <a:spcPct val="90000"/>
              </a:lnSpc>
            </a:pPr>
            <a:endParaRPr lang="it-IT" dirty="0"/>
          </a:p>
          <a:p>
            <a:pPr>
              <a:lnSpc>
                <a:spcPct val="90000"/>
              </a:lnSpc>
            </a:pPr>
            <a:r>
              <a:rPr lang="it-IT" b="1" dirty="0"/>
              <a:t>CONTESTAZIONI</a:t>
            </a:r>
            <a:r>
              <a:rPr lang="it-IT" dirty="0"/>
              <a:t>, controversia distributiva </a:t>
            </a:r>
            <a:r>
              <a:rPr lang="it-IT" i="1" dirty="0"/>
              <a:t>ex </a:t>
            </a:r>
            <a:r>
              <a:rPr lang="it-IT" dirty="0"/>
              <a:t>art. 512 </a:t>
            </a:r>
            <a:r>
              <a:rPr lang="it-IT" dirty="0" err="1"/>
              <a:t>c.p.c.</a:t>
            </a:r>
            <a:endParaRPr lang="it-IT" dirty="0"/>
          </a:p>
          <a:p>
            <a:pPr>
              <a:lnSpc>
                <a:spcPct val="90000"/>
              </a:lnSpc>
            </a:pPr>
            <a:endParaRPr lang="it-IT" dirty="0"/>
          </a:p>
        </p:txBody>
      </p:sp>
    </p:spTree>
    <p:extLst>
      <p:ext uri="{BB962C8B-B14F-4D97-AF65-F5344CB8AC3E}">
        <p14:creationId xmlns:p14="http://schemas.microsoft.com/office/powerpoint/2010/main" val="2117923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 xmlns:a16="http://schemas.microsoft.com/office/drawing/2014/main" id="{0B5F7E3B-C5F1-40E0-A491-558BAFBC112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pPr algn="r"/>
            <a:r>
              <a:rPr lang="it-IT" sz="3300" b="1" dirty="0">
                <a:latin typeface="+mn-lt"/>
              </a:rPr>
              <a:t>REGOLA DEL PROCESSO ESECUTIVO</a:t>
            </a:r>
          </a:p>
        </p:txBody>
      </p:sp>
      <p:sp>
        <p:nvSpPr>
          <p:cNvPr id="3" name="Segnaposto contenuto 2"/>
          <p:cNvSpPr>
            <a:spLocks noGrp="1"/>
          </p:cNvSpPr>
          <p:nvPr>
            <p:ph idx="1"/>
          </p:nvPr>
        </p:nvSpPr>
        <p:spPr>
          <a:xfrm>
            <a:off x="3490721" y="816638"/>
            <a:ext cx="3464779" cy="5224724"/>
          </a:xfrm>
        </p:spPr>
        <p:txBody>
          <a:bodyPr anchor="ctr">
            <a:normAutofit/>
          </a:bodyPr>
          <a:lstStyle/>
          <a:p>
            <a:endParaRPr lang="it-IT" dirty="0"/>
          </a:p>
          <a:p>
            <a:pPr marL="114300" indent="0">
              <a:buNone/>
            </a:pPr>
            <a:r>
              <a:rPr lang="it-IT" b="1" dirty="0"/>
              <a:t>PRINCIPIO DELLA SOGGEZIONE DEL DEBITORE ALL’ESECUZIONE</a:t>
            </a:r>
            <a:endParaRPr lang="it-IT" dirty="0"/>
          </a:p>
          <a:p>
            <a:pPr marL="114300" indent="0">
              <a:buNone/>
            </a:pPr>
            <a:r>
              <a:rPr lang="it-IT" dirty="0"/>
              <a:t>il debitore è solo il soggetto passivo dell’esecuzione ma </a:t>
            </a:r>
            <a:r>
              <a:rPr lang="it-IT" b="1" dirty="0"/>
              <a:t>non «soccombente» </a:t>
            </a:r>
            <a:r>
              <a:rPr lang="it-IT" dirty="0"/>
              <a:t>nel senso di cui all’art. 91 c.p.c. perché la soccombenza non è connessa ad una </a:t>
            </a:r>
            <a:r>
              <a:rPr lang="it-IT" b="1" dirty="0"/>
              <a:t>SITUAZIONE SOSTANZIALE </a:t>
            </a:r>
            <a:r>
              <a:rPr lang="it-IT" dirty="0"/>
              <a:t>ma discende da un preciso comportamento processuale e presuppone una condanna</a:t>
            </a:r>
          </a:p>
        </p:txBody>
      </p:sp>
    </p:spTree>
    <p:extLst>
      <p:ext uri="{BB962C8B-B14F-4D97-AF65-F5344CB8AC3E}">
        <p14:creationId xmlns:p14="http://schemas.microsoft.com/office/powerpoint/2010/main" val="1326147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1000126" y="609600"/>
            <a:ext cx="6447501" cy="1320800"/>
          </a:xfrm>
        </p:spPr>
        <p:txBody>
          <a:bodyPr>
            <a:normAutofit/>
          </a:bodyPr>
          <a:lstStyle/>
          <a:p>
            <a:r>
              <a:rPr lang="it-IT" dirty="0" err="1">
                <a:latin typeface="+mn-lt"/>
              </a:rPr>
              <a:t>Cass</a:t>
            </a:r>
            <a:r>
              <a:rPr lang="it-IT" dirty="0">
                <a:latin typeface="+mn-lt"/>
              </a:rPr>
              <a:t>. n. 14504/2011</a:t>
            </a:r>
          </a:p>
        </p:txBody>
      </p:sp>
      <p:sp>
        <p:nvSpPr>
          <p:cNvPr id="10" name="Isosceles Triangle 9">
            <a:extLst>
              <a:ext uri="{FF2B5EF4-FFF2-40B4-BE49-F238E27FC236}">
                <a16:creationId xmlns=""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Segnaposto contenuto 2"/>
          <p:cNvSpPr>
            <a:spLocks noGrp="1"/>
          </p:cNvSpPr>
          <p:nvPr>
            <p:ph idx="1"/>
          </p:nvPr>
        </p:nvSpPr>
        <p:spPr>
          <a:xfrm>
            <a:off x="1000126" y="2160589"/>
            <a:ext cx="6447501" cy="3880773"/>
          </a:xfrm>
        </p:spPr>
        <p:txBody>
          <a:bodyPr>
            <a:normAutofit/>
          </a:bodyPr>
          <a:lstStyle/>
          <a:p>
            <a:r>
              <a:rPr lang="it-IT" sz="1700" b="1" u="sng"/>
              <a:t>Nel procedimento esecutivo l'onere delle spese non segue il principio della soccombenza</a:t>
            </a:r>
            <a:r>
              <a:rPr lang="it-IT" sz="1700"/>
              <a:t> come nel giudizio di cognizione, ma quello della </a:t>
            </a:r>
            <a:r>
              <a:rPr lang="it-IT" sz="1700" b="1" u="sng"/>
              <a:t>soggezione del debitore all'esecuzione</a:t>
            </a:r>
            <a:r>
              <a:rPr lang="it-IT" sz="1700"/>
              <a:t>, per cui il relativo </a:t>
            </a:r>
            <a:r>
              <a:rPr lang="it-IT" sz="1700" b="1"/>
              <a:t>provvedimento di liquidazione</a:t>
            </a:r>
            <a:r>
              <a:rPr lang="it-IT" sz="1700"/>
              <a:t>, ancorché autonomamente emesso dal giudice dell'esecuzione, </a:t>
            </a:r>
            <a:r>
              <a:rPr lang="it-IT" sz="1700" b="1"/>
              <a:t>non ha contenuto decisorio</a:t>
            </a:r>
            <a:r>
              <a:rPr lang="it-IT" sz="1700"/>
              <a:t>, ma </a:t>
            </a:r>
            <a:r>
              <a:rPr lang="it-IT" sz="1700" b="1" u="sng"/>
              <a:t>solo una funzione di verifica del relativo credito</a:t>
            </a:r>
            <a:r>
              <a:rPr lang="it-IT" sz="1700"/>
              <a:t>, del tutto analoga a quella che il giudice dell'esecuzione compie per il credito per cui si procede (ed i relativi interessi) </a:t>
            </a:r>
            <a:r>
              <a:rPr lang="it-IT" sz="1700" u="sng"/>
              <a:t>ai fini del progetto di distribuzione </a:t>
            </a:r>
            <a:r>
              <a:rPr lang="it-IT" sz="1700"/>
              <a:t>e dell'assegnazione della somma ricavata dalla vendita dei beni pignorati; ne consegue che esso </a:t>
            </a:r>
            <a:r>
              <a:rPr lang="it-IT" sz="1700" b="1" u="sng"/>
              <a:t>può essere contestato nella forma dell'opposizione prevista dall'art. 512 cod. </a:t>
            </a:r>
            <a:r>
              <a:rPr lang="it-IT" sz="1700" b="1" u="sng" err="1"/>
              <a:t>proc</a:t>
            </a:r>
            <a:r>
              <a:rPr lang="it-IT" sz="1700" b="1" u="sng"/>
              <a:t>. civ</a:t>
            </a:r>
            <a:r>
              <a:rPr lang="it-IT" sz="1700"/>
              <a:t>. ma non può essere impugnato con il ricorso per cassazione ai sensi dell'art. 111 </a:t>
            </a:r>
            <a:r>
              <a:rPr lang="it-IT" sz="1700" err="1"/>
              <a:t>Cost</a:t>
            </a:r>
            <a:r>
              <a:rPr lang="it-IT" sz="1700"/>
              <a:t>..</a:t>
            </a:r>
          </a:p>
        </p:txBody>
      </p:sp>
      <p:sp>
        <p:nvSpPr>
          <p:cNvPr id="12" name="Isosceles Triangle 11">
            <a:extLst>
              <a:ext uri="{FF2B5EF4-FFF2-40B4-BE49-F238E27FC236}">
                <a16:creationId xmlns=""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391434145"/>
      </p:ext>
    </p:extLst>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1226</TotalTime>
  <Words>4079</Words>
  <Application>Microsoft Office PowerPoint</Application>
  <PresentationFormat>Presentazione su schermo (4:3)</PresentationFormat>
  <Paragraphs>243</Paragraphs>
  <Slides>57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57</vt:i4>
      </vt:variant>
    </vt:vector>
  </HeadingPairs>
  <TitlesOfParts>
    <vt:vector size="61" baseType="lpstr">
      <vt:lpstr>Arial</vt:lpstr>
      <vt:lpstr>Trebuchet MS</vt:lpstr>
      <vt:lpstr>Wingdings 3</vt:lpstr>
      <vt:lpstr>Sfaccettatura</vt:lpstr>
      <vt:lpstr>Le spese nel processo esecutivo</vt:lpstr>
      <vt:lpstr>Presentazione standard di PowerPoint</vt:lpstr>
      <vt:lpstr>TUTELA ESTERNA?</vt:lpstr>
      <vt:lpstr>art. 91 c.p.c.</vt:lpstr>
      <vt:lpstr>art. 95 c.p.c.  Spese del processo di esecuzione</vt:lpstr>
      <vt:lpstr>CARATTERI</vt:lpstr>
      <vt:lpstr>CARATTERI</vt:lpstr>
      <vt:lpstr>REGOLA DEL PROCESSO ESECUTIVO</vt:lpstr>
      <vt:lpstr>Cass. n. 14504/2011</vt:lpstr>
      <vt:lpstr>AMBITO APPLICATIVO</vt:lpstr>
      <vt:lpstr>Cass. n. 8634/2003</vt:lpstr>
      <vt:lpstr>UTILMENTE</vt:lpstr>
      <vt:lpstr> Enrico Redenti</vt:lpstr>
      <vt:lpstr> ratio</vt:lpstr>
      <vt:lpstr>Cass. n. 3985/2003</vt:lpstr>
      <vt:lpstr>COROLLARI</vt:lpstr>
      <vt:lpstr>Cass. n. 8634/2003 </vt:lpstr>
      <vt:lpstr>art. 510 c.p.c.</vt:lpstr>
      <vt:lpstr> TESI CONTRARIA</vt:lpstr>
      <vt:lpstr>Presentazione standard di PowerPoint</vt:lpstr>
      <vt:lpstr>Presentazione standard di PowerPoint</vt:lpstr>
      <vt:lpstr>Presentazione standard di PowerPoint</vt:lpstr>
      <vt:lpstr> TESI PREVALENTE</vt:lpstr>
      <vt:lpstr>Presentazione standard di PowerPoint</vt:lpstr>
      <vt:lpstr>Cass. n. 24571/2018</vt:lpstr>
      <vt:lpstr>ESECUZIONE INCAPIENTE</vt:lpstr>
      <vt:lpstr>INCAPIENZA PARZIALE</vt:lpstr>
      <vt:lpstr>ALTRE  RICADUTE APPLICATIVE</vt:lpstr>
      <vt:lpstr>Cass. n. 3985/2003</vt:lpstr>
      <vt:lpstr>DIRITTO ALLA COLLOCAZIONE PREFERENZIALE</vt:lpstr>
      <vt:lpstr>altre spese «nell’interesse comune»</vt:lpstr>
      <vt:lpstr> CASS. n. 12877/2016 – spese e conservazione dell’immobile </vt:lpstr>
      <vt:lpstr>ESECUZIONE DIRETTA</vt:lpstr>
      <vt:lpstr>art. 614 c.p.c.</vt:lpstr>
      <vt:lpstr>Presentazione standard di PowerPoint</vt:lpstr>
      <vt:lpstr>art. 611 c.p.c.</vt:lpstr>
      <vt:lpstr>art. 614 c.p.c.</vt:lpstr>
      <vt:lpstr>Presentazione standard di PowerPoint</vt:lpstr>
      <vt:lpstr>Presentazione standard di PowerPoint</vt:lpstr>
      <vt:lpstr>ESTINZIONE E SPESE PROCESSUALI</vt:lpstr>
      <vt:lpstr>Art. 632 co.1 c.p.c.</vt:lpstr>
      <vt:lpstr> art. 632 ult. co. c.p.c.</vt:lpstr>
      <vt:lpstr>Cass. n. 16711/2009</vt:lpstr>
      <vt:lpstr>SPESE A CARICO DI CHI LE ANTICIPA</vt:lpstr>
      <vt:lpstr>SE RICHIESTO</vt:lpstr>
      <vt:lpstr>Cass. n. 19540/2013</vt:lpstr>
      <vt:lpstr>Cass. n. 15374/2011</vt:lpstr>
      <vt:lpstr> Cass. n. 24571/2018</vt:lpstr>
      <vt:lpstr>ESTINZIONE PER RINUNCIA</vt:lpstr>
      <vt:lpstr>Presentazione standard di PowerPoint</vt:lpstr>
      <vt:lpstr>Presentazione standard di PowerPoint</vt:lpstr>
      <vt:lpstr>CREDITORI INTERVENUTI</vt:lpstr>
      <vt:lpstr>IMPUGNAZIONE</vt:lpstr>
      <vt:lpstr>Presentazione standard di PowerPoint</vt:lpstr>
      <vt:lpstr>Presentazione standard di PowerPoint</vt:lpstr>
      <vt:lpstr>SPESE NON ANCORA ANTICIPATE</vt:lpstr>
      <vt:lpstr>LIQUIDAZIONE AUSILIARI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spese nel procedimento esecutivo</dc:title>
  <dc:creator>giovanni grande</dc:creator>
  <cp:lastModifiedBy>Mariadomenica Marchese</cp:lastModifiedBy>
  <cp:revision>80</cp:revision>
  <cp:lastPrinted>2019-02-03T12:24:58Z</cp:lastPrinted>
  <dcterms:created xsi:type="dcterms:W3CDTF">2019-02-03T12:14:35Z</dcterms:created>
  <dcterms:modified xsi:type="dcterms:W3CDTF">2022-09-25T05:32:43Z</dcterms:modified>
</cp:coreProperties>
</file>