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ppt/revisionInfo.xml" ContentType="application/vnd.ms-powerpoint.revisioninfo+xml"/>
  <Override PartName="/ppt/changesInfos/changesInfo1.xml" ContentType="application/vnd.ms-powerpoint.changesinfo+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5" r:id="rId1"/>
  </p:sldMasterIdLst>
  <p:notesMasterIdLst>
    <p:notesMasterId r:id="rId23"/>
  </p:notesMasterIdLst>
  <p:sldIdLst>
    <p:sldId id="377" r:id="rId2"/>
    <p:sldId id="352" r:id="rId3"/>
    <p:sldId id="379" r:id="rId4"/>
    <p:sldId id="383" r:id="rId5"/>
    <p:sldId id="380" r:id="rId6"/>
    <p:sldId id="381" r:id="rId7"/>
    <p:sldId id="382" r:id="rId8"/>
    <p:sldId id="385" r:id="rId9"/>
    <p:sldId id="384" r:id="rId10"/>
    <p:sldId id="386" r:id="rId11"/>
    <p:sldId id="387" r:id="rId12"/>
    <p:sldId id="388" r:id="rId13"/>
    <p:sldId id="389" r:id="rId14"/>
    <p:sldId id="390" r:id="rId15"/>
    <p:sldId id="391" r:id="rId16"/>
    <p:sldId id="392" r:id="rId17"/>
    <p:sldId id="393" r:id="rId18"/>
    <p:sldId id="394" r:id="rId19"/>
    <p:sldId id="378" r:id="rId20"/>
    <p:sldId id="317" r:id="rId21"/>
    <p:sldId id="395"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F16BD3E-BFD5-4081-B40F-16D8CCE28D26}" v="27" dt="2022-09-22T15:56:56.758"/>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88" d="100"/>
          <a:sy n="88" d="100"/>
        </p:scale>
        <p:origin x="-422" y="-77"/>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6" Type="http://schemas.microsoft.com/office/2015/10/relationships/revisionInfo" Target="revisionInfo.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 Id="rId77"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Pier Paolo Lanni" userId="96caf861-cbcf-494c-9d39-0112d76d7a0a" providerId="ADAL" clId="{F095DF13-27A0-404E-8D00-9A46069EDCA6}"/>
    <pc:docChg chg="custSel addSld delSld modSld">
      <pc:chgData name="Pier Paolo Lanni" userId="96caf861-cbcf-494c-9d39-0112d76d7a0a" providerId="ADAL" clId="{F095DF13-27A0-404E-8D00-9A46069EDCA6}" dt="2022-08-02T10:59:11.825" v="5717" actId="20577"/>
      <pc:docMkLst>
        <pc:docMk/>
      </pc:docMkLst>
      <pc:sldChg chg="modSp mod">
        <pc:chgData name="Pier Paolo Lanni" userId="96caf861-cbcf-494c-9d39-0112d76d7a0a" providerId="ADAL" clId="{F095DF13-27A0-404E-8D00-9A46069EDCA6}" dt="2022-07-25T09:56:39.956" v="96" actId="113"/>
        <pc:sldMkLst>
          <pc:docMk/>
          <pc:sldMk cId="3054934293" sldId="274"/>
        </pc:sldMkLst>
        <pc:spChg chg="mod">
          <ac:chgData name="Pier Paolo Lanni" userId="96caf861-cbcf-494c-9d39-0112d76d7a0a" providerId="ADAL" clId="{F095DF13-27A0-404E-8D00-9A46069EDCA6}" dt="2022-07-25T09:56:39.956" v="96" actId="113"/>
          <ac:spMkLst>
            <pc:docMk/>
            <pc:sldMk cId="3054934293" sldId="274"/>
            <ac:spMk id="3" creationId="{00000000-0000-0000-0000-000000000000}"/>
          </ac:spMkLst>
        </pc:spChg>
      </pc:sldChg>
      <pc:sldChg chg="modSp mod">
        <pc:chgData name="Pier Paolo Lanni" userId="96caf861-cbcf-494c-9d39-0112d76d7a0a" providerId="ADAL" clId="{F095DF13-27A0-404E-8D00-9A46069EDCA6}" dt="2022-08-02T10:55:59.591" v="5670" actId="20577"/>
        <pc:sldMkLst>
          <pc:docMk/>
          <pc:sldMk cId="3841132413" sldId="275"/>
        </pc:sldMkLst>
        <pc:spChg chg="mod">
          <ac:chgData name="Pier Paolo Lanni" userId="96caf861-cbcf-494c-9d39-0112d76d7a0a" providerId="ADAL" clId="{F095DF13-27A0-404E-8D00-9A46069EDCA6}" dt="2022-07-25T10:21:36.567" v="1046" actId="27636"/>
          <ac:spMkLst>
            <pc:docMk/>
            <pc:sldMk cId="3841132413" sldId="275"/>
            <ac:spMk id="2" creationId="{00000000-0000-0000-0000-000000000000}"/>
          </ac:spMkLst>
        </pc:spChg>
        <pc:spChg chg="mod">
          <ac:chgData name="Pier Paolo Lanni" userId="96caf861-cbcf-494c-9d39-0112d76d7a0a" providerId="ADAL" clId="{F095DF13-27A0-404E-8D00-9A46069EDCA6}" dt="2022-08-02T10:55:59.591" v="5670" actId="20577"/>
          <ac:spMkLst>
            <pc:docMk/>
            <pc:sldMk cId="3841132413" sldId="275"/>
            <ac:spMk id="3" creationId="{00000000-0000-0000-0000-000000000000}"/>
          </ac:spMkLst>
        </pc:spChg>
      </pc:sldChg>
      <pc:sldChg chg="modSp mod">
        <pc:chgData name="Pier Paolo Lanni" userId="96caf861-cbcf-494c-9d39-0112d76d7a0a" providerId="ADAL" clId="{F095DF13-27A0-404E-8D00-9A46069EDCA6}" dt="2022-07-23T10:52:04.353" v="2" actId="20577"/>
        <pc:sldMkLst>
          <pc:docMk/>
          <pc:sldMk cId="2836130145" sldId="318"/>
        </pc:sldMkLst>
        <pc:spChg chg="mod">
          <ac:chgData name="Pier Paolo Lanni" userId="96caf861-cbcf-494c-9d39-0112d76d7a0a" providerId="ADAL" clId="{F095DF13-27A0-404E-8D00-9A46069EDCA6}" dt="2022-07-23T10:52:04.353" v="2" actId="20577"/>
          <ac:spMkLst>
            <pc:docMk/>
            <pc:sldMk cId="2836130145" sldId="318"/>
            <ac:spMk id="3" creationId="{00000000-0000-0000-0000-000000000000}"/>
          </ac:spMkLst>
        </pc:spChg>
      </pc:sldChg>
      <pc:sldChg chg="modSp mod">
        <pc:chgData name="Pier Paolo Lanni" userId="96caf861-cbcf-494c-9d39-0112d76d7a0a" providerId="ADAL" clId="{F095DF13-27A0-404E-8D00-9A46069EDCA6}" dt="2022-07-23T10:53:19.789" v="4" actId="20577"/>
        <pc:sldMkLst>
          <pc:docMk/>
          <pc:sldMk cId="4226348148" sldId="324"/>
        </pc:sldMkLst>
        <pc:spChg chg="mod">
          <ac:chgData name="Pier Paolo Lanni" userId="96caf861-cbcf-494c-9d39-0112d76d7a0a" providerId="ADAL" clId="{F095DF13-27A0-404E-8D00-9A46069EDCA6}" dt="2022-07-23T10:53:19.789" v="4" actId="20577"/>
          <ac:spMkLst>
            <pc:docMk/>
            <pc:sldMk cId="4226348148" sldId="324"/>
            <ac:spMk id="3" creationId="{00000000-0000-0000-0000-000000000000}"/>
          </ac:spMkLst>
        </pc:spChg>
      </pc:sldChg>
      <pc:sldChg chg="modSp mod">
        <pc:chgData name="Pier Paolo Lanni" userId="96caf861-cbcf-494c-9d39-0112d76d7a0a" providerId="ADAL" clId="{F095DF13-27A0-404E-8D00-9A46069EDCA6}" dt="2022-07-23T10:54:06.204" v="6" actId="20577"/>
        <pc:sldMkLst>
          <pc:docMk/>
          <pc:sldMk cId="791671036" sldId="325"/>
        </pc:sldMkLst>
        <pc:spChg chg="mod">
          <ac:chgData name="Pier Paolo Lanni" userId="96caf861-cbcf-494c-9d39-0112d76d7a0a" providerId="ADAL" clId="{F095DF13-27A0-404E-8D00-9A46069EDCA6}" dt="2022-07-23T10:54:06.204" v="6" actId="20577"/>
          <ac:spMkLst>
            <pc:docMk/>
            <pc:sldMk cId="791671036" sldId="325"/>
            <ac:spMk id="3" creationId="{00000000-0000-0000-0000-000000000000}"/>
          </ac:spMkLst>
        </pc:spChg>
      </pc:sldChg>
      <pc:sldChg chg="modSp mod">
        <pc:chgData name="Pier Paolo Lanni" userId="96caf861-cbcf-494c-9d39-0112d76d7a0a" providerId="ADAL" clId="{F095DF13-27A0-404E-8D00-9A46069EDCA6}" dt="2022-07-25T09:23:52.349" v="36" actId="20577"/>
        <pc:sldMkLst>
          <pc:docMk/>
          <pc:sldMk cId="2883761508" sldId="333"/>
        </pc:sldMkLst>
        <pc:spChg chg="mod">
          <ac:chgData name="Pier Paolo Lanni" userId="96caf861-cbcf-494c-9d39-0112d76d7a0a" providerId="ADAL" clId="{F095DF13-27A0-404E-8D00-9A46069EDCA6}" dt="2022-07-25T09:23:52.349" v="36" actId="20577"/>
          <ac:spMkLst>
            <pc:docMk/>
            <pc:sldMk cId="2883761508" sldId="333"/>
            <ac:spMk id="3" creationId="{00000000-0000-0000-0000-000000000000}"/>
          </ac:spMkLst>
        </pc:spChg>
      </pc:sldChg>
      <pc:sldChg chg="modSp mod">
        <pc:chgData name="Pier Paolo Lanni" userId="96caf861-cbcf-494c-9d39-0112d76d7a0a" providerId="ADAL" clId="{F095DF13-27A0-404E-8D00-9A46069EDCA6}" dt="2022-07-25T09:46:27.391" v="45" actId="113"/>
        <pc:sldMkLst>
          <pc:docMk/>
          <pc:sldMk cId="291379955" sldId="335"/>
        </pc:sldMkLst>
        <pc:spChg chg="mod">
          <ac:chgData name="Pier Paolo Lanni" userId="96caf861-cbcf-494c-9d39-0112d76d7a0a" providerId="ADAL" clId="{F095DF13-27A0-404E-8D00-9A46069EDCA6}" dt="2022-07-25T09:46:27.391" v="45" actId="113"/>
          <ac:spMkLst>
            <pc:docMk/>
            <pc:sldMk cId="291379955" sldId="335"/>
            <ac:spMk id="3" creationId="{00000000-0000-0000-0000-000000000000}"/>
          </ac:spMkLst>
        </pc:spChg>
      </pc:sldChg>
      <pc:sldChg chg="modSp mod">
        <pc:chgData name="Pier Paolo Lanni" userId="96caf861-cbcf-494c-9d39-0112d76d7a0a" providerId="ADAL" clId="{F095DF13-27A0-404E-8D00-9A46069EDCA6}" dt="2022-07-25T09:46:11.636" v="41" actId="207"/>
        <pc:sldMkLst>
          <pc:docMk/>
          <pc:sldMk cId="687115398" sldId="336"/>
        </pc:sldMkLst>
        <pc:spChg chg="mod">
          <ac:chgData name="Pier Paolo Lanni" userId="96caf861-cbcf-494c-9d39-0112d76d7a0a" providerId="ADAL" clId="{F095DF13-27A0-404E-8D00-9A46069EDCA6}" dt="2022-07-25T09:46:11.636" v="41" actId="207"/>
          <ac:spMkLst>
            <pc:docMk/>
            <pc:sldMk cId="687115398" sldId="336"/>
            <ac:spMk id="3" creationId="{00000000-0000-0000-0000-000000000000}"/>
          </ac:spMkLst>
        </pc:spChg>
      </pc:sldChg>
      <pc:sldChg chg="modSp mod">
        <pc:chgData name="Pier Paolo Lanni" userId="96caf861-cbcf-494c-9d39-0112d76d7a0a" providerId="ADAL" clId="{F095DF13-27A0-404E-8D00-9A46069EDCA6}" dt="2022-07-25T09:47:49.187" v="49" actId="20577"/>
        <pc:sldMkLst>
          <pc:docMk/>
          <pc:sldMk cId="3215720582" sldId="337"/>
        </pc:sldMkLst>
        <pc:spChg chg="mod">
          <ac:chgData name="Pier Paolo Lanni" userId="96caf861-cbcf-494c-9d39-0112d76d7a0a" providerId="ADAL" clId="{F095DF13-27A0-404E-8D00-9A46069EDCA6}" dt="2022-07-25T09:47:49.187" v="49" actId="20577"/>
          <ac:spMkLst>
            <pc:docMk/>
            <pc:sldMk cId="3215720582" sldId="337"/>
            <ac:spMk id="3" creationId="{00000000-0000-0000-0000-000000000000}"/>
          </ac:spMkLst>
        </pc:spChg>
      </pc:sldChg>
      <pc:sldChg chg="modSp mod">
        <pc:chgData name="Pier Paolo Lanni" userId="96caf861-cbcf-494c-9d39-0112d76d7a0a" providerId="ADAL" clId="{F095DF13-27A0-404E-8D00-9A46069EDCA6}" dt="2022-07-25T09:49:13.449" v="52" actId="20577"/>
        <pc:sldMkLst>
          <pc:docMk/>
          <pc:sldMk cId="1920316955" sldId="338"/>
        </pc:sldMkLst>
        <pc:spChg chg="mod">
          <ac:chgData name="Pier Paolo Lanni" userId="96caf861-cbcf-494c-9d39-0112d76d7a0a" providerId="ADAL" clId="{F095DF13-27A0-404E-8D00-9A46069EDCA6}" dt="2022-07-25T09:49:13.449" v="52" actId="20577"/>
          <ac:spMkLst>
            <pc:docMk/>
            <pc:sldMk cId="1920316955" sldId="338"/>
            <ac:spMk id="3" creationId="{00000000-0000-0000-0000-000000000000}"/>
          </ac:spMkLst>
        </pc:spChg>
      </pc:sldChg>
      <pc:sldChg chg="modSp mod">
        <pc:chgData name="Pier Paolo Lanni" userId="96caf861-cbcf-494c-9d39-0112d76d7a0a" providerId="ADAL" clId="{F095DF13-27A0-404E-8D00-9A46069EDCA6}" dt="2022-07-25T09:49:37.507" v="63" actId="20577"/>
        <pc:sldMkLst>
          <pc:docMk/>
          <pc:sldMk cId="3100741274" sldId="339"/>
        </pc:sldMkLst>
        <pc:spChg chg="mod">
          <ac:chgData name="Pier Paolo Lanni" userId="96caf861-cbcf-494c-9d39-0112d76d7a0a" providerId="ADAL" clId="{F095DF13-27A0-404E-8D00-9A46069EDCA6}" dt="2022-07-25T09:49:37.507" v="63" actId="20577"/>
          <ac:spMkLst>
            <pc:docMk/>
            <pc:sldMk cId="3100741274" sldId="339"/>
            <ac:spMk id="3" creationId="{00000000-0000-0000-0000-000000000000}"/>
          </ac:spMkLst>
        </pc:spChg>
      </pc:sldChg>
      <pc:sldChg chg="modSp mod">
        <pc:chgData name="Pier Paolo Lanni" userId="96caf861-cbcf-494c-9d39-0112d76d7a0a" providerId="ADAL" clId="{F095DF13-27A0-404E-8D00-9A46069EDCA6}" dt="2022-07-25T09:46:19.132" v="43" actId="113"/>
        <pc:sldMkLst>
          <pc:docMk/>
          <pc:sldMk cId="313980623" sldId="340"/>
        </pc:sldMkLst>
        <pc:spChg chg="mod">
          <ac:chgData name="Pier Paolo Lanni" userId="96caf861-cbcf-494c-9d39-0112d76d7a0a" providerId="ADAL" clId="{F095DF13-27A0-404E-8D00-9A46069EDCA6}" dt="2022-07-25T09:46:19.132" v="43" actId="113"/>
          <ac:spMkLst>
            <pc:docMk/>
            <pc:sldMk cId="313980623" sldId="340"/>
            <ac:spMk id="3" creationId="{00000000-0000-0000-0000-000000000000}"/>
          </ac:spMkLst>
        </pc:spChg>
      </pc:sldChg>
      <pc:sldChg chg="modSp mod">
        <pc:chgData name="Pier Paolo Lanni" userId="96caf861-cbcf-494c-9d39-0112d76d7a0a" providerId="ADAL" clId="{F095DF13-27A0-404E-8D00-9A46069EDCA6}" dt="2022-07-25T09:53:32.156" v="80" actId="113"/>
        <pc:sldMkLst>
          <pc:docMk/>
          <pc:sldMk cId="220360433" sldId="341"/>
        </pc:sldMkLst>
        <pc:spChg chg="mod">
          <ac:chgData name="Pier Paolo Lanni" userId="96caf861-cbcf-494c-9d39-0112d76d7a0a" providerId="ADAL" clId="{F095DF13-27A0-404E-8D00-9A46069EDCA6}" dt="2022-07-25T09:53:32.156" v="80" actId="113"/>
          <ac:spMkLst>
            <pc:docMk/>
            <pc:sldMk cId="220360433" sldId="341"/>
            <ac:spMk id="2" creationId="{00000000-0000-0000-0000-000000000000}"/>
          </ac:spMkLst>
        </pc:spChg>
      </pc:sldChg>
      <pc:sldChg chg="modSp mod">
        <pc:chgData name="Pier Paolo Lanni" userId="96caf861-cbcf-494c-9d39-0112d76d7a0a" providerId="ADAL" clId="{F095DF13-27A0-404E-8D00-9A46069EDCA6}" dt="2022-07-25T09:51:01.526" v="78" actId="113"/>
        <pc:sldMkLst>
          <pc:docMk/>
          <pc:sldMk cId="152133135" sldId="343"/>
        </pc:sldMkLst>
        <pc:spChg chg="mod">
          <ac:chgData name="Pier Paolo Lanni" userId="96caf861-cbcf-494c-9d39-0112d76d7a0a" providerId="ADAL" clId="{F095DF13-27A0-404E-8D00-9A46069EDCA6}" dt="2022-07-25T09:51:01.526" v="78" actId="113"/>
          <ac:spMkLst>
            <pc:docMk/>
            <pc:sldMk cId="152133135" sldId="343"/>
            <ac:spMk id="3" creationId="{00000000-0000-0000-0000-000000000000}"/>
          </ac:spMkLst>
        </pc:spChg>
      </pc:sldChg>
      <pc:sldChg chg="modSp mod">
        <pc:chgData name="Pier Paolo Lanni" userId="96caf861-cbcf-494c-9d39-0112d76d7a0a" providerId="ADAL" clId="{F095DF13-27A0-404E-8D00-9A46069EDCA6}" dt="2022-07-25T09:54:39.355" v="84" actId="255"/>
        <pc:sldMkLst>
          <pc:docMk/>
          <pc:sldMk cId="278282442" sldId="350"/>
        </pc:sldMkLst>
        <pc:spChg chg="mod">
          <ac:chgData name="Pier Paolo Lanni" userId="96caf861-cbcf-494c-9d39-0112d76d7a0a" providerId="ADAL" clId="{F095DF13-27A0-404E-8D00-9A46069EDCA6}" dt="2022-07-25T09:54:39.355" v="84" actId="255"/>
          <ac:spMkLst>
            <pc:docMk/>
            <pc:sldMk cId="278282442" sldId="350"/>
            <ac:spMk id="2" creationId="{00000000-0000-0000-0000-000000000000}"/>
          </ac:spMkLst>
        </pc:spChg>
      </pc:sldChg>
      <pc:sldChg chg="modSp mod">
        <pc:chgData name="Pier Paolo Lanni" userId="96caf861-cbcf-494c-9d39-0112d76d7a0a" providerId="ADAL" clId="{F095DF13-27A0-404E-8D00-9A46069EDCA6}" dt="2022-07-25T09:55:15.149" v="88" actId="255"/>
        <pc:sldMkLst>
          <pc:docMk/>
          <pc:sldMk cId="3546175994" sldId="351"/>
        </pc:sldMkLst>
        <pc:spChg chg="mod">
          <ac:chgData name="Pier Paolo Lanni" userId="96caf861-cbcf-494c-9d39-0112d76d7a0a" providerId="ADAL" clId="{F095DF13-27A0-404E-8D00-9A46069EDCA6}" dt="2022-07-25T09:55:15.149" v="88" actId="255"/>
          <ac:spMkLst>
            <pc:docMk/>
            <pc:sldMk cId="3546175994" sldId="351"/>
            <ac:spMk id="2" creationId="{00000000-0000-0000-0000-000000000000}"/>
          </ac:spMkLst>
        </pc:spChg>
      </pc:sldChg>
      <pc:sldChg chg="modSp new mod">
        <pc:chgData name="Pier Paolo Lanni" userId="96caf861-cbcf-494c-9d39-0112d76d7a0a" providerId="ADAL" clId="{F095DF13-27A0-404E-8D00-9A46069EDCA6}" dt="2022-07-25T10:05:51.980" v="901" actId="113"/>
        <pc:sldMkLst>
          <pc:docMk/>
          <pc:sldMk cId="1999828296" sldId="352"/>
        </pc:sldMkLst>
        <pc:spChg chg="mod">
          <ac:chgData name="Pier Paolo Lanni" userId="96caf861-cbcf-494c-9d39-0112d76d7a0a" providerId="ADAL" clId="{F095DF13-27A0-404E-8D00-9A46069EDCA6}" dt="2022-07-25T10:01:27.042" v="413" actId="207"/>
          <ac:spMkLst>
            <pc:docMk/>
            <pc:sldMk cId="1999828296" sldId="352"/>
            <ac:spMk id="2" creationId="{C214A0AA-7E2D-4D2C-A004-9CC666E0D059}"/>
          </ac:spMkLst>
        </pc:spChg>
        <pc:spChg chg="mod">
          <ac:chgData name="Pier Paolo Lanni" userId="96caf861-cbcf-494c-9d39-0112d76d7a0a" providerId="ADAL" clId="{F095DF13-27A0-404E-8D00-9A46069EDCA6}" dt="2022-07-25T10:05:51.980" v="901" actId="113"/>
          <ac:spMkLst>
            <pc:docMk/>
            <pc:sldMk cId="1999828296" sldId="352"/>
            <ac:spMk id="3" creationId="{2331E02C-D684-45E6-9993-A03DE297F989}"/>
          </ac:spMkLst>
        </pc:spChg>
      </pc:sldChg>
      <pc:sldChg chg="modSp add mod">
        <pc:chgData name="Pier Paolo Lanni" userId="96caf861-cbcf-494c-9d39-0112d76d7a0a" providerId="ADAL" clId="{F095DF13-27A0-404E-8D00-9A46069EDCA6}" dt="2022-08-02T10:17:04.185" v="4886" actId="20577"/>
        <pc:sldMkLst>
          <pc:docMk/>
          <pc:sldMk cId="1657460048" sldId="353"/>
        </pc:sldMkLst>
        <pc:spChg chg="mod">
          <ac:chgData name="Pier Paolo Lanni" userId="96caf861-cbcf-494c-9d39-0112d76d7a0a" providerId="ADAL" clId="{F095DF13-27A0-404E-8D00-9A46069EDCA6}" dt="2022-07-25T10:06:42.250" v="914" actId="207"/>
          <ac:spMkLst>
            <pc:docMk/>
            <pc:sldMk cId="1657460048" sldId="353"/>
            <ac:spMk id="2" creationId="{C214A0AA-7E2D-4D2C-A004-9CC666E0D059}"/>
          </ac:spMkLst>
        </pc:spChg>
        <pc:spChg chg="mod">
          <ac:chgData name="Pier Paolo Lanni" userId="96caf861-cbcf-494c-9d39-0112d76d7a0a" providerId="ADAL" clId="{F095DF13-27A0-404E-8D00-9A46069EDCA6}" dt="2022-08-02T10:17:04.185" v="4886" actId="20577"/>
          <ac:spMkLst>
            <pc:docMk/>
            <pc:sldMk cId="1657460048" sldId="353"/>
            <ac:spMk id="3" creationId="{2331E02C-D684-45E6-9993-A03DE297F989}"/>
          </ac:spMkLst>
        </pc:spChg>
      </pc:sldChg>
      <pc:sldChg chg="modSp mod">
        <pc:chgData name="Pier Paolo Lanni" userId="96caf861-cbcf-494c-9d39-0112d76d7a0a" providerId="ADAL" clId="{F095DF13-27A0-404E-8D00-9A46069EDCA6}" dt="2022-08-02T10:56:28.720" v="5671" actId="207"/>
        <pc:sldMkLst>
          <pc:docMk/>
          <pc:sldMk cId="1421082810" sldId="356"/>
        </pc:sldMkLst>
        <pc:spChg chg="mod">
          <ac:chgData name="Pier Paolo Lanni" userId="96caf861-cbcf-494c-9d39-0112d76d7a0a" providerId="ADAL" clId="{F095DF13-27A0-404E-8D00-9A46069EDCA6}" dt="2022-08-02T10:56:28.720" v="5671" actId="207"/>
          <ac:spMkLst>
            <pc:docMk/>
            <pc:sldMk cId="1421082810" sldId="356"/>
            <ac:spMk id="3" creationId="{00000000-0000-0000-0000-000000000000}"/>
          </ac:spMkLst>
        </pc:spChg>
      </pc:sldChg>
      <pc:sldChg chg="modSp mod">
        <pc:chgData name="Pier Paolo Lanni" userId="96caf861-cbcf-494c-9d39-0112d76d7a0a" providerId="ADAL" clId="{F095DF13-27A0-404E-8D00-9A46069EDCA6}" dt="2022-08-02T10:59:11.825" v="5717" actId="20577"/>
        <pc:sldMkLst>
          <pc:docMk/>
          <pc:sldMk cId="3390820673" sldId="358"/>
        </pc:sldMkLst>
        <pc:spChg chg="mod">
          <ac:chgData name="Pier Paolo Lanni" userId="96caf861-cbcf-494c-9d39-0112d76d7a0a" providerId="ADAL" clId="{F095DF13-27A0-404E-8D00-9A46069EDCA6}" dt="2022-08-02T10:59:11.825" v="5717" actId="20577"/>
          <ac:spMkLst>
            <pc:docMk/>
            <pc:sldMk cId="3390820673" sldId="358"/>
            <ac:spMk id="3" creationId="{00000000-0000-0000-0000-000000000000}"/>
          </ac:spMkLst>
        </pc:spChg>
      </pc:sldChg>
      <pc:sldChg chg="modSp mod">
        <pc:chgData name="Pier Paolo Lanni" userId="96caf861-cbcf-494c-9d39-0112d76d7a0a" providerId="ADAL" clId="{F095DF13-27A0-404E-8D00-9A46069EDCA6}" dt="2022-08-02T10:41:28.204" v="5048" actId="14100"/>
        <pc:sldMkLst>
          <pc:docMk/>
          <pc:sldMk cId="1498991914" sldId="364"/>
        </pc:sldMkLst>
        <pc:spChg chg="mod">
          <ac:chgData name="Pier Paolo Lanni" userId="96caf861-cbcf-494c-9d39-0112d76d7a0a" providerId="ADAL" clId="{F095DF13-27A0-404E-8D00-9A46069EDCA6}" dt="2022-08-02T10:20:51.927" v="4889" actId="207"/>
          <ac:spMkLst>
            <pc:docMk/>
            <pc:sldMk cId="1498991914" sldId="364"/>
            <ac:spMk id="2" creationId="{00000000-0000-0000-0000-000000000000}"/>
          </ac:spMkLst>
        </pc:spChg>
        <pc:spChg chg="mod">
          <ac:chgData name="Pier Paolo Lanni" userId="96caf861-cbcf-494c-9d39-0112d76d7a0a" providerId="ADAL" clId="{F095DF13-27A0-404E-8D00-9A46069EDCA6}" dt="2022-08-02T10:41:28.204" v="5048" actId="14100"/>
          <ac:spMkLst>
            <pc:docMk/>
            <pc:sldMk cId="1498991914" sldId="364"/>
            <ac:spMk id="3" creationId="{00000000-0000-0000-0000-000000000000}"/>
          </ac:spMkLst>
        </pc:spChg>
      </pc:sldChg>
      <pc:sldChg chg="modSp mod">
        <pc:chgData name="Pier Paolo Lanni" userId="96caf861-cbcf-494c-9d39-0112d76d7a0a" providerId="ADAL" clId="{F095DF13-27A0-404E-8D00-9A46069EDCA6}" dt="2022-08-02T08:22:37.590" v="1048" actId="20577"/>
        <pc:sldMkLst>
          <pc:docMk/>
          <pc:sldMk cId="354221145" sldId="370"/>
        </pc:sldMkLst>
        <pc:spChg chg="mod">
          <ac:chgData name="Pier Paolo Lanni" userId="96caf861-cbcf-494c-9d39-0112d76d7a0a" providerId="ADAL" clId="{F095DF13-27A0-404E-8D00-9A46069EDCA6}" dt="2022-08-02T08:22:37.590" v="1048" actId="20577"/>
          <ac:spMkLst>
            <pc:docMk/>
            <pc:sldMk cId="354221145" sldId="370"/>
            <ac:spMk id="3" creationId="{00000000-0000-0000-0000-000000000000}"/>
          </ac:spMkLst>
        </pc:spChg>
      </pc:sldChg>
      <pc:sldChg chg="modSp mod">
        <pc:chgData name="Pier Paolo Lanni" userId="96caf861-cbcf-494c-9d39-0112d76d7a0a" providerId="ADAL" clId="{F095DF13-27A0-404E-8D00-9A46069EDCA6}" dt="2022-08-02T08:43:33.595" v="2555" actId="255"/>
        <pc:sldMkLst>
          <pc:docMk/>
          <pc:sldMk cId="3274706399" sldId="371"/>
        </pc:sldMkLst>
        <pc:spChg chg="mod">
          <ac:chgData name="Pier Paolo Lanni" userId="96caf861-cbcf-494c-9d39-0112d76d7a0a" providerId="ADAL" clId="{F095DF13-27A0-404E-8D00-9A46069EDCA6}" dt="2022-08-02T08:43:33.595" v="2555" actId="255"/>
          <ac:spMkLst>
            <pc:docMk/>
            <pc:sldMk cId="3274706399" sldId="371"/>
            <ac:spMk id="3" creationId="{00000000-0000-0000-0000-000000000000}"/>
          </ac:spMkLst>
        </pc:spChg>
      </pc:sldChg>
      <pc:sldChg chg="modSp add mod">
        <pc:chgData name="Pier Paolo Lanni" userId="96caf861-cbcf-494c-9d39-0112d76d7a0a" providerId="ADAL" clId="{F095DF13-27A0-404E-8D00-9A46069EDCA6}" dt="2022-08-02T10:13:52.514" v="4819" actId="207"/>
        <pc:sldMkLst>
          <pc:docMk/>
          <pc:sldMk cId="1005014178" sldId="372"/>
        </pc:sldMkLst>
        <pc:spChg chg="mod">
          <ac:chgData name="Pier Paolo Lanni" userId="96caf861-cbcf-494c-9d39-0112d76d7a0a" providerId="ADAL" clId="{F095DF13-27A0-404E-8D00-9A46069EDCA6}" dt="2022-08-02T08:56:22.993" v="2710" actId="20577"/>
          <ac:spMkLst>
            <pc:docMk/>
            <pc:sldMk cId="1005014178" sldId="372"/>
            <ac:spMk id="2" creationId="{00000000-0000-0000-0000-000000000000}"/>
          </ac:spMkLst>
        </pc:spChg>
        <pc:spChg chg="mod">
          <ac:chgData name="Pier Paolo Lanni" userId="96caf861-cbcf-494c-9d39-0112d76d7a0a" providerId="ADAL" clId="{F095DF13-27A0-404E-8D00-9A46069EDCA6}" dt="2022-08-02T10:13:52.514" v="4819" actId="207"/>
          <ac:spMkLst>
            <pc:docMk/>
            <pc:sldMk cId="1005014178" sldId="372"/>
            <ac:spMk id="3" creationId="{00000000-0000-0000-0000-000000000000}"/>
          </ac:spMkLst>
        </pc:spChg>
      </pc:sldChg>
      <pc:sldChg chg="modSp add del mod">
        <pc:chgData name="Pier Paolo Lanni" userId="96caf861-cbcf-494c-9d39-0112d76d7a0a" providerId="ADAL" clId="{F095DF13-27A0-404E-8D00-9A46069EDCA6}" dt="2022-08-02T10:14:05.557" v="4820" actId="2696"/>
        <pc:sldMkLst>
          <pc:docMk/>
          <pc:sldMk cId="2204619302" sldId="373"/>
        </pc:sldMkLst>
        <pc:spChg chg="mod">
          <ac:chgData name="Pier Paolo Lanni" userId="96caf861-cbcf-494c-9d39-0112d76d7a0a" providerId="ADAL" clId="{F095DF13-27A0-404E-8D00-9A46069EDCA6}" dt="2022-08-02T09:31:11.742" v="3300" actId="20577"/>
          <ac:spMkLst>
            <pc:docMk/>
            <pc:sldMk cId="2204619302" sldId="373"/>
            <ac:spMk id="2" creationId="{00000000-0000-0000-0000-000000000000}"/>
          </ac:spMkLst>
        </pc:spChg>
        <pc:spChg chg="mod">
          <ac:chgData name="Pier Paolo Lanni" userId="96caf861-cbcf-494c-9d39-0112d76d7a0a" providerId="ADAL" clId="{F095DF13-27A0-404E-8D00-9A46069EDCA6}" dt="2022-08-02T09:50:34.939" v="4527" actId="20577"/>
          <ac:spMkLst>
            <pc:docMk/>
            <pc:sldMk cId="2204619302" sldId="373"/>
            <ac:spMk id="3" creationId="{00000000-0000-0000-0000-000000000000}"/>
          </ac:spMkLst>
        </pc:spChg>
      </pc:sldChg>
      <pc:sldChg chg="modSp add mod">
        <pc:chgData name="Pier Paolo Lanni" userId="96caf861-cbcf-494c-9d39-0112d76d7a0a" providerId="ADAL" clId="{F095DF13-27A0-404E-8D00-9A46069EDCA6}" dt="2022-08-02T10:55:25.667" v="5669" actId="6549"/>
        <pc:sldMkLst>
          <pc:docMk/>
          <pc:sldMk cId="2390092456" sldId="373"/>
        </pc:sldMkLst>
        <pc:spChg chg="mod">
          <ac:chgData name="Pier Paolo Lanni" userId="96caf861-cbcf-494c-9d39-0112d76d7a0a" providerId="ADAL" clId="{F095DF13-27A0-404E-8D00-9A46069EDCA6}" dt="2022-08-02T10:55:25.667" v="5669" actId="6549"/>
          <ac:spMkLst>
            <pc:docMk/>
            <pc:sldMk cId="2390092456" sldId="373"/>
            <ac:spMk id="3" creationId="{00000000-0000-0000-0000-000000000000}"/>
          </ac:spMkLst>
        </pc:spChg>
      </pc:sldChg>
      <pc:sldChg chg="add">
        <pc:chgData name="Pier Paolo Lanni" userId="96caf861-cbcf-494c-9d39-0112d76d7a0a" providerId="ADAL" clId="{F095DF13-27A0-404E-8D00-9A46069EDCA6}" dt="2022-08-02T10:14:16.701" v="4821"/>
        <pc:sldMkLst>
          <pc:docMk/>
          <pc:sldMk cId="1175106008" sldId="374"/>
        </pc:sldMkLst>
      </pc:sldChg>
      <pc:sldChg chg="modSp add del mod">
        <pc:chgData name="Pier Paolo Lanni" userId="96caf861-cbcf-494c-9d39-0112d76d7a0a" providerId="ADAL" clId="{F095DF13-27A0-404E-8D00-9A46069EDCA6}" dt="2022-08-02T10:14:05.557" v="4820" actId="2696"/>
        <pc:sldMkLst>
          <pc:docMk/>
          <pc:sldMk cId="2781751680" sldId="374"/>
        </pc:sldMkLst>
        <pc:spChg chg="mod">
          <ac:chgData name="Pier Paolo Lanni" userId="96caf861-cbcf-494c-9d39-0112d76d7a0a" providerId="ADAL" clId="{F095DF13-27A0-404E-8D00-9A46069EDCA6}" dt="2022-08-02T10:12:09.830" v="4817" actId="114"/>
          <ac:spMkLst>
            <pc:docMk/>
            <pc:sldMk cId="2781751680" sldId="374"/>
            <ac:spMk id="3" creationId="{00000000-0000-0000-0000-000000000000}"/>
          </ac:spMkLst>
        </pc:spChg>
      </pc:sldChg>
      <pc:sldChg chg="modSp add mod">
        <pc:chgData name="Pier Paolo Lanni" userId="96caf861-cbcf-494c-9d39-0112d76d7a0a" providerId="ADAL" clId="{F095DF13-27A0-404E-8D00-9A46069EDCA6}" dt="2022-08-02T10:45:12.207" v="5668" actId="20577"/>
        <pc:sldMkLst>
          <pc:docMk/>
          <pc:sldMk cId="3438312548" sldId="375"/>
        </pc:sldMkLst>
        <pc:spChg chg="mod">
          <ac:chgData name="Pier Paolo Lanni" userId="96caf861-cbcf-494c-9d39-0112d76d7a0a" providerId="ADAL" clId="{F095DF13-27A0-404E-8D00-9A46069EDCA6}" dt="2022-08-02T10:45:12.207" v="5668" actId="20577"/>
          <ac:spMkLst>
            <pc:docMk/>
            <pc:sldMk cId="3438312548" sldId="375"/>
            <ac:spMk id="3" creationId="{00000000-0000-0000-0000-000000000000}"/>
          </ac:spMkLst>
        </pc:spChg>
      </pc:sldChg>
    </pc:docChg>
  </pc:docChgLst>
  <pc:docChgLst>
    <pc:chgData name="Pier Paolo Lanni" userId="96caf861-cbcf-494c-9d39-0112d76d7a0a" providerId="ADAL" clId="{0F16BD3E-BFD5-4081-B40F-16D8CCE28D26}"/>
    <pc:docChg chg="undo custSel addSld delSld modSld sldOrd">
      <pc:chgData name="Pier Paolo Lanni" userId="96caf861-cbcf-494c-9d39-0112d76d7a0a" providerId="ADAL" clId="{0F16BD3E-BFD5-4081-B40F-16D8CCE28D26}" dt="2022-09-22T15:58:33.651" v="9398" actId="255"/>
      <pc:docMkLst>
        <pc:docMk/>
      </pc:docMkLst>
      <pc:sldChg chg="modSp">
        <pc:chgData name="Pier Paolo Lanni" userId="96caf861-cbcf-494c-9d39-0112d76d7a0a" providerId="ADAL" clId="{0F16BD3E-BFD5-4081-B40F-16D8CCE28D26}" dt="2022-09-21T10:29:50.325" v="0"/>
        <pc:sldMkLst>
          <pc:docMk/>
          <pc:sldMk cId="64914503" sldId="317"/>
        </pc:sldMkLst>
        <pc:spChg chg="mod">
          <ac:chgData name="Pier Paolo Lanni" userId="96caf861-cbcf-494c-9d39-0112d76d7a0a" providerId="ADAL" clId="{0F16BD3E-BFD5-4081-B40F-16D8CCE28D26}" dt="2022-09-21T10:29:50.325" v="0"/>
          <ac:spMkLst>
            <pc:docMk/>
            <pc:sldMk cId="64914503" sldId="317"/>
            <ac:spMk id="2" creationId="{00000000-0000-0000-0000-000000000000}"/>
          </ac:spMkLst>
        </pc:spChg>
      </pc:sldChg>
      <pc:sldChg chg="addSp delSp modSp mod">
        <pc:chgData name="Pier Paolo Lanni" userId="96caf861-cbcf-494c-9d39-0112d76d7a0a" providerId="ADAL" clId="{0F16BD3E-BFD5-4081-B40F-16D8CCE28D26}" dt="2022-09-22T08:33:46.238" v="8221" actId="207"/>
        <pc:sldMkLst>
          <pc:docMk/>
          <pc:sldMk cId="1999828296" sldId="352"/>
        </pc:sldMkLst>
        <pc:spChg chg="mod">
          <ac:chgData name="Pier Paolo Lanni" userId="96caf861-cbcf-494c-9d39-0112d76d7a0a" providerId="ADAL" clId="{0F16BD3E-BFD5-4081-B40F-16D8CCE28D26}" dt="2022-09-21T15:43:16.562" v="2150" actId="14100"/>
          <ac:spMkLst>
            <pc:docMk/>
            <pc:sldMk cId="1999828296" sldId="352"/>
            <ac:spMk id="2" creationId="{C214A0AA-7E2D-4D2C-A004-9CC666E0D059}"/>
          </ac:spMkLst>
        </pc:spChg>
        <pc:spChg chg="mod">
          <ac:chgData name="Pier Paolo Lanni" userId="96caf861-cbcf-494c-9d39-0112d76d7a0a" providerId="ADAL" clId="{0F16BD3E-BFD5-4081-B40F-16D8CCE28D26}" dt="2022-09-22T08:32:39.939" v="8217" actId="207"/>
          <ac:spMkLst>
            <pc:docMk/>
            <pc:sldMk cId="1999828296" sldId="352"/>
            <ac:spMk id="3" creationId="{2331E02C-D684-45E6-9993-A03DE297F989}"/>
          </ac:spMkLst>
        </pc:spChg>
        <pc:spChg chg="add del">
          <ac:chgData name="Pier Paolo Lanni" userId="96caf861-cbcf-494c-9d39-0112d76d7a0a" providerId="ADAL" clId="{0F16BD3E-BFD5-4081-B40F-16D8CCE28D26}" dt="2022-09-21T12:35:10.150" v="176"/>
          <ac:spMkLst>
            <pc:docMk/>
            <pc:sldMk cId="1999828296" sldId="352"/>
            <ac:spMk id="4" creationId="{57D2E3A3-1943-486C-808C-4ACD3CAF55EE}"/>
          </ac:spMkLst>
        </pc:spChg>
        <pc:spChg chg="add del mod">
          <ac:chgData name="Pier Paolo Lanni" userId="96caf861-cbcf-494c-9d39-0112d76d7a0a" providerId="ADAL" clId="{0F16BD3E-BFD5-4081-B40F-16D8CCE28D26}" dt="2022-09-21T12:35:51.332" v="185"/>
          <ac:spMkLst>
            <pc:docMk/>
            <pc:sldMk cId="1999828296" sldId="352"/>
            <ac:spMk id="5" creationId="{83EE04E6-2E6B-4410-BFAD-368720D6FE37}"/>
          </ac:spMkLst>
        </pc:spChg>
        <pc:spChg chg="add del">
          <ac:chgData name="Pier Paolo Lanni" userId="96caf861-cbcf-494c-9d39-0112d76d7a0a" providerId="ADAL" clId="{0F16BD3E-BFD5-4081-B40F-16D8CCE28D26}" dt="2022-09-21T12:36:20.169" v="188"/>
          <ac:spMkLst>
            <pc:docMk/>
            <pc:sldMk cId="1999828296" sldId="352"/>
            <ac:spMk id="6" creationId="{65B1A304-5EEB-4D22-AAEE-DE4331C12107}"/>
          </ac:spMkLst>
        </pc:spChg>
        <pc:spChg chg="add del">
          <ac:chgData name="Pier Paolo Lanni" userId="96caf861-cbcf-494c-9d39-0112d76d7a0a" providerId="ADAL" clId="{0F16BD3E-BFD5-4081-B40F-16D8CCE28D26}" dt="2022-09-21T12:36:28.692" v="190"/>
          <ac:spMkLst>
            <pc:docMk/>
            <pc:sldMk cId="1999828296" sldId="352"/>
            <ac:spMk id="7" creationId="{4E434ED3-7AED-45EB-A8A6-F6D3132E6026}"/>
          </ac:spMkLst>
        </pc:spChg>
        <pc:spChg chg="add del">
          <ac:chgData name="Pier Paolo Lanni" userId="96caf861-cbcf-494c-9d39-0112d76d7a0a" providerId="ADAL" clId="{0F16BD3E-BFD5-4081-B40F-16D8CCE28D26}" dt="2022-09-21T12:36:49.611" v="202"/>
          <ac:spMkLst>
            <pc:docMk/>
            <pc:sldMk cId="1999828296" sldId="352"/>
            <ac:spMk id="8" creationId="{42F55ED3-720E-4B0B-96A8-B6309A8E8277}"/>
          </ac:spMkLst>
        </pc:spChg>
        <pc:spChg chg="add del mod">
          <ac:chgData name="Pier Paolo Lanni" userId="96caf861-cbcf-494c-9d39-0112d76d7a0a" providerId="ADAL" clId="{0F16BD3E-BFD5-4081-B40F-16D8CCE28D26}" dt="2022-09-21T15:40:48.690" v="2138"/>
          <ac:spMkLst>
            <pc:docMk/>
            <pc:sldMk cId="1999828296" sldId="352"/>
            <ac:spMk id="9" creationId="{9D3DC157-9241-4106-B841-E74373BE599B}"/>
          </ac:spMkLst>
        </pc:spChg>
        <pc:spChg chg="add mod">
          <ac:chgData name="Pier Paolo Lanni" userId="96caf861-cbcf-494c-9d39-0112d76d7a0a" providerId="ADAL" clId="{0F16BD3E-BFD5-4081-B40F-16D8CCE28D26}" dt="2022-09-22T08:33:46.238" v="8221" actId="207"/>
          <ac:spMkLst>
            <pc:docMk/>
            <pc:sldMk cId="1999828296" sldId="352"/>
            <ac:spMk id="10" creationId="{76839CF8-FA05-463D-889D-1556834A165C}"/>
          </ac:spMkLst>
        </pc:spChg>
      </pc:sldChg>
      <pc:sldChg chg="add">
        <pc:chgData name="Pier Paolo Lanni" userId="96caf861-cbcf-494c-9d39-0112d76d7a0a" providerId="ADAL" clId="{0F16BD3E-BFD5-4081-B40F-16D8CCE28D26}" dt="2022-09-21T10:38:00.285" v="1"/>
        <pc:sldMkLst>
          <pc:docMk/>
          <pc:sldMk cId="2865614260" sldId="378"/>
        </pc:sldMkLst>
      </pc:sldChg>
      <pc:sldChg chg="addSp delSp modSp mod setBg">
        <pc:chgData name="Pier Paolo Lanni" userId="96caf861-cbcf-494c-9d39-0112d76d7a0a" providerId="ADAL" clId="{0F16BD3E-BFD5-4081-B40F-16D8CCE28D26}" dt="2022-09-22T08:33:56.605" v="8222" actId="207"/>
        <pc:sldMkLst>
          <pc:docMk/>
          <pc:sldMk cId="2800121303" sldId="379"/>
        </pc:sldMkLst>
        <pc:spChg chg="mod">
          <ac:chgData name="Pier Paolo Lanni" userId="96caf861-cbcf-494c-9d39-0112d76d7a0a" providerId="ADAL" clId="{0F16BD3E-BFD5-4081-B40F-16D8CCE28D26}" dt="2022-09-21T15:43:23.703" v="2152" actId="27636"/>
          <ac:spMkLst>
            <pc:docMk/>
            <pc:sldMk cId="2800121303" sldId="379"/>
            <ac:spMk id="2" creationId="{00000000-0000-0000-0000-000000000000}"/>
          </ac:spMkLst>
        </pc:spChg>
        <pc:spChg chg="mod">
          <ac:chgData name="Pier Paolo Lanni" userId="96caf861-cbcf-494c-9d39-0112d76d7a0a" providerId="ADAL" clId="{0F16BD3E-BFD5-4081-B40F-16D8CCE28D26}" dt="2022-09-22T08:32:56.257" v="8220" actId="113"/>
          <ac:spMkLst>
            <pc:docMk/>
            <pc:sldMk cId="2800121303" sldId="379"/>
            <ac:spMk id="3" creationId="{00000000-0000-0000-0000-000000000000}"/>
          </ac:spMkLst>
        </pc:spChg>
        <pc:spChg chg="add mod">
          <ac:chgData name="Pier Paolo Lanni" userId="96caf861-cbcf-494c-9d39-0112d76d7a0a" providerId="ADAL" clId="{0F16BD3E-BFD5-4081-B40F-16D8CCE28D26}" dt="2022-09-22T08:33:56.605" v="8222" actId="207"/>
          <ac:spMkLst>
            <pc:docMk/>
            <pc:sldMk cId="2800121303" sldId="379"/>
            <ac:spMk id="4" creationId="{BAA3E875-CA75-442D-A21D-DE5D7F02559A}"/>
          </ac:spMkLst>
        </pc:spChg>
        <pc:spChg chg="add del mod">
          <ac:chgData name="Pier Paolo Lanni" userId="96caf861-cbcf-494c-9d39-0112d76d7a0a" providerId="ADAL" clId="{0F16BD3E-BFD5-4081-B40F-16D8CCE28D26}" dt="2022-09-21T16:39:09.824" v="2542" actId="767"/>
          <ac:spMkLst>
            <pc:docMk/>
            <pc:sldMk cId="2800121303" sldId="379"/>
            <ac:spMk id="5" creationId="{F00BBACA-E056-4C7D-8E9C-02314F3AB591}"/>
          </ac:spMkLst>
        </pc:spChg>
      </pc:sldChg>
      <pc:sldChg chg="addSp delSp modSp add mod">
        <pc:chgData name="Pier Paolo Lanni" userId="96caf861-cbcf-494c-9d39-0112d76d7a0a" providerId="ADAL" clId="{0F16BD3E-BFD5-4081-B40F-16D8CCE28D26}" dt="2022-09-22T08:34:05.030" v="8223" actId="207"/>
        <pc:sldMkLst>
          <pc:docMk/>
          <pc:sldMk cId="3097396827" sldId="380"/>
        </pc:sldMkLst>
        <pc:spChg chg="mod">
          <ac:chgData name="Pier Paolo Lanni" userId="96caf861-cbcf-494c-9d39-0112d76d7a0a" providerId="ADAL" clId="{0F16BD3E-BFD5-4081-B40F-16D8CCE28D26}" dt="2022-09-21T17:08:11.202" v="4121" actId="20577"/>
          <ac:spMkLst>
            <pc:docMk/>
            <pc:sldMk cId="3097396827" sldId="380"/>
            <ac:spMk id="2" creationId="{00000000-0000-0000-0000-000000000000}"/>
          </ac:spMkLst>
        </pc:spChg>
        <pc:spChg chg="mod">
          <ac:chgData name="Pier Paolo Lanni" userId="96caf861-cbcf-494c-9d39-0112d76d7a0a" providerId="ADAL" clId="{0F16BD3E-BFD5-4081-B40F-16D8CCE28D26}" dt="2022-09-21T18:26:06.491" v="7852" actId="20577"/>
          <ac:spMkLst>
            <pc:docMk/>
            <pc:sldMk cId="3097396827" sldId="380"/>
            <ac:spMk id="3" creationId="{00000000-0000-0000-0000-000000000000}"/>
          </ac:spMkLst>
        </pc:spChg>
        <pc:spChg chg="del">
          <ac:chgData name="Pier Paolo Lanni" userId="96caf861-cbcf-494c-9d39-0112d76d7a0a" providerId="ADAL" clId="{0F16BD3E-BFD5-4081-B40F-16D8CCE28D26}" dt="2022-09-21T17:09:04.756" v="4133" actId="478"/>
          <ac:spMkLst>
            <pc:docMk/>
            <pc:sldMk cId="3097396827" sldId="380"/>
            <ac:spMk id="4" creationId="{BAA3E875-CA75-442D-A21D-DE5D7F02559A}"/>
          </ac:spMkLst>
        </pc:spChg>
        <pc:spChg chg="add mod">
          <ac:chgData name="Pier Paolo Lanni" userId="96caf861-cbcf-494c-9d39-0112d76d7a0a" providerId="ADAL" clId="{0F16BD3E-BFD5-4081-B40F-16D8CCE28D26}" dt="2022-09-22T08:34:05.030" v="8223" actId="207"/>
          <ac:spMkLst>
            <pc:docMk/>
            <pc:sldMk cId="3097396827" sldId="380"/>
            <ac:spMk id="5" creationId="{81DD7A76-FFA5-4471-9257-128B6740DCE5}"/>
          </ac:spMkLst>
        </pc:spChg>
      </pc:sldChg>
      <pc:sldChg chg="modSp add mod">
        <pc:chgData name="Pier Paolo Lanni" userId="96caf861-cbcf-494c-9d39-0112d76d7a0a" providerId="ADAL" clId="{0F16BD3E-BFD5-4081-B40F-16D8CCE28D26}" dt="2022-09-22T08:34:18.047" v="8224" actId="207"/>
        <pc:sldMkLst>
          <pc:docMk/>
          <pc:sldMk cId="3492325744" sldId="381"/>
        </pc:sldMkLst>
        <pc:spChg chg="mod">
          <ac:chgData name="Pier Paolo Lanni" userId="96caf861-cbcf-494c-9d39-0112d76d7a0a" providerId="ADAL" clId="{0F16BD3E-BFD5-4081-B40F-16D8CCE28D26}" dt="2022-09-21T18:01:23.232" v="6277" actId="113"/>
          <ac:spMkLst>
            <pc:docMk/>
            <pc:sldMk cId="3492325744" sldId="381"/>
            <ac:spMk id="3" creationId="{00000000-0000-0000-0000-000000000000}"/>
          </ac:spMkLst>
        </pc:spChg>
        <pc:spChg chg="mod">
          <ac:chgData name="Pier Paolo Lanni" userId="96caf861-cbcf-494c-9d39-0112d76d7a0a" providerId="ADAL" clId="{0F16BD3E-BFD5-4081-B40F-16D8CCE28D26}" dt="2022-09-22T08:34:18.047" v="8224" actId="207"/>
          <ac:spMkLst>
            <pc:docMk/>
            <pc:sldMk cId="3492325744" sldId="381"/>
            <ac:spMk id="5" creationId="{81DD7A76-FFA5-4471-9257-128B6740DCE5}"/>
          </ac:spMkLst>
        </pc:spChg>
      </pc:sldChg>
      <pc:sldChg chg="modSp add mod">
        <pc:chgData name="Pier Paolo Lanni" userId="96caf861-cbcf-494c-9d39-0112d76d7a0a" providerId="ADAL" clId="{0F16BD3E-BFD5-4081-B40F-16D8CCE28D26}" dt="2022-09-21T18:18:26.629" v="7607" actId="1076"/>
        <pc:sldMkLst>
          <pc:docMk/>
          <pc:sldMk cId="2859233162" sldId="382"/>
        </pc:sldMkLst>
        <pc:spChg chg="mod">
          <ac:chgData name="Pier Paolo Lanni" userId="96caf861-cbcf-494c-9d39-0112d76d7a0a" providerId="ADAL" clId="{0F16BD3E-BFD5-4081-B40F-16D8CCE28D26}" dt="2022-09-21T18:18:08.478" v="7604" actId="14100"/>
          <ac:spMkLst>
            <pc:docMk/>
            <pc:sldMk cId="2859233162" sldId="382"/>
            <ac:spMk id="2" creationId="{00000000-0000-0000-0000-000000000000}"/>
          </ac:spMkLst>
        </pc:spChg>
        <pc:spChg chg="mod">
          <ac:chgData name="Pier Paolo Lanni" userId="96caf861-cbcf-494c-9d39-0112d76d7a0a" providerId="ADAL" clId="{0F16BD3E-BFD5-4081-B40F-16D8CCE28D26}" dt="2022-09-21T18:18:15.079" v="7605" actId="14100"/>
          <ac:spMkLst>
            <pc:docMk/>
            <pc:sldMk cId="2859233162" sldId="382"/>
            <ac:spMk id="3" creationId="{00000000-0000-0000-0000-000000000000}"/>
          </ac:spMkLst>
        </pc:spChg>
        <pc:spChg chg="mod">
          <ac:chgData name="Pier Paolo Lanni" userId="96caf861-cbcf-494c-9d39-0112d76d7a0a" providerId="ADAL" clId="{0F16BD3E-BFD5-4081-B40F-16D8CCE28D26}" dt="2022-09-21T18:18:26.629" v="7607" actId="1076"/>
          <ac:spMkLst>
            <pc:docMk/>
            <pc:sldMk cId="2859233162" sldId="382"/>
            <ac:spMk id="5" creationId="{81DD7A76-FFA5-4471-9257-128B6740DCE5}"/>
          </ac:spMkLst>
        </pc:spChg>
      </pc:sldChg>
      <pc:sldChg chg="delSp modSp add mod">
        <pc:chgData name="Pier Paolo Lanni" userId="96caf861-cbcf-494c-9d39-0112d76d7a0a" providerId="ADAL" clId="{0F16BD3E-BFD5-4081-B40F-16D8CCE28D26}" dt="2022-09-22T10:10:06.870" v="8344" actId="20577"/>
        <pc:sldMkLst>
          <pc:docMk/>
          <pc:sldMk cId="2094428657" sldId="383"/>
        </pc:sldMkLst>
        <pc:spChg chg="mod">
          <ac:chgData name="Pier Paolo Lanni" userId="96caf861-cbcf-494c-9d39-0112d76d7a0a" providerId="ADAL" clId="{0F16BD3E-BFD5-4081-B40F-16D8CCE28D26}" dt="2022-09-22T10:10:06.870" v="8344" actId="20577"/>
          <ac:spMkLst>
            <pc:docMk/>
            <pc:sldMk cId="2094428657" sldId="383"/>
            <ac:spMk id="3" creationId="{00000000-0000-0000-0000-000000000000}"/>
          </ac:spMkLst>
        </pc:spChg>
        <pc:spChg chg="del">
          <ac:chgData name="Pier Paolo Lanni" userId="96caf861-cbcf-494c-9d39-0112d76d7a0a" providerId="ADAL" clId="{0F16BD3E-BFD5-4081-B40F-16D8CCE28D26}" dt="2022-09-21T18:28:15.002" v="7854" actId="478"/>
          <ac:spMkLst>
            <pc:docMk/>
            <pc:sldMk cId="2094428657" sldId="383"/>
            <ac:spMk id="4" creationId="{BAA3E875-CA75-442D-A21D-DE5D7F02559A}"/>
          </ac:spMkLst>
        </pc:spChg>
      </pc:sldChg>
      <pc:sldChg chg="modSp mod">
        <pc:chgData name="Pier Paolo Lanni" userId="96caf861-cbcf-494c-9d39-0112d76d7a0a" providerId="ADAL" clId="{0F16BD3E-BFD5-4081-B40F-16D8CCE28D26}" dt="2022-09-22T10:34:08.787" v="8922" actId="20577"/>
        <pc:sldMkLst>
          <pc:docMk/>
          <pc:sldMk cId="983786593" sldId="384"/>
        </pc:sldMkLst>
        <pc:spChg chg="mod">
          <ac:chgData name="Pier Paolo Lanni" userId="96caf861-cbcf-494c-9d39-0112d76d7a0a" providerId="ADAL" clId="{0F16BD3E-BFD5-4081-B40F-16D8CCE28D26}" dt="2022-09-22T10:34:08.787" v="8922" actId="20577"/>
          <ac:spMkLst>
            <pc:docMk/>
            <pc:sldMk cId="983786593" sldId="384"/>
            <ac:spMk id="5" creationId="{76839CF8-FA05-463D-889D-1556834A165C}"/>
          </ac:spMkLst>
        </pc:spChg>
      </pc:sldChg>
      <pc:sldChg chg="modSp add mod ord">
        <pc:chgData name="Pier Paolo Lanni" userId="96caf861-cbcf-494c-9d39-0112d76d7a0a" providerId="ADAL" clId="{0F16BD3E-BFD5-4081-B40F-16D8CCE28D26}" dt="2022-09-22T10:12:32.317" v="8345" actId="12"/>
        <pc:sldMkLst>
          <pc:docMk/>
          <pc:sldMk cId="3653606813" sldId="385"/>
        </pc:sldMkLst>
        <pc:spChg chg="mod">
          <ac:chgData name="Pier Paolo Lanni" userId="96caf861-cbcf-494c-9d39-0112d76d7a0a" providerId="ADAL" clId="{0F16BD3E-BFD5-4081-B40F-16D8CCE28D26}" dt="2022-09-22T10:12:32.317" v="8345" actId="12"/>
          <ac:spMkLst>
            <pc:docMk/>
            <pc:sldMk cId="3653606813" sldId="385"/>
            <ac:spMk id="5" creationId="{76839CF8-FA05-463D-889D-1556834A165C}"/>
          </ac:spMkLst>
        </pc:spChg>
      </pc:sldChg>
      <pc:sldChg chg="add del">
        <pc:chgData name="Pier Paolo Lanni" userId="96caf861-cbcf-494c-9d39-0112d76d7a0a" providerId="ADAL" clId="{0F16BD3E-BFD5-4081-B40F-16D8CCE28D26}" dt="2022-09-22T10:36:18.361" v="8924" actId="2890"/>
        <pc:sldMkLst>
          <pc:docMk/>
          <pc:sldMk cId="446031577" sldId="386"/>
        </pc:sldMkLst>
      </pc:sldChg>
      <pc:sldChg chg="modSp add mod setBg">
        <pc:chgData name="Pier Paolo Lanni" userId="96caf861-cbcf-494c-9d39-0112d76d7a0a" providerId="ADAL" clId="{0F16BD3E-BFD5-4081-B40F-16D8CCE28D26}" dt="2022-09-22T15:58:33.651" v="9398" actId="255"/>
        <pc:sldMkLst>
          <pc:docMk/>
          <pc:sldMk cId="785195197" sldId="386"/>
        </pc:sldMkLst>
        <pc:spChg chg="mod">
          <ac:chgData name="Pier Paolo Lanni" userId="96caf861-cbcf-494c-9d39-0112d76d7a0a" providerId="ADAL" clId="{0F16BD3E-BFD5-4081-B40F-16D8CCE28D26}" dt="2022-09-22T15:58:33.651" v="9398" actId="255"/>
          <ac:spMkLst>
            <pc:docMk/>
            <pc:sldMk cId="785195197" sldId="386"/>
            <ac:spMk id="3" creationId="{00000000-0000-0000-0000-000000000000}"/>
          </ac:spMkLst>
        </pc:spChg>
      </pc:sldChg>
      <pc:sldChg chg="addSp modSp add mod">
        <pc:chgData name="Pier Paolo Lanni" userId="96caf861-cbcf-494c-9d39-0112d76d7a0a" providerId="ADAL" clId="{0F16BD3E-BFD5-4081-B40F-16D8CCE28D26}" dt="2022-09-22T15:56:56.758" v="9388"/>
        <pc:sldMkLst>
          <pc:docMk/>
          <pc:sldMk cId="816414667" sldId="387"/>
        </pc:sldMkLst>
        <pc:spChg chg="mod">
          <ac:chgData name="Pier Paolo Lanni" userId="96caf861-cbcf-494c-9d39-0112d76d7a0a" providerId="ADAL" clId="{0F16BD3E-BFD5-4081-B40F-16D8CCE28D26}" dt="2022-09-22T15:56:40.867" v="9387" actId="6549"/>
          <ac:spMkLst>
            <pc:docMk/>
            <pc:sldMk cId="816414667" sldId="387"/>
            <ac:spMk id="3" creationId="{00000000-0000-0000-0000-000000000000}"/>
          </ac:spMkLst>
        </pc:spChg>
        <pc:spChg chg="add mod">
          <ac:chgData name="Pier Paolo Lanni" userId="96caf861-cbcf-494c-9d39-0112d76d7a0a" providerId="ADAL" clId="{0F16BD3E-BFD5-4081-B40F-16D8CCE28D26}" dt="2022-09-22T15:56:56.758" v="9388"/>
          <ac:spMkLst>
            <pc:docMk/>
            <pc:sldMk cId="816414667" sldId="387"/>
            <ac:spMk id="4" creationId="{855276CC-76C9-4CC0-8CDF-466B96C7707C}"/>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DAAB264-25FB-490F-8779-CCA69447D49C}" type="datetimeFigureOut">
              <a:rPr lang="it-IT" smtClean="0"/>
              <a:t>23/09/2022</a:t>
            </a:fld>
            <a:endParaRPr lang="it-IT"/>
          </a:p>
        </p:txBody>
      </p:sp>
      <p:sp>
        <p:nvSpPr>
          <p:cNvPr id="4" name="Segnaposto immagine diapositiva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03B16066-0F7E-4631-A9BB-7F4AE0355108}" type="slidenum">
              <a:rPr lang="it-IT" smtClean="0"/>
              <a:t>‹N›</a:t>
            </a:fld>
            <a:endParaRPr lang="it-IT"/>
          </a:p>
        </p:txBody>
      </p:sp>
    </p:spTree>
    <p:extLst>
      <p:ext uri="{BB962C8B-B14F-4D97-AF65-F5344CB8AC3E}">
        <p14:creationId xmlns:p14="http://schemas.microsoft.com/office/powerpoint/2010/main" val="34004035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titolo">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it-IT"/>
              <a:t>Fare clic per modificare lo stile del titolo</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it-IT"/>
              <a:t>Fare clic per modificare lo stile del sottotitolo dello schema</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0116422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olo e sottotitolo">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it-IT"/>
              <a:t>Fare clic per modificare lo stile del titolo</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smtClean="0"/>
              <a:pPr/>
              <a:t>9/23/2022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855735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zio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stili del testo dello schema</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smtClean="0"/>
              <a:pPr/>
              <a:t>9/23/2022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20682686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Scheda nome">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it-IT"/>
              <a:t>Fare clic per modificare lo stile del titolo</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smtClean="0"/>
              <a:pPr/>
              <a:t>9/23/2022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9413893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Scheda nome citazione">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it-IT"/>
              <a:t>Fare clic per modificare lo stile del titolo</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smtClean="0"/>
              <a:pPr/>
              <a:t>9/23/2022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929099029"/>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o o falso">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it-IT"/>
              <a:t>Fare clic per modificare lo stile del titolo</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it-IT"/>
              <a:t>Fare clic per modificare stili del testo dello schema</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smtClean="0"/>
              <a:pPr/>
              <a:t>9/23/2022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6637000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Vertical Text Placeholder 2"/>
          <p:cNvSpPr>
            <a:spLocks noGrp="1"/>
          </p:cNvSpPr>
          <p:nvPr>
            <p:ph type="body" orient="vert" idx="1"/>
          </p:nvPr>
        </p:nvSpPr>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76083897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it-IT"/>
              <a:t>Fare clic per modificare lo stile del titolo</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3766150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it-IT"/>
              <a:t>Fare clic per modificare lo stile del titolo</a:t>
            </a:r>
            <a:endParaRPr lang="en-US" dirty="0"/>
          </a:p>
        </p:txBody>
      </p:sp>
      <p:sp>
        <p:nvSpPr>
          <p:cNvPr id="3" name="Content Placeholder 2"/>
          <p:cNvSpPr>
            <a:spLocks noGrp="1"/>
          </p:cNvSpPr>
          <p:nvPr>
            <p:ph idx="1"/>
          </p:nvPr>
        </p:nvSpPr>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smtClean="0"/>
              <a:pPr/>
              <a:t>9/23/2022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42083584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it-IT"/>
              <a:t>Fare clic per modificare lo stile del titolo</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it-IT"/>
              <a:t>Fare clic per modificare stili del testo dello schema</a:t>
            </a:r>
          </a:p>
        </p:txBody>
      </p:sp>
      <p:sp>
        <p:nvSpPr>
          <p:cNvPr id="4" name="Date Placeholder 3"/>
          <p:cNvSpPr>
            <a:spLocks noGrp="1"/>
          </p:cNvSpPr>
          <p:nvPr>
            <p:ph type="dt" sz="half" idx="10"/>
          </p:nvPr>
        </p:nvSpPr>
        <p:spPr/>
        <p:txBody>
          <a:bodyPr/>
          <a:lstStyle/>
          <a:p>
            <a:fld id="{B61BEF0D-F0BB-DE4B-95CE-6DB70DBA9567}" type="datetimeFigureOut">
              <a:rPr lang="en-US" smtClean="0"/>
              <a:pPr/>
              <a:t>9/23/2022</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2488703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it-IT"/>
              <a:t>Fare clic per modificare lo stile del titolo</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smtClean="0"/>
              <a:pPr/>
              <a:t>9/23/2022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98720641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it-IT"/>
              <a:t>Fare clic per modificare lo stile del titolo</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stili del testo dello schema</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smtClean="0"/>
              <a:pPr/>
              <a:t>9/23/2022</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157383550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it-IT"/>
              <a:t>Fare clic per modificare lo stile del titolo</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smtClean="0"/>
              <a:pPr/>
              <a:t>9/23/2022</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50267646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smtClean="0"/>
              <a:pPr/>
              <a:t>9/23/2022</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75549769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it-IT"/>
              <a:t>Fare clic per modificare lo stile del titolo</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smtClean="0"/>
              <a:pPr/>
              <a:t>9/23/2022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5791242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it-IT"/>
              <a:t>Fare clic per modificare lo stile del titolo</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it-IT"/>
              <a:t>Fare clic sull'icona per inserire un'immagine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it-IT"/>
              <a:t>Fare clic per modificare stili del testo dello schema</a:t>
            </a:r>
          </a:p>
        </p:txBody>
      </p:sp>
      <p:sp>
        <p:nvSpPr>
          <p:cNvPr id="5" name="Date Placeholder 4"/>
          <p:cNvSpPr>
            <a:spLocks noGrp="1"/>
          </p:cNvSpPr>
          <p:nvPr>
            <p:ph type="dt" sz="half" idx="10"/>
          </p:nvPr>
        </p:nvSpPr>
        <p:spPr/>
        <p:txBody>
          <a:bodyPr/>
          <a:lstStyle/>
          <a:p>
            <a:fld id="{B61BEF0D-F0BB-DE4B-95CE-6DB70DBA9567}" type="datetimeFigureOut">
              <a:rPr lang="en-US" smtClean="0"/>
              <a:pPr/>
              <a:t>9/23/2022</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36734372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it-IT"/>
              <a:t>Fare clic per modificare lo stile del titolo</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it-IT"/>
              <a:t>Fare clic per modificare stili del testo dello schema</a:t>
            </a:r>
          </a:p>
          <a:p>
            <a:pPr lvl="1"/>
            <a:r>
              <a:rPr lang="it-IT"/>
              <a:t>Secondo livello</a:t>
            </a:r>
          </a:p>
          <a:p>
            <a:pPr lvl="2"/>
            <a:r>
              <a:rPr lang="it-IT"/>
              <a:t>Terzo livello</a:t>
            </a:r>
          </a:p>
          <a:p>
            <a:pPr lvl="3"/>
            <a:r>
              <a:rPr lang="it-IT"/>
              <a:t>Quarto livello</a:t>
            </a:r>
          </a:p>
          <a:p>
            <a:pPr lvl="4"/>
            <a:r>
              <a:rPr lang="it-IT"/>
              <a:t>Quinto livello</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smtClean="0"/>
              <a:pPr/>
              <a:t>9/23/2022</a:t>
            </a:fld>
            <a:endParaRPr lang="en-US" dirty="0"/>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D57F1E4F-1CFF-5643-939E-217C01CDF565}" type="slidenum">
              <a:rPr lang="en-US" smtClean="0"/>
              <a:pPr/>
              <a:t>‹N›</a:t>
            </a:fld>
            <a:endParaRPr lang="en-US" dirty="0"/>
          </a:p>
        </p:txBody>
      </p:sp>
    </p:spTree>
    <p:extLst>
      <p:ext uri="{BB962C8B-B14F-4D97-AF65-F5344CB8AC3E}">
        <p14:creationId xmlns:p14="http://schemas.microsoft.com/office/powerpoint/2010/main" val="2046207593"/>
      </p:ext>
    </p:extLst>
  </p:cSld>
  <p:clrMap bg1="lt1" tx1="dk1" bg2="lt2" tx2="dk2" accent1="accent1" accent2="accent2" accent3="accent3" accent4="accent4" accent5="accent5" accent6="accent6" hlink="hlink" folHlink="folHlink"/>
  <p:sldLayoutIdLst>
    <p:sldLayoutId id="2147483696" r:id="rId1"/>
    <p:sldLayoutId id="2147483697" r:id="rId2"/>
    <p:sldLayoutId id="2147483698" r:id="rId3"/>
    <p:sldLayoutId id="2147483699" r:id="rId4"/>
    <p:sldLayoutId id="2147483700" r:id="rId5"/>
    <p:sldLayoutId id="2147483701" r:id="rId6"/>
    <p:sldLayoutId id="2147483702" r:id="rId7"/>
    <p:sldLayoutId id="2147483703" r:id="rId8"/>
    <p:sldLayoutId id="2147483704" r:id="rId9"/>
    <p:sldLayoutId id="2147483705" r:id="rId10"/>
    <p:sldLayoutId id="2147483706" r:id="rId11"/>
    <p:sldLayoutId id="2147483707" r:id="rId12"/>
    <p:sldLayoutId id="2147483708" r:id="rId13"/>
    <p:sldLayoutId id="2147483709" r:id="rId14"/>
    <p:sldLayoutId id="2147483710" r:id="rId15"/>
    <p:sldLayoutId id="2147483711"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useBgFill="1">
        <p:nvSpPr>
          <p:cNvPr id="77" name="Rectangle 76">
            <a:extLst>
              <a:ext uri="{FF2B5EF4-FFF2-40B4-BE49-F238E27FC236}">
                <a16:creationId xmlns="" xmlns:a16="http://schemas.microsoft.com/office/drawing/2014/main" id="{5AC1364A-3E3D-4F0D-8776-78AF3A270D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79" name="sketchy line">
            <a:extLst>
              <a:ext uri="{FF2B5EF4-FFF2-40B4-BE49-F238E27FC236}">
                <a16:creationId xmlns="" xmlns:a16="http://schemas.microsoft.com/office/drawing/2014/main" id="{3FCFB1DE-0B7E-48CC-BA90-B2AB0889F9D6}"/>
              </a:ext>
              <a:ext uri="{C183D7F6-B498-43B3-948B-1728B52AA6E4}">
                <adec:decorative xmlns=""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 xmlns:p16="http://schemas.microsoft.com/office/powerpoint/2015/main" val="1"/>
              </p:ext>
            </p:extLst>
          </p:nvPr>
        </p:nvSpPr>
        <p:spPr>
          <a:xfrm>
            <a:off x="4797494" y="2395728"/>
            <a:ext cx="4243589" cy="18288"/>
          </a:xfrm>
          <a:custGeom>
            <a:avLst/>
            <a:gdLst>
              <a:gd name="connsiteX0" fmla="*/ 0 w 4243589"/>
              <a:gd name="connsiteY0" fmla="*/ 0 h 18288"/>
              <a:gd name="connsiteX1" fmla="*/ 478919 w 4243589"/>
              <a:gd name="connsiteY1" fmla="*/ 0 h 18288"/>
              <a:gd name="connsiteX2" fmla="*/ 957839 w 4243589"/>
              <a:gd name="connsiteY2" fmla="*/ 0 h 18288"/>
              <a:gd name="connsiteX3" fmla="*/ 1521630 w 4243589"/>
              <a:gd name="connsiteY3" fmla="*/ 0 h 18288"/>
              <a:gd name="connsiteX4" fmla="*/ 2212729 w 4243589"/>
              <a:gd name="connsiteY4" fmla="*/ 0 h 18288"/>
              <a:gd name="connsiteX5" fmla="*/ 2734084 w 4243589"/>
              <a:gd name="connsiteY5" fmla="*/ 0 h 18288"/>
              <a:gd name="connsiteX6" fmla="*/ 3255439 w 4243589"/>
              <a:gd name="connsiteY6" fmla="*/ 0 h 18288"/>
              <a:gd name="connsiteX7" fmla="*/ 4243589 w 4243589"/>
              <a:gd name="connsiteY7" fmla="*/ 0 h 18288"/>
              <a:gd name="connsiteX8" fmla="*/ 4243589 w 4243589"/>
              <a:gd name="connsiteY8" fmla="*/ 18288 h 18288"/>
              <a:gd name="connsiteX9" fmla="*/ 3594926 w 4243589"/>
              <a:gd name="connsiteY9" fmla="*/ 18288 h 18288"/>
              <a:gd name="connsiteX10" fmla="*/ 3073571 w 4243589"/>
              <a:gd name="connsiteY10" fmla="*/ 18288 h 18288"/>
              <a:gd name="connsiteX11" fmla="*/ 2552216 w 4243589"/>
              <a:gd name="connsiteY11" fmla="*/ 18288 h 18288"/>
              <a:gd name="connsiteX12" fmla="*/ 1903553 w 4243589"/>
              <a:gd name="connsiteY12" fmla="*/ 18288 h 18288"/>
              <a:gd name="connsiteX13" fmla="*/ 1212454 w 4243589"/>
              <a:gd name="connsiteY13" fmla="*/ 18288 h 18288"/>
              <a:gd name="connsiteX14" fmla="*/ 733535 w 4243589"/>
              <a:gd name="connsiteY14" fmla="*/ 18288 h 18288"/>
              <a:gd name="connsiteX15" fmla="*/ 0 w 4243589"/>
              <a:gd name="connsiteY15" fmla="*/ 18288 h 18288"/>
              <a:gd name="connsiteX16" fmla="*/ 0 w 4243589"/>
              <a:gd name="connsiteY16"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4243589" h="18288" fill="none" extrusionOk="0">
                <a:moveTo>
                  <a:pt x="0" y="0"/>
                </a:moveTo>
                <a:cubicBezTo>
                  <a:pt x="213395" y="-21006"/>
                  <a:pt x="307421" y="-18116"/>
                  <a:pt x="478919" y="0"/>
                </a:cubicBezTo>
                <a:cubicBezTo>
                  <a:pt x="650417" y="18116"/>
                  <a:pt x="831092" y="-21237"/>
                  <a:pt x="957839" y="0"/>
                </a:cubicBezTo>
                <a:cubicBezTo>
                  <a:pt x="1084586" y="21237"/>
                  <a:pt x="1301682" y="25124"/>
                  <a:pt x="1521630" y="0"/>
                </a:cubicBezTo>
                <a:cubicBezTo>
                  <a:pt x="1741578" y="-25124"/>
                  <a:pt x="1970269" y="-29139"/>
                  <a:pt x="2212729" y="0"/>
                </a:cubicBezTo>
                <a:cubicBezTo>
                  <a:pt x="2455189" y="29139"/>
                  <a:pt x="2558847" y="-4796"/>
                  <a:pt x="2734084" y="0"/>
                </a:cubicBezTo>
                <a:cubicBezTo>
                  <a:pt x="2909321" y="4796"/>
                  <a:pt x="3097217" y="-13409"/>
                  <a:pt x="3255439" y="0"/>
                </a:cubicBezTo>
                <a:cubicBezTo>
                  <a:pt x="3413662" y="13409"/>
                  <a:pt x="3979999" y="-10121"/>
                  <a:pt x="4243589" y="0"/>
                </a:cubicBezTo>
                <a:cubicBezTo>
                  <a:pt x="4244484" y="8974"/>
                  <a:pt x="4243043" y="9359"/>
                  <a:pt x="4243589" y="18288"/>
                </a:cubicBezTo>
                <a:cubicBezTo>
                  <a:pt x="4058777" y="31246"/>
                  <a:pt x="3910348" y="3158"/>
                  <a:pt x="3594926" y="18288"/>
                </a:cubicBezTo>
                <a:cubicBezTo>
                  <a:pt x="3279504" y="33418"/>
                  <a:pt x="3319955" y="-3977"/>
                  <a:pt x="3073571" y="18288"/>
                </a:cubicBezTo>
                <a:cubicBezTo>
                  <a:pt x="2827187" y="40553"/>
                  <a:pt x="2767387" y="1863"/>
                  <a:pt x="2552216" y="18288"/>
                </a:cubicBezTo>
                <a:cubicBezTo>
                  <a:pt x="2337046" y="34713"/>
                  <a:pt x="2181871" y="19527"/>
                  <a:pt x="1903553" y="18288"/>
                </a:cubicBezTo>
                <a:cubicBezTo>
                  <a:pt x="1625235" y="17049"/>
                  <a:pt x="1557672" y="24174"/>
                  <a:pt x="1212454" y="18288"/>
                </a:cubicBezTo>
                <a:cubicBezTo>
                  <a:pt x="867236" y="12402"/>
                  <a:pt x="874382" y="15627"/>
                  <a:pt x="733535" y="18288"/>
                </a:cubicBezTo>
                <a:cubicBezTo>
                  <a:pt x="592688" y="20949"/>
                  <a:pt x="183477" y="14753"/>
                  <a:pt x="0" y="18288"/>
                </a:cubicBezTo>
                <a:cubicBezTo>
                  <a:pt x="-229" y="14222"/>
                  <a:pt x="509" y="5816"/>
                  <a:pt x="0" y="0"/>
                </a:cubicBezTo>
                <a:close/>
              </a:path>
              <a:path w="4243589" h="18288" stroke="0" extrusionOk="0">
                <a:moveTo>
                  <a:pt x="0" y="0"/>
                </a:moveTo>
                <a:cubicBezTo>
                  <a:pt x="143690" y="16630"/>
                  <a:pt x="266667" y="14847"/>
                  <a:pt x="521355" y="0"/>
                </a:cubicBezTo>
                <a:cubicBezTo>
                  <a:pt x="776043" y="-14847"/>
                  <a:pt x="814491" y="-17363"/>
                  <a:pt x="1000275" y="0"/>
                </a:cubicBezTo>
                <a:cubicBezTo>
                  <a:pt x="1186059" y="17363"/>
                  <a:pt x="1352504" y="-23507"/>
                  <a:pt x="1521630" y="0"/>
                </a:cubicBezTo>
                <a:cubicBezTo>
                  <a:pt x="1690756" y="23507"/>
                  <a:pt x="1889525" y="5871"/>
                  <a:pt x="2127857" y="0"/>
                </a:cubicBezTo>
                <a:cubicBezTo>
                  <a:pt x="2366189" y="-5871"/>
                  <a:pt x="2620628" y="-27997"/>
                  <a:pt x="2776520" y="0"/>
                </a:cubicBezTo>
                <a:cubicBezTo>
                  <a:pt x="2932412" y="27997"/>
                  <a:pt x="3131683" y="-25073"/>
                  <a:pt x="3467618" y="0"/>
                </a:cubicBezTo>
                <a:cubicBezTo>
                  <a:pt x="3803553" y="25073"/>
                  <a:pt x="4017371" y="3071"/>
                  <a:pt x="4243589" y="0"/>
                </a:cubicBezTo>
                <a:cubicBezTo>
                  <a:pt x="4243134" y="6162"/>
                  <a:pt x="4243492" y="11775"/>
                  <a:pt x="4243589" y="18288"/>
                </a:cubicBezTo>
                <a:cubicBezTo>
                  <a:pt x="4017834" y="-5779"/>
                  <a:pt x="3834586" y="13376"/>
                  <a:pt x="3594926" y="18288"/>
                </a:cubicBezTo>
                <a:cubicBezTo>
                  <a:pt x="3355266" y="23200"/>
                  <a:pt x="3204179" y="2869"/>
                  <a:pt x="2903827" y="18288"/>
                </a:cubicBezTo>
                <a:cubicBezTo>
                  <a:pt x="2603475" y="33707"/>
                  <a:pt x="2526187" y="46187"/>
                  <a:pt x="2212729" y="18288"/>
                </a:cubicBezTo>
                <a:cubicBezTo>
                  <a:pt x="1899271" y="-9611"/>
                  <a:pt x="1966289" y="29692"/>
                  <a:pt x="1733809" y="18288"/>
                </a:cubicBezTo>
                <a:cubicBezTo>
                  <a:pt x="1501329" y="6884"/>
                  <a:pt x="1343612" y="12492"/>
                  <a:pt x="1085146" y="18288"/>
                </a:cubicBezTo>
                <a:cubicBezTo>
                  <a:pt x="826680" y="24084"/>
                  <a:pt x="778184" y="35607"/>
                  <a:pt x="521355" y="18288"/>
                </a:cubicBezTo>
                <a:cubicBezTo>
                  <a:pt x="264526" y="969"/>
                  <a:pt x="120277" y="4268"/>
                  <a:pt x="0" y="18288"/>
                </a:cubicBezTo>
                <a:cubicBezTo>
                  <a:pt x="766" y="10800"/>
                  <a:pt x="-457" y="8180"/>
                  <a:pt x="0" y="0"/>
                </a:cubicBezTo>
                <a:close/>
              </a:path>
            </a:pathLst>
          </a:custGeom>
          <a:solidFill>
            <a:schemeClr val="accent2"/>
          </a:solidFill>
          <a:ln w="41275" cap="rnd">
            <a:solidFill>
              <a:schemeClr val="accent2"/>
            </a:solidFill>
            <a:round/>
            <a:extLst>
              <a:ext uri="{C807C97D-BFC1-408E-A445-0C87EB9F89A2}">
                <ask:lineSketchStyleProps xmlns="" xmlns:ask="http://schemas.microsoft.com/office/drawing/2018/sketchyshapes" sd="2727557108">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 name="Segnaposto contenuto 1"/>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893853" y="2611172"/>
            <a:ext cx="10404294" cy="4272954"/>
          </a:xfrm>
        </p:spPr>
      </p:pic>
      <p:sp>
        <p:nvSpPr>
          <p:cNvPr id="4" name="Titolo 3"/>
          <p:cNvSpPr>
            <a:spLocks noGrp="1"/>
          </p:cNvSpPr>
          <p:nvPr>
            <p:ph type="title"/>
          </p:nvPr>
        </p:nvSpPr>
        <p:spPr>
          <a:xfrm>
            <a:off x="0" y="26125"/>
            <a:ext cx="3553097" cy="1939289"/>
          </a:xfrm>
        </p:spPr>
        <p:txBody>
          <a:bodyPr>
            <a:noAutofit/>
          </a:bodyPr>
          <a:lstStyle/>
          <a:p>
            <a:pPr algn="ctr"/>
            <a:r>
              <a:rPr lang="it-IT" sz="2000" b="1" dirty="0" smtClean="0">
                <a:solidFill>
                  <a:srgbClr val="EF8B47"/>
                </a:solidFill>
              </a:rPr>
              <a:t>LA DIRETTIVA </a:t>
            </a:r>
            <a:r>
              <a:rPr lang="it-IT" sz="2000" b="1" i="1" dirty="0" smtClean="0">
                <a:solidFill>
                  <a:srgbClr val="EF8B47"/>
                </a:solidFill>
              </a:rPr>
              <a:t>INSOLVENCY E IL NUOVO CODICE DELLA CRISI</a:t>
            </a:r>
            <a:r>
              <a:rPr lang="it-IT" sz="2000" b="1" dirty="0">
                <a:solidFill>
                  <a:srgbClr val="EF8B47"/>
                </a:solidFill>
              </a:rPr>
              <a:t/>
            </a:r>
            <a:br>
              <a:rPr lang="it-IT" sz="2000" b="1" dirty="0">
                <a:solidFill>
                  <a:srgbClr val="EF8B47"/>
                </a:solidFill>
              </a:rPr>
            </a:br>
            <a:r>
              <a:rPr lang="it-IT" sz="1600" b="1" dirty="0">
                <a:solidFill>
                  <a:srgbClr val="EF8B47"/>
                </a:solidFill>
              </a:rPr>
              <a:t>SAN SERVOLO</a:t>
            </a:r>
            <a:br>
              <a:rPr lang="it-IT" sz="1600" b="1" dirty="0">
                <a:solidFill>
                  <a:srgbClr val="EF8B47"/>
                </a:solidFill>
              </a:rPr>
            </a:br>
            <a:r>
              <a:rPr lang="it-IT" sz="1600" b="1" dirty="0" smtClean="0">
                <a:solidFill>
                  <a:srgbClr val="EF8B47"/>
                </a:solidFill>
              </a:rPr>
              <a:t>24 </a:t>
            </a:r>
            <a:r>
              <a:rPr lang="it-IT" sz="1600" b="1" dirty="0">
                <a:solidFill>
                  <a:srgbClr val="EF8B47"/>
                </a:solidFill>
              </a:rPr>
              <a:t>settembre </a:t>
            </a:r>
            <a:r>
              <a:rPr lang="it-IT" sz="1600" b="1" dirty="0" smtClean="0">
                <a:solidFill>
                  <a:srgbClr val="EF8B47"/>
                </a:solidFill>
              </a:rPr>
              <a:t>2022</a:t>
            </a:r>
            <a:r>
              <a:rPr lang="it-IT" sz="1600" dirty="0"/>
              <a:t/>
            </a:r>
            <a:br>
              <a:rPr lang="it-IT" sz="1600" dirty="0"/>
            </a:br>
            <a:endParaRPr lang="it-IT" sz="1600" dirty="0"/>
          </a:p>
        </p:txBody>
      </p:sp>
      <p:sp>
        <p:nvSpPr>
          <p:cNvPr id="5" name="CasellaDiTesto 4"/>
          <p:cNvSpPr txBox="1"/>
          <p:nvPr/>
        </p:nvSpPr>
        <p:spPr>
          <a:xfrm>
            <a:off x="7271329" y="1042084"/>
            <a:ext cx="4920671" cy="400110"/>
          </a:xfrm>
          <a:prstGeom prst="rect">
            <a:avLst/>
          </a:prstGeom>
          <a:noFill/>
        </p:spPr>
        <p:txBody>
          <a:bodyPr wrap="square" rtlCol="0">
            <a:spAutoFit/>
          </a:bodyPr>
          <a:lstStyle/>
          <a:p>
            <a:pPr algn="ctr"/>
            <a:r>
              <a:rPr lang="it-IT" sz="2000" dirty="0" smtClean="0"/>
              <a:t>Il procedimento unitario</a:t>
            </a:r>
            <a:endParaRPr lang="it-IT" sz="2000" i="1" dirty="0"/>
          </a:p>
        </p:txBody>
      </p:sp>
      <p:sp>
        <p:nvSpPr>
          <p:cNvPr id="6" name="CasellaDiTesto 5"/>
          <p:cNvSpPr txBox="1"/>
          <p:nvPr/>
        </p:nvSpPr>
        <p:spPr>
          <a:xfrm>
            <a:off x="9818265" y="1272916"/>
            <a:ext cx="1717141" cy="1415772"/>
          </a:xfrm>
          <a:prstGeom prst="rect">
            <a:avLst/>
          </a:prstGeom>
          <a:noFill/>
        </p:spPr>
        <p:txBody>
          <a:bodyPr wrap="square" rtlCol="0">
            <a:spAutoFit/>
          </a:bodyPr>
          <a:lstStyle/>
          <a:p>
            <a:endParaRPr lang="it-IT" dirty="0"/>
          </a:p>
          <a:p>
            <a:endParaRPr lang="it-IT" dirty="0"/>
          </a:p>
          <a:p>
            <a:endParaRPr lang="it-IT" dirty="0"/>
          </a:p>
          <a:p>
            <a:endParaRPr lang="it-IT" dirty="0"/>
          </a:p>
          <a:p>
            <a:r>
              <a:rPr lang="it-IT" sz="1400" b="1" i="1" dirty="0"/>
              <a:t>Pier Paolo Lanni</a:t>
            </a:r>
          </a:p>
        </p:txBody>
      </p:sp>
    </p:spTree>
    <p:extLst>
      <p:ext uri="{BB962C8B-B14F-4D97-AF65-F5344CB8AC3E}">
        <p14:creationId xmlns:p14="http://schemas.microsoft.com/office/powerpoint/2010/main" val="1849148649"/>
      </p:ext>
    </p:extLst>
  </p:cSld>
  <p:clrMapOvr>
    <a:masterClrMapping/>
  </p:clrMapOvr>
  <mc:AlternateContent xmlns:mc="http://schemas.openxmlformats.org/markup-compatibility/2006" xmlns:p14="http://schemas.microsoft.com/office/powerpoint/2010/main">
    <mc:Choice Requires="p14">
      <p:transition spd="slow">
        <p14:flash/>
      </p:transition>
    </mc:Choice>
    <mc:Fallback xmlns="">
      <p:transition spd="slow">
        <p:fad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1481" y="0"/>
            <a:ext cx="9832064" cy="1035170"/>
          </a:xfrm>
        </p:spPr>
        <p:txBody>
          <a:bodyPr>
            <a:normAutofit fontScale="90000"/>
          </a:bodyPr>
          <a:lstStyle/>
          <a:p>
            <a:pPr algn="ctr"/>
            <a:r>
              <a:rPr lang="it-IT" sz="2800" b="1" dirty="0">
                <a:solidFill>
                  <a:srgbClr val="C00000"/>
                </a:solidFill>
              </a:rPr>
              <a:t>PROCEDIMENTO UNITARIO</a:t>
            </a:r>
            <a:r>
              <a:rPr lang="it-IT" sz="3200" b="1" dirty="0">
                <a:solidFill>
                  <a:srgbClr val="C00000"/>
                </a:solidFill>
              </a:rPr>
              <a:t/>
            </a:r>
            <a:br>
              <a:rPr lang="it-IT" sz="3200" b="1" dirty="0">
                <a:solidFill>
                  <a:srgbClr val="C00000"/>
                </a:solidFill>
              </a:rPr>
            </a:br>
            <a:r>
              <a:rPr lang="it-IT" sz="2700" b="1" dirty="0">
                <a:solidFill>
                  <a:srgbClr val="C00000"/>
                </a:solidFill>
              </a:rPr>
              <a:t>FASE INTRODUTTIVA</a:t>
            </a:r>
            <a:r>
              <a:rPr lang="it-IT" sz="2000" b="1" dirty="0">
                <a:solidFill>
                  <a:srgbClr val="C00000"/>
                </a:solidFill>
              </a:rPr>
              <a:t/>
            </a:r>
            <a:br>
              <a:rPr lang="it-IT" sz="2000" b="1" dirty="0">
                <a:solidFill>
                  <a:srgbClr val="C00000"/>
                </a:solidFill>
              </a:rPr>
            </a:br>
            <a:r>
              <a:rPr lang="it-IT" sz="2000" b="1" dirty="0">
                <a:solidFill>
                  <a:srgbClr val="C00000"/>
                </a:solidFill>
              </a:rPr>
              <a:t>PRODUZIONI E ACQUISIZIONI DOCUMENTALI</a:t>
            </a:r>
            <a:endParaRPr lang="it-IT" sz="2400" b="1" dirty="0">
              <a:solidFill>
                <a:srgbClr val="C00000"/>
              </a:solidFill>
              <a:latin typeface="Times New Roman" pitchFamily="18" charset="0"/>
              <a:cs typeface="Times New Roman" pitchFamily="18" charset="0"/>
            </a:endParaRPr>
          </a:p>
        </p:txBody>
      </p:sp>
      <p:sp>
        <p:nvSpPr>
          <p:cNvPr id="3" name="Segnaposto contenuto 2"/>
          <p:cNvSpPr>
            <a:spLocks noGrp="1"/>
          </p:cNvSpPr>
          <p:nvPr>
            <p:ph idx="1"/>
          </p:nvPr>
        </p:nvSpPr>
        <p:spPr>
          <a:xfrm>
            <a:off x="103517" y="1091682"/>
            <a:ext cx="10013606" cy="5688679"/>
          </a:xfrm>
        </p:spPr>
        <p:txBody>
          <a:bodyPr>
            <a:noAutofit/>
          </a:bodyPr>
          <a:lstStyle/>
          <a:p>
            <a:pPr marL="0" indent="0" algn="just" fontAlgn="base">
              <a:buSzPct val="120000"/>
              <a:buNone/>
            </a:pPr>
            <a:r>
              <a:rPr lang="it-IT" sz="1550" b="1" dirty="0">
                <a:solidFill>
                  <a:srgbClr val="0070C0"/>
                </a:solidFill>
                <a:latin typeface="Calibri" panose="020F0502020204030204" pitchFamily="34" charset="0"/>
                <a:cs typeface="Calibri" panose="020F0502020204030204" pitchFamily="34" charset="0"/>
              </a:rPr>
              <a:t>L’art. 42 prevede un’acquisizione documentale automatica da parte della Cancelleria nei procedimenti per l’apertura della liquidazione giudiziale o del concordato preventivo.</a:t>
            </a:r>
          </a:p>
          <a:p>
            <a:pPr marL="0" indent="0" algn="just" fontAlgn="base">
              <a:buNone/>
            </a:pPr>
            <a:r>
              <a:rPr lang="it-IT" sz="1550" b="1" i="1" dirty="0">
                <a:solidFill>
                  <a:schemeClr val="tx1"/>
                </a:solidFill>
                <a:effectLst/>
                <a:latin typeface="Calibri" panose="020F0502020204030204" pitchFamily="34" charset="0"/>
                <a:cs typeface="Calibri" panose="020F0502020204030204" pitchFamily="34" charset="0"/>
              </a:rPr>
              <a:t>1. Fermo quanto disposto dall'articolo 39, a seguito della domanda di apertura della liquidazione giudiziale o del concordato preventivo, la cancelleria acquisisce, mediante collegamento telematico diretto alle banche dati dell'Agenzia delle entrate, dell'Istituto nazionale di previdenza sociale e del Registro delle imprese, i dati e i documenti relativi al debitore individuati all'articolo 367 e con le modalità prescritte nel medesimo articolo.</a:t>
            </a:r>
          </a:p>
          <a:p>
            <a:pPr marL="0" indent="0" algn="just" fontAlgn="base">
              <a:buNone/>
            </a:pPr>
            <a:r>
              <a:rPr lang="it-IT" sz="1550" b="1" i="1" dirty="0">
                <a:solidFill>
                  <a:schemeClr val="tx1"/>
                </a:solidFill>
                <a:effectLst/>
                <a:latin typeface="Calibri" panose="020F0502020204030204" pitchFamily="34" charset="0"/>
                <a:cs typeface="Calibri" panose="020F0502020204030204" pitchFamily="34" charset="0"/>
              </a:rPr>
              <a:t>2. Fino al momento in cui l'articolo 367 acquista efficacia, la cancelleria provvede all'acquisizione dei dati e documenti indicati al comma 1 mediante richiesta inoltrata tramite posta elettronica certificata.</a:t>
            </a:r>
          </a:p>
          <a:p>
            <a:pPr marL="0" indent="0" algn="just" fontAlgn="base">
              <a:buNone/>
            </a:pPr>
            <a:r>
              <a:rPr lang="it-IT" sz="1550" b="1" dirty="0">
                <a:solidFill>
                  <a:srgbClr val="0070C0"/>
                </a:solidFill>
                <a:latin typeface="Calibri" panose="020F0502020204030204" pitchFamily="34" charset="0"/>
                <a:cs typeface="Calibri" panose="020F0502020204030204" pitchFamily="34" charset="0"/>
              </a:rPr>
              <a:t>In particolare, l’art. 367 prevede, tra l’altro, prevede che:</a:t>
            </a:r>
          </a:p>
          <a:p>
            <a:pPr marL="0" indent="0" algn="just" fontAlgn="base">
              <a:buNone/>
            </a:pPr>
            <a:r>
              <a:rPr lang="it-IT" sz="1550" b="1" i="1" dirty="0">
                <a:solidFill>
                  <a:srgbClr val="333333"/>
                </a:solidFill>
                <a:effectLst/>
                <a:latin typeface="Calibri" panose="020F0502020204030204" pitchFamily="34" charset="0"/>
                <a:cs typeface="Calibri" panose="020F0502020204030204" pitchFamily="34" charset="0"/>
              </a:rPr>
              <a:t>2. Il Registro delle imprese trasmette alla cancelleria i bilanci relativi agli ultimi tre esercizi, la visura storica, gli atti con cui sono state compiute le operazioni straordinarie e in particolare aumento e riduzione di capitale, fusione e scissione, trasferimenti di azienda o di rami di azienda. Ulteriori informazioni e documenti possono essere individuati con decreto non avente natura regolamentare del Ministero della giustizia, di concerto con il Ministero dello sviluppo economico.</a:t>
            </a:r>
          </a:p>
          <a:p>
            <a:pPr marL="0" indent="0" algn="just" fontAlgn="base">
              <a:buNone/>
            </a:pPr>
            <a:r>
              <a:rPr lang="it-IT" sz="1550" b="1" i="1" dirty="0">
                <a:solidFill>
                  <a:srgbClr val="333333"/>
                </a:solidFill>
                <a:effectLst/>
                <a:latin typeface="Calibri" panose="020F0502020204030204" pitchFamily="34" charset="0"/>
                <a:cs typeface="Calibri" panose="020F0502020204030204" pitchFamily="34" charset="0"/>
              </a:rPr>
              <a:t>3. L'Agenzia delle entrate trasmette alla cancelleria le dichiarazioni dei redditi concernenti i tre esercizi o anni precedenti, l'elenco degli atti sottoposti a imposta di registro e i debiti fiscali, indicando partitamente per questi ultimi interessi, sanzioni e gli anni in cui i debiti sono sorti. Con decreto del direttore generale della giustizia civile d'intesa con il direttore generale dell'Agenzia delle entrate possono essere individuati ulteriori documenti e informazioni.</a:t>
            </a:r>
          </a:p>
          <a:p>
            <a:pPr marL="0" indent="0" algn="just" fontAlgn="base">
              <a:buNone/>
            </a:pPr>
            <a:r>
              <a:rPr lang="it-IT" sz="1550" b="1" i="1" dirty="0">
                <a:solidFill>
                  <a:srgbClr val="333333"/>
                </a:solidFill>
                <a:effectLst/>
                <a:latin typeface="Calibri" panose="020F0502020204030204" pitchFamily="34" charset="0"/>
                <a:cs typeface="Calibri" panose="020F0502020204030204" pitchFamily="34" charset="0"/>
              </a:rPr>
              <a:t>4. L'Istituto nazionale di previdenza sociale trasmette alla cancelleria le informazioni relative ai debiti contributivi. Con decreto del direttore generale della giustizia civile d'intesa con il presidente del predetto Istituto possono essere individuati ulteriori documenti e informazioni.</a:t>
            </a:r>
            <a:endParaRPr lang="it-IT" sz="1550" dirty="0">
              <a:solidFill>
                <a:schemeClr val="tx1"/>
              </a:solidFill>
              <a:latin typeface="Georgia" panose="02040502050405020303" pitchFamily="18" charset="0"/>
            </a:endParaRPr>
          </a:p>
        </p:txBody>
      </p:sp>
    </p:spTree>
    <p:extLst>
      <p:ext uri="{BB962C8B-B14F-4D97-AF65-F5344CB8AC3E}">
        <p14:creationId xmlns:p14="http://schemas.microsoft.com/office/powerpoint/2010/main" val="7851951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1481" y="0"/>
            <a:ext cx="9832064" cy="1035170"/>
          </a:xfrm>
        </p:spPr>
        <p:txBody>
          <a:bodyPr>
            <a:normAutofit fontScale="90000"/>
          </a:bodyPr>
          <a:lstStyle/>
          <a:p>
            <a:pPr algn="ctr"/>
            <a:r>
              <a:rPr lang="it-IT" sz="2800" b="1" dirty="0">
                <a:solidFill>
                  <a:srgbClr val="C00000"/>
                </a:solidFill>
              </a:rPr>
              <a:t>PROCEDIMENTO UNITARIO</a:t>
            </a:r>
            <a:r>
              <a:rPr lang="it-IT" sz="3200" b="1" dirty="0">
                <a:solidFill>
                  <a:srgbClr val="C00000"/>
                </a:solidFill>
              </a:rPr>
              <a:t/>
            </a:r>
            <a:br>
              <a:rPr lang="it-IT" sz="3200" b="1" dirty="0">
                <a:solidFill>
                  <a:srgbClr val="C00000"/>
                </a:solidFill>
              </a:rPr>
            </a:br>
            <a:r>
              <a:rPr lang="it-IT" sz="2700" b="1" dirty="0">
                <a:solidFill>
                  <a:srgbClr val="C00000"/>
                </a:solidFill>
              </a:rPr>
              <a:t>FASE INTRODUTTIVA</a:t>
            </a:r>
            <a:r>
              <a:rPr lang="it-IT" sz="2000" b="1" dirty="0">
                <a:solidFill>
                  <a:srgbClr val="C00000"/>
                </a:solidFill>
              </a:rPr>
              <a:t/>
            </a:r>
            <a:br>
              <a:rPr lang="it-IT" sz="2000" b="1" dirty="0">
                <a:solidFill>
                  <a:srgbClr val="C00000"/>
                </a:solidFill>
              </a:rPr>
            </a:br>
            <a:r>
              <a:rPr lang="it-IT" sz="2000" b="1" dirty="0">
                <a:solidFill>
                  <a:srgbClr val="C00000"/>
                </a:solidFill>
              </a:rPr>
              <a:t>PRODUZIONI E ACQUISIZIONI DOCUMENTALI</a:t>
            </a:r>
            <a:endParaRPr lang="it-IT" sz="2400" b="1" dirty="0">
              <a:solidFill>
                <a:srgbClr val="C00000"/>
              </a:solidFill>
              <a:latin typeface="Times New Roman" pitchFamily="18" charset="0"/>
              <a:cs typeface="Times New Roman" pitchFamily="18" charset="0"/>
            </a:endParaRPr>
          </a:p>
        </p:txBody>
      </p:sp>
      <p:sp>
        <p:nvSpPr>
          <p:cNvPr id="3" name="Segnaposto contenuto 2"/>
          <p:cNvSpPr>
            <a:spLocks noGrp="1"/>
          </p:cNvSpPr>
          <p:nvPr>
            <p:ph idx="1"/>
          </p:nvPr>
        </p:nvSpPr>
        <p:spPr>
          <a:xfrm>
            <a:off x="103517" y="1091682"/>
            <a:ext cx="9696091" cy="5688679"/>
          </a:xfrm>
        </p:spPr>
        <p:txBody>
          <a:bodyPr>
            <a:normAutofit/>
          </a:bodyPr>
          <a:lstStyle/>
          <a:p>
            <a:pPr marL="0" indent="0" algn="just" fontAlgn="base">
              <a:buNone/>
            </a:pPr>
            <a:r>
              <a:rPr lang="it-IT" sz="1400" b="1" i="1" dirty="0">
                <a:solidFill>
                  <a:schemeClr val="tx1"/>
                </a:solidFill>
                <a:latin typeface="Calibri" panose="020F0502020204030204" pitchFamily="34" charset="0"/>
                <a:cs typeface="Calibri" panose="020F0502020204030204" pitchFamily="34" charset="0"/>
              </a:rPr>
              <a:t>  </a:t>
            </a:r>
          </a:p>
        </p:txBody>
      </p:sp>
      <p:sp>
        <p:nvSpPr>
          <p:cNvPr id="4" name="CasellaDiTesto 3">
            <a:extLst>
              <a:ext uri="{FF2B5EF4-FFF2-40B4-BE49-F238E27FC236}">
                <a16:creationId xmlns="" xmlns:a16="http://schemas.microsoft.com/office/drawing/2014/main" id="{855276CC-76C9-4CC0-8CDF-466B96C7707C}"/>
              </a:ext>
            </a:extLst>
          </p:cNvPr>
          <p:cNvSpPr txBox="1"/>
          <p:nvPr/>
        </p:nvSpPr>
        <p:spPr>
          <a:xfrm>
            <a:off x="310551" y="1211275"/>
            <a:ext cx="8906536" cy="5597814"/>
          </a:xfrm>
          <a:prstGeom prst="rect">
            <a:avLst/>
          </a:prstGeom>
          <a:noFill/>
          <a:ln w="28575">
            <a:solidFill>
              <a:srgbClr val="FFC000"/>
            </a:solidFill>
          </a:ln>
        </p:spPr>
        <p:txBody>
          <a:bodyPr wrap="square" rtlCol="0">
            <a:spAutoFit/>
          </a:bodyPr>
          <a:lstStyle/>
          <a:p>
            <a:pPr algn="ctr" fontAlgn="base">
              <a:lnSpc>
                <a:spcPct val="107000"/>
              </a:lnSpc>
              <a:spcAft>
                <a:spcPts val="800"/>
              </a:spcAft>
            </a:pPr>
            <a:r>
              <a:rPr lang="it-IT" b="1" spc="30" dirty="0">
                <a:solidFill>
                  <a:srgbClr val="C00000"/>
                </a:solidFill>
                <a:latin typeface="Georgia" panose="02040502050405020303" pitchFamily="18" charset="0"/>
                <a:ea typeface="Times New Roman" panose="02020603050405020304" pitchFamily="18" charset="0"/>
                <a:cs typeface="Times New Roman" panose="02020603050405020304" pitchFamily="18" charset="0"/>
              </a:rPr>
              <a:t>FOCUS</a:t>
            </a:r>
            <a:r>
              <a:rPr lang="it-IT" b="1" spc="30"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 </a:t>
            </a:r>
            <a:endParaRPr lang="it-IT" sz="1550" b="1" spc="30" dirty="0">
              <a:solidFill>
                <a:srgbClr val="000000"/>
              </a:solidFill>
              <a:latin typeface="Georgia" panose="02040502050405020303" pitchFamily="18" charset="0"/>
              <a:ea typeface="Times New Roman" panose="02020603050405020304" pitchFamily="18" charset="0"/>
              <a:cs typeface="Times New Roman" panose="02020603050405020304" pitchFamily="18" charset="0"/>
            </a:endParaRPr>
          </a:p>
          <a:p>
            <a:pPr marL="285750" indent="-285750" algn="just" fontAlgn="base">
              <a:lnSpc>
                <a:spcPct val="107000"/>
              </a:lnSpc>
              <a:spcAft>
                <a:spcPts val="800"/>
              </a:spcAft>
              <a:buClr>
                <a:schemeClr val="accent1"/>
              </a:buClr>
              <a:buSzPct val="120000"/>
              <a:buFont typeface="Wingdings" panose="05000000000000000000" pitchFamily="2" charset="2"/>
              <a:buChar char="v"/>
            </a:pPr>
            <a:r>
              <a:rPr lang="it-IT" sz="1550" b="1" spc="30" dirty="0" smtClean="0">
                <a:solidFill>
                  <a:srgbClr val="0070C0"/>
                </a:solidFill>
                <a:latin typeface="Calibri" panose="020F0502020204030204" pitchFamily="34" charset="0"/>
                <a:ea typeface="Times New Roman" panose="02020603050405020304" pitchFamily="18" charset="0"/>
                <a:cs typeface="Calibri" panose="020F0502020204030204" pitchFamily="34" charset="0"/>
              </a:rPr>
              <a:t>Come operare </a:t>
            </a:r>
            <a:r>
              <a:rPr lang="it-IT" sz="1550" b="1" spc="30" dirty="0" smtClean="0">
                <a:solidFill>
                  <a:srgbClr val="0070C0"/>
                </a:solidFill>
                <a:latin typeface="Calibri" panose="020F0502020204030204" pitchFamily="34" charset="0"/>
                <a:ea typeface="Times New Roman" panose="02020603050405020304" pitchFamily="18" charset="0"/>
                <a:cs typeface="Calibri" panose="020F0502020204030204" pitchFamily="34" charset="0"/>
              </a:rPr>
              <a:t>finché non vi sarà il collegamento telematico diretto con l’Agenzia delle Entrate e l’INPS?</a:t>
            </a:r>
            <a:endParaRPr lang="it-IT" sz="1550" b="1" spc="30" dirty="0">
              <a:solidFill>
                <a:srgbClr val="0070C0"/>
              </a:solidFill>
              <a:latin typeface="Calibri" panose="020F0502020204030204" pitchFamily="34" charset="0"/>
              <a:ea typeface="Times New Roman" panose="02020603050405020304" pitchFamily="18" charset="0"/>
              <a:cs typeface="Calibri" panose="020F0502020204030204" pitchFamily="34" charset="0"/>
            </a:endParaRPr>
          </a:p>
          <a:p>
            <a:pPr algn="just" fontAlgn="base">
              <a:lnSpc>
                <a:spcPct val="107000"/>
              </a:lnSpc>
              <a:spcAft>
                <a:spcPts val="800"/>
              </a:spcAft>
            </a:pPr>
            <a:r>
              <a:rPr lang="it-IT" sz="1550" b="1" spc="30" dirty="0" smtClean="0">
                <a:solidFill>
                  <a:schemeClr val="accent6">
                    <a:lumMod val="75000"/>
                  </a:schemeClr>
                </a:solidFill>
                <a:latin typeface="Calibri" panose="020F0502020204030204" pitchFamily="34" charset="0"/>
                <a:ea typeface="Times New Roman" panose="02020603050405020304" pitchFamily="18" charset="0"/>
                <a:cs typeface="Calibri" panose="020F0502020204030204" pitchFamily="34" charset="0"/>
              </a:rPr>
              <a:t>Come prevede il secondo comma dell’art. 42, la Cancelleria richiede i documenti tramite </a:t>
            </a:r>
            <a:r>
              <a:rPr lang="it-IT" sz="1550" b="1" spc="30" dirty="0" err="1" smtClean="0">
                <a:solidFill>
                  <a:schemeClr val="accent6">
                    <a:lumMod val="75000"/>
                  </a:schemeClr>
                </a:solidFill>
                <a:latin typeface="Calibri" panose="020F0502020204030204" pitchFamily="34" charset="0"/>
                <a:ea typeface="Times New Roman" panose="02020603050405020304" pitchFamily="18" charset="0"/>
                <a:cs typeface="Calibri" panose="020F0502020204030204" pitchFamily="34" charset="0"/>
              </a:rPr>
              <a:t>pec</a:t>
            </a:r>
            <a:r>
              <a:rPr lang="it-IT" sz="1550" b="1" i="0" u="none" strike="noStrike" baseline="0" dirty="0" smtClean="0">
                <a:solidFill>
                  <a:schemeClr val="accent6">
                    <a:lumMod val="75000"/>
                  </a:schemeClr>
                </a:solidFill>
                <a:latin typeface="Calibri" panose="020F0502020204030204" pitchFamily="34" charset="0"/>
                <a:cs typeface="Calibri" panose="020F0502020204030204" pitchFamily="34" charset="0"/>
              </a:rPr>
              <a:t>. Al fine di assicurare la</a:t>
            </a:r>
            <a:r>
              <a:rPr lang="it-IT" sz="1550" b="1" i="0" u="none" strike="noStrike" dirty="0" smtClean="0">
                <a:solidFill>
                  <a:schemeClr val="accent6">
                    <a:lumMod val="75000"/>
                  </a:schemeClr>
                </a:solidFill>
                <a:latin typeface="Calibri" panose="020F0502020204030204" pitchFamily="34" charset="0"/>
                <a:cs typeface="Calibri" panose="020F0502020204030204" pitchFamily="34" charset="0"/>
              </a:rPr>
              <a:t> tempestività dei flussi informativi tramite </a:t>
            </a:r>
            <a:r>
              <a:rPr lang="it-IT" sz="1550" b="1" i="0" u="none" strike="noStrike" dirty="0" err="1" smtClean="0">
                <a:solidFill>
                  <a:schemeClr val="accent6">
                    <a:lumMod val="75000"/>
                  </a:schemeClr>
                </a:solidFill>
                <a:latin typeface="Calibri" panose="020F0502020204030204" pitchFamily="34" charset="0"/>
                <a:cs typeface="Calibri" panose="020F0502020204030204" pitchFamily="34" charset="0"/>
              </a:rPr>
              <a:t>pec</a:t>
            </a:r>
            <a:r>
              <a:rPr lang="it-IT" sz="1550" b="1" i="0" u="none" strike="noStrike" dirty="0" smtClean="0">
                <a:solidFill>
                  <a:schemeClr val="accent6">
                    <a:lumMod val="75000"/>
                  </a:schemeClr>
                </a:solidFill>
                <a:latin typeface="Calibri" panose="020F0502020204030204" pitchFamily="34" charset="0"/>
                <a:cs typeface="Calibri" panose="020F0502020204030204" pitchFamily="34" charset="0"/>
              </a:rPr>
              <a:t>, è opportuno cercare un canale comunicativo diretto con gli enti interessati, eventualmente tramite protocolli.</a:t>
            </a:r>
          </a:p>
          <a:p>
            <a:pPr marL="285750" indent="-285750" algn="just" fontAlgn="base">
              <a:lnSpc>
                <a:spcPct val="107000"/>
              </a:lnSpc>
              <a:spcAft>
                <a:spcPts val="800"/>
              </a:spcAft>
              <a:buClr>
                <a:schemeClr val="accent1"/>
              </a:buClr>
              <a:buSzPct val="120000"/>
              <a:buFont typeface="Wingdings" panose="05000000000000000000" pitchFamily="2" charset="2"/>
              <a:buChar char="v"/>
            </a:pPr>
            <a:r>
              <a:rPr lang="it-IT" sz="1550" b="1" i="0" u="none" strike="noStrike" baseline="0" dirty="0" smtClean="0">
                <a:solidFill>
                  <a:schemeClr val="accent6">
                    <a:lumMod val="75000"/>
                  </a:schemeClr>
                </a:solidFill>
                <a:latin typeface="Calibri" panose="020F0502020204030204" pitchFamily="34" charset="0"/>
                <a:cs typeface="Calibri" panose="020F0502020204030204" pitchFamily="34" charset="0"/>
              </a:rPr>
              <a:t> </a:t>
            </a:r>
            <a:r>
              <a:rPr lang="it-IT" sz="1550" b="1" spc="30" dirty="0" smtClean="0">
                <a:solidFill>
                  <a:srgbClr val="0070C0"/>
                </a:solidFill>
                <a:latin typeface="Calibri" panose="020F0502020204030204" pitchFamily="34" charset="0"/>
                <a:ea typeface="Times New Roman" panose="02020603050405020304" pitchFamily="18" charset="0"/>
                <a:cs typeface="Calibri" panose="020F0502020204030204" pitchFamily="34" charset="0"/>
              </a:rPr>
              <a:t>Gli artt. 42 e 367 fanno riferimento alla Agenzia delle Entrate, ma le informazioni sui debiti esattoriali, interessi e sanzioni sono acquisibili dalla Agenzia delle Entrate Riscossioni. La Cancelleria deve acquisire informazioni anche da quest’ultima?</a:t>
            </a:r>
            <a:endParaRPr lang="it-IT" sz="1550" b="1" spc="30" dirty="0">
              <a:solidFill>
                <a:srgbClr val="0070C0"/>
              </a:solidFill>
              <a:latin typeface="Calibri" panose="020F0502020204030204" pitchFamily="34" charset="0"/>
              <a:ea typeface="Times New Roman" panose="02020603050405020304" pitchFamily="18" charset="0"/>
              <a:cs typeface="Calibri" panose="020F0502020204030204" pitchFamily="34" charset="0"/>
            </a:endParaRPr>
          </a:p>
          <a:p>
            <a:pPr algn="just" fontAlgn="base">
              <a:lnSpc>
                <a:spcPct val="107000"/>
              </a:lnSpc>
              <a:spcAft>
                <a:spcPts val="800"/>
              </a:spcAft>
            </a:pPr>
            <a:r>
              <a:rPr lang="it-IT" sz="1550" b="1" spc="30" dirty="0" smtClean="0">
                <a:solidFill>
                  <a:schemeClr val="accent6">
                    <a:lumMod val="75000"/>
                  </a:schemeClr>
                </a:solidFill>
                <a:latin typeface="Calibri" panose="020F0502020204030204" pitchFamily="34" charset="0"/>
                <a:ea typeface="Times New Roman" panose="02020603050405020304" pitchFamily="18" charset="0"/>
                <a:cs typeface="Calibri" panose="020F0502020204030204" pitchFamily="34" charset="0"/>
              </a:rPr>
              <a:t>La risposta deve essere affermativa poiché l’ente destinatario della richiesta deve essere individuato in ragione della tipologia e del contenuto delle informazioni da chiedere</a:t>
            </a:r>
            <a:r>
              <a:rPr lang="it-IT" sz="1550" b="1" dirty="0" smtClean="0">
                <a:solidFill>
                  <a:schemeClr val="accent6">
                    <a:lumMod val="75000"/>
                  </a:schemeClr>
                </a:solidFill>
                <a:latin typeface="Calibri" panose="020F0502020204030204" pitchFamily="34" charset="0"/>
                <a:cs typeface="Calibri" panose="020F0502020204030204" pitchFamily="34" charset="0"/>
              </a:rPr>
              <a:t>.</a:t>
            </a:r>
          </a:p>
          <a:p>
            <a:pPr marL="285750" indent="-285750" algn="just" fontAlgn="base">
              <a:lnSpc>
                <a:spcPct val="107000"/>
              </a:lnSpc>
              <a:spcAft>
                <a:spcPts val="800"/>
              </a:spcAft>
              <a:buClr>
                <a:schemeClr val="accent1"/>
              </a:buClr>
              <a:buSzPct val="120000"/>
              <a:buFont typeface="Wingdings" panose="05000000000000000000" pitchFamily="2" charset="2"/>
              <a:buChar char="v"/>
            </a:pPr>
            <a:r>
              <a:rPr lang="it-IT" sz="1550" b="1" spc="30" dirty="0" smtClean="0">
                <a:solidFill>
                  <a:srgbClr val="0070C0"/>
                </a:solidFill>
                <a:latin typeface="Calibri" panose="020F0502020204030204" pitchFamily="34" charset="0"/>
                <a:ea typeface="Times New Roman" panose="02020603050405020304" pitchFamily="18" charset="0"/>
                <a:cs typeface="Calibri" panose="020F0502020204030204" pitchFamily="34" charset="0"/>
              </a:rPr>
              <a:t>L’art. 42, che si riferisce ai procedimenti per l’apertura della liquidazione giudiziale o del concordato preventivo, si applica alle procedure di </a:t>
            </a:r>
            <a:r>
              <a:rPr lang="it-IT" sz="1550" b="1" spc="30" dirty="0" err="1" smtClean="0">
                <a:solidFill>
                  <a:srgbClr val="0070C0"/>
                </a:solidFill>
                <a:latin typeface="Calibri" panose="020F0502020204030204" pitchFamily="34" charset="0"/>
                <a:ea typeface="Times New Roman" panose="02020603050405020304" pitchFamily="18" charset="0"/>
                <a:cs typeface="Calibri" panose="020F0502020204030204" pitchFamily="34" charset="0"/>
              </a:rPr>
              <a:t>sovraindebitamento</a:t>
            </a:r>
            <a:r>
              <a:rPr lang="it-IT" sz="1550" b="1" spc="30" dirty="0" smtClean="0">
                <a:solidFill>
                  <a:srgbClr val="0070C0"/>
                </a:solidFill>
                <a:latin typeface="Calibri" panose="020F0502020204030204" pitchFamily="34" charset="0"/>
                <a:ea typeface="Times New Roman" panose="02020603050405020304" pitchFamily="18" charset="0"/>
                <a:cs typeface="Calibri" panose="020F0502020204030204" pitchFamily="34" charset="0"/>
              </a:rPr>
              <a:t> e, in particolare, al concordato minore e alla liquidazione controllata?</a:t>
            </a:r>
            <a:endParaRPr lang="it-IT" sz="1550" b="1" spc="30" dirty="0">
              <a:solidFill>
                <a:srgbClr val="0070C0"/>
              </a:solidFill>
              <a:latin typeface="Calibri" panose="020F0502020204030204" pitchFamily="34" charset="0"/>
              <a:ea typeface="Times New Roman" panose="02020603050405020304" pitchFamily="18" charset="0"/>
              <a:cs typeface="Calibri" panose="020F0502020204030204" pitchFamily="34" charset="0"/>
            </a:endParaRPr>
          </a:p>
          <a:p>
            <a:pPr algn="just" fontAlgn="base">
              <a:lnSpc>
                <a:spcPct val="107000"/>
              </a:lnSpc>
              <a:spcAft>
                <a:spcPts val="800"/>
              </a:spcAft>
            </a:pPr>
            <a:r>
              <a:rPr lang="it-IT" sz="1550" b="1" spc="30" dirty="0" smtClean="0">
                <a:solidFill>
                  <a:schemeClr val="accent6">
                    <a:lumMod val="75000"/>
                  </a:schemeClr>
                </a:solidFill>
                <a:latin typeface="Calibri" panose="020F0502020204030204" pitchFamily="34" charset="0"/>
                <a:ea typeface="Times New Roman" panose="02020603050405020304" pitchFamily="18" charset="0"/>
                <a:cs typeface="Calibri" panose="020F0502020204030204" pitchFamily="34" charset="0"/>
              </a:rPr>
              <a:t>In virtù del richiamo generale contenuto nell’art. 65 comma 2 e dei richiami speciali rispettivamente contenuti negli artt. 74 comma 4 e 270 comma 5, la risposta dovrebbe essere positiva, salvo ritenere che l’esigenza conoscitiva sia soddisfatta dalla possibilità di acquisire le medesime informazioni da parte dell’OCC ai fini della redazione delle relazioni richieste nelle due procedure, come previsto dagli artt.</a:t>
            </a:r>
            <a:r>
              <a:rPr lang="it-IT" sz="1550" b="1" dirty="0" smtClean="0">
                <a:solidFill>
                  <a:schemeClr val="accent6">
                    <a:lumMod val="75000"/>
                  </a:schemeClr>
                </a:solidFill>
                <a:latin typeface="Calibri" panose="020F0502020204030204" pitchFamily="34" charset="0"/>
                <a:cs typeface="Calibri" panose="020F0502020204030204" pitchFamily="34" charset="0"/>
              </a:rPr>
              <a:t> 76 comma 4 e 269 comma 3.</a:t>
            </a:r>
            <a:endParaRPr lang="it-IT" sz="1500" b="1" spc="30" dirty="0">
              <a:solidFill>
                <a:schemeClr val="accent6">
                  <a:lumMod val="75000"/>
                </a:schemeClr>
              </a:solidFill>
              <a:latin typeface="Calibri" panose="020F0502020204030204" pitchFamily="34" charset="0"/>
              <a:ea typeface="Times New Roman" panose="02020603050405020304" pitchFamily="18" charset="0"/>
              <a:cs typeface="Calibri" panose="020F0502020204030204" pitchFamily="34" charset="0"/>
            </a:endParaRPr>
          </a:p>
        </p:txBody>
      </p:sp>
    </p:spTree>
    <p:extLst>
      <p:ext uri="{BB962C8B-B14F-4D97-AF65-F5344CB8AC3E}">
        <p14:creationId xmlns:p14="http://schemas.microsoft.com/office/powerpoint/2010/main" val="8164146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1481" y="0"/>
            <a:ext cx="9832064" cy="1035170"/>
          </a:xfrm>
        </p:spPr>
        <p:txBody>
          <a:bodyPr>
            <a:normAutofit fontScale="90000"/>
          </a:bodyPr>
          <a:lstStyle/>
          <a:p>
            <a:pPr algn="ctr"/>
            <a:r>
              <a:rPr lang="it-IT" sz="2800" b="1" dirty="0">
                <a:solidFill>
                  <a:srgbClr val="C00000"/>
                </a:solidFill>
              </a:rPr>
              <a:t>PROCEDIMENTO UNITARIO</a:t>
            </a:r>
            <a:r>
              <a:rPr lang="it-IT" sz="3200" b="1" dirty="0">
                <a:solidFill>
                  <a:srgbClr val="C00000"/>
                </a:solidFill>
              </a:rPr>
              <a:t/>
            </a:r>
            <a:br>
              <a:rPr lang="it-IT" sz="3200" b="1" dirty="0">
                <a:solidFill>
                  <a:srgbClr val="C00000"/>
                </a:solidFill>
              </a:rPr>
            </a:br>
            <a:r>
              <a:rPr lang="it-IT" sz="2700" b="1" dirty="0">
                <a:solidFill>
                  <a:srgbClr val="C00000"/>
                </a:solidFill>
              </a:rPr>
              <a:t>FASE INTRODUTTIVA</a:t>
            </a:r>
            <a:r>
              <a:rPr lang="it-IT" sz="2000" b="1" dirty="0">
                <a:solidFill>
                  <a:srgbClr val="C00000"/>
                </a:solidFill>
              </a:rPr>
              <a:t/>
            </a:r>
            <a:br>
              <a:rPr lang="it-IT" sz="2000" b="1" dirty="0">
                <a:solidFill>
                  <a:srgbClr val="C00000"/>
                </a:solidFill>
              </a:rPr>
            </a:br>
            <a:r>
              <a:rPr lang="it-IT" sz="2000" b="1" dirty="0" smtClean="0">
                <a:solidFill>
                  <a:srgbClr val="C00000"/>
                </a:solidFill>
              </a:rPr>
              <a:t>LA FISSAZIONE DELL’UDIENZA</a:t>
            </a:r>
            <a:endParaRPr lang="it-IT" sz="2400" b="1" dirty="0">
              <a:solidFill>
                <a:srgbClr val="C00000"/>
              </a:solidFill>
              <a:latin typeface="Times New Roman" pitchFamily="18" charset="0"/>
              <a:cs typeface="Times New Roman" pitchFamily="18" charset="0"/>
            </a:endParaRPr>
          </a:p>
        </p:txBody>
      </p:sp>
      <p:sp>
        <p:nvSpPr>
          <p:cNvPr id="3" name="Segnaposto contenuto 2"/>
          <p:cNvSpPr>
            <a:spLocks noGrp="1"/>
          </p:cNvSpPr>
          <p:nvPr>
            <p:ph idx="1"/>
          </p:nvPr>
        </p:nvSpPr>
        <p:spPr>
          <a:xfrm>
            <a:off x="103517" y="1091682"/>
            <a:ext cx="9851366" cy="5688679"/>
          </a:xfrm>
        </p:spPr>
        <p:txBody>
          <a:bodyPr>
            <a:noAutofit/>
          </a:bodyPr>
          <a:lstStyle/>
          <a:p>
            <a:pPr marL="0" indent="0" algn="just" fontAlgn="base">
              <a:spcBef>
                <a:spcPts val="0"/>
              </a:spcBef>
              <a:buSzPct val="120000"/>
              <a:buNone/>
            </a:pPr>
            <a:r>
              <a:rPr lang="it-IT" sz="1700" b="1" dirty="0" smtClean="0">
                <a:solidFill>
                  <a:srgbClr val="0070C0"/>
                </a:solidFill>
                <a:latin typeface="Calibri" panose="020F0502020204030204" pitchFamily="34" charset="0"/>
                <a:cs typeface="Calibri" panose="020F0502020204030204" pitchFamily="34" charset="0"/>
              </a:rPr>
              <a:t>I tre commi dell’art. 40 prevedono che:</a:t>
            </a:r>
          </a:p>
          <a:p>
            <a:pPr marL="0" indent="0" algn="just" fontAlgn="base">
              <a:spcBef>
                <a:spcPts val="0"/>
              </a:spcBef>
              <a:buSzPct val="120000"/>
              <a:buNone/>
            </a:pPr>
            <a:r>
              <a:rPr lang="it-IT" sz="1700" b="1" i="1" dirty="0" smtClean="0">
                <a:latin typeface="Calibri" panose="020F0502020204030204" pitchFamily="34" charset="0"/>
                <a:cs typeface="Calibri" panose="020F0502020204030204" pitchFamily="34" charset="0"/>
              </a:rPr>
              <a:t>1</a:t>
            </a:r>
            <a:r>
              <a:rPr lang="it-IT" sz="1700" b="1" i="1" dirty="0">
                <a:latin typeface="Calibri" panose="020F0502020204030204" pitchFamily="34" charset="0"/>
                <a:cs typeface="Calibri" panose="020F0502020204030204" pitchFamily="34" charset="0"/>
              </a:rPr>
              <a:t>. Il procedimento per l'accesso agli strumenti di regolazione della crisi e dell'insolvenza e alla liquidazione giudiziale si svolge dinanzi al tribunale in composizione collegiale, con le </a:t>
            </a:r>
            <a:r>
              <a:rPr lang="it-IT" sz="1700" b="1" i="1" dirty="0" err="1">
                <a:latin typeface="Calibri" panose="020F0502020204030204" pitchFamily="34" charset="0"/>
                <a:cs typeface="Calibri" panose="020F0502020204030204" pitchFamily="34" charset="0"/>
              </a:rPr>
              <a:t>modalita'</a:t>
            </a:r>
            <a:r>
              <a:rPr lang="it-IT" sz="1700" b="1" i="1" dirty="0">
                <a:latin typeface="Calibri" panose="020F0502020204030204" pitchFamily="34" charset="0"/>
                <a:cs typeface="Calibri" panose="020F0502020204030204" pitchFamily="34" charset="0"/>
              </a:rPr>
              <a:t> previste dalla presente sezione.</a:t>
            </a:r>
          </a:p>
          <a:p>
            <a:pPr marL="0" indent="0" algn="just" fontAlgn="base">
              <a:spcBef>
                <a:spcPts val="0"/>
              </a:spcBef>
              <a:buNone/>
            </a:pPr>
            <a:r>
              <a:rPr lang="it-IT" sz="1700" b="1" i="1" dirty="0">
                <a:latin typeface="Calibri" panose="020F0502020204030204" pitchFamily="34" charset="0"/>
                <a:cs typeface="Calibri" panose="020F0502020204030204" pitchFamily="34" charset="0"/>
              </a:rPr>
              <a:t>2. Il ricorso deve indicare l'ufficio giudiziario, l'oggetto, le ragioni della domanda e le conclusioni ed </a:t>
            </a:r>
            <a:r>
              <a:rPr lang="it-IT" sz="1700" b="1" i="1" dirty="0" err="1">
                <a:latin typeface="Calibri" panose="020F0502020204030204" pitchFamily="34" charset="0"/>
                <a:cs typeface="Calibri" panose="020F0502020204030204" pitchFamily="34" charset="0"/>
              </a:rPr>
              <a:t>e'</a:t>
            </a:r>
            <a:r>
              <a:rPr lang="it-IT" sz="1700" b="1" i="1" dirty="0">
                <a:latin typeface="Calibri" panose="020F0502020204030204" pitchFamily="34" charset="0"/>
                <a:cs typeface="Calibri" panose="020F0502020204030204" pitchFamily="34" charset="0"/>
              </a:rPr>
              <a:t> sottoscritto dal difensore munito di procura. Per le </a:t>
            </a:r>
            <a:r>
              <a:rPr lang="it-IT" sz="1700" b="1" i="1" dirty="0" err="1">
                <a:latin typeface="Calibri" panose="020F0502020204030204" pitchFamily="34" charset="0"/>
                <a:cs typeface="Calibri" panose="020F0502020204030204" pitchFamily="34" charset="0"/>
              </a:rPr>
              <a:t>societa'</a:t>
            </a:r>
            <a:r>
              <a:rPr lang="it-IT" sz="1700" b="1" i="1" dirty="0">
                <a:latin typeface="Calibri" panose="020F0502020204030204" pitchFamily="34" charset="0"/>
                <a:cs typeface="Calibri" panose="020F0502020204030204" pitchFamily="34" charset="0"/>
              </a:rPr>
              <a:t>, la domanda di accesso a uno strumento di regolazione della crisi e dell'insolvenza </a:t>
            </a:r>
            <a:r>
              <a:rPr lang="it-IT" sz="1700" b="1" i="1" dirty="0" err="1">
                <a:latin typeface="Calibri" panose="020F0502020204030204" pitchFamily="34" charset="0"/>
                <a:cs typeface="Calibri" panose="020F0502020204030204" pitchFamily="34" charset="0"/>
              </a:rPr>
              <a:t>e'</a:t>
            </a:r>
            <a:r>
              <a:rPr lang="it-IT" sz="1700" b="1" i="1" dirty="0">
                <a:latin typeface="Calibri" panose="020F0502020204030204" pitchFamily="34" charset="0"/>
                <a:cs typeface="Calibri" panose="020F0502020204030204" pitchFamily="34" charset="0"/>
              </a:rPr>
              <a:t> approvata e sottoscritta a norma dell'articolo 120-bis.</a:t>
            </a:r>
          </a:p>
          <a:p>
            <a:pPr marL="0" indent="0" algn="just" fontAlgn="base">
              <a:spcBef>
                <a:spcPts val="0"/>
              </a:spcBef>
              <a:buNone/>
            </a:pPr>
            <a:r>
              <a:rPr lang="it-IT" sz="1700" b="1" i="1" dirty="0">
                <a:latin typeface="Calibri" panose="020F0502020204030204" pitchFamily="34" charset="0"/>
                <a:cs typeface="Calibri" panose="020F0502020204030204" pitchFamily="34" charset="0"/>
              </a:rPr>
              <a:t>3. La domanda del debitore, entro il giorno successivo al deposito, </a:t>
            </a:r>
            <a:r>
              <a:rPr lang="it-IT" sz="1700" b="1" i="1" dirty="0" err="1">
                <a:latin typeface="Calibri" panose="020F0502020204030204" pitchFamily="34" charset="0"/>
                <a:cs typeface="Calibri" panose="020F0502020204030204" pitchFamily="34" charset="0"/>
              </a:rPr>
              <a:t>e'</a:t>
            </a:r>
            <a:r>
              <a:rPr lang="it-IT" sz="1700" b="1" i="1" dirty="0">
                <a:latin typeface="Calibri" panose="020F0502020204030204" pitchFamily="34" charset="0"/>
                <a:cs typeface="Calibri" panose="020F0502020204030204" pitchFamily="34" charset="0"/>
              </a:rPr>
              <a:t> comunicata dal cancelliere al registro delle imprese. L'iscrizione </a:t>
            </a:r>
            <a:r>
              <a:rPr lang="it-IT" sz="1700" b="1" i="1" dirty="0" err="1">
                <a:latin typeface="Calibri" panose="020F0502020204030204" pitchFamily="34" charset="0"/>
                <a:cs typeface="Calibri" panose="020F0502020204030204" pitchFamily="34" charset="0"/>
              </a:rPr>
              <a:t>e'</a:t>
            </a:r>
            <a:r>
              <a:rPr lang="it-IT" sz="1700" b="1" i="1" dirty="0">
                <a:latin typeface="Calibri" panose="020F0502020204030204" pitchFamily="34" charset="0"/>
                <a:cs typeface="Calibri" panose="020F0502020204030204" pitchFamily="34" charset="0"/>
              </a:rPr>
              <a:t> eseguita entro il giorno seguente e quando la domanda contiene la richiesta di misure protettive il conservatore, nell'eseguire l'iscrizione, ne fa espressa menzione. La domanda, unitamente ai documenti allegati, </a:t>
            </a:r>
            <a:r>
              <a:rPr lang="it-IT" sz="1700" b="1" i="1" dirty="0" err="1">
                <a:latin typeface="Calibri" panose="020F0502020204030204" pitchFamily="34" charset="0"/>
                <a:cs typeface="Calibri" panose="020F0502020204030204" pitchFamily="34" charset="0"/>
              </a:rPr>
              <a:t>e'</a:t>
            </a:r>
            <a:r>
              <a:rPr lang="it-IT" sz="1700" b="1" i="1" dirty="0">
                <a:latin typeface="Calibri" panose="020F0502020204030204" pitchFamily="34" charset="0"/>
                <a:cs typeface="Calibri" panose="020F0502020204030204" pitchFamily="34" charset="0"/>
              </a:rPr>
              <a:t> trasmessa al pubblico ministero</a:t>
            </a:r>
            <a:r>
              <a:rPr lang="it-IT" sz="1700" b="1" i="1" dirty="0" smtClean="0">
                <a:latin typeface="Calibri" panose="020F0502020204030204" pitchFamily="34" charset="0"/>
                <a:cs typeface="Calibri" panose="020F0502020204030204" pitchFamily="34" charset="0"/>
              </a:rPr>
              <a:t>.</a:t>
            </a:r>
          </a:p>
          <a:p>
            <a:pPr marL="0" indent="0" algn="just" fontAlgn="base">
              <a:buNone/>
            </a:pPr>
            <a:endParaRPr lang="it-IT" sz="1700" b="1" i="1" dirty="0">
              <a:latin typeface="Calibri" panose="020F0502020204030204" pitchFamily="34" charset="0"/>
              <a:cs typeface="Calibri" panose="020F0502020204030204" pitchFamily="34" charset="0"/>
            </a:endParaRPr>
          </a:p>
        </p:txBody>
      </p:sp>
      <p:sp>
        <p:nvSpPr>
          <p:cNvPr id="4" name="CasellaDiTesto 3">
            <a:extLst>
              <a:ext uri="{FF2B5EF4-FFF2-40B4-BE49-F238E27FC236}">
                <a16:creationId xmlns="" xmlns:a16="http://schemas.microsoft.com/office/drawing/2014/main" id="{81DD7A76-FFA5-4471-9257-128B6740DCE5}"/>
              </a:ext>
            </a:extLst>
          </p:cNvPr>
          <p:cNvSpPr txBox="1"/>
          <p:nvPr/>
        </p:nvSpPr>
        <p:spPr>
          <a:xfrm>
            <a:off x="431321" y="4450966"/>
            <a:ext cx="9014603" cy="2062103"/>
          </a:xfrm>
          <a:prstGeom prst="rect">
            <a:avLst/>
          </a:prstGeom>
          <a:noFill/>
          <a:ln w="28575">
            <a:solidFill>
              <a:srgbClr val="FFC000"/>
            </a:solidFill>
          </a:ln>
        </p:spPr>
        <p:txBody>
          <a:bodyPr wrap="square" rtlCol="0">
            <a:spAutoFit/>
          </a:bodyPr>
          <a:lstStyle/>
          <a:p>
            <a:pPr algn="ctr">
              <a:buClr>
                <a:srgbClr val="00B050"/>
              </a:buClr>
            </a:pPr>
            <a:r>
              <a:rPr lang="it-IT" sz="1600" b="1" dirty="0">
                <a:solidFill>
                  <a:srgbClr val="C00000"/>
                </a:solidFill>
              </a:rPr>
              <a:t>FOCUS</a:t>
            </a:r>
          </a:p>
          <a:p>
            <a:pPr marL="342900" indent="-342900" algn="just">
              <a:buClr>
                <a:srgbClr val="00B050"/>
              </a:buClr>
              <a:buFont typeface="Wingdings" panose="05000000000000000000" pitchFamily="2" charset="2"/>
              <a:buChar char="v"/>
            </a:pPr>
            <a:r>
              <a:rPr lang="it-IT" sz="1600" b="1" dirty="0" smtClean="0">
                <a:solidFill>
                  <a:schemeClr val="accent6">
                    <a:lumMod val="75000"/>
                  </a:schemeClr>
                </a:solidFill>
              </a:rPr>
              <a:t>il procedimento unitario non è più ricondotto al grande contenitore dei procedimenti in camera di consiglio (come faceva l’art. 15); è quindi un procedimento speciale, con forme semplificate, a cognizione </a:t>
            </a:r>
            <a:r>
              <a:rPr lang="it-IT" sz="1600" b="1" dirty="0" smtClean="0">
                <a:solidFill>
                  <a:schemeClr val="accent6">
                    <a:lumMod val="75000"/>
                  </a:schemeClr>
                </a:solidFill>
              </a:rPr>
              <a:t>(quasi) piena</a:t>
            </a:r>
            <a:r>
              <a:rPr lang="it-IT" sz="1600" b="1" dirty="0" smtClean="0">
                <a:solidFill>
                  <a:schemeClr val="accent6">
                    <a:lumMod val="75000"/>
                  </a:schemeClr>
                </a:solidFill>
              </a:rPr>
              <a:t>;</a:t>
            </a:r>
            <a:endParaRPr lang="it-IT" sz="1600" b="1" dirty="0">
              <a:solidFill>
                <a:schemeClr val="accent6">
                  <a:lumMod val="75000"/>
                </a:schemeClr>
              </a:solidFill>
            </a:endParaRPr>
          </a:p>
          <a:p>
            <a:pPr marL="342900" indent="-342900" algn="just">
              <a:buClr>
                <a:srgbClr val="00B050"/>
              </a:buClr>
              <a:buFont typeface="Wingdings" panose="05000000000000000000" pitchFamily="2" charset="2"/>
              <a:buChar char="v"/>
            </a:pPr>
            <a:r>
              <a:rPr lang="it-IT" sz="1600" b="1" dirty="0" smtClean="0">
                <a:solidFill>
                  <a:schemeClr val="accent6">
                    <a:lumMod val="75000"/>
                  </a:schemeClr>
                </a:solidFill>
              </a:rPr>
              <a:t>l’art. 40 specifica, a differenza dell’art. 15, il contenuto del ricorso;</a:t>
            </a:r>
            <a:endParaRPr lang="it-IT" sz="1600" b="1" dirty="0">
              <a:solidFill>
                <a:schemeClr val="accent6">
                  <a:lumMod val="75000"/>
                </a:schemeClr>
              </a:solidFill>
            </a:endParaRPr>
          </a:p>
          <a:p>
            <a:pPr marL="342900" indent="-342900" algn="just">
              <a:buClr>
                <a:srgbClr val="00B050"/>
              </a:buClr>
              <a:buFont typeface="Wingdings" panose="05000000000000000000" pitchFamily="2" charset="2"/>
              <a:buChar char="v"/>
            </a:pPr>
            <a:r>
              <a:rPr lang="it-IT" sz="1600" b="1" dirty="0" smtClean="0">
                <a:solidFill>
                  <a:schemeClr val="accent6">
                    <a:lumMod val="75000"/>
                  </a:schemeClr>
                </a:solidFill>
              </a:rPr>
              <a:t>la domanda del debitore, anche di liquidazione giudiziale, deve essere sempre comunicata dal cancelliere al registro per le imprese ai fini della relativa iscrizione, nonché al PM</a:t>
            </a:r>
            <a:r>
              <a:rPr lang="it-IT" sz="1500" b="1" dirty="0" smtClean="0">
                <a:solidFill>
                  <a:schemeClr val="accent6">
                    <a:lumMod val="75000"/>
                  </a:schemeClr>
                </a:solidFill>
              </a:rPr>
              <a:t>;</a:t>
            </a:r>
            <a:endParaRPr lang="it-IT" sz="1500" b="1" dirty="0">
              <a:solidFill>
                <a:schemeClr val="accent6">
                  <a:lumMod val="75000"/>
                </a:schemeClr>
              </a:solidFill>
            </a:endParaRPr>
          </a:p>
        </p:txBody>
      </p:sp>
    </p:spTree>
    <p:extLst>
      <p:ext uri="{BB962C8B-B14F-4D97-AF65-F5344CB8AC3E}">
        <p14:creationId xmlns:p14="http://schemas.microsoft.com/office/powerpoint/2010/main" val="35899578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1481" y="0"/>
            <a:ext cx="9832064" cy="1035170"/>
          </a:xfrm>
        </p:spPr>
        <p:txBody>
          <a:bodyPr>
            <a:normAutofit fontScale="90000"/>
          </a:bodyPr>
          <a:lstStyle/>
          <a:p>
            <a:pPr algn="ctr"/>
            <a:r>
              <a:rPr lang="it-IT" sz="2800" b="1" dirty="0">
                <a:solidFill>
                  <a:srgbClr val="C00000"/>
                </a:solidFill>
              </a:rPr>
              <a:t>PROCEDIMENTO UNITARIO</a:t>
            </a:r>
            <a:r>
              <a:rPr lang="it-IT" sz="3200" b="1" dirty="0">
                <a:solidFill>
                  <a:srgbClr val="C00000"/>
                </a:solidFill>
              </a:rPr>
              <a:t/>
            </a:r>
            <a:br>
              <a:rPr lang="it-IT" sz="3200" b="1" dirty="0">
                <a:solidFill>
                  <a:srgbClr val="C00000"/>
                </a:solidFill>
              </a:rPr>
            </a:br>
            <a:r>
              <a:rPr lang="it-IT" sz="2700" b="1" dirty="0">
                <a:solidFill>
                  <a:srgbClr val="C00000"/>
                </a:solidFill>
              </a:rPr>
              <a:t>FASE INTRODUTTIVA</a:t>
            </a:r>
            <a:r>
              <a:rPr lang="it-IT" sz="2000" b="1" dirty="0">
                <a:solidFill>
                  <a:srgbClr val="C00000"/>
                </a:solidFill>
              </a:rPr>
              <a:t/>
            </a:r>
            <a:br>
              <a:rPr lang="it-IT" sz="2000" b="1" dirty="0">
                <a:solidFill>
                  <a:srgbClr val="C00000"/>
                </a:solidFill>
              </a:rPr>
            </a:br>
            <a:r>
              <a:rPr lang="it-IT" sz="2000" b="1" dirty="0" smtClean="0">
                <a:solidFill>
                  <a:srgbClr val="C00000"/>
                </a:solidFill>
              </a:rPr>
              <a:t>LA FISSAZIONE DELL’UDIENZA</a:t>
            </a:r>
            <a:endParaRPr lang="it-IT" sz="2400" b="1" dirty="0">
              <a:solidFill>
                <a:srgbClr val="C00000"/>
              </a:solidFill>
              <a:latin typeface="Times New Roman" pitchFamily="18" charset="0"/>
              <a:cs typeface="Times New Roman" pitchFamily="18" charset="0"/>
            </a:endParaRPr>
          </a:p>
        </p:txBody>
      </p:sp>
      <p:sp>
        <p:nvSpPr>
          <p:cNvPr id="3" name="Segnaposto contenuto 2"/>
          <p:cNvSpPr>
            <a:spLocks noGrp="1"/>
          </p:cNvSpPr>
          <p:nvPr>
            <p:ph idx="1"/>
          </p:nvPr>
        </p:nvSpPr>
        <p:spPr>
          <a:xfrm>
            <a:off x="103517" y="1091682"/>
            <a:ext cx="9851366" cy="5688679"/>
          </a:xfrm>
        </p:spPr>
        <p:txBody>
          <a:bodyPr>
            <a:noAutofit/>
          </a:bodyPr>
          <a:lstStyle/>
          <a:p>
            <a:pPr marL="0" indent="0" algn="just" fontAlgn="base">
              <a:spcBef>
                <a:spcPts val="0"/>
              </a:spcBef>
              <a:buSzPct val="120000"/>
              <a:buNone/>
            </a:pPr>
            <a:r>
              <a:rPr lang="it-IT" sz="1700" b="1" dirty="0" smtClean="0">
                <a:solidFill>
                  <a:srgbClr val="0070C0"/>
                </a:solidFill>
                <a:latin typeface="Calibri" panose="020F0502020204030204" pitchFamily="34" charset="0"/>
                <a:cs typeface="Calibri" panose="020F0502020204030204" pitchFamily="34" charset="0"/>
              </a:rPr>
              <a:t>L’art. 41, con specifico riferimento al procedimento per l’apertura della liquidazione giudiziale prevede che:</a:t>
            </a:r>
          </a:p>
          <a:p>
            <a:pPr marL="0" indent="0" algn="just" fontAlgn="base">
              <a:spcBef>
                <a:spcPts val="0"/>
              </a:spcBef>
              <a:buNone/>
            </a:pPr>
            <a:r>
              <a:rPr lang="it-IT" sz="1600" i="1" dirty="0">
                <a:latin typeface="Calibri" panose="020F0502020204030204" pitchFamily="34" charset="0"/>
                <a:cs typeface="Calibri" panose="020F0502020204030204" pitchFamily="34" charset="0"/>
              </a:rPr>
              <a:t>1. Il tribunale con decreto convoca le parti non oltre quarantacinque giorni dal deposito del ricorso.</a:t>
            </a:r>
          </a:p>
          <a:p>
            <a:pPr marL="0" indent="0" algn="just" fontAlgn="base">
              <a:spcBef>
                <a:spcPts val="0"/>
              </a:spcBef>
              <a:buNone/>
            </a:pPr>
            <a:r>
              <a:rPr lang="it-IT" sz="1600" i="1" dirty="0">
                <a:latin typeface="Calibri" panose="020F0502020204030204" pitchFamily="34" charset="0"/>
                <a:cs typeface="Calibri" panose="020F0502020204030204" pitchFamily="34" charset="0"/>
              </a:rPr>
              <a:t>2. Tra la data della notifica e quella dell'udienza deve intercorrere un termine non inferiore a quindici giorni.</a:t>
            </a:r>
          </a:p>
          <a:p>
            <a:pPr marL="0" indent="0" algn="just" fontAlgn="base">
              <a:spcBef>
                <a:spcPts val="0"/>
              </a:spcBef>
              <a:buNone/>
            </a:pPr>
            <a:r>
              <a:rPr lang="it-IT" sz="1600" i="1" dirty="0">
                <a:latin typeface="Calibri" panose="020F0502020204030204" pitchFamily="34" charset="0"/>
                <a:cs typeface="Calibri" panose="020F0502020204030204" pitchFamily="34" charset="0"/>
              </a:rPr>
              <a:t>3. I termini di cui ai commi 1 e 2 possono essere abbreviati dal presidente del tribunale o dal giudice relatore da lui delegato con decreto motivato, se ricorrono particolari ragioni di urgenza. In tali casi, il presidente del tribunale o il giudice da lui delegato </a:t>
            </a:r>
            <a:r>
              <a:rPr lang="it-IT" sz="1600" i="1" dirty="0" err="1">
                <a:latin typeface="Calibri" panose="020F0502020204030204" pitchFamily="34" charset="0"/>
                <a:cs typeface="Calibri" panose="020F0502020204030204" pitchFamily="34" charset="0"/>
              </a:rPr>
              <a:t>puo'</a:t>
            </a:r>
            <a:r>
              <a:rPr lang="it-IT" sz="1600" i="1" dirty="0">
                <a:latin typeface="Calibri" panose="020F0502020204030204" pitchFamily="34" charset="0"/>
                <a:cs typeface="Calibri" panose="020F0502020204030204" pitchFamily="34" charset="0"/>
              </a:rPr>
              <a:t> disporre che il ricorso e il decreto di fissazione dell'udienza siano portati a conoscenza delle parti con ogni mezzo idoneo, omessa ogni </a:t>
            </a:r>
            <a:r>
              <a:rPr lang="it-IT" sz="1600" i="1" dirty="0" err="1">
                <a:latin typeface="Calibri" panose="020F0502020204030204" pitchFamily="34" charset="0"/>
                <a:cs typeface="Calibri" panose="020F0502020204030204" pitchFamily="34" charset="0"/>
              </a:rPr>
              <a:t>formalita'</a:t>
            </a:r>
            <a:r>
              <a:rPr lang="it-IT" sz="1600" i="1" dirty="0">
                <a:latin typeface="Calibri" panose="020F0502020204030204" pitchFamily="34" charset="0"/>
                <a:cs typeface="Calibri" panose="020F0502020204030204" pitchFamily="34" charset="0"/>
              </a:rPr>
              <a:t> non indispensabile alla </a:t>
            </a:r>
            <a:r>
              <a:rPr lang="it-IT" sz="1600" i="1" dirty="0" err="1">
                <a:latin typeface="Calibri" panose="020F0502020204030204" pitchFamily="34" charset="0"/>
                <a:cs typeface="Calibri" panose="020F0502020204030204" pitchFamily="34" charset="0"/>
              </a:rPr>
              <a:t>conoscibilita'</a:t>
            </a:r>
            <a:r>
              <a:rPr lang="it-IT" sz="1600" i="1" dirty="0">
                <a:latin typeface="Calibri" panose="020F0502020204030204" pitchFamily="34" charset="0"/>
                <a:cs typeface="Calibri" panose="020F0502020204030204" pitchFamily="34" charset="0"/>
              </a:rPr>
              <a:t> degli stessi.</a:t>
            </a:r>
          </a:p>
          <a:p>
            <a:pPr marL="0" indent="0" algn="just" fontAlgn="base">
              <a:spcBef>
                <a:spcPts val="0"/>
              </a:spcBef>
              <a:buNone/>
            </a:pPr>
            <a:r>
              <a:rPr lang="it-IT" sz="1600" i="1" dirty="0">
                <a:latin typeface="Calibri" panose="020F0502020204030204" pitchFamily="34" charset="0"/>
                <a:cs typeface="Calibri" panose="020F0502020204030204" pitchFamily="34" charset="0"/>
              </a:rPr>
              <a:t>4. Il decreto fissa un termine fino a sette giorni prima dell'udienza per la presentazione di memorie o un termine ridotto nel caso di cui al primo periodo del comma 3. Il debitore nel costituirsi, deve depositare i bilanci relativi agli ultimi tre esercizi o, se non </a:t>
            </a:r>
            <a:r>
              <a:rPr lang="it-IT" sz="1600" i="1" dirty="0" err="1">
                <a:latin typeface="Calibri" panose="020F0502020204030204" pitchFamily="34" charset="0"/>
                <a:cs typeface="Calibri" panose="020F0502020204030204" pitchFamily="34" charset="0"/>
              </a:rPr>
              <a:t>e'</a:t>
            </a:r>
            <a:r>
              <a:rPr lang="it-IT" sz="1600" i="1" dirty="0">
                <a:latin typeface="Calibri" panose="020F0502020204030204" pitchFamily="34" charset="0"/>
                <a:cs typeface="Calibri" panose="020F0502020204030204" pitchFamily="34" charset="0"/>
              </a:rPr>
              <a:t> soggetto all'obbligo di redazione del bilancio, le dichiarazioni dei redditi concernenti i tre esercizi precedenti ovvero l'intera esistenza dell'impresa, se questa ha avuto una minore </a:t>
            </a:r>
            <a:r>
              <a:rPr lang="it-IT" sz="1600" i="1" dirty="0" smtClean="0">
                <a:latin typeface="Calibri" panose="020F0502020204030204" pitchFamily="34" charset="0"/>
                <a:cs typeface="Calibri" panose="020F0502020204030204" pitchFamily="34" charset="0"/>
              </a:rPr>
              <a:t>durata.</a:t>
            </a:r>
            <a:endParaRPr lang="it-IT" sz="1600" i="1" dirty="0">
              <a:latin typeface="Calibri" panose="020F0502020204030204" pitchFamily="34" charset="0"/>
              <a:cs typeface="Calibri" panose="020F0502020204030204" pitchFamily="34" charset="0"/>
            </a:endParaRPr>
          </a:p>
          <a:p>
            <a:pPr marL="0" indent="0" algn="just" fontAlgn="base">
              <a:spcBef>
                <a:spcPts val="0"/>
              </a:spcBef>
              <a:buNone/>
            </a:pPr>
            <a:r>
              <a:rPr lang="it-IT" sz="1600" i="1" dirty="0">
                <a:latin typeface="Calibri" panose="020F0502020204030204" pitchFamily="34" charset="0"/>
                <a:cs typeface="Calibri" panose="020F0502020204030204" pitchFamily="34" charset="0"/>
              </a:rPr>
              <a:t>5. L'intervento dei terzi che hanno legittimazione a proporre la domanda e del pubblico ministero </a:t>
            </a:r>
            <a:r>
              <a:rPr lang="it-IT" sz="1600" i="1" dirty="0" err="1">
                <a:latin typeface="Calibri" panose="020F0502020204030204" pitchFamily="34" charset="0"/>
                <a:cs typeface="Calibri" panose="020F0502020204030204" pitchFamily="34" charset="0"/>
              </a:rPr>
              <a:t>puo'</a:t>
            </a:r>
            <a:r>
              <a:rPr lang="it-IT" sz="1600" i="1" dirty="0">
                <a:latin typeface="Calibri" panose="020F0502020204030204" pitchFamily="34" charset="0"/>
                <a:cs typeface="Calibri" panose="020F0502020204030204" pitchFamily="34" charset="0"/>
              </a:rPr>
              <a:t> avere luogo sino a che la causa non venga rimessa al collegio per la decisione.</a:t>
            </a:r>
          </a:p>
          <a:p>
            <a:pPr marL="0" indent="0" algn="just" fontAlgn="base">
              <a:spcBef>
                <a:spcPts val="0"/>
              </a:spcBef>
              <a:buNone/>
            </a:pPr>
            <a:r>
              <a:rPr lang="it-IT" sz="1600" i="1" dirty="0">
                <a:latin typeface="Calibri" panose="020F0502020204030204" pitchFamily="34" charset="0"/>
                <a:cs typeface="Calibri" panose="020F0502020204030204" pitchFamily="34" charset="0"/>
              </a:rPr>
              <a:t>6. Il tribunale </a:t>
            </a:r>
            <a:r>
              <a:rPr lang="it-IT" sz="1600" i="1" dirty="0" err="1">
                <a:latin typeface="Calibri" panose="020F0502020204030204" pitchFamily="34" charset="0"/>
                <a:cs typeface="Calibri" panose="020F0502020204030204" pitchFamily="34" charset="0"/>
              </a:rPr>
              <a:t>puo'</a:t>
            </a:r>
            <a:r>
              <a:rPr lang="it-IT" sz="1600" i="1" dirty="0">
                <a:latin typeface="Calibri" panose="020F0502020204030204" pitchFamily="34" charset="0"/>
                <a:cs typeface="Calibri" panose="020F0502020204030204" pitchFamily="34" charset="0"/>
              </a:rPr>
              <a:t> delegare al giudice relatore l'audizione delle parti. In tal caso, il giudice delegato provvede all'ammissione ed all'espletamento dei mezzi istruttori richiesti dalle parti o disposti d'ufficio. Il giudice </a:t>
            </a:r>
            <a:r>
              <a:rPr lang="it-IT" sz="1600" i="1" dirty="0" err="1">
                <a:latin typeface="Calibri" panose="020F0502020204030204" pitchFamily="34" charset="0"/>
                <a:cs typeface="Calibri" panose="020F0502020204030204" pitchFamily="34" charset="0"/>
              </a:rPr>
              <a:t>puo'</a:t>
            </a:r>
            <a:r>
              <a:rPr lang="it-IT" sz="1600" i="1" dirty="0">
                <a:latin typeface="Calibri" panose="020F0502020204030204" pitchFamily="34" charset="0"/>
                <a:cs typeface="Calibri" panose="020F0502020204030204" pitchFamily="34" charset="0"/>
              </a:rPr>
              <a:t> disporre la raccolta di informazioni da banche dati pubbliche e da pubblici registri</a:t>
            </a:r>
            <a:r>
              <a:rPr lang="it-IT" sz="1600" i="1" dirty="0" smtClean="0">
                <a:latin typeface="Calibri" panose="020F0502020204030204" pitchFamily="34" charset="0"/>
                <a:cs typeface="Calibri" panose="020F0502020204030204" pitchFamily="34" charset="0"/>
              </a:rPr>
              <a:t>.</a:t>
            </a:r>
          </a:p>
          <a:p>
            <a:pPr marL="0" indent="0" algn="just" fontAlgn="base">
              <a:spcBef>
                <a:spcPts val="0"/>
              </a:spcBef>
              <a:buNone/>
            </a:pPr>
            <a:endParaRPr lang="it-IT" sz="1600" i="1" dirty="0">
              <a:latin typeface="Calibri" panose="020F0502020204030204" pitchFamily="34" charset="0"/>
              <a:cs typeface="Calibri" panose="020F0502020204030204" pitchFamily="34" charset="0"/>
            </a:endParaRPr>
          </a:p>
        </p:txBody>
      </p:sp>
      <p:sp>
        <p:nvSpPr>
          <p:cNvPr id="5" name="CasellaDiTesto 4">
            <a:extLst>
              <a:ext uri="{FF2B5EF4-FFF2-40B4-BE49-F238E27FC236}">
                <a16:creationId xmlns="" xmlns:a16="http://schemas.microsoft.com/office/drawing/2014/main" id="{81DD7A76-FFA5-4471-9257-128B6740DCE5}"/>
              </a:ext>
            </a:extLst>
          </p:cNvPr>
          <p:cNvSpPr txBox="1"/>
          <p:nvPr/>
        </p:nvSpPr>
        <p:spPr>
          <a:xfrm>
            <a:off x="431320" y="5087973"/>
            <a:ext cx="9014603" cy="1323439"/>
          </a:xfrm>
          <a:prstGeom prst="rect">
            <a:avLst/>
          </a:prstGeom>
          <a:noFill/>
          <a:ln w="28575">
            <a:solidFill>
              <a:srgbClr val="FFC000"/>
            </a:solidFill>
          </a:ln>
        </p:spPr>
        <p:txBody>
          <a:bodyPr wrap="square" rtlCol="0">
            <a:spAutoFit/>
          </a:bodyPr>
          <a:lstStyle/>
          <a:p>
            <a:pPr algn="ctr">
              <a:buClr>
                <a:srgbClr val="00B050"/>
              </a:buClr>
            </a:pPr>
            <a:r>
              <a:rPr lang="it-IT" sz="1600" b="1" dirty="0">
                <a:solidFill>
                  <a:srgbClr val="C00000"/>
                </a:solidFill>
              </a:rPr>
              <a:t>FOCUS</a:t>
            </a:r>
          </a:p>
          <a:p>
            <a:pPr marL="342900" indent="-342900" algn="just">
              <a:buClr>
                <a:srgbClr val="00B050"/>
              </a:buClr>
              <a:buFont typeface="Wingdings" panose="05000000000000000000" pitchFamily="2" charset="2"/>
              <a:buChar char="v"/>
            </a:pPr>
            <a:r>
              <a:rPr lang="it-IT" sz="1600" b="1" dirty="0">
                <a:solidFill>
                  <a:schemeClr val="accent6">
                    <a:lumMod val="75000"/>
                  </a:schemeClr>
                </a:solidFill>
              </a:rPr>
              <a:t>a</a:t>
            </a:r>
            <a:r>
              <a:rPr lang="it-IT" sz="1600" b="1" dirty="0" smtClean="0">
                <a:solidFill>
                  <a:schemeClr val="accent6">
                    <a:lumMod val="75000"/>
                  </a:schemeClr>
                </a:solidFill>
              </a:rPr>
              <a:t> differenza dell’art. 15, la diposizione non prevede espressamente che il decreto di convocazione possa essere sottoscritto dal giudice relatore, ma la persistenza di questa possibilità si può ricavare implicitamente dalla previsione che attribuisce al giudice relatore, oltre che al presidente, di disporre l’abbreviazione dei termini</a:t>
            </a:r>
            <a:endParaRPr lang="it-IT" sz="1600" b="1" dirty="0">
              <a:solidFill>
                <a:schemeClr val="accent6">
                  <a:lumMod val="75000"/>
                </a:schemeClr>
              </a:solidFill>
            </a:endParaRPr>
          </a:p>
        </p:txBody>
      </p:sp>
    </p:spTree>
    <p:extLst>
      <p:ext uri="{BB962C8B-B14F-4D97-AF65-F5344CB8AC3E}">
        <p14:creationId xmlns:p14="http://schemas.microsoft.com/office/powerpoint/2010/main" val="66378011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1481" y="0"/>
            <a:ext cx="9832064" cy="1035170"/>
          </a:xfrm>
        </p:spPr>
        <p:txBody>
          <a:bodyPr>
            <a:normAutofit fontScale="90000"/>
          </a:bodyPr>
          <a:lstStyle/>
          <a:p>
            <a:pPr algn="ctr"/>
            <a:r>
              <a:rPr lang="it-IT" sz="2800" b="1" dirty="0">
                <a:solidFill>
                  <a:srgbClr val="C00000"/>
                </a:solidFill>
              </a:rPr>
              <a:t>PROCEDIMENTO UNITARIO</a:t>
            </a:r>
            <a:r>
              <a:rPr lang="it-IT" sz="3200" b="1" dirty="0">
                <a:solidFill>
                  <a:srgbClr val="C00000"/>
                </a:solidFill>
              </a:rPr>
              <a:t/>
            </a:r>
            <a:br>
              <a:rPr lang="it-IT" sz="3200" b="1" dirty="0">
                <a:solidFill>
                  <a:srgbClr val="C00000"/>
                </a:solidFill>
              </a:rPr>
            </a:br>
            <a:r>
              <a:rPr lang="it-IT" sz="2700" b="1" dirty="0">
                <a:solidFill>
                  <a:srgbClr val="C00000"/>
                </a:solidFill>
              </a:rPr>
              <a:t>FASE INTRODUTTIVA</a:t>
            </a:r>
            <a:r>
              <a:rPr lang="it-IT" sz="2000" b="1" dirty="0">
                <a:solidFill>
                  <a:srgbClr val="C00000"/>
                </a:solidFill>
              </a:rPr>
              <a:t/>
            </a:r>
            <a:br>
              <a:rPr lang="it-IT" sz="2000" b="1" dirty="0">
                <a:solidFill>
                  <a:srgbClr val="C00000"/>
                </a:solidFill>
              </a:rPr>
            </a:br>
            <a:r>
              <a:rPr lang="it-IT" sz="2000" b="1" dirty="0" smtClean="0">
                <a:solidFill>
                  <a:srgbClr val="C00000"/>
                </a:solidFill>
              </a:rPr>
              <a:t>LA NOTIFICAZIONE DEL DECRETO DI CONVOCAZIONE</a:t>
            </a:r>
            <a:endParaRPr lang="it-IT" sz="2400" b="1" dirty="0">
              <a:solidFill>
                <a:srgbClr val="C00000"/>
              </a:solidFill>
              <a:latin typeface="Times New Roman" pitchFamily="18" charset="0"/>
              <a:cs typeface="Times New Roman" pitchFamily="18" charset="0"/>
            </a:endParaRPr>
          </a:p>
        </p:txBody>
      </p:sp>
      <p:sp>
        <p:nvSpPr>
          <p:cNvPr id="3" name="Segnaposto contenuto 2"/>
          <p:cNvSpPr>
            <a:spLocks noGrp="1"/>
          </p:cNvSpPr>
          <p:nvPr>
            <p:ph idx="1"/>
          </p:nvPr>
        </p:nvSpPr>
        <p:spPr>
          <a:xfrm>
            <a:off x="103517" y="1091682"/>
            <a:ext cx="9851366" cy="5688679"/>
          </a:xfrm>
        </p:spPr>
        <p:txBody>
          <a:bodyPr>
            <a:noAutofit/>
          </a:bodyPr>
          <a:lstStyle/>
          <a:p>
            <a:pPr marL="0" indent="0" algn="just" fontAlgn="base">
              <a:spcBef>
                <a:spcPts val="0"/>
              </a:spcBef>
              <a:buSzPct val="120000"/>
              <a:buNone/>
            </a:pPr>
            <a:r>
              <a:rPr lang="it-IT" sz="1700" b="1" dirty="0" smtClean="0">
                <a:solidFill>
                  <a:srgbClr val="0070C0"/>
                </a:solidFill>
                <a:latin typeface="Calibri" panose="020F0502020204030204" pitchFamily="34" charset="0"/>
                <a:cs typeface="Calibri" panose="020F0502020204030204" pitchFamily="34" charset="0"/>
              </a:rPr>
              <a:t>I commi 6,7,8 dell’art. 40 prevedono che:</a:t>
            </a:r>
            <a:endParaRPr lang="it-IT" sz="1700" dirty="0" smtClean="0">
              <a:solidFill>
                <a:srgbClr val="0070C0"/>
              </a:solidFill>
              <a:latin typeface="Calibri" panose="020F0502020204030204" pitchFamily="34" charset="0"/>
              <a:cs typeface="Calibri" panose="020F0502020204030204" pitchFamily="34" charset="0"/>
            </a:endParaRPr>
          </a:p>
          <a:p>
            <a:pPr marL="0" indent="0" algn="just" fontAlgn="base">
              <a:spcBef>
                <a:spcPts val="0"/>
              </a:spcBef>
              <a:buNone/>
            </a:pPr>
            <a:r>
              <a:rPr lang="it-IT" sz="1700" b="1" i="1" dirty="0">
                <a:latin typeface="Calibri" panose="020F0502020204030204" pitchFamily="34" charset="0"/>
                <a:cs typeface="Calibri" panose="020F0502020204030204" pitchFamily="34" charset="0"/>
              </a:rPr>
              <a:t>6. In caso di domanda proposta da un creditore, da coloro che hanno funzioni di controllo e di vigilanza sull'impresa o dal pubblico ministero, il ricorso e il decreto di convocazione devono essere notificati, a cura dell'ufficio, all'indirizzo del servizio elettronico di recapito certificato qualificato o di posta elettronica certificata del debitore risultante dal registro delle imprese ovvero dall'Indice nazionale degli indirizzi di posta elettronica certificata (INI-PEC) delle imprese e dei professionisti. L'esito della comunicazione </a:t>
            </a:r>
            <a:r>
              <a:rPr lang="it-IT" sz="1700" b="1" i="1" dirty="0" err="1">
                <a:latin typeface="Calibri" panose="020F0502020204030204" pitchFamily="34" charset="0"/>
                <a:cs typeface="Calibri" panose="020F0502020204030204" pitchFamily="34" charset="0"/>
              </a:rPr>
              <a:t>e'</a:t>
            </a:r>
            <a:r>
              <a:rPr lang="it-IT" sz="1700" b="1" i="1" dirty="0">
                <a:latin typeface="Calibri" panose="020F0502020204030204" pitchFamily="34" charset="0"/>
                <a:cs typeface="Calibri" panose="020F0502020204030204" pitchFamily="34" charset="0"/>
              </a:rPr>
              <a:t> trasmesso con </a:t>
            </a:r>
            <a:r>
              <a:rPr lang="it-IT" sz="1700" b="1" i="1" dirty="0" err="1">
                <a:latin typeface="Calibri" panose="020F0502020204030204" pitchFamily="34" charset="0"/>
                <a:cs typeface="Calibri" panose="020F0502020204030204" pitchFamily="34" charset="0"/>
              </a:rPr>
              <a:t>modalita'</a:t>
            </a:r>
            <a:r>
              <a:rPr lang="it-IT" sz="1700" b="1" i="1" dirty="0">
                <a:latin typeface="Calibri" panose="020F0502020204030204" pitchFamily="34" charset="0"/>
                <a:cs typeface="Calibri" panose="020F0502020204030204" pitchFamily="34" charset="0"/>
              </a:rPr>
              <a:t> telematica all'indirizzo di posta elettronica certificata del ricorrente.</a:t>
            </a:r>
          </a:p>
          <a:p>
            <a:pPr marL="0" indent="0" algn="just" fontAlgn="base">
              <a:spcBef>
                <a:spcPts val="0"/>
              </a:spcBef>
              <a:buNone/>
            </a:pPr>
            <a:r>
              <a:rPr lang="it-IT" sz="1700" b="1" i="1" dirty="0">
                <a:latin typeface="Calibri" panose="020F0502020204030204" pitchFamily="34" charset="0"/>
                <a:cs typeface="Calibri" panose="020F0502020204030204" pitchFamily="34" charset="0"/>
              </a:rPr>
              <a:t>7. Quando la notificazione a mezzo di posta elettronica certificata di cui al comma 6 non risulta possibile o non ha esito positivo per causa imputabile al destinatario, il ricorso e il decreto sono notificati senza indugio, a cura della cancelleria, mediante il loro inserimento nell'area web riservata ai sensi dell'articolo 359. La notificazione si ha per eseguita nel terzo giorno successivo a quello in cui </a:t>
            </a:r>
            <a:r>
              <a:rPr lang="it-IT" sz="1700" b="1" i="1" dirty="0" err="1">
                <a:latin typeface="Calibri" panose="020F0502020204030204" pitchFamily="34" charset="0"/>
                <a:cs typeface="Calibri" panose="020F0502020204030204" pitchFamily="34" charset="0"/>
              </a:rPr>
              <a:t>e'</a:t>
            </a:r>
            <a:r>
              <a:rPr lang="it-IT" sz="1700" b="1" i="1" dirty="0">
                <a:latin typeface="Calibri" panose="020F0502020204030204" pitchFamily="34" charset="0"/>
                <a:cs typeface="Calibri" panose="020F0502020204030204" pitchFamily="34" charset="0"/>
              </a:rPr>
              <a:t> compiuto l'inserimento.</a:t>
            </a:r>
          </a:p>
          <a:p>
            <a:pPr marL="0" indent="0" algn="just" fontAlgn="base">
              <a:spcBef>
                <a:spcPts val="0"/>
              </a:spcBef>
              <a:buNone/>
            </a:pPr>
            <a:r>
              <a:rPr lang="it-IT" sz="1700" b="1" i="1" dirty="0">
                <a:latin typeface="Calibri" panose="020F0502020204030204" pitchFamily="34" charset="0"/>
                <a:cs typeface="Calibri" panose="020F0502020204030204" pitchFamily="34" charset="0"/>
              </a:rPr>
              <a:t>8. Quando la notificazione non risulta possibile o non ha esito positivo, per cause non imputabili al destinatario, la notifica, a cura del ricorrente, si esegue esclusivamente di persona a norma dell'articolo 107, primo comma, del decreto del Presidente della Repubblica 15 dicembre 1959, n. 1229, presso la sede risultante dal registro delle imprese o, per i soggetti non iscritti nel registro delle imprese, presso la residenza. Quando la notificazione non </a:t>
            </a:r>
            <a:r>
              <a:rPr lang="it-IT" sz="1700" b="1" i="1" dirty="0" err="1">
                <a:latin typeface="Calibri" panose="020F0502020204030204" pitchFamily="34" charset="0"/>
                <a:cs typeface="Calibri" panose="020F0502020204030204" pitchFamily="34" charset="0"/>
              </a:rPr>
              <a:t>puo'</a:t>
            </a:r>
            <a:r>
              <a:rPr lang="it-IT" sz="1700" b="1" i="1" dirty="0">
                <a:latin typeface="Calibri" panose="020F0502020204030204" pitchFamily="34" charset="0"/>
                <a:cs typeface="Calibri" panose="020F0502020204030204" pitchFamily="34" charset="0"/>
              </a:rPr>
              <a:t> essere compiuta con queste </a:t>
            </a:r>
            <a:r>
              <a:rPr lang="it-IT" sz="1700" b="1" i="1" dirty="0" err="1">
                <a:latin typeface="Calibri" panose="020F0502020204030204" pitchFamily="34" charset="0"/>
                <a:cs typeface="Calibri" panose="020F0502020204030204" pitchFamily="34" charset="0"/>
              </a:rPr>
              <a:t>modalita'</a:t>
            </a:r>
            <a:r>
              <a:rPr lang="it-IT" sz="1700" b="1" i="1" dirty="0">
                <a:latin typeface="Calibri" panose="020F0502020204030204" pitchFamily="34" charset="0"/>
                <a:cs typeface="Calibri" panose="020F0502020204030204" pitchFamily="34" charset="0"/>
              </a:rPr>
              <a:t>, si esegue con il deposito dell'atto nella casa comunale della sede che risulta iscritta nel registro delle imprese ovvero presso la residenza per i soggetti non iscritti nel registro delle imprese, e si perfeziona nel momento del deposito stesso. Per le persone fisiche non obbligate a munirsi del domicilio digitale, del deposito </a:t>
            </a:r>
            <a:r>
              <a:rPr lang="it-IT" sz="1700" b="1" i="1" dirty="0" err="1">
                <a:latin typeface="Calibri" panose="020F0502020204030204" pitchFamily="34" charset="0"/>
                <a:cs typeface="Calibri" panose="020F0502020204030204" pitchFamily="34" charset="0"/>
              </a:rPr>
              <a:t>e'</a:t>
            </a:r>
            <a:r>
              <a:rPr lang="it-IT" sz="1700" b="1" i="1" dirty="0">
                <a:latin typeface="Calibri" panose="020F0502020204030204" pitchFamily="34" charset="0"/>
                <a:cs typeface="Calibri" panose="020F0502020204030204" pitchFamily="34" charset="0"/>
              </a:rPr>
              <a:t> data notizia anche mediante affissione dell'avviso in busta chiusa e sigillata alla porta dell'abitazione o dell'ufficio e per raccomandata con avviso di ricevimento</a:t>
            </a:r>
            <a:r>
              <a:rPr lang="it-IT" sz="1700" b="1" i="1" dirty="0" smtClean="0">
                <a:latin typeface="Calibri" panose="020F0502020204030204" pitchFamily="34" charset="0"/>
                <a:cs typeface="Calibri" panose="020F0502020204030204" pitchFamily="34" charset="0"/>
              </a:rPr>
              <a:t>.</a:t>
            </a:r>
            <a:endParaRPr lang="it-IT" sz="1700" b="1" i="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648731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1481" y="0"/>
            <a:ext cx="9832064" cy="1035170"/>
          </a:xfrm>
        </p:spPr>
        <p:txBody>
          <a:bodyPr>
            <a:normAutofit fontScale="90000"/>
          </a:bodyPr>
          <a:lstStyle/>
          <a:p>
            <a:pPr algn="ctr"/>
            <a:r>
              <a:rPr lang="it-IT" sz="2800" b="1" dirty="0">
                <a:solidFill>
                  <a:srgbClr val="C00000"/>
                </a:solidFill>
              </a:rPr>
              <a:t>PROCEDIMENTO UNITARIO</a:t>
            </a:r>
            <a:r>
              <a:rPr lang="it-IT" sz="3200" b="1" dirty="0">
                <a:solidFill>
                  <a:srgbClr val="C00000"/>
                </a:solidFill>
              </a:rPr>
              <a:t/>
            </a:r>
            <a:br>
              <a:rPr lang="it-IT" sz="3200" b="1" dirty="0">
                <a:solidFill>
                  <a:srgbClr val="C00000"/>
                </a:solidFill>
              </a:rPr>
            </a:br>
            <a:r>
              <a:rPr lang="it-IT" sz="2700" b="1" dirty="0">
                <a:solidFill>
                  <a:srgbClr val="C00000"/>
                </a:solidFill>
              </a:rPr>
              <a:t>FASE INTRODUTTIVA</a:t>
            </a:r>
            <a:r>
              <a:rPr lang="it-IT" sz="2000" b="1" dirty="0">
                <a:solidFill>
                  <a:srgbClr val="C00000"/>
                </a:solidFill>
              </a:rPr>
              <a:t/>
            </a:r>
            <a:br>
              <a:rPr lang="it-IT" sz="2000" b="1" dirty="0">
                <a:solidFill>
                  <a:srgbClr val="C00000"/>
                </a:solidFill>
              </a:rPr>
            </a:br>
            <a:r>
              <a:rPr lang="it-IT" sz="2000" b="1" dirty="0" smtClean="0">
                <a:solidFill>
                  <a:srgbClr val="C00000"/>
                </a:solidFill>
              </a:rPr>
              <a:t>LA NOTIFICAZIONE DEL DECRETO DI CONVOCAZIONE</a:t>
            </a:r>
            <a:endParaRPr lang="it-IT" sz="2400" b="1" dirty="0">
              <a:solidFill>
                <a:srgbClr val="C00000"/>
              </a:solidFill>
              <a:latin typeface="Times New Roman" pitchFamily="18" charset="0"/>
              <a:cs typeface="Times New Roman" pitchFamily="18" charset="0"/>
            </a:endParaRPr>
          </a:p>
        </p:txBody>
      </p:sp>
      <p:sp>
        <p:nvSpPr>
          <p:cNvPr id="4" name="Segnaposto contenuto 3">
            <a:extLst>
              <a:ext uri="{FF2B5EF4-FFF2-40B4-BE49-F238E27FC236}">
                <a16:creationId xmlns="" xmlns:a16="http://schemas.microsoft.com/office/drawing/2014/main" id="{81DD7A76-FFA5-4471-9257-128B6740DCE5}"/>
              </a:ext>
            </a:extLst>
          </p:cNvPr>
          <p:cNvSpPr txBox="1">
            <a:spLocks noGrp="1"/>
          </p:cNvSpPr>
          <p:nvPr>
            <p:ph idx="1"/>
          </p:nvPr>
        </p:nvSpPr>
        <p:spPr>
          <a:xfrm>
            <a:off x="181155" y="1463136"/>
            <a:ext cx="9852025" cy="4734629"/>
          </a:xfrm>
          <a:prstGeom prst="rect">
            <a:avLst/>
          </a:prstGeom>
          <a:noFill/>
          <a:ln w="28575">
            <a:solidFill>
              <a:srgbClr val="FFC000"/>
            </a:solidFill>
          </a:ln>
        </p:spPr>
        <p:txBody>
          <a:bodyPr wrap="square" rtlCol="0">
            <a:spAutoFit/>
          </a:bodyPr>
          <a:lstStyle/>
          <a:p>
            <a:pPr marL="0" indent="0" algn="ctr">
              <a:buClr>
                <a:srgbClr val="00B050"/>
              </a:buClr>
              <a:buNone/>
            </a:pPr>
            <a:r>
              <a:rPr lang="it-IT" sz="2000" b="1" dirty="0">
                <a:solidFill>
                  <a:srgbClr val="C00000"/>
                </a:solidFill>
                <a:latin typeface="Calibri" panose="020F0502020204030204" pitchFamily="34" charset="0"/>
                <a:cs typeface="Calibri" panose="020F0502020204030204" pitchFamily="34" charset="0"/>
              </a:rPr>
              <a:t>FOCUS</a:t>
            </a:r>
          </a:p>
          <a:p>
            <a:pPr marL="342900" indent="-342900" algn="just">
              <a:buClr>
                <a:srgbClr val="00B050"/>
              </a:buClr>
              <a:buFont typeface="Wingdings" panose="05000000000000000000" pitchFamily="2" charset="2"/>
              <a:buChar char="v"/>
            </a:pPr>
            <a:r>
              <a:rPr lang="it-IT" sz="2000" b="1" dirty="0" smtClean="0">
                <a:solidFill>
                  <a:schemeClr val="accent6">
                    <a:lumMod val="75000"/>
                  </a:schemeClr>
                </a:solidFill>
                <a:latin typeface="Calibri" panose="020F0502020204030204" pitchFamily="34" charset="0"/>
                <a:cs typeface="Calibri" panose="020F0502020204030204" pitchFamily="34" charset="0"/>
              </a:rPr>
              <a:t>nel sesto comma è inserito il riferimento </a:t>
            </a:r>
            <a:r>
              <a:rPr lang="it-IT" sz="2000" b="1" dirty="0" smtClean="0">
                <a:solidFill>
                  <a:schemeClr val="accent6">
                    <a:lumMod val="75000"/>
                  </a:schemeClr>
                </a:solidFill>
                <a:latin typeface="Calibri" panose="020F0502020204030204" pitchFamily="34" charset="0"/>
                <a:cs typeface="Calibri" panose="020F0502020204030204" pitchFamily="34" charset="0"/>
              </a:rPr>
              <a:t>all’INI-PEC per i </a:t>
            </a:r>
            <a:r>
              <a:rPr lang="it-IT" sz="2000" b="1" dirty="0" err="1" smtClean="0">
                <a:solidFill>
                  <a:schemeClr val="accent6">
                    <a:lumMod val="75000"/>
                  </a:schemeClr>
                </a:solidFill>
                <a:latin typeface="Calibri" panose="020F0502020204030204" pitchFamily="34" charset="0"/>
                <a:cs typeface="Calibri" panose="020F0502020204030204" pitchFamily="34" charset="0"/>
              </a:rPr>
              <a:t>pofessionisti</a:t>
            </a:r>
            <a:r>
              <a:rPr lang="it-IT" sz="2000" b="1" dirty="0" smtClean="0">
                <a:solidFill>
                  <a:schemeClr val="accent6">
                    <a:lumMod val="75000"/>
                  </a:schemeClr>
                </a:solidFill>
                <a:latin typeface="Calibri" panose="020F0502020204030204" pitchFamily="34" charset="0"/>
                <a:cs typeface="Calibri" panose="020F0502020204030204" pitchFamily="34" charset="0"/>
              </a:rPr>
              <a:t>;</a:t>
            </a:r>
            <a:endParaRPr lang="it-IT" sz="2000" b="1" dirty="0" smtClean="0">
              <a:solidFill>
                <a:schemeClr val="accent6">
                  <a:lumMod val="75000"/>
                </a:schemeClr>
              </a:solidFill>
              <a:latin typeface="Calibri" panose="020F0502020204030204" pitchFamily="34" charset="0"/>
              <a:cs typeface="Calibri" panose="020F0502020204030204" pitchFamily="34" charset="0"/>
            </a:endParaRPr>
          </a:p>
          <a:p>
            <a:pPr marL="342900" indent="-342900" algn="just">
              <a:buClr>
                <a:srgbClr val="00B050"/>
              </a:buClr>
              <a:buFont typeface="Wingdings" panose="05000000000000000000" pitchFamily="2" charset="2"/>
              <a:buChar char="v"/>
            </a:pPr>
            <a:r>
              <a:rPr lang="it-IT" sz="2000" b="1" dirty="0" smtClean="0">
                <a:solidFill>
                  <a:schemeClr val="accent6">
                    <a:lumMod val="75000"/>
                  </a:schemeClr>
                </a:solidFill>
                <a:latin typeface="Calibri" panose="020F0502020204030204" pitchFamily="34" charset="0"/>
                <a:cs typeface="Calibri" panose="020F0502020204030204" pitchFamily="34" charset="0"/>
              </a:rPr>
              <a:t>Il settimo comma non è ancora applicabile, perché l’area web prevista dall’art. 357 non è ancora operativa;</a:t>
            </a:r>
          </a:p>
          <a:p>
            <a:pPr marL="342900" indent="-342900" algn="just">
              <a:buClr>
                <a:srgbClr val="00B050"/>
              </a:buClr>
              <a:buFont typeface="Wingdings" panose="05000000000000000000" pitchFamily="2" charset="2"/>
              <a:buChar char="v"/>
            </a:pPr>
            <a:r>
              <a:rPr lang="it-IT" sz="2000" b="1" dirty="0" smtClean="0">
                <a:solidFill>
                  <a:srgbClr val="0070C0"/>
                </a:solidFill>
                <a:latin typeface="Calibri" panose="020F0502020204030204" pitchFamily="34" charset="0"/>
                <a:cs typeface="Calibri" panose="020F0502020204030204" pitchFamily="34" charset="0"/>
              </a:rPr>
              <a:t>come va interpretato l’ottavo comma?</a:t>
            </a:r>
            <a:r>
              <a:rPr lang="it-IT" sz="2000" b="1" dirty="0" smtClean="0">
                <a:solidFill>
                  <a:schemeClr val="accent6">
                    <a:lumMod val="75000"/>
                  </a:schemeClr>
                </a:solidFill>
                <a:latin typeface="Calibri" panose="020F0502020204030204" pitchFamily="34" charset="0"/>
                <a:cs typeface="Calibri" panose="020F0502020204030204" pitchFamily="34" charset="0"/>
              </a:rPr>
              <a:t> Il riferimento all’impossibilità di eseguire la notificazione (a mezzo </a:t>
            </a:r>
            <a:r>
              <a:rPr lang="it-IT" sz="2000" b="1" dirty="0" err="1" smtClean="0">
                <a:solidFill>
                  <a:schemeClr val="accent6">
                    <a:lumMod val="75000"/>
                  </a:schemeClr>
                </a:solidFill>
                <a:latin typeface="Calibri" panose="020F0502020204030204" pitchFamily="34" charset="0"/>
                <a:cs typeface="Calibri" panose="020F0502020204030204" pitchFamily="34" charset="0"/>
              </a:rPr>
              <a:t>pec</a:t>
            </a:r>
            <a:r>
              <a:rPr lang="it-IT" sz="2000" b="1" dirty="0" smtClean="0">
                <a:solidFill>
                  <a:schemeClr val="accent6">
                    <a:lumMod val="75000"/>
                  </a:schemeClr>
                </a:solidFill>
                <a:latin typeface="Calibri" panose="020F0502020204030204" pitchFamily="34" charset="0"/>
                <a:cs typeface="Calibri" panose="020F0502020204030204" pitchFamily="34" charset="0"/>
              </a:rPr>
              <a:t>) consente di ritenere applicabile questa disposizione anche ai soggetti giuridici che non siano </a:t>
            </a:r>
            <a:r>
              <a:rPr lang="it-IT" sz="2000" b="1" dirty="0" smtClean="0">
                <a:solidFill>
                  <a:schemeClr val="accent6">
                    <a:lumMod val="75000"/>
                  </a:schemeClr>
                </a:solidFill>
                <a:latin typeface="Calibri" panose="020F0502020204030204" pitchFamily="34" charset="0"/>
                <a:cs typeface="Calibri" panose="020F0502020204030204" pitchFamily="34" charset="0"/>
              </a:rPr>
              <a:t>obbligati </a:t>
            </a:r>
            <a:r>
              <a:rPr lang="it-IT" sz="2000" b="1" dirty="0" smtClean="0">
                <a:solidFill>
                  <a:schemeClr val="accent6">
                    <a:lumMod val="75000"/>
                  </a:schemeClr>
                </a:solidFill>
                <a:latin typeface="Calibri" panose="020F0502020204030204" pitchFamily="34" charset="0"/>
                <a:cs typeface="Calibri" panose="020F0502020204030204" pitchFamily="34" charset="0"/>
              </a:rPr>
              <a:t>ad avere un domicilio digitale? La risposta affermativa i ricava dall’ultima parte del comma;</a:t>
            </a:r>
          </a:p>
          <a:p>
            <a:pPr algn="just">
              <a:buClr>
                <a:srgbClr val="00B050"/>
              </a:buClr>
              <a:buFont typeface="Wingdings" panose="05000000000000000000" pitchFamily="2" charset="2"/>
              <a:buChar char="v"/>
            </a:pPr>
            <a:r>
              <a:rPr lang="it-IT" sz="2000" b="1" dirty="0" smtClean="0">
                <a:solidFill>
                  <a:schemeClr val="accent6">
                    <a:lumMod val="75000"/>
                  </a:schemeClr>
                </a:solidFill>
                <a:latin typeface="Calibri" panose="020F0502020204030204" pitchFamily="34" charset="0"/>
                <a:cs typeface="Calibri" panose="020F0502020204030204" pitchFamily="34" charset="0"/>
              </a:rPr>
              <a:t>Ma </a:t>
            </a:r>
            <a:r>
              <a:rPr lang="it-IT" sz="2000" b="1" dirty="0" smtClean="0">
                <a:solidFill>
                  <a:schemeClr val="accent6">
                    <a:lumMod val="75000"/>
                  </a:schemeClr>
                </a:solidFill>
                <a:latin typeface="Calibri" panose="020F0502020204030204" pitchFamily="34" charset="0"/>
                <a:cs typeface="Calibri" panose="020F0502020204030204" pitchFamily="34" charset="0"/>
              </a:rPr>
              <a:t>l’intero </a:t>
            </a:r>
            <a:r>
              <a:rPr lang="it-IT" sz="2000" b="1" dirty="0" smtClean="0">
                <a:solidFill>
                  <a:schemeClr val="accent6">
                    <a:lumMod val="75000"/>
                  </a:schemeClr>
                </a:solidFill>
                <a:latin typeface="Calibri" panose="020F0502020204030204" pitchFamily="34" charset="0"/>
                <a:cs typeface="Calibri" panose="020F0502020204030204" pitchFamily="34" charset="0"/>
              </a:rPr>
              <a:t>procedimento </a:t>
            </a:r>
            <a:r>
              <a:rPr lang="it-IT" sz="2000" b="1" dirty="0" err="1" smtClean="0">
                <a:solidFill>
                  <a:schemeClr val="accent6">
                    <a:lumMod val="75000"/>
                  </a:schemeClr>
                </a:solidFill>
                <a:latin typeface="Calibri" panose="020F0502020204030204" pitchFamily="34" charset="0"/>
                <a:cs typeface="Calibri" panose="020F0502020204030204" pitchFamily="34" charset="0"/>
              </a:rPr>
              <a:t>notificatorio</a:t>
            </a:r>
            <a:r>
              <a:rPr lang="it-IT" sz="2000" b="1" dirty="0" smtClean="0">
                <a:solidFill>
                  <a:schemeClr val="accent6">
                    <a:lumMod val="75000"/>
                  </a:schemeClr>
                </a:solidFill>
                <a:latin typeface="Calibri" panose="020F0502020204030204" pitchFamily="34" charset="0"/>
                <a:cs typeface="Calibri" panose="020F0502020204030204" pitchFamily="34" charset="0"/>
              </a:rPr>
              <a:t>, come si desume dal sesto comma riguarda il debitore. </a:t>
            </a:r>
            <a:r>
              <a:rPr lang="it-IT" sz="2000" b="1" dirty="0" smtClean="0">
                <a:solidFill>
                  <a:srgbClr val="0070C0"/>
                </a:solidFill>
                <a:latin typeface="Calibri" panose="020F0502020204030204" pitchFamily="34" charset="0"/>
                <a:cs typeface="Calibri" panose="020F0502020204030204" pitchFamily="34" charset="0"/>
              </a:rPr>
              <a:t>Le disposizioni si </a:t>
            </a:r>
            <a:r>
              <a:rPr lang="it-IT" sz="2000" b="1" dirty="0" smtClean="0">
                <a:solidFill>
                  <a:srgbClr val="0070C0"/>
                </a:solidFill>
                <a:latin typeface="Calibri" panose="020F0502020204030204" pitchFamily="34" charset="0"/>
                <a:cs typeface="Calibri" panose="020F0502020204030204" pitchFamily="34" charset="0"/>
              </a:rPr>
              <a:t>applicano </a:t>
            </a:r>
            <a:r>
              <a:rPr lang="it-IT" sz="2000" b="1" dirty="0" smtClean="0">
                <a:solidFill>
                  <a:srgbClr val="0070C0"/>
                </a:solidFill>
                <a:latin typeface="Calibri" panose="020F0502020204030204" pitchFamily="34" charset="0"/>
                <a:cs typeface="Calibri" panose="020F0502020204030204" pitchFamily="34" charset="0"/>
              </a:rPr>
              <a:t>anche </a:t>
            </a:r>
            <a:r>
              <a:rPr lang="it-IT" sz="2000" b="1" dirty="0" smtClean="0">
                <a:solidFill>
                  <a:srgbClr val="0070C0"/>
                </a:solidFill>
                <a:latin typeface="Calibri" panose="020F0502020204030204" pitchFamily="34" charset="0"/>
                <a:cs typeface="Calibri" panose="020F0502020204030204" pitchFamily="34" charset="0"/>
              </a:rPr>
              <a:t>alle notificazione da eseguire nei confronti dei soci illimitatamente responsabili?</a:t>
            </a:r>
            <a:r>
              <a:rPr lang="it-IT" sz="2000" b="1" dirty="0">
                <a:solidFill>
                  <a:schemeClr val="accent6">
                    <a:lumMod val="75000"/>
                  </a:schemeClr>
                </a:solidFill>
                <a:latin typeface="Calibri" panose="020F0502020204030204" pitchFamily="34" charset="0"/>
                <a:cs typeface="Calibri" panose="020F0502020204030204" pitchFamily="34" charset="0"/>
              </a:rPr>
              <a:t> </a:t>
            </a:r>
            <a:r>
              <a:rPr lang="it-IT" sz="2000" b="1" dirty="0" smtClean="0">
                <a:solidFill>
                  <a:schemeClr val="accent6">
                    <a:lumMod val="75000"/>
                  </a:schemeClr>
                </a:solidFill>
                <a:latin typeface="Calibri" panose="020F0502020204030204" pitchFamily="34" charset="0"/>
                <a:cs typeface="Calibri" panose="020F0502020204030204" pitchFamily="34" charset="0"/>
              </a:rPr>
              <a:t>Dipende dal significato che si intende attribuire alla nozione di creditore;</a:t>
            </a:r>
          </a:p>
          <a:p>
            <a:pPr algn="just">
              <a:buClr>
                <a:srgbClr val="00B050"/>
              </a:buClr>
              <a:buFont typeface="Wingdings" panose="05000000000000000000" pitchFamily="2" charset="2"/>
              <a:buChar char="v"/>
            </a:pPr>
            <a:r>
              <a:rPr lang="it-IT" sz="2000" b="1" dirty="0" smtClean="0">
                <a:solidFill>
                  <a:srgbClr val="0070C0"/>
                </a:solidFill>
                <a:latin typeface="Calibri" panose="020F0502020204030204" pitchFamily="34" charset="0"/>
                <a:cs typeface="Calibri" panose="020F0502020204030204" pitchFamily="34" charset="0"/>
              </a:rPr>
              <a:t>Cosa si deve intendere «di persona»? Si applica l’art. 139 comma 2 </a:t>
            </a:r>
            <a:r>
              <a:rPr lang="it-IT" sz="2000" b="1" dirty="0" err="1" smtClean="0">
                <a:solidFill>
                  <a:srgbClr val="0070C0"/>
                </a:solidFill>
                <a:latin typeface="Calibri" panose="020F0502020204030204" pitchFamily="34" charset="0"/>
                <a:cs typeface="Calibri" panose="020F0502020204030204" pitchFamily="34" charset="0"/>
              </a:rPr>
              <a:t>c.p.c.</a:t>
            </a:r>
            <a:r>
              <a:rPr lang="it-IT" sz="2000" b="1" dirty="0" smtClean="0">
                <a:solidFill>
                  <a:srgbClr val="0070C0"/>
                </a:solidFill>
                <a:latin typeface="Calibri" panose="020F0502020204030204" pitchFamily="34" charset="0"/>
                <a:cs typeface="Calibri" panose="020F0502020204030204" pitchFamily="34" charset="0"/>
              </a:rPr>
              <a:t>?</a:t>
            </a:r>
            <a:endParaRPr lang="it-IT" sz="2000" b="1" dirty="0">
              <a:solidFill>
                <a:srgbClr val="0070C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4081866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1481" y="0"/>
            <a:ext cx="9832064" cy="1035170"/>
          </a:xfrm>
        </p:spPr>
        <p:txBody>
          <a:bodyPr>
            <a:normAutofit fontScale="90000"/>
          </a:bodyPr>
          <a:lstStyle/>
          <a:p>
            <a:pPr algn="ctr"/>
            <a:r>
              <a:rPr lang="it-IT" sz="2800" b="1" dirty="0">
                <a:solidFill>
                  <a:srgbClr val="C00000"/>
                </a:solidFill>
              </a:rPr>
              <a:t>PROCEDIMENTO UNITARIO</a:t>
            </a:r>
            <a:r>
              <a:rPr lang="it-IT" sz="3200" b="1" dirty="0">
                <a:solidFill>
                  <a:srgbClr val="C00000"/>
                </a:solidFill>
              </a:rPr>
              <a:t/>
            </a:r>
            <a:br>
              <a:rPr lang="it-IT" sz="3200" b="1" dirty="0">
                <a:solidFill>
                  <a:srgbClr val="C00000"/>
                </a:solidFill>
              </a:rPr>
            </a:br>
            <a:r>
              <a:rPr lang="it-IT" sz="2000" b="1" dirty="0" smtClean="0">
                <a:solidFill>
                  <a:srgbClr val="C00000"/>
                </a:solidFill>
              </a:rPr>
              <a:t>LA FASE ISTRUTTORIA DEL PROCEDIMENTO PER L’APERTURA DELLA DICHIARAZIONE GIUDIZIALE</a:t>
            </a:r>
            <a:endParaRPr lang="it-IT" sz="2400" b="1" dirty="0">
              <a:solidFill>
                <a:srgbClr val="C00000"/>
              </a:solidFill>
              <a:latin typeface="Times New Roman" pitchFamily="18" charset="0"/>
              <a:cs typeface="Times New Roman" pitchFamily="18" charset="0"/>
            </a:endParaRPr>
          </a:p>
        </p:txBody>
      </p:sp>
      <p:sp>
        <p:nvSpPr>
          <p:cNvPr id="3" name="Segnaposto contenuto 2"/>
          <p:cNvSpPr>
            <a:spLocks noGrp="1"/>
          </p:cNvSpPr>
          <p:nvPr>
            <p:ph idx="1"/>
          </p:nvPr>
        </p:nvSpPr>
        <p:spPr>
          <a:xfrm>
            <a:off x="103517" y="1091682"/>
            <a:ext cx="9851366" cy="5688679"/>
          </a:xfrm>
        </p:spPr>
        <p:txBody>
          <a:bodyPr>
            <a:noAutofit/>
          </a:bodyPr>
          <a:lstStyle/>
          <a:p>
            <a:pPr marL="0" indent="0" algn="just" fontAlgn="base">
              <a:spcBef>
                <a:spcPts val="0"/>
              </a:spcBef>
              <a:buSzPct val="120000"/>
              <a:buNone/>
            </a:pPr>
            <a:r>
              <a:rPr lang="it-IT" b="1" dirty="0">
                <a:solidFill>
                  <a:srgbClr val="0070C0"/>
                </a:solidFill>
                <a:latin typeface="Calibri" panose="020F0502020204030204" pitchFamily="34" charset="0"/>
                <a:cs typeface="Calibri" panose="020F0502020204030204" pitchFamily="34" charset="0"/>
              </a:rPr>
              <a:t>L’art. </a:t>
            </a:r>
            <a:r>
              <a:rPr lang="it-IT" b="1" dirty="0" smtClean="0">
                <a:solidFill>
                  <a:srgbClr val="0070C0"/>
                </a:solidFill>
                <a:latin typeface="Calibri" panose="020F0502020204030204" pitchFamily="34" charset="0"/>
                <a:cs typeface="Calibri" panose="020F0502020204030204" pitchFamily="34" charset="0"/>
              </a:rPr>
              <a:t>41 comma 6, </a:t>
            </a:r>
            <a:r>
              <a:rPr lang="it-IT" b="1" dirty="0">
                <a:solidFill>
                  <a:srgbClr val="0070C0"/>
                </a:solidFill>
                <a:latin typeface="Calibri" panose="020F0502020204030204" pitchFamily="34" charset="0"/>
                <a:cs typeface="Calibri" panose="020F0502020204030204" pitchFamily="34" charset="0"/>
              </a:rPr>
              <a:t>con specifico riferimento al procedimento per l’apertura della liquidazione </a:t>
            </a:r>
            <a:r>
              <a:rPr lang="it-IT" b="1" dirty="0" smtClean="0">
                <a:solidFill>
                  <a:srgbClr val="0070C0"/>
                </a:solidFill>
                <a:latin typeface="Calibri" panose="020F0502020204030204" pitchFamily="34" charset="0"/>
                <a:cs typeface="Calibri" panose="020F0502020204030204" pitchFamily="34" charset="0"/>
              </a:rPr>
              <a:t>giudiziale, </a:t>
            </a:r>
            <a:r>
              <a:rPr lang="it-IT" b="1" dirty="0">
                <a:solidFill>
                  <a:srgbClr val="0070C0"/>
                </a:solidFill>
                <a:latin typeface="Calibri" panose="020F0502020204030204" pitchFamily="34" charset="0"/>
                <a:cs typeface="Calibri" panose="020F0502020204030204" pitchFamily="34" charset="0"/>
              </a:rPr>
              <a:t>prevede che:</a:t>
            </a:r>
            <a:endParaRPr lang="it-IT" dirty="0">
              <a:solidFill>
                <a:schemeClr val="tx1"/>
              </a:solidFill>
              <a:latin typeface="Calibri" panose="020F0502020204030204" pitchFamily="34" charset="0"/>
              <a:cs typeface="Calibri" panose="020F0502020204030204" pitchFamily="34" charset="0"/>
            </a:endParaRPr>
          </a:p>
          <a:p>
            <a:pPr marL="0" indent="0" algn="just" fontAlgn="base">
              <a:spcBef>
                <a:spcPts val="0"/>
              </a:spcBef>
              <a:buNone/>
            </a:pPr>
            <a:r>
              <a:rPr lang="it-IT" i="1" dirty="0" smtClean="0">
                <a:solidFill>
                  <a:schemeClr val="tx1"/>
                </a:solidFill>
                <a:latin typeface="Calibri" panose="020F0502020204030204" pitchFamily="34" charset="0"/>
                <a:cs typeface="Calibri" panose="020F0502020204030204" pitchFamily="34" charset="0"/>
              </a:rPr>
              <a:t>«Il </a:t>
            </a:r>
            <a:r>
              <a:rPr lang="it-IT" i="1" dirty="0">
                <a:solidFill>
                  <a:schemeClr val="tx1"/>
                </a:solidFill>
                <a:latin typeface="Calibri" panose="020F0502020204030204" pitchFamily="34" charset="0"/>
                <a:cs typeface="Calibri" panose="020F0502020204030204" pitchFamily="34" charset="0"/>
              </a:rPr>
              <a:t>tribunale </a:t>
            </a:r>
            <a:r>
              <a:rPr lang="it-IT" i="1" dirty="0" err="1">
                <a:solidFill>
                  <a:schemeClr val="tx1"/>
                </a:solidFill>
                <a:latin typeface="Calibri" panose="020F0502020204030204" pitchFamily="34" charset="0"/>
                <a:cs typeface="Calibri" panose="020F0502020204030204" pitchFamily="34" charset="0"/>
              </a:rPr>
              <a:t>puo'</a:t>
            </a:r>
            <a:r>
              <a:rPr lang="it-IT" i="1" dirty="0">
                <a:solidFill>
                  <a:schemeClr val="tx1"/>
                </a:solidFill>
                <a:latin typeface="Calibri" panose="020F0502020204030204" pitchFamily="34" charset="0"/>
                <a:cs typeface="Calibri" panose="020F0502020204030204" pitchFamily="34" charset="0"/>
              </a:rPr>
              <a:t> delegare al giudice relatore l'audizione delle parti. In tal caso, il giudice delegato provvede all'ammissione ed all'espletamento dei mezzi istruttori richiesti dalle parti o disposti d'ufficio. Il giudice </a:t>
            </a:r>
            <a:r>
              <a:rPr lang="it-IT" i="1" dirty="0" err="1">
                <a:solidFill>
                  <a:schemeClr val="tx1"/>
                </a:solidFill>
                <a:latin typeface="Calibri" panose="020F0502020204030204" pitchFamily="34" charset="0"/>
                <a:cs typeface="Calibri" panose="020F0502020204030204" pitchFamily="34" charset="0"/>
              </a:rPr>
              <a:t>puo'</a:t>
            </a:r>
            <a:r>
              <a:rPr lang="it-IT" i="1" dirty="0">
                <a:solidFill>
                  <a:schemeClr val="tx1"/>
                </a:solidFill>
                <a:latin typeface="Calibri" panose="020F0502020204030204" pitchFamily="34" charset="0"/>
                <a:cs typeface="Calibri" panose="020F0502020204030204" pitchFamily="34" charset="0"/>
              </a:rPr>
              <a:t> disporre la raccolta di informazioni da banche dati pubbliche e da pubblici </a:t>
            </a:r>
            <a:r>
              <a:rPr lang="it-IT" i="1" dirty="0" smtClean="0">
                <a:solidFill>
                  <a:schemeClr val="tx1"/>
                </a:solidFill>
                <a:latin typeface="Calibri" panose="020F0502020204030204" pitchFamily="34" charset="0"/>
                <a:cs typeface="Calibri" panose="020F0502020204030204" pitchFamily="34" charset="0"/>
              </a:rPr>
              <a:t>registri»</a:t>
            </a:r>
          </a:p>
          <a:p>
            <a:pPr marL="0" indent="0" algn="just" fontAlgn="base">
              <a:spcBef>
                <a:spcPts val="0"/>
              </a:spcBef>
              <a:buNone/>
            </a:pPr>
            <a:endParaRPr lang="it-IT" i="1" dirty="0">
              <a:solidFill>
                <a:schemeClr val="tx1"/>
              </a:solidFill>
              <a:latin typeface="Calibri" panose="020F0502020204030204" pitchFamily="34" charset="0"/>
              <a:cs typeface="Calibri" panose="020F0502020204030204" pitchFamily="34" charset="0"/>
            </a:endParaRPr>
          </a:p>
          <a:p>
            <a:pPr marL="0" indent="0" algn="just" fontAlgn="base">
              <a:spcBef>
                <a:spcPts val="0"/>
              </a:spcBef>
              <a:buNone/>
            </a:pPr>
            <a:endParaRPr lang="it-IT" i="1" dirty="0">
              <a:solidFill>
                <a:schemeClr val="tx1"/>
              </a:solidFill>
              <a:latin typeface="Calibri" panose="020F0502020204030204" pitchFamily="34" charset="0"/>
              <a:cs typeface="Calibri" panose="020F0502020204030204" pitchFamily="34" charset="0"/>
            </a:endParaRPr>
          </a:p>
        </p:txBody>
      </p:sp>
      <p:sp>
        <p:nvSpPr>
          <p:cNvPr id="4" name="CasellaDiTesto 3">
            <a:extLst>
              <a:ext uri="{FF2B5EF4-FFF2-40B4-BE49-F238E27FC236}">
                <a16:creationId xmlns="" xmlns:a16="http://schemas.microsoft.com/office/drawing/2014/main" id="{81DD7A76-FFA5-4471-9257-128B6740DCE5}"/>
              </a:ext>
            </a:extLst>
          </p:cNvPr>
          <p:cNvSpPr txBox="1"/>
          <p:nvPr/>
        </p:nvSpPr>
        <p:spPr>
          <a:xfrm>
            <a:off x="310551" y="2527275"/>
            <a:ext cx="9014603" cy="4247317"/>
          </a:xfrm>
          <a:prstGeom prst="rect">
            <a:avLst/>
          </a:prstGeom>
          <a:noFill/>
          <a:ln w="28575">
            <a:solidFill>
              <a:srgbClr val="FFC000"/>
            </a:solidFill>
          </a:ln>
        </p:spPr>
        <p:txBody>
          <a:bodyPr wrap="square" rtlCol="0">
            <a:spAutoFit/>
          </a:bodyPr>
          <a:lstStyle/>
          <a:p>
            <a:pPr algn="ctr">
              <a:buClr>
                <a:srgbClr val="00B050"/>
              </a:buClr>
            </a:pPr>
            <a:r>
              <a:rPr lang="it-IT" b="1" dirty="0">
                <a:solidFill>
                  <a:srgbClr val="C00000"/>
                </a:solidFill>
                <a:latin typeface="Calibri" panose="020F0502020204030204" pitchFamily="34" charset="0"/>
                <a:cs typeface="Calibri" panose="020F0502020204030204" pitchFamily="34" charset="0"/>
              </a:rPr>
              <a:t>FOCUS</a:t>
            </a:r>
          </a:p>
          <a:p>
            <a:pPr marL="342900" indent="-342900" algn="just">
              <a:buClr>
                <a:srgbClr val="00B050"/>
              </a:buClr>
              <a:buFont typeface="Wingdings" panose="05000000000000000000" pitchFamily="2" charset="2"/>
              <a:buChar char="v"/>
            </a:pPr>
            <a:r>
              <a:rPr lang="it-IT" b="1" dirty="0">
                <a:solidFill>
                  <a:schemeClr val="accent6">
                    <a:lumMod val="75000"/>
                  </a:schemeClr>
                </a:solidFill>
                <a:latin typeface="Calibri" panose="020F0502020204030204" pitchFamily="34" charset="0"/>
                <a:cs typeface="Calibri" panose="020F0502020204030204" pitchFamily="34" charset="0"/>
              </a:rPr>
              <a:t>l</a:t>
            </a:r>
            <a:r>
              <a:rPr lang="it-IT" b="1" dirty="0" smtClean="0">
                <a:solidFill>
                  <a:schemeClr val="accent6">
                    <a:lumMod val="75000"/>
                  </a:schemeClr>
                </a:solidFill>
                <a:latin typeface="Calibri" panose="020F0502020204030204" pitchFamily="34" charset="0"/>
                <a:cs typeface="Calibri" panose="020F0502020204030204" pitchFamily="34" charset="0"/>
              </a:rPr>
              <a:t>a disposizione riproduce il comma 6 dell’art.15 LF, con l’aggiunta della previsione del potere di disporre la raccolta di informazioni da banche dati pubbliche e da pubblici registri (potere peraltro già esercitato nei procedimenti prefallimentari, anche ai sensi dell’art. </a:t>
            </a:r>
            <a:r>
              <a:rPr lang="it-IT" b="1" dirty="0" smtClean="0">
                <a:solidFill>
                  <a:schemeClr val="accent6">
                    <a:lumMod val="75000"/>
                  </a:schemeClr>
                </a:solidFill>
                <a:latin typeface="Calibri" panose="020F0502020204030204" pitchFamily="34" charset="0"/>
                <a:cs typeface="Calibri" panose="020F0502020204030204" pitchFamily="34" charset="0"/>
              </a:rPr>
              <a:t>213 </a:t>
            </a:r>
            <a:r>
              <a:rPr lang="it-IT" b="1" dirty="0" err="1" smtClean="0">
                <a:solidFill>
                  <a:schemeClr val="accent6">
                    <a:lumMod val="75000"/>
                  </a:schemeClr>
                </a:solidFill>
                <a:latin typeface="Calibri" panose="020F0502020204030204" pitchFamily="34" charset="0"/>
                <a:cs typeface="Calibri" panose="020F0502020204030204" pitchFamily="34" charset="0"/>
              </a:rPr>
              <a:t>c.p.c.</a:t>
            </a:r>
            <a:r>
              <a:rPr lang="it-IT" b="1" dirty="0" smtClean="0">
                <a:solidFill>
                  <a:schemeClr val="accent6">
                    <a:lumMod val="75000"/>
                  </a:schemeClr>
                </a:solidFill>
                <a:latin typeface="Calibri" panose="020F0502020204030204" pitchFamily="34" charset="0"/>
                <a:cs typeface="Calibri" panose="020F0502020204030204" pitchFamily="34" charset="0"/>
              </a:rPr>
              <a:t>)</a:t>
            </a:r>
            <a:r>
              <a:rPr lang="it-IT" b="1" dirty="0" smtClean="0">
                <a:solidFill>
                  <a:schemeClr val="accent6">
                    <a:lumMod val="75000"/>
                  </a:schemeClr>
                </a:solidFill>
                <a:latin typeface="Calibri" panose="020F0502020204030204" pitchFamily="34" charset="0"/>
                <a:cs typeface="Calibri" panose="020F0502020204030204" pitchFamily="34" charset="0"/>
              </a:rPr>
              <a:t>;</a:t>
            </a:r>
          </a:p>
          <a:p>
            <a:pPr marL="342900" indent="-342900" algn="just">
              <a:buClr>
                <a:srgbClr val="00B050"/>
              </a:buClr>
              <a:buFont typeface="Wingdings" panose="05000000000000000000" pitchFamily="2" charset="2"/>
              <a:buChar char="v"/>
            </a:pPr>
            <a:r>
              <a:rPr lang="it-IT" b="1" dirty="0">
                <a:solidFill>
                  <a:schemeClr val="accent6">
                    <a:lumMod val="75000"/>
                  </a:schemeClr>
                </a:solidFill>
                <a:latin typeface="Calibri" panose="020F0502020204030204" pitchFamily="34" charset="0"/>
                <a:cs typeface="Calibri" panose="020F0502020204030204" pitchFamily="34" charset="0"/>
              </a:rPr>
              <a:t>a</a:t>
            </a:r>
            <a:r>
              <a:rPr lang="it-IT" b="1" dirty="0" smtClean="0">
                <a:solidFill>
                  <a:schemeClr val="accent6">
                    <a:lumMod val="75000"/>
                  </a:schemeClr>
                </a:solidFill>
                <a:latin typeface="Calibri" panose="020F0502020204030204" pitchFamily="34" charset="0"/>
                <a:cs typeface="Calibri" panose="020F0502020204030204" pitchFamily="34" charset="0"/>
              </a:rPr>
              <a:t>i fini dell’esercizio dei poteri istruttori ufficiosi rimane valida l’acquisizione, secondo cui è necessario che i fatti costitutivi della domanda siano compitamente allegati e che vi sia un principio di prova;</a:t>
            </a:r>
            <a:endParaRPr lang="it-IT" b="1" dirty="0">
              <a:solidFill>
                <a:schemeClr val="accent6">
                  <a:lumMod val="75000"/>
                </a:schemeClr>
              </a:solidFill>
              <a:latin typeface="Calibri" panose="020F0502020204030204" pitchFamily="34" charset="0"/>
              <a:cs typeface="Calibri" panose="020F0502020204030204" pitchFamily="34" charset="0"/>
            </a:endParaRPr>
          </a:p>
          <a:p>
            <a:pPr marL="342900" indent="-342900" algn="just">
              <a:buClr>
                <a:srgbClr val="00B050"/>
              </a:buClr>
              <a:buFont typeface="Wingdings" panose="05000000000000000000" pitchFamily="2" charset="2"/>
              <a:buChar char="v"/>
            </a:pPr>
            <a:r>
              <a:rPr lang="it-IT" b="1" dirty="0">
                <a:solidFill>
                  <a:schemeClr val="accent6">
                    <a:lumMod val="75000"/>
                  </a:schemeClr>
                </a:solidFill>
                <a:latin typeface="Calibri" panose="020F0502020204030204" pitchFamily="34" charset="0"/>
                <a:cs typeface="Calibri" panose="020F0502020204030204" pitchFamily="34" charset="0"/>
              </a:rPr>
              <a:t>l</a:t>
            </a:r>
            <a:r>
              <a:rPr lang="it-IT" b="1" dirty="0" smtClean="0">
                <a:solidFill>
                  <a:schemeClr val="accent6">
                    <a:lumMod val="75000"/>
                  </a:schemeClr>
                </a:solidFill>
                <a:latin typeface="Calibri" panose="020F0502020204030204" pitchFamily="34" charset="0"/>
                <a:cs typeface="Calibri" panose="020F0502020204030204" pitchFamily="34" charset="0"/>
              </a:rPr>
              <a:t>a portata dell’intervento ufficioso del giudice è ovviamente ridotta dalla rilevante acquisizione documentale automatica prevista dall’art. 42</a:t>
            </a:r>
            <a:r>
              <a:rPr lang="it-IT" b="1" dirty="0" smtClean="0">
                <a:solidFill>
                  <a:schemeClr val="accent6">
                    <a:lumMod val="75000"/>
                  </a:schemeClr>
                </a:solidFill>
                <a:latin typeface="Calibri" panose="020F0502020204030204" pitchFamily="34" charset="0"/>
                <a:cs typeface="Calibri" panose="020F0502020204030204" pitchFamily="34" charset="0"/>
              </a:rPr>
              <a:t>;</a:t>
            </a:r>
          </a:p>
          <a:p>
            <a:pPr marL="342900" indent="-342900" algn="just">
              <a:buClr>
                <a:srgbClr val="00B050"/>
              </a:buClr>
              <a:buFont typeface="Wingdings" panose="05000000000000000000" pitchFamily="2" charset="2"/>
              <a:buChar char="v"/>
            </a:pPr>
            <a:r>
              <a:rPr lang="it-IT" b="1" dirty="0" smtClean="0">
                <a:solidFill>
                  <a:srgbClr val="0070C0"/>
                </a:solidFill>
                <a:latin typeface="Calibri" panose="020F0502020204030204" pitchFamily="34" charset="0"/>
                <a:cs typeface="Calibri" panose="020F0502020204030204" pitchFamily="34" charset="0"/>
              </a:rPr>
              <a:t>Il potere istruttorio ufficioso può essere esercitato già con il decreto di fissazione dell’udienza (ad esempio disponendo l’acquisizione della visura protesti o di informazioni dalla cancelleria circa la pendenza di esecuzioni e l’emissione di decreti ingiuntivi)?</a:t>
            </a:r>
            <a:r>
              <a:rPr lang="it-IT" b="1" dirty="0">
                <a:solidFill>
                  <a:schemeClr val="accent6">
                    <a:lumMod val="75000"/>
                  </a:schemeClr>
                </a:solidFill>
                <a:latin typeface="Calibri" panose="020F0502020204030204" pitchFamily="34" charset="0"/>
                <a:cs typeface="Calibri" panose="020F0502020204030204" pitchFamily="34" charset="0"/>
              </a:rPr>
              <a:t> </a:t>
            </a:r>
            <a:r>
              <a:rPr lang="it-IT" b="1" dirty="0" smtClean="0">
                <a:solidFill>
                  <a:schemeClr val="accent6">
                    <a:lumMod val="75000"/>
                  </a:schemeClr>
                </a:solidFill>
                <a:latin typeface="Calibri" panose="020F0502020204030204" pitchFamily="34" charset="0"/>
                <a:cs typeface="Calibri" panose="020F0502020204030204" pitchFamily="34" charset="0"/>
              </a:rPr>
              <a:t>La risposta affermativa già data in passato esce rafforzata dalla previsione di un’acquisizione documentale automatica in fase di apertura, come quella prevista dall’art. 42</a:t>
            </a:r>
            <a:endParaRPr lang="it-IT" b="1" dirty="0" smtClean="0">
              <a:solidFill>
                <a:srgbClr val="0070C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61656731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1481" y="0"/>
            <a:ext cx="9832064" cy="1035170"/>
          </a:xfrm>
        </p:spPr>
        <p:txBody>
          <a:bodyPr>
            <a:normAutofit fontScale="90000"/>
          </a:bodyPr>
          <a:lstStyle/>
          <a:p>
            <a:pPr algn="ctr"/>
            <a:r>
              <a:rPr lang="it-IT" sz="2800" b="1" dirty="0">
                <a:solidFill>
                  <a:srgbClr val="C00000"/>
                </a:solidFill>
              </a:rPr>
              <a:t>PROCEDIMENTO UNITARIO</a:t>
            </a:r>
            <a:r>
              <a:rPr lang="it-IT" sz="3200" b="1" dirty="0">
                <a:solidFill>
                  <a:srgbClr val="C00000"/>
                </a:solidFill>
              </a:rPr>
              <a:t/>
            </a:r>
            <a:br>
              <a:rPr lang="it-IT" sz="3200" b="1" dirty="0">
                <a:solidFill>
                  <a:srgbClr val="C00000"/>
                </a:solidFill>
              </a:rPr>
            </a:br>
            <a:r>
              <a:rPr lang="it-IT" sz="2000" b="1" dirty="0" smtClean="0">
                <a:solidFill>
                  <a:srgbClr val="C00000"/>
                </a:solidFill>
              </a:rPr>
              <a:t>LA FASE PROCESSUALE DELLA DECLARATORIA DI INAMMISSIBILITA’ DELLA DOMANDA DI CONCORDATO</a:t>
            </a:r>
            <a:endParaRPr lang="it-IT" sz="2400" b="1" dirty="0">
              <a:solidFill>
                <a:srgbClr val="C00000"/>
              </a:solidFill>
              <a:latin typeface="Times New Roman" pitchFamily="18" charset="0"/>
              <a:cs typeface="Times New Roman" pitchFamily="18" charset="0"/>
            </a:endParaRPr>
          </a:p>
        </p:txBody>
      </p:sp>
      <p:sp>
        <p:nvSpPr>
          <p:cNvPr id="3" name="Segnaposto contenuto 2"/>
          <p:cNvSpPr>
            <a:spLocks noGrp="1"/>
          </p:cNvSpPr>
          <p:nvPr>
            <p:ph idx="1"/>
          </p:nvPr>
        </p:nvSpPr>
        <p:spPr>
          <a:xfrm>
            <a:off x="103517" y="1091682"/>
            <a:ext cx="9851366" cy="5688679"/>
          </a:xfrm>
        </p:spPr>
        <p:txBody>
          <a:bodyPr>
            <a:noAutofit/>
          </a:bodyPr>
          <a:lstStyle/>
          <a:p>
            <a:pPr marL="0" indent="0" algn="just" fontAlgn="base">
              <a:spcBef>
                <a:spcPts val="0"/>
              </a:spcBef>
              <a:buSzPct val="120000"/>
              <a:buNone/>
            </a:pPr>
            <a:r>
              <a:rPr lang="it-IT" b="1" dirty="0">
                <a:solidFill>
                  <a:schemeClr val="tx1"/>
                </a:solidFill>
                <a:latin typeface="Calibri" panose="020F0502020204030204" pitchFamily="34" charset="0"/>
                <a:cs typeface="Calibri" panose="020F0502020204030204" pitchFamily="34" charset="0"/>
              </a:rPr>
              <a:t>L’art. </a:t>
            </a:r>
            <a:r>
              <a:rPr lang="it-IT" b="1" dirty="0" smtClean="0">
                <a:solidFill>
                  <a:schemeClr val="tx1"/>
                </a:solidFill>
                <a:latin typeface="Calibri" panose="020F0502020204030204" pitchFamily="34" charset="0"/>
                <a:cs typeface="Calibri" panose="020F0502020204030204" pitchFamily="34" charset="0"/>
              </a:rPr>
              <a:t>44 comma 2, prevede che il tribunale, «</a:t>
            </a:r>
            <a:r>
              <a:rPr lang="it-IT" b="1" i="1" dirty="0" smtClean="0">
                <a:solidFill>
                  <a:schemeClr val="tx1"/>
                </a:solidFill>
                <a:latin typeface="Calibri" panose="020F0502020204030204" pitchFamily="34" charset="0"/>
                <a:cs typeface="Calibri" panose="020F0502020204030204" pitchFamily="34" charset="0"/>
              </a:rPr>
              <a:t>su segnalazione di un </a:t>
            </a:r>
            <a:r>
              <a:rPr lang="it-IT" b="1" i="1" u="sng" dirty="0" smtClean="0">
                <a:solidFill>
                  <a:schemeClr val="tx1"/>
                </a:solidFill>
                <a:latin typeface="Calibri" panose="020F0502020204030204" pitchFamily="34" charset="0"/>
                <a:cs typeface="Calibri" panose="020F0502020204030204" pitchFamily="34" charset="0"/>
              </a:rPr>
              <a:t>creditore</a:t>
            </a:r>
            <a:r>
              <a:rPr lang="it-IT" b="1" i="1" dirty="0" smtClean="0">
                <a:solidFill>
                  <a:schemeClr val="tx1"/>
                </a:solidFill>
                <a:latin typeface="Calibri" panose="020F0502020204030204" pitchFamily="34" charset="0"/>
                <a:cs typeface="Calibri" panose="020F0502020204030204" pitchFamily="34" charset="0"/>
              </a:rPr>
              <a:t>, del commissario giudiziale o del pubblico ministero, con decreto non soggetto a reclamo, sentiti il debitore e i creditori che hanno proposto ricorso per l’apertura della conciliazione giudiziale e </a:t>
            </a:r>
            <a:r>
              <a:rPr lang="it-IT" b="1" i="1" u="sng" dirty="0" smtClean="0">
                <a:solidFill>
                  <a:schemeClr val="tx1"/>
                </a:solidFill>
                <a:latin typeface="Calibri" panose="020F0502020204030204" pitchFamily="34" charset="0"/>
                <a:cs typeface="Calibri" panose="020F0502020204030204" pitchFamily="34" charset="0"/>
              </a:rPr>
              <a:t>omessa ogni formalità non essenziale al contraddittorio</a:t>
            </a:r>
            <a:r>
              <a:rPr lang="it-IT" b="1" dirty="0" smtClean="0">
                <a:solidFill>
                  <a:schemeClr val="tx1"/>
                </a:solidFill>
                <a:latin typeface="Calibri" panose="020F0502020204030204" pitchFamily="34" charset="0"/>
                <a:cs typeface="Calibri" panose="020F0502020204030204" pitchFamily="34" charset="0"/>
              </a:rPr>
              <a:t>», revoca la concessione dei termini in caso di omesso deposito del fondo spese, violazione dei doveri informativi, atti di frode e insussistenza delle condizioni per una soluzione efficace della crisi.</a:t>
            </a:r>
          </a:p>
          <a:p>
            <a:pPr marL="0" indent="0" algn="just" fontAlgn="base">
              <a:spcBef>
                <a:spcPts val="0"/>
              </a:spcBef>
              <a:buSzPct val="120000"/>
              <a:buNone/>
            </a:pPr>
            <a:r>
              <a:rPr lang="it-IT" b="1" dirty="0" smtClean="0">
                <a:solidFill>
                  <a:schemeClr val="tx1"/>
                </a:solidFill>
                <a:latin typeface="Calibri" panose="020F0502020204030204" pitchFamily="34" charset="0"/>
                <a:cs typeface="Calibri" panose="020F0502020204030204" pitchFamily="34" charset="0"/>
              </a:rPr>
              <a:t>L’art. 47 prevede che il tribunale 2 «</a:t>
            </a:r>
            <a:r>
              <a:rPr lang="it-IT" b="1" i="1" dirty="0" smtClean="0">
                <a:solidFill>
                  <a:schemeClr val="tx1"/>
                </a:solidFill>
                <a:latin typeface="Calibri" panose="020F0502020204030204" pitchFamily="34" charset="0"/>
                <a:cs typeface="Calibri" panose="020F0502020204030204" pitchFamily="34" charset="0"/>
              </a:rPr>
              <a:t>sentiti il debitore, i creditori che hanno proposto istanza di apertura della liquidazione giudiziale e il pubblico ministero</a:t>
            </a:r>
            <a:r>
              <a:rPr lang="it-IT" b="1" dirty="0" smtClean="0">
                <a:solidFill>
                  <a:schemeClr val="tx1"/>
                </a:solidFill>
                <a:latin typeface="Calibri" panose="020F0502020204030204" pitchFamily="34" charset="0"/>
                <a:cs typeface="Calibri" panose="020F0502020204030204" pitchFamily="34" charset="0"/>
              </a:rPr>
              <a:t>» dichiara l’inammissibilità della proposta se non sussistono le condizioni richieste dal primo comma per le due tipologie di concordato, ferma la possibilità di concedere non superiore a 15 giorni per apportare integrazioni.</a:t>
            </a:r>
          </a:p>
          <a:p>
            <a:pPr marL="0" indent="0" algn="just" fontAlgn="base">
              <a:spcBef>
                <a:spcPts val="0"/>
              </a:spcBef>
              <a:buSzPct val="120000"/>
              <a:buNone/>
            </a:pPr>
            <a:r>
              <a:rPr lang="it-IT" b="1" dirty="0" smtClean="0">
                <a:solidFill>
                  <a:schemeClr val="tx1"/>
                </a:solidFill>
                <a:latin typeface="Calibri" panose="020F0502020204030204" pitchFamily="34" charset="0"/>
                <a:cs typeface="Calibri" panose="020F0502020204030204" pitchFamily="34" charset="0"/>
              </a:rPr>
              <a:t>L’Art. 106 prevede che in caso di omesso deposito del fondo spese, di atti non autorizzati, di atti di frode o di veni meno delle condizioni per l’apertura del concordato, il commissario provvede a farne segnalazione al tribunale e comunicazione al pubblico ministero e ai creditori. Il Tribunale provvede ai sensi dell’art. 44 comma 2 </a:t>
            </a:r>
            <a:endParaRPr lang="it-IT" i="1" dirty="0">
              <a:solidFill>
                <a:schemeClr val="tx1"/>
              </a:solidFill>
              <a:latin typeface="Calibri" panose="020F0502020204030204" pitchFamily="34" charset="0"/>
              <a:cs typeface="Calibri" panose="020F0502020204030204" pitchFamily="34" charset="0"/>
            </a:endParaRPr>
          </a:p>
        </p:txBody>
      </p:sp>
      <p:sp>
        <p:nvSpPr>
          <p:cNvPr id="4" name="CasellaDiTesto 3">
            <a:extLst>
              <a:ext uri="{FF2B5EF4-FFF2-40B4-BE49-F238E27FC236}">
                <a16:creationId xmlns="" xmlns:a16="http://schemas.microsoft.com/office/drawing/2014/main" id="{81DD7A76-FFA5-4471-9257-128B6740DCE5}"/>
              </a:ext>
            </a:extLst>
          </p:cNvPr>
          <p:cNvSpPr txBox="1"/>
          <p:nvPr/>
        </p:nvSpPr>
        <p:spPr>
          <a:xfrm>
            <a:off x="370936" y="5020309"/>
            <a:ext cx="9014603" cy="1477328"/>
          </a:xfrm>
          <a:prstGeom prst="rect">
            <a:avLst/>
          </a:prstGeom>
          <a:noFill/>
          <a:ln w="28575">
            <a:solidFill>
              <a:srgbClr val="FFC000"/>
            </a:solidFill>
          </a:ln>
        </p:spPr>
        <p:txBody>
          <a:bodyPr wrap="square" rtlCol="0">
            <a:spAutoFit/>
          </a:bodyPr>
          <a:lstStyle/>
          <a:p>
            <a:pPr algn="ctr">
              <a:buClr>
                <a:srgbClr val="00B050"/>
              </a:buClr>
            </a:pPr>
            <a:r>
              <a:rPr lang="it-IT" b="1" dirty="0">
                <a:solidFill>
                  <a:srgbClr val="C00000"/>
                </a:solidFill>
                <a:latin typeface="Calibri" panose="020F0502020204030204" pitchFamily="34" charset="0"/>
                <a:cs typeface="Calibri" panose="020F0502020204030204" pitchFamily="34" charset="0"/>
              </a:rPr>
              <a:t>FOCUS</a:t>
            </a:r>
          </a:p>
          <a:p>
            <a:pPr marL="342900" indent="-342900" algn="just">
              <a:buClr>
                <a:srgbClr val="00B050"/>
              </a:buClr>
              <a:buFont typeface="Wingdings" panose="05000000000000000000" pitchFamily="2" charset="2"/>
              <a:buChar char="v"/>
            </a:pPr>
            <a:r>
              <a:rPr lang="it-IT" b="1" dirty="0" smtClean="0">
                <a:solidFill>
                  <a:schemeClr val="accent6">
                    <a:lumMod val="75000"/>
                  </a:schemeClr>
                </a:solidFill>
                <a:latin typeface="Calibri" panose="020F0502020204030204" pitchFamily="34" charset="0"/>
                <a:cs typeface="Calibri" panose="020F0502020204030204" pitchFamily="34" charset="0"/>
              </a:rPr>
              <a:t>Solo l’art. 44 prevede un potere di segnalazione diretta</a:t>
            </a:r>
          </a:p>
          <a:p>
            <a:pPr marL="342900" indent="-342900" algn="just">
              <a:buClr>
                <a:srgbClr val="00B050"/>
              </a:buClr>
              <a:buFont typeface="Wingdings" panose="05000000000000000000" pitchFamily="2" charset="2"/>
              <a:buChar char="v"/>
            </a:pPr>
            <a:r>
              <a:rPr lang="it-IT" b="1" dirty="0" smtClean="0">
                <a:solidFill>
                  <a:schemeClr val="accent6">
                    <a:lumMod val="75000"/>
                  </a:schemeClr>
                </a:solidFill>
                <a:latin typeface="Calibri" panose="020F0502020204030204" pitchFamily="34" charset="0"/>
                <a:cs typeface="Calibri" panose="020F0502020204030204" pitchFamily="34" charset="0"/>
              </a:rPr>
              <a:t>Queste non sono fasi camerali incidentali del procedimento unitario, ma una sua possibile fase decisoria, </a:t>
            </a:r>
            <a:r>
              <a:rPr lang="it-IT" b="1" dirty="0" err="1" smtClean="0">
                <a:solidFill>
                  <a:schemeClr val="accent6">
                    <a:lumMod val="75000"/>
                  </a:schemeClr>
                </a:solidFill>
                <a:latin typeface="Calibri" panose="020F0502020204030204" pitchFamily="34" charset="0"/>
                <a:cs typeface="Calibri" panose="020F0502020204030204" pitchFamily="34" charset="0"/>
              </a:rPr>
              <a:t>deformalizzata</a:t>
            </a:r>
            <a:r>
              <a:rPr lang="it-IT" b="1" dirty="0" smtClean="0">
                <a:solidFill>
                  <a:schemeClr val="accent6">
                    <a:lumMod val="75000"/>
                  </a:schemeClr>
                </a:solidFill>
                <a:latin typeface="Calibri" panose="020F0502020204030204" pitchFamily="34" charset="0"/>
                <a:cs typeface="Calibri" panose="020F0502020204030204" pitchFamily="34" charset="0"/>
              </a:rPr>
              <a:t> (che il tribunale può gestire fissando l’udienza o meno, ma coinvolgendo ovviamente tutte le parti necessarie</a:t>
            </a:r>
            <a:endParaRPr lang="it-IT" b="1" dirty="0" smtClean="0">
              <a:solidFill>
                <a:srgbClr val="0070C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82447161"/>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1481" y="0"/>
            <a:ext cx="9832064" cy="1035170"/>
          </a:xfrm>
        </p:spPr>
        <p:txBody>
          <a:bodyPr>
            <a:normAutofit/>
          </a:bodyPr>
          <a:lstStyle/>
          <a:p>
            <a:pPr algn="ctr"/>
            <a:r>
              <a:rPr lang="it-IT" sz="2800" b="1" dirty="0">
                <a:solidFill>
                  <a:srgbClr val="C00000"/>
                </a:solidFill>
              </a:rPr>
              <a:t>PROCEDIMENTO UNITARIO</a:t>
            </a:r>
            <a:r>
              <a:rPr lang="it-IT" sz="3200" b="1" dirty="0">
                <a:solidFill>
                  <a:srgbClr val="C00000"/>
                </a:solidFill>
              </a:rPr>
              <a:t/>
            </a:r>
            <a:br>
              <a:rPr lang="it-IT" sz="3200" b="1" dirty="0">
                <a:solidFill>
                  <a:srgbClr val="C00000"/>
                </a:solidFill>
              </a:rPr>
            </a:br>
            <a:r>
              <a:rPr lang="it-IT" sz="2000" b="1" dirty="0" smtClean="0">
                <a:solidFill>
                  <a:srgbClr val="C00000"/>
                </a:solidFill>
              </a:rPr>
              <a:t>LA RINUNCIA</a:t>
            </a:r>
            <a:endParaRPr lang="it-IT" sz="2400" b="1" dirty="0">
              <a:solidFill>
                <a:srgbClr val="C00000"/>
              </a:solidFill>
              <a:latin typeface="Times New Roman" pitchFamily="18" charset="0"/>
              <a:cs typeface="Times New Roman" pitchFamily="18" charset="0"/>
            </a:endParaRPr>
          </a:p>
        </p:txBody>
      </p:sp>
      <p:sp>
        <p:nvSpPr>
          <p:cNvPr id="3" name="Segnaposto contenuto 2"/>
          <p:cNvSpPr>
            <a:spLocks noGrp="1"/>
          </p:cNvSpPr>
          <p:nvPr>
            <p:ph idx="1"/>
          </p:nvPr>
        </p:nvSpPr>
        <p:spPr>
          <a:xfrm>
            <a:off x="103517" y="1091682"/>
            <a:ext cx="9851366" cy="5688679"/>
          </a:xfrm>
        </p:spPr>
        <p:txBody>
          <a:bodyPr>
            <a:noAutofit/>
          </a:bodyPr>
          <a:lstStyle/>
          <a:p>
            <a:pPr marL="0" indent="0" algn="just" fontAlgn="base">
              <a:spcBef>
                <a:spcPts val="0"/>
              </a:spcBef>
              <a:buSzPct val="120000"/>
              <a:buNone/>
            </a:pPr>
            <a:r>
              <a:rPr lang="it-IT" b="1" dirty="0" smtClean="0">
                <a:solidFill>
                  <a:srgbClr val="0070C0"/>
                </a:solidFill>
                <a:latin typeface="Calibri" panose="020F0502020204030204" pitchFamily="34" charset="0"/>
                <a:cs typeface="Calibri" panose="020F0502020204030204" pitchFamily="34" charset="0"/>
              </a:rPr>
              <a:t>L’art. 43 prevede che</a:t>
            </a:r>
          </a:p>
          <a:p>
            <a:pPr marL="0" indent="0" algn="just" fontAlgn="base">
              <a:buNone/>
            </a:pPr>
            <a:r>
              <a:rPr lang="it-IT" b="1" i="1" dirty="0">
                <a:solidFill>
                  <a:schemeClr val="tx1"/>
                </a:solidFill>
                <a:latin typeface="Calibri" panose="020F0502020204030204" pitchFamily="34" charset="0"/>
                <a:cs typeface="Calibri" panose="020F0502020204030204" pitchFamily="34" charset="0"/>
              </a:rPr>
              <a:t>1. In caso di rinuncia alla domanda di cui all'articolo 40 il procedimento si estingue, fatta salva la </a:t>
            </a:r>
            <a:r>
              <a:rPr lang="it-IT" b="1" i="1" dirty="0" err="1">
                <a:solidFill>
                  <a:schemeClr val="tx1"/>
                </a:solidFill>
                <a:latin typeface="Calibri" panose="020F0502020204030204" pitchFamily="34" charset="0"/>
                <a:cs typeface="Calibri" panose="020F0502020204030204" pitchFamily="34" charset="0"/>
              </a:rPr>
              <a:t>volonta'</a:t>
            </a:r>
            <a:r>
              <a:rPr lang="it-IT" b="1" i="1" dirty="0">
                <a:solidFill>
                  <a:schemeClr val="tx1"/>
                </a:solidFill>
                <a:latin typeface="Calibri" panose="020F0502020204030204" pitchFamily="34" charset="0"/>
                <a:cs typeface="Calibri" panose="020F0502020204030204" pitchFamily="34" charset="0"/>
              </a:rPr>
              <a:t> di proseguirlo manifestata dagli intervenuti o dal pubblico ministero per l'apertura della liquidazione giudiziale. Il pubblico ministero </a:t>
            </a:r>
            <a:r>
              <a:rPr lang="it-IT" b="1" i="1" dirty="0" err="1">
                <a:solidFill>
                  <a:schemeClr val="tx1"/>
                </a:solidFill>
                <a:latin typeface="Calibri" panose="020F0502020204030204" pitchFamily="34" charset="0"/>
                <a:cs typeface="Calibri" panose="020F0502020204030204" pitchFamily="34" charset="0"/>
              </a:rPr>
              <a:t>puo'</a:t>
            </a:r>
            <a:r>
              <a:rPr lang="it-IT" b="1" i="1" dirty="0">
                <a:solidFill>
                  <a:schemeClr val="tx1"/>
                </a:solidFill>
                <a:latin typeface="Calibri" panose="020F0502020204030204" pitchFamily="34" charset="0"/>
                <a:cs typeface="Calibri" panose="020F0502020204030204" pitchFamily="34" charset="0"/>
              </a:rPr>
              <a:t> rinunciare alla domanda di apertura della liquidazione giudiziale. </a:t>
            </a:r>
          </a:p>
          <a:p>
            <a:pPr marL="0" indent="0" algn="just" fontAlgn="base">
              <a:buNone/>
            </a:pPr>
            <a:r>
              <a:rPr lang="it-IT" b="1" i="1" dirty="0">
                <a:solidFill>
                  <a:schemeClr val="tx1"/>
                </a:solidFill>
                <a:latin typeface="Calibri" panose="020F0502020204030204" pitchFamily="34" charset="0"/>
                <a:cs typeface="Calibri" panose="020F0502020204030204" pitchFamily="34" charset="0"/>
              </a:rPr>
              <a:t>2. Sull'estinzione il tribunale provvede con decreto e, nel dichiarare l'estinzione, </a:t>
            </a:r>
            <a:r>
              <a:rPr lang="it-IT" b="1" i="1" dirty="0" err="1">
                <a:solidFill>
                  <a:schemeClr val="tx1"/>
                </a:solidFill>
                <a:latin typeface="Calibri" panose="020F0502020204030204" pitchFamily="34" charset="0"/>
                <a:cs typeface="Calibri" panose="020F0502020204030204" pitchFamily="34" charset="0"/>
              </a:rPr>
              <a:t>puo'</a:t>
            </a:r>
            <a:r>
              <a:rPr lang="it-IT" b="1" i="1" dirty="0">
                <a:solidFill>
                  <a:schemeClr val="tx1"/>
                </a:solidFill>
                <a:latin typeface="Calibri" panose="020F0502020204030204" pitchFamily="34" charset="0"/>
                <a:cs typeface="Calibri" panose="020F0502020204030204" pitchFamily="34" charset="0"/>
              </a:rPr>
              <a:t> condannare la parte che vi ha dato causa alle spese. </a:t>
            </a:r>
            <a:endParaRPr lang="it-IT" b="1" i="1" dirty="0" smtClean="0">
              <a:solidFill>
                <a:schemeClr val="tx1"/>
              </a:solidFill>
              <a:latin typeface="Calibri" panose="020F0502020204030204" pitchFamily="34" charset="0"/>
              <a:cs typeface="Calibri" panose="020F0502020204030204" pitchFamily="34" charset="0"/>
            </a:endParaRPr>
          </a:p>
          <a:p>
            <a:pPr marL="0" indent="0" algn="just" fontAlgn="base">
              <a:buNone/>
            </a:pPr>
            <a:r>
              <a:rPr lang="it-IT" b="1" i="1" dirty="0" smtClean="0">
                <a:solidFill>
                  <a:schemeClr val="tx1"/>
                </a:solidFill>
                <a:latin typeface="Calibri" panose="020F0502020204030204" pitchFamily="34" charset="0"/>
                <a:cs typeface="Calibri" panose="020F0502020204030204" pitchFamily="34" charset="0"/>
              </a:rPr>
              <a:t>3</a:t>
            </a:r>
            <a:r>
              <a:rPr lang="it-IT" b="1" i="1" dirty="0">
                <a:solidFill>
                  <a:schemeClr val="tx1"/>
                </a:solidFill>
                <a:latin typeface="Calibri" panose="020F0502020204030204" pitchFamily="34" charset="0"/>
                <a:cs typeface="Calibri" panose="020F0502020204030204" pitchFamily="34" charset="0"/>
              </a:rPr>
              <a:t>. Quando la domanda </a:t>
            </a:r>
            <a:r>
              <a:rPr lang="it-IT" b="1" i="1" dirty="0" err="1">
                <a:solidFill>
                  <a:schemeClr val="tx1"/>
                </a:solidFill>
                <a:latin typeface="Calibri" panose="020F0502020204030204" pitchFamily="34" charset="0"/>
                <a:cs typeface="Calibri" panose="020F0502020204030204" pitchFamily="34" charset="0"/>
              </a:rPr>
              <a:t>e'</a:t>
            </a:r>
            <a:r>
              <a:rPr lang="it-IT" b="1" i="1" dirty="0">
                <a:solidFill>
                  <a:schemeClr val="tx1"/>
                </a:solidFill>
                <a:latin typeface="Calibri" panose="020F0502020204030204" pitchFamily="34" charset="0"/>
                <a:cs typeface="Calibri" panose="020F0502020204030204" pitchFamily="34" charset="0"/>
              </a:rPr>
              <a:t> stata iscritta nel registro delle imprese, il cancelliere comunica immediatamente il decreto di estinzione al medesimo registro per la sua iscrizione da effettuarsi entro il giorno successivo.</a:t>
            </a:r>
          </a:p>
          <a:p>
            <a:pPr marL="0" indent="0" algn="just" fontAlgn="base">
              <a:spcBef>
                <a:spcPts val="0"/>
              </a:spcBef>
              <a:buSzPct val="120000"/>
              <a:buNone/>
            </a:pPr>
            <a:endParaRPr lang="it-IT" b="1" i="1" dirty="0">
              <a:solidFill>
                <a:schemeClr val="tx1"/>
              </a:solidFill>
              <a:latin typeface="Calibri" panose="020F0502020204030204" pitchFamily="34" charset="0"/>
              <a:cs typeface="Calibri" panose="020F0502020204030204" pitchFamily="34" charset="0"/>
            </a:endParaRPr>
          </a:p>
        </p:txBody>
      </p:sp>
      <p:sp>
        <p:nvSpPr>
          <p:cNvPr id="4" name="CasellaDiTesto 3">
            <a:extLst>
              <a:ext uri="{FF2B5EF4-FFF2-40B4-BE49-F238E27FC236}">
                <a16:creationId xmlns="" xmlns:a16="http://schemas.microsoft.com/office/drawing/2014/main" id="{81DD7A76-FFA5-4471-9257-128B6740DCE5}"/>
              </a:ext>
            </a:extLst>
          </p:cNvPr>
          <p:cNvSpPr txBox="1"/>
          <p:nvPr/>
        </p:nvSpPr>
        <p:spPr>
          <a:xfrm>
            <a:off x="526212" y="4554483"/>
            <a:ext cx="9014603" cy="1200329"/>
          </a:xfrm>
          <a:prstGeom prst="rect">
            <a:avLst/>
          </a:prstGeom>
          <a:noFill/>
          <a:ln w="28575">
            <a:solidFill>
              <a:srgbClr val="FFC000"/>
            </a:solidFill>
          </a:ln>
        </p:spPr>
        <p:txBody>
          <a:bodyPr wrap="square" rtlCol="0">
            <a:spAutoFit/>
          </a:bodyPr>
          <a:lstStyle/>
          <a:p>
            <a:pPr algn="ctr">
              <a:buClr>
                <a:srgbClr val="00B050"/>
              </a:buClr>
            </a:pPr>
            <a:r>
              <a:rPr lang="it-IT" b="1" dirty="0">
                <a:solidFill>
                  <a:srgbClr val="C00000"/>
                </a:solidFill>
                <a:latin typeface="Calibri" panose="020F0502020204030204" pitchFamily="34" charset="0"/>
                <a:cs typeface="Calibri" panose="020F0502020204030204" pitchFamily="34" charset="0"/>
              </a:rPr>
              <a:t>FOCUS</a:t>
            </a:r>
          </a:p>
          <a:p>
            <a:pPr marL="342900" indent="-342900" algn="just">
              <a:buClr>
                <a:srgbClr val="00B050"/>
              </a:buClr>
              <a:buFont typeface="Wingdings" panose="05000000000000000000" pitchFamily="2" charset="2"/>
              <a:buChar char="v"/>
            </a:pPr>
            <a:r>
              <a:rPr lang="it-IT" b="1" dirty="0">
                <a:solidFill>
                  <a:schemeClr val="accent6">
                    <a:lumMod val="75000"/>
                  </a:schemeClr>
                </a:solidFill>
                <a:latin typeface="Calibri" panose="020F0502020204030204" pitchFamily="34" charset="0"/>
                <a:cs typeface="Calibri" panose="020F0502020204030204" pitchFamily="34" charset="0"/>
              </a:rPr>
              <a:t>c</a:t>
            </a:r>
            <a:r>
              <a:rPr lang="it-IT" b="1" dirty="0" smtClean="0">
                <a:solidFill>
                  <a:schemeClr val="accent6">
                    <a:lumMod val="75000"/>
                  </a:schemeClr>
                </a:solidFill>
                <a:latin typeface="Calibri" panose="020F0502020204030204" pitchFamily="34" charset="0"/>
                <a:cs typeface="Calibri" panose="020F0502020204030204" pitchFamily="34" charset="0"/>
              </a:rPr>
              <a:t>odificazione del principio di disponibilità;</a:t>
            </a:r>
          </a:p>
          <a:p>
            <a:pPr marL="342900" indent="-342900" algn="just">
              <a:buClr>
                <a:srgbClr val="00B050"/>
              </a:buClr>
              <a:buFont typeface="Wingdings" panose="05000000000000000000" pitchFamily="2" charset="2"/>
              <a:buChar char="v"/>
            </a:pPr>
            <a:r>
              <a:rPr lang="it-IT" b="1" dirty="0" smtClean="0">
                <a:solidFill>
                  <a:schemeClr val="accent6">
                    <a:lumMod val="75000"/>
                  </a:schemeClr>
                </a:solidFill>
                <a:latin typeface="Calibri" panose="020F0502020204030204" pitchFamily="34" charset="0"/>
                <a:cs typeface="Calibri" panose="020F0502020204030204" pitchFamily="34" charset="0"/>
              </a:rPr>
              <a:t>Estensione della disciplina dell’estinzione contenuta nel </a:t>
            </a:r>
            <a:r>
              <a:rPr lang="it-IT" b="1" dirty="0" err="1" smtClean="0">
                <a:solidFill>
                  <a:schemeClr val="accent6">
                    <a:lumMod val="75000"/>
                  </a:schemeClr>
                </a:solidFill>
                <a:latin typeface="Calibri" panose="020F0502020204030204" pitchFamily="34" charset="0"/>
                <a:cs typeface="Calibri" panose="020F0502020204030204" pitchFamily="34" charset="0"/>
              </a:rPr>
              <a:t>c.p.c.</a:t>
            </a:r>
            <a:r>
              <a:rPr lang="it-IT" b="1" dirty="0" smtClean="0">
                <a:solidFill>
                  <a:schemeClr val="accent6">
                    <a:lumMod val="75000"/>
                  </a:schemeClr>
                </a:solidFill>
                <a:latin typeface="Calibri" panose="020F0502020204030204" pitchFamily="34" charset="0"/>
                <a:cs typeface="Calibri" panose="020F0502020204030204" pitchFamily="34" charset="0"/>
              </a:rPr>
              <a:t>;</a:t>
            </a:r>
            <a:endParaRPr lang="it-IT" b="1" dirty="0" smtClean="0">
              <a:solidFill>
                <a:srgbClr val="0070C0"/>
              </a:solidFill>
              <a:latin typeface="Calibri" panose="020F0502020204030204" pitchFamily="34" charset="0"/>
              <a:cs typeface="Calibri" panose="020F0502020204030204" pitchFamily="34" charset="0"/>
            </a:endParaRPr>
          </a:p>
          <a:p>
            <a:pPr marL="342900" indent="-342900" algn="just">
              <a:buClr>
                <a:srgbClr val="00B050"/>
              </a:buClr>
              <a:buFont typeface="Wingdings" panose="05000000000000000000" pitchFamily="2" charset="2"/>
              <a:buChar char="v"/>
            </a:pPr>
            <a:r>
              <a:rPr lang="it-IT" b="1" dirty="0" smtClean="0">
                <a:solidFill>
                  <a:srgbClr val="0070C0"/>
                </a:solidFill>
                <a:latin typeface="Calibri" panose="020F0502020204030204" pitchFamily="34" charset="0"/>
                <a:cs typeface="Calibri" panose="020F0502020204030204" pitchFamily="34" charset="0"/>
              </a:rPr>
              <a:t>Art. 309?</a:t>
            </a:r>
            <a:endParaRPr lang="it-IT" b="1" dirty="0" smtClean="0">
              <a:solidFill>
                <a:srgbClr val="0070C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18355013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C214A0AA-7E2D-4D2C-A004-9CC666E0D059}"/>
              </a:ext>
            </a:extLst>
          </p:cNvPr>
          <p:cNvSpPr>
            <a:spLocks noGrp="1"/>
          </p:cNvSpPr>
          <p:nvPr>
            <p:ph type="title"/>
          </p:nvPr>
        </p:nvSpPr>
        <p:spPr>
          <a:xfrm>
            <a:off x="677335" y="109462"/>
            <a:ext cx="8596668" cy="882576"/>
          </a:xfrm>
        </p:spPr>
        <p:txBody>
          <a:bodyPr>
            <a:normAutofit fontScale="90000"/>
          </a:bodyPr>
          <a:lstStyle/>
          <a:p>
            <a:pPr algn="ctr"/>
            <a:r>
              <a:rPr lang="it-IT" dirty="0">
                <a:solidFill>
                  <a:srgbClr val="C00000"/>
                </a:solidFill>
              </a:rPr>
              <a:t>QUESTIONI DI DIRITTO INTERTEMPORALE</a:t>
            </a:r>
          </a:p>
        </p:txBody>
      </p:sp>
      <p:sp>
        <p:nvSpPr>
          <p:cNvPr id="3" name="Segnaposto testo 2">
            <a:extLst>
              <a:ext uri="{FF2B5EF4-FFF2-40B4-BE49-F238E27FC236}">
                <a16:creationId xmlns="" xmlns:a16="http://schemas.microsoft.com/office/drawing/2014/main" id="{2331E02C-D684-45E6-9993-A03DE297F989}"/>
              </a:ext>
            </a:extLst>
          </p:cNvPr>
          <p:cNvSpPr>
            <a:spLocks noGrp="1"/>
          </p:cNvSpPr>
          <p:nvPr>
            <p:ph type="body" idx="1"/>
          </p:nvPr>
        </p:nvSpPr>
        <p:spPr>
          <a:xfrm>
            <a:off x="677335" y="1449239"/>
            <a:ext cx="8596668" cy="4934784"/>
          </a:xfrm>
        </p:spPr>
        <p:txBody>
          <a:bodyPr>
            <a:normAutofit fontScale="92500" lnSpcReduction="20000"/>
          </a:bodyPr>
          <a:lstStyle/>
          <a:p>
            <a:pPr marL="457200" indent="-457200" algn="just">
              <a:buClr>
                <a:schemeClr val="accent2"/>
              </a:buClr>
              <a:buSzPct val="100000"/>
              <a:buFont typeface="+mj-lt"/>
              <a:buAutoNum type="arabicParenR"/>
            </a:pPr>
            <a:r>
              <a:rPr lang="it-IT" b="1" dirty="0">
                <a:solidFill>
                  <a:schemeClr val="tx1"/>
                </a:solidFill>
              </a:rPr>
              <a:t>istanza per la dichiarazione di fallimento depositata dopo il 15 luglio;</a:t>
            </a:r>
          </a:p>
          <a:p>
            <a:pPr marL="457200" indent="-457200" algn="just">
              <a:buClr>
                <a:schemeClr val="accent2"/>
              </a:buClr>
              <a:buSzPct val="100000"/>
              <a:buFont typeface="+mj-lt"/>
              <a:buAutoNum type="arabicParenR"/>
            </a:pPr>
            <a:r>
              <a:rPr lang="it-IT" b="1" dirty="0">
                <a:solidFill>
                  <a:schemeClr val="tx1"/>
                </a:solidFill>
              </a:rPr>
              <a:t>istanza per la dichiarazione di fallimento dopo il 15 luglio, ma nel corso o in esito ad un concordato preventivo pendente alla data del 15 luglio;</a:t>
            </a:r>
          </a:p>
          <a:p>
            <a:pPr marL="457200" indent="-457200" algn="just">
              <a:buClr>
                <a:schemeClr val="accent2"/>
              </a:buClr>
              <a:buSzPct val="100000"/>
              <a:buFont typeface="+mj-lt"/>
              <a:buAutoNum type="arabicParenR"/>
            </a:pPr>
            <a:r>
              <a:rPr lang="it-IT" b="1" dirty="0">
                <a:solidFill>
                  <a:schemeClr val="tx1"/>
                </a:solidFill>
              </a:rPr>
              <a:t>ricorso per concordato preventivo depositato dopo il 15 luglio con prefallimentare già pendente a quella data;</a:t>
            </a:r>
          </a:p>
          <a:p>
            <a:pPr marL="457200" indent="-457200" algn="just">
              <a:buClr>
                <a:schemeClr val="accent2"/>
              </a:buClr>
              <a:buSzPct val="100000"/>
              <a:buFont typeface="+mj-lt"/>
              <a:buAutoNum type="arabicParenR"/>
            </a:pPr>
            <a:r>
              <a:rPr lang="it-IT" b="1" dirty="0" smtClean="0">
                <a:solidFill>
                  <a:schemeClr val="tx1"/>
                </a:solidFill>
              </a:rPr>
              <a:t>Istanza di apertura di procedura di </a:t>
            </a:r>
            <a:r>
              <a:rPr lang="it-IT" b="1" dirty="0" err="1" smtClean="0">
                <a:solidFill>
                  <a:schemeClr val="tx1"/>
                </a:solidFill>
              </a:rPr>
              <a:t>sovraindebitamento</a:t>
            </a:r>
            <a:r>
              <a:rPr lang="it-IT" b="1" dirty="0" smtClean="0">
                <a:solidFill>
                  <a:schemeClr val="tx1"/>
                </a:solidFill>
              </a:rPr>
              <a:t> depositata dopo il 15 luglio, ma con istanza di nomina del gestore rivolta all’OCC prima;</a:t>
            </a:r>
          </a:p>
          <a:p>
            <a:pPr marL="457200" indent="-457200" algn="just">
              <a:buClr>
                <a:schemeClr val="accent2"/>
              </a:buClr>
              <a:buSzPct val="100000"/>
              <a:buFont typeface="+mj-lt"/>
              <a:buAutoNum type="arabicParenR"/>
            </a:pPr>
            <a:r>
              <a:rPr lang="it-IT" b="1" dirty="0" smtClean="0">
                <a:solidFill>
                  <a:schemeClr val="tx1"/>
                </a:solidFill>
              </a:rPr>
              <a:t>istanza </a:t>
            </a:r>
            <a:r>
              <a:rPr lang="it-IT" b="1" dirty="0">
                <a:solidFill>
                  <a:schemeClr val="tx1"/>
                </a:solidFill>
              </a:rPr>
              <a:t>di «estensione» della procedura concorsuale al socio illimitatamente responsabile e/o alla società di fatto </a:t>
            </a:r>
            <a:r>
              <a:rPr lang="it-IT" b="1" i="1" dirty="0">
                <a:solidFill>
                  <a:schemeClr val="tx1"/>
                </a:solidFill>
              </a:rPr>
              <a:t>ex </a:t>
            </a:r>
            <a:r>
              <a:rPr lang="it-IT" b="1" dirty="0">
                <a:solidFill>
                  <a:schemeClr val="tx1"/>
                </a:solidFill>
              </a:rPr>
              <a:t>art. 147 LF oppure </a:t>
            </a:r>
            <a:r>
              <a:rPr lang="it-IT" b="1" i="1" dirty="0">
                <a:solidFill>
                  <a:schemeClr val="tx1"/>
                </a:solidFill>
              </a:rPr>
              <a:t>ex</a:t>
            </a:r>
            <a:r>
              <a:rPr lang="it-IT" b="1" dirty="0">
                <a:solidFill>
                  <a:schemeClr val="tx1"/>
                </a:solidFill>
              </a:rPr>
              <a:t> art. 256 CCI fallimento depositate dopo il 15 luglio sul presupposto di una dichiarazione di fallimento antecedente;</a:t>
            </a:r>
          </a:p>
          <a:p>
            <a:pPr marL="457200" indent="-457200" algn="just">
              <a:buClr>
                <a:schemeClr val="accent2"/>
              </a:buClr>
              <a:buSzPct val="100000"/>
              <a:buFont typeface="+mj-lt"/>
              <a:buAutoNum type="arabicParenR"/>
            </a:pPr>
            <a:r>
              <a:rPr lang="it-IT" b="1" dirty="0">
                <a:solidFill>
                  <a:schemeClr val="tx1"/>
                </a:solidFill>
              </a:rPr>
              <a:t>istanza di concordato (fallimentare) depositata dopo il 15 luglio in relazione ad un fallimento dichiarato prima di quella data;</a:t>
            </a:r>
          </a:p>
          <a:p>
            <a:pPr marL="457200" indent="-457200" algn="just">
              <a:buClr>
                <a:schemeClr val="accent2"/>
              </a:buClr>
              <a:buSzPct val="100000"/>
              <a:buFont typeface="+mj-lt"/>
              <a:buAutoNum type="arabicParenR"/>
            </a:pPr>
            <a:r>
              <a:rPr lang="it-IT" b="1" dirty="0">
                <a:solidFill>
                  <a:schemeClr val="tx1"/>
                </a:solidFill>
              </a:rPr>
              <a:t>Istanza di </a:t>
            </a:r>
            <a:r>
              <a:rPr lang="it-IT" b="1" dirty="0" err="1">
                <a:solidFill>
                  <a:schemeClr val="tx1"/>
                </a:solidFill>
              </a:rPr>
              <a:t>esdebitazione</a:t>
            </a:r>
            <a:r>
              <a:rPr lang="it-IT" b="1" dirty="0">
                <a:solidFill>
                  <a:schemeClr val="tx1"/>
                </a:solidFill>
              </a:rPr>
              <a:t> depositata dopo il 15 luglio in esito a fallimento o procedura di liquidazione del patrimonio precedente.</a:t>
            </a:r>
            <a:endParaRPr lang="it-IT" b="1" dirty="0">
              <a:solidFill>
                <a:srgbClr val="FFC000"/>
              </a:solidFill>
            </a:endParaRPr>
          </a:p>
          <a:p>
            <a:pPr marL="342900" indent="-342900" algn="just">
              <a:buFont typeface="Wingdings" panose="05000000000000000000" pitchFamily="2" charset="2"/>
              <a:buChar char="Ø"/>
            </a:pPr>
            <a:endParaRPr lang="it-IT" b="1" dirty="0">
              <a:solidFill>
                <a:srgbClr val="FFC000"/>
              </a:solidFill>
            </a:endParaRPr>
          </a:p>
          <a:p>
            <a:pPr marL="342900" indent="-342900">
              <a:buFontTx/>
              <a:buChar char="-"/>
            </a:pPr>
            <a:endParaRPr lang="it-IT" dirty="0"/>
          </a:p>
        </p:txBody>
      </p:sp>
    </p:spTree>
    <p:extLst>
      <p:ext uri="{BB962C8B-B14F-4D97-AF65-F5344CB8AC3E}">
        <p14:creationId xmlns:p14="http://schemas.microsoft.com/office/powerpoint/2010/main" val="28656142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a:extLst>
              <a:ext uri="{FF2B5EF4-FFF2-40B4-BE49-F238E27FC236}">
                <a16:creationId xmlns="" xmlns:a16="http://schemas.microsoft.com/office/drawing/2014/main" id="{C214A0AA-7E2D-4D2C-A004-9CC666E0D059}"/>
              </a:ext>
            </a:extLst>
          </p:cNvPr>
          <p:cNvSpPr>
            <a:spLocks noGrp="1"/>
          </p:cNvSpPr>
          <p:nvPr>
            <p:ph type="title"/>
          </p:nvPr>
        </p:nvSpPr>
        <p:spPr>
          <a:xfrm>
            <a:off x="677335" y="1"/>
            <a:ext cx="8596668" cy="811762"/>
          </a:xfrm>
        </p:spPr>
        <p:txBody>
          <a:bodyPr>
            <a:normAutofit fontScale="90000"/>
          </a:bodyPr>
          <a:lstStyle/>
          <a:p>
            <a:pPr algn="ctr"/>
            <a:r>
              <a:rPr lang="it-IT" sz="3100" b="1" dirty="0">
                <a:solidFill>
                  <a:srgbClr val="C00000"/>
                </a:solidFill>
              </a:rPr>
              <a:t>PROCEDIMENTO UNITARIO</a:t>
            </a:r>
            <a:r>
              <a:rPr lang="it-IT" b="1" dirty="0">
                <a:solidFill>
                  <a:srgbClr val="C00000"/>
                </a:solidFill>
              </a:rPr>
              <a:t/>
            </a:r>
            <a:br>
              <a:rPr lang="it-IT" b="1" dirty="0">
                <a:solidFill>
                  <a:srgbClr val="C00000"/>
                </a:solidFill>
              </a:rPr>
            </a:br>
            <a:r>
              <a:rPr lang="it-IT" sz="2200" b="1" dirty="0">
                <a:solidFill>
                  <a:srgbClr val="C00000"/>
                </a:solidFill>
              </a:rPr>
              <a:t>LEGITTIMAZIONE</a:t>
            </a:r>
          </a:p>
        </p:txBody>
      </p:sp>
      <p:sp>
        <p:nvSpPr>
          <p:cNvPr id="3" name="Segnaposto testo 2">
            <a:extLst>
              <a:ext uri="{FF2B5EF4-FFF2-40B4-BE49-F238E27FC236}">
                <a16:creationId xmlns="" xmlns:a16="http://schemas.microsoft.com/office/drawing/2014/main" id="{2331E02C-D684-45E6-9993-A03DE297F989}"/>
              </a:ext>
            </a:extLst>
          </p:cNvPr>
          <p:cNvSpPr>
            <a:spLocks noGrp="1"/>
          </p:cNvSpPr>
          <p:nvPr>
            <p:ph type="body" idx="1"/>
          </p:nvPr>
        </p:nvSpPr>
        <p:spPr>
          <a:xfrm>
            <a:off x="569167" y="811763"/>
            <a:ext cx="8873414" cy="5936775"/>
          </a:xfrm>
        </p:spPr>
        <p:txBody>
          <a:bodyPr>
            <a:normAutofit fontScale="85000" lnSpcReduction="10000"/>
          </a:bodyPr>
          <a:lstStyle/>
          <a:p>
            <a:pPr marL="342900" indent="-342900" algn="just" fontAlgn="base">
              <a:lnSpc>
                <a:spcPct val="107000"/>
              </a:lnSpc>
              <a:spcAft>
                <a:spcPts val="800"/>
              </a:spcAft>
              <a:buClr>
                <a:schemeClr val="accent1">
                  <a:lumMod val="75000"/>
                </a:schemeClr>
              </a:buClr>
              <a:buSzPct val="110000"/>
              <a:buFont typeface="+mj-lt"/>
              <a:buAutoNum type="arabicPeriod"/>
            </a:pPr>
            <a:r>
              <a:rPr lang="it-IT" sz="1800" b="1" spc="30"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Strumenti di regolazione della crisi e dell’insolvenza:</a:t>
            </a:r>
            <a:r>
              <a:rPr lang="it-IT" sz="1800" spc="30"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 la </a:t>
            </a:r>
            <a:r>
              <a:rPr lang="it-IT" sz="1800" b="1" spc="30" dirty="0">
                <a:solidFill>
                  <a:srgbClr val="C00000"/>
                </a:solidFill>
                <a:latin typeface="Georgia" panose="02040502050405020303" pitchFamily="18" charset="0"/>
                <a:ea typeface="Times New Roman" panose="02020603050405020304" pitchFamily="18" charset="0"/>
                <a:cs typeface="Times New Roman" panose="02020603050405020304" pitchFamily="18" charset="0"/>
              </a:rPr>
              <a:t>legittimazione</a:t>
            </a:r>
            <a:r>
              <a:rPr lang="it-IT" sz="1800" spc="30"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 </a:t>
            </a:r>
            <a:r>
              <a:rPr lang="it-IT" sz="1800" b="1" spc="30" dirty="0">
                <a:solidFill>
                  <a:schemeClr val="accent5"/>
                </a:solidFill>
                <a:latin typeface="Georgia" panose="02040502050405020303" pitchFamily="18" charset="0"/>
                <a:ea typeface="Times New Roman" panose="02020603050405020304" pitchFamily="18" charset="0"/>
                <a:cs typeface="Times New Roman" panose="02020603050405020304" pitchFamily="18" charset="0"/>
              </a:rPr>
              <a:t>spetta al debitore</a:t>
            </a:r>
            <a:r>
              <a:rPr lang="it-IT" sz="1800" spc="30"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 (</a:t>
            </a:r>
            <a:r>
              <a:rPr lang="it-IT" sz="1800" b="1" spc="30"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art. 37 comma 1</a:t>
            </a:r>
            <a:r>
              <a:rPr lang="it-IT" sz="1800" spc="30"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a:t>
            </a:r>
          </a:p>
          <a:p>
            <a:pPr marL="342900" indent="-342900" algn="just" fontAlgn="base">
              <a:lnSpc>
                <a:spcPct val="107000"/>
              </a:lnSpc>
              <a:spcAft>
                <a:spcPts val="800"/>
              </a:spcAft>
              <a:buClr>
                <a:schemeClr val="accent1">
                  <a:lumMod val="75000"/>
                </a:schemeClr>
              </a:buClr>
              <a:buSzPct val="110000"/>
              <a:buFont typeface="+mj-lt"/>
              <a:buAutoNum type="arabicPeriod"/>
            </a:pPr>
            <a:r>
              <a:rPr lang="it-IT" sz="1800" b="1" spc="3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Liquidazione giudiziale</a:t>
            </a:r>
            <a:r>
              <a:rPr lang="it-IT" sz="1800" spc="3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 la </a:t>
            </a:r>
            <a:r>
              <a:rPr lang="it-IT" sz="1800" b="1" spc="30" dirty="0">
                <a:solidFill>
                  <a:schemeClr val="accent5"/>
                </a:solidFill>
                <a:effectLst/>
                <a:latin typeface="Georgia" panose="02040502050405020303" pitchFamily="18" charset="0"/>
                <a:ea typeface="Times New Roman" panose="02020603050405020304" pitchFamily="18" charset="0"/>
                <a:cs typeface="Times New Roman" panose="02020603050405020304" pitchFamily="18" charset="0"/>
              </a:rPr>
              <a:t>legittimazione spetta al </a:t>
            </a:r>
            <a:r>
              <a:rPr lang="it-IT" sz="1800" b="1" spc="30" dirty="0">
                <a:solidFill>
                  <a:schemeClr val="accent5"/>
                </a:solidFill>
                <a:latin typeface="Georgia" panose="02040502050405020303" pitchFamily="18" charset="0"/>
                <a:ea typeface="Times New Roman" panose="02020603050405020304" pitchFamily="18" charset="0"/>
                <a:cs typeface="Times New Roman" panose="02020603050405020304" pitchFamily="18" charset="0"/>
              </a:rPr>
              <a:t>debitore, agli organi e alle autorità amministrative che hanno funzioni di controllo e vigilanza sull’impresa, ai creditori e al pubblico ministero </a:t>
            </a:r>
            <a:r>
              <a:rPr lang="it-IT" sz="1800" b="1" spc="30"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(art. 37 comma 2</a:t>
            </a:r>
            <a:r>
              <a:rPr lang="it-IT" sz="1800" spc="30"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a:t>
            </a:r>
          </a:p>
          <a:p>
            <a:pPr algn="just" fontAlgn="base">
              <a:lnSpc>
                <a:spcPct val="107000"/>
              </a:lnSpc>
              <a:spcAft>
                <a:spcPts val="800"/>
              </a:spcAft>
            </a:pPr>
            <a:endParaRPr lang="it-IT" sz="1800" spc="30" dirty="0">
              <a:solidFill>
                <a:srgbClr val="000000"/>
              </a:solidFill>
              <a:latin typeface="Georgia" panose="02040502050405020303" pitchFamily="18" charset="0"/>
              <a:ea typeface="Times New Roman" panose="02020603050405020304" pitchFamily="18" charset="0"/>
              <a:cs typeface="Times New Roman" panose="02020603050405020304" pitchFamily="18" charset="0"/>
            </a:endParaRPr>
          </a:p>
          <a:p>
            <a:pPr algn="just" fontAlgn="base">
              <a:lnSpc>
                <a:spcPct val="107000"/>
              </a:lnSpc>
              <a:spcAft>
                <a:spcPts val="800"/>
              </a:spcAft>
            </a:pPr>
            <a:r>
              <a:rPr lang="it-IT" sz="1800" spc="30"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 </a:t>
            </a:r>
          </a:p>
          <a:p>
            <a:pPr algn="just" fontAlgn="base">
              <a:lnSpc>
                <a:spcPct val="107000"/>
              </a:lnSpc>
              <a:spcAft>
                <a:spcPts val="800"/>
              </a:spcAft>
            </a:pPr>
            <a:endParaRPr lang="it-IT" sz="1800" spc="30" dirty="0">
              <a:solidFill>
                <a:srgbClr val="000000"/>
              </a:solidFill>
              <a:latin typeface="Georgia" panose="02040502050405020303" pitchFamily="18" charset="0"/>
              <a:ea typeface="Times New Roman" panose="02020603050405020304" pitchFamily="18" charset="0"/>
              <a:cs typeface="Times New Roman" panose="02020603050405020304" pitchFamily="18" charset="0"/>
            </a:endParaRPr>
          </a:p>
          <a:p>
            <a:pPr marL="742950" lvl="1" indent="-285750" algn="just" fontAlgn="base">
              <a:lnSpc>
                <a:spcPct val="107000"/>
              </a:lnSpc>
              <a:spcAft>
                <a:spcPts val="800"/>
              </a:spcAft>
              <a:buFont typeface="Wingdings" panose="05000000000000000000" pitchFamily="2" charset="2"/>
              <a:buChar char="Ø"/>
            </a:pPr>
            <a:endParaRPr lang="it-IT" sz="1600" b="1" spc="30" dirty="0">
              <a:solidFill>
                <a:srgbClr val="000000"/>
              </a:solidFill>
              <a:latin typeface="Georgia" panose="02040502050405020303" pitchFamily="18" charset="0"/>
              <a:ea typeface="Times New Roman" panose="02020603050405020304" pitchFamily="18" charset="0"/>
              <a:cs typeface="Times New Roman" panose="02020603050405020304" pitchFamily="18" charset="0"/>
            </a:endParaRPr>
          </a:p>
          <a:p>
            <a:pPr lvl="1" algn="just" fontAlgn="base">
              <a:lnSpc>
                <a:spcPct val="107000"/>
              </a:lnSpc>
              <a:spcAft>
                <a:spcPts val="800"/>
              </a:spcAft>
            </a:pPr>
            <a:r>
              <a:rPr lang="it-IT" b="1" spc="30" dirty="0">
                <a:solidFill>
                  <a:schemeClr val="accent2"/>
                </a:solidFill>
                <a:latin typeface="Georgia" panose="02040502050405020303" pitchFamily="18" charset="0"/>
                <a:ea typeface="Times New Roman" panose="02020603050405020304" pitchFamily="18" charset="0"/>
                <a:cs typeface="Times New Roman" panose="02020603050405020304" pitchFamily="18" charset="0"/>
              </a:rPr>
              <a:t>2.1.</a:t>
            </a:r>
            <a:r>
              <a:rPr lang="it-IT" b="1" spc="30"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 Nelle ipotesi di «estensione» previste dall’art. 256 </a:t>
            </a:r>
            <a:r>
              <a:rPr lang="it-IT" spc="30"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la </a:t>
            </a:r>
            <a:r>
              <a:rPr lang="it-IT" b="1" spc="30" dirty="0">
                <a:solidFill>
                  <a:schemeClr val="accent5"/>
                </a:solidFill>
                <a:latin typeface="Georgia" panose="02040502050405020303" pitchFamily="18" charset="0"/>
                <a:ea typeface="Times New Roman" panose="02020603050405020304" pitchFamily="18" charset="0"/>
                <a:cs typeface="Times New Roman" panose="02020603050405020304" pitchFamily="18" charset="0"/>
              </a:rPr>
              <a:t>legittimazione</a:t>
            </a:r>
            <a:r>
              <a:rPr lang="it-IT" spc="30"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 a </a:t>
            </a:r>
            <a:r>
              <a:rPr lang="it-IT" b="1" spc="30" dirty="0">
                <a:solidFill>
                  <a:schemeClr val="tx1"/>
                </a:solidFill>
                <a:latin typeface="Georgia" panose="02040502050405020303" pitchFamily="18" charset="0"/>
                <a:ea typeface="Times New Roman" panose="02020603050405020304" pitchFamily="18" charset="0"/>
                <a:cs typeface="Times New Roman" panose="02020603050405020304" pitchFamily="18" charset="0"/>
              </a:rPr>
              <a:t>chiedere l’apertura della procedura di liquidazione giudiziale del socio o della società di fatto</a:t>
            </a:r>
            <a:r>
              <a:rPr lang="it-IT" spc="30"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 spetta </a:t>
            </a:r>
            <a:r>
              <a:rPr lang="it-IT" b="1" spc="30" dirty="0">
                <a:solidFill>
                  <a:schemeClr val="accent5"/>
                </a:solidFill>
                <a:latin typeface="Georgia" panose="02040502050405020303" pitchFamily="18" charset="0"/>
                <a:ea typeface="Times New Roman" panose="02020603050405020304" pitchFamily="18" charset="0"/>
                <a:cs typeface="Times New Roman" panose="02020603050405020304" pitchFamily="18" charset="0"/>
              </a:rPr>
              <a:t>non solo al curatore della procedura già pendente relativa alla società o a un suo socio </a:t>
            </a:r>
            <a:r>
              <a:rPr lang="it-IT" spc="30"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a:t>
            </a:r>
            <a:r>
              <a:rPr lang="it-IT" b="1" spc="30"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come già previsto dall’art. 147 LF</a:t>
            </a:r>
            <a:r>
              <a:rPr lang="it-IT" spc="30"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 </a:t>
            </a:r>
            <a:r>
              <a:rPr lang="it-IT" b="1" spc="30" dirty="0">
                <a:solidFill>
                  <a:schemeClr val="accent5"/>
                </a:solidFill>
                <a:latin typeface="Georgia" panose="02040502050405020303" pitchFamily="18" charset="0"/>
                <a:ea typeface="Times New Roman" panose="02020603050405020304" pitchFamily="18" charset="0"/>
                <a:cs typeface="Times New Roman" panose="02020603050405020304" pitchFamily="18" charset="0"/>
              </a:rPr>
              <a:t>ma anche al pubblico ministero, al socio stesso o ai suoi creditori personali</a:t>
            </a:r>
            <a:r>
              <a:rPr lang="it-IT" spc="30"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 (</a:t>
            </a:r>
            <a:r>
              <a:rPr lang="it-IT" b="1" spc="30"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art. 256, comma 4</a:t>
            </a:r>
            <a:r>
              <a:rPr lang="it-IT" spc="30"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a:t>
            </a:r>
          </a:p>
          <a:p>
            <a:pPr lvl="1" algn="just" fontAlgn="base">
              <a:lnSpc>
                <a:spcPct val="107000"/>
              </a:lnSpc>
              <a:spcAft>
                <a:spcPts val="800"/>
              </a:spcAft>
            </a:pPr>
            <a:r>
              <a:rPr lang="it-IT" b="1" spc="30" dirty="0">
                <a:solidFill>
                  <a:schemeClr val="accent2"/>
                </a:solidFill>
                <a:effectLst/>
                <a:latin typeface="Georgia" panose="02040502050405020303" pitchFamily="18" charset="0"/>
                <a:ea typeface="Times New Roman" panose="02020603050405020304" pitchFamily="18" charset="0"/>
                <a:cs typeface="Times New Roman" panose="02020603050405020304" pitchFamily="18" charset="0"/>
              </a:rPr>
              <a:t>2.2.</a:t>
            </a:r>
            <a:r>
              <a:rPr lang="it-IT" b="1" spc="3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 Nelle ipotesi di gruppo </a:t>
            </a:r>
            <a:r>
              <a:rPr lang="it-IT" b="1" spc="30" dirty="0">
                <a:solidFill>
                  <a:schemeClr val="accent5"/>
                </a:solidFill>
                <a:effectLst/>
                <a:latin typeface="Georgia" panose="02040502050405020303" pitchFamily="18" charset="0"/>
                <a:ea typeface="Times New Roman" panose="02020603050405020304" pitchFamily="18" charset="0"/>
                <a:cs typeface="Times New Roman" panose="02020603050405020304" pitchFamily="18" charset="0"/>
              </a:rPr>
              <a:t>il curatore delle società per cui sia stata già dichiarata l‘apertura della liquidazione giudiziale </a:t>
            </a:r>
            <a:r>
              <a:rPr lang="it-IT" spc="3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ha la </a:t>
            </a:r>
            <a:r>
              <a:rPr lang="it-IT" b="1" spc="30" dirty="0">
                <a:solidFill>
                  <a:srgbClr val="C00000"/>
                </a:solidFill>
                <a:effectLst/>
                <a:latin typeface="Georgia" panose="02040502050405020303" pitchFamily="18" charset="0"/>
                <a:ea typeface="Times New Roman" panose="02020603050405020304" pitchFamily="18" charset="0"/>
                <a:cs typeface="Times New Roman" panose="02020603050405020304" pitchFamily="18" charset="0"/>
              </a:rPr>
              <a:t>legittimazione</a:t>
            </a:r>
            <a:r>
              <a:rPr lang="it-IT" spc="3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 a chiedere </a:t>
            </a:r>
            <a:r>
              <a:rPr lang="it-IT" b="1" spc="30" dirty="0">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rPr>
              <a:t>l’apertura della stessa procedura per le altre società del gruppo insolventi</a:t>
            </a:r>
            <a:r>
              <a:rPr lang="it-IT" spc="30" dirty="0">
                <a:solidFill>
                  <a:schemeClr val="tx1"/>
                </a:solidFill>
                <a:effectLst/>
                <a:latin typeface="Georgia" panose="02040502050405020303" pitchFamily="18" charset="0"/>
                <a:ea typeface="Times New Roman" panose="02020603050405020304" pitchFamily="18" charset="0"/>
                <a:cs typeface="Times New Roman" panose="02020603050405020304" pitchFamily="18" charset="0"/>
              </a:rPr>
              <a:t> </a:t>
            </a:r>
            <a:r>
              <a:rPr lang="it-IT" spc="3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a:t>
            </a:r>
            <a:r>
              <a:rPr lang="it-IT" b="1" spc="3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art. 287, comma5</a:t>
            </a:r>
            <a:r>
              <a:rPr lang="it-IT" spc="30" dirty="0">
                <a:solidFill>
                  <a:srgbClr val="000000"/>
                </a:solidFill>
                <a:effectLst/>
                <a:latin typeface="Georgia" panose="02040502050405020303" pitchFamily="18" charset="0"/>
                <a:ea typeface="Times New Roman" panose="02020603050405020304" pitchFamily="18" charset="0"/>
                <a:cs typeface="Times New Roman" panose="02020603050405020304" pitchFamily="18" charset="0"/>
              </a:rPr>
              <a:t>)</a:t>
            </a:r>
            <a:endParaRPr lang="it-IT" dirty="0"/>
          </a:p>
        </p:txBody>
      </p:sp>
      <p:sp>
        <p:nvSpPr>
          <p:cNvPr id="10" name="CasellaDiTesto 9">
            <a:extLst>
              <a:ext uri="{FF2B5EF4-FFF2-40B4-BE49-F238E27FC236}">
                <a16:creationId xmlns="" xmlns:a16="http://schemas.microsoft.com/office/drawing/2014/main" id="{76839CF8-FA05-463D-889D-1556834A165C}"/>
              </a:ext>
            </a:extLst>
          </p:cNvPr>
          <p:cNvSpPr txBox="1"/>
          <p:nvPr/>
        </p:nvSpPr>
        <p:spPr>
          <a:xfrm>
            <a:off x="1688216" y="2313470"/>
            <a:ext cx="6867955" cy="1689886"/>
          </a:xfrm>
          <a:prstGeom prst="rect">
            <a:avLst/>
          </a:prstGeom>
          <a:noFill/>
          <a:ln w="19050">
            <a:solidFill>
              <a:srgbClr val="FFC000"/>
            </a:solidFill>
          </a:ln>
        </p:spPr>
        <p:txBody>
          <a:bodyPr wrap="square" rtlCol="0">
            <a:spAutoFit/>
          </a:bodyPr>
          <a:lstStyle/>
          <a:p>
            <a:pPr algn="just" fontAlgn="base">
              <a:lnSpc>
                <a:spcPct val="107000"/>
              </a:lnSpc>
              <a:spcAft>
                <a:spcPts val="800"/>
              </a:spcAft>
            </a:pPr>
            <a:r>
              <a:rPr lang="it-IT" sz="1400" b="1" spc="30" dirty="0">
                <a:solidFill>
                  <a:srgbClr val="C00000"/>
                </a:solidFill>
                <a:latin typeface="Georgia" panose="02040502050405020303" pitchFamily="18" charset="0"/>
                <a:ea typeface="Times New Roman" panose="02020603050405020304" pitchFamily="18" charset="0"/>
                <a:cs typeface="Times New Roman" panose="02020603050405020304" pitchFamily="18" charset="0"/>
              </a:rPr>
              <a:t>FOCUS</a:t>
            </a:r>
            <a:r>
              <a:rPr lang="it-IT" sz="1400" b="1" spc="30"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 </a:t>
            </a:r>
            <a:r>
              <a:rPr lang="it-IT" sz="1400" b="1" spc="30" dirty="0">
                <a:solidFill>
                  <a:schemeClr val="accent6">
                    <a:lumMod val="75000"/>
                  </a:schemeClr>
                </a:solidFill>
                <a:latin typeface="Georgia" panose="02040502050405020303" pitchFamily="18" charset="0"/>
                <a:ea typeface="Times New Roman" panose="02020603050405020304" pitchFamily="18" charset="0"/>
                <a:cs typeface="Times New Roman" panose="02020603050405020304" pitchFamily="18" charset="0"/>
              </a:rPr>
              <a:t>La novità è quindi costituita dagli organi di controllo e, all’esito del correttivo operato con il </a:t>
            </a:r>
            <a:r>
              <a:rPr lang="it-IT" sz="1400" b="1" spc="30" dirty="0" err="1">
                <a:solidFill>
                  <a:schemeClr val="accent6">
                    <a:lumMod val="75000"/>
                  </a:schemeClr>
                </a:solidFill>
                <a:latin typeface="Georgia" panose="02040502050405020303" pitchFamily="18" charset="0"/>
                <a:ea typeface="Times New Roman" panose="02020603050405020304" pitchFamily="18" charset="0"/>
                <a:cs typeface="Times New Roman" panose="02020603050405020304" pitchFamily="18" charset="0"/>
              </a:rPr>
              <a:t>D.Lgs</a:t>
            </a:r>
            <a:r>
              <a:rPr lang="it-IT" sz="1400" b="1" spc="30" dirty="0">
                <a:solidFill>
                  <a:schemeClr val="accent6">
                    <a:lumMod val="75000"/>
                  </a:schemeClr>
                </a:solidFill>
                <a:latin typeface="Georgia" panose="02040502050405020303" pitchFamily="18" charset="0"/>
                <a:ea typeface="Times New Roman" panose="02020603050405020304" pitchFamily="18" charset="0"/>
                <a:cs typeface="Times New Roman" panose="02020603050405020304" pitchFamily="18" charset="0"/>
              </a:rPr>
              <a:t> n. 83/22, deve essere collegata alla previsione contenuta nell’art. 25 </a:t>
            </a:r>
            <a:r>
              <a:rPr lang="it-IT" sz="1400" b="1" spc="30" dirty="0" err="1">
                <a:solidFill>
                  <a:schemeClr val="accent6">
                    <a:lumMod val="75000"/>
                  </a:schemeClr>
                </a:solidFill>
                <a:latin typeface="Georgia" panose="02040502050405020303" pitchFamily="18" charset="0"/>
                <a:ea typeface="Times New Roman" panose="02020603050405020304" pitchFamily="18" charset="0"/>
                <a:cs typeface="Times New Roman" panose="02020603050405020304" pitchFamily="18" charset="0"/>
              </a:rPr>
              <a:t>octies</a:t>
            </a:r>
            <a:r>
              <a:rPr lang="it-IT" sz="1400" b="1" spc="30" dirty="0">
                <a:solidFill>
                  <a:schemeClr val="accent6">
                    <a:lumMod val="75000"/>
                  </a:schemeClr>
                </a:solidFill>
                <a:latin typeface="Georgia" panose="02040502050405020303" pitchFamily="18" charset="0"/>
                <a:ea typeface="Times New Roman" panose="02020603050405020304" pitchFamily="18" charset="0"/>
                <a:cs typeface="Times New Roman" panose="02020603050405020304" pitchFamily="18" charset="0"/>
              </a:rPr>
              <a:t> relativa all’obbligo di segnalazione della sussistenza dei presupposti per la composizione negoziata. La domanda proposta dagli organi di controllo deve essere considerata come una domanda proposta non dall’imprenditore, ma contro di esso, come si desume dall’art. 40 c. 6 </a:t>
            </a:r>
            <a:endParaRPr lang="it-IT" sz="1400" b="1" spc="30" dirty="0">
              <a:solidFill>
                <a:schemeClr val="accent6">
                  <a:lumMod val="75000"/>
                </a:schemeClr>
              </a:solidFill>
              <a:effectLst/>
              <a:latin typeface="Georgia" panose="020405020504050203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99982829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1481" y="0"/>
            <a:ext cx="9832064" cy="914400"/>
          </a:xfrm>
        </p:spPr>
        <p:txBody>
          <a:bodyPr>
            <a:normAutofit fontScale="90000"/>
          </a:bodyPr>
          <a:lstStyle/>
          <a:p>
            <a:pPr algn="ctr"/>
            <a:r>
              <a:rPr lang="it-IT" sz="2800" b="1" dirty="0">
                <a:solidFill>
                  <a:srgbClr val="C00000"/>
                </a:solidFill>
              </a:rPr>
              <a:t>QUESTIONI DI DIRITTO INTERTEMPORALE</a:t>
            </a:r>
            <a:br>
              <a:rPr lang="it-IT" sz="2800" b="1" dirty="0">
                <a:solidFill>
                  <a:srgbClr val="C00000"/>
                </a:solidFill>
              </a:rPr>
            </a:br>
            <a:r>
              <a:rPr lang="it-IT" sz="3200" b="1" dirty="0">
                <a:solidFill>
                  <a:srgbClr val="C00000"/>
                </a:solidFill>
                <a:latin typeface="Times New Roman" pitchFamily="18" charset="0"/>
                <a:cs typeface="Times New Roman" pitchFamily="18" charset="0"/>
              </a:rPr>
              <a:t> </a:t>
            </a:r>
            <a:endParaRPr lang="it-IT" sz="2400" b="1" dirty="0">
              <a:solidFill>
                <a:srgbClr val="C00000"/>
              </a:solidFill>
              <a:latin typeface="Times New Roman" pitchFamily="18" charset="0"/>
              <a:cs typeface="Times New Roman" pitchFamily="18" charset="0"/>
            </a:endParaRPr>
          </a:p>
        </p:txBody>
      </p:sp>
      <p:sp>
        <p:nvSpPr>
          <p:cNvPr id="3" name="Segnaposto contenuto 2"/>
          <p:cNvSpPr>
            <a:spLocks noGrp="1"/>
          </p:cNvSpPr>
          <p:nvPr>
            <p:ph idx="1"/>
          </p:nvPr>
        </p:nvSpPr>
        <p:spPr>
          <a:xfrm>
            <a:off x="353085" y="908720"/>
            <a:ext cx="9239489" cy="4948616"/>
          </a:xfrm>
        </p:spPr>
        <p:txBody>
          <a:bodyPr>
            <a:normAutofit/>
          </a:bodyPr>
          <a:lstStyle/>
          <a:p>
            <a:pPr marL="0" indent="0" algn="ctr" fontAlgn="base">
              <a:buNone/>
            </a:pPr>
            <a:r>
              <a:rPr lang="it-IT" sz="2200" b="1" dirty="0" smtClean="0">
                <a:solidFill>
                  <a:schemeClr val="tx1"/>
                </a:solidFill>
                <a:latin typeface="Calibri" panose="020F0502020204030204" pitchFamily="34" charset="0"/>
                <a:cs typeface="Calibri" panose="020F0502020204030204" pitchFamily="34" charset="0"/>
              </a:rPr>
              <a:t>Art. 390</a:t>
            </a:r>
          </a:p>
          <a:p>
            <a:pPr marL="0" indent="0" algn="just" fontAlgn="base">
              <a:buNone/>
            </a:pPr>
            <a:r>
              <a:rPr lang="it-IT" b="1" i="1" dirty="0"/>
              <a:t>1. I ricorsi per dichiarazione di fallimento e le proposte di concordato fallimentare, i ricorsi per l'omologazione degli accordi di ristrutturazione, per l'apertura del concordato preventivo, per l'accertamento dello stato di insolvenza delle imprese soggette a liquidazione coatta amministrativa e le domande di accesso alle procedure di composizione della crisi da </a:t>
            </a:r>
            <a:r>
              <a:rPr lang="it-IT" b="1" i="1" dirty="0" err="1"/>
              <a:t>sovraindebitamento</a:t>
            </a:r>
            <a:r>
              <a:rPr lang="it-IT" b="1" i="1" dirty="0"/>
              <a:t> depositati prima dell'entrata in vigore del presente decreto sono definiti secondo le disposizioni del regio decreto 16 marzo 1942, n. 267, </a:t>
            </a:r>
            <a:r>
              <a:rPr lang="it-IT" b="1" i="1" dirty="0" err="1"/>
              <a:t>nonchè</a:t>
            </a:r>
            <a:r>
              <a:rPr lang="it-IT" b="1" i="1" dirty="0"/>
              <a:t> della legge 27 gennaio 2012, n. 3.</a:t>
            </a:r>
          </a:p>
          <a:p>
            <a:pPr marL="0" indent="0" algn="just" fontAlgn="base">
              <a:buNone/>
            </a:pPr>
            <a:r>
              <a:rPr lang="it-IT" b="1" i="1" dirty="0"/>
              <a:t>2. Le procedure di fallimento e le altre procedure di cui al comma 1, pendenti alla data di entrata in vigore del presente decreto, </a:t>
            </a:r>
            <a:r>
              <a:rPr lang="it-IT" b="1" i="1" dirty="0" err="1"/>
              <a:t>nonchè</a:t>
            </a:r>
            <a:r>
              <a:rPr lang="it-IT" b="1" i="1" dirty="0"/>
              <a:t> le procedure aperte a seguito della definizione dei ricorsi e delle domande di cui al medesimo comma sono definite secondo le disposizioni del regio decreto 16 marzo 1942, n. 267, </a:t>
            </a:r>
            <a:r>
              <a:rPr lang="it-IT" b="1" i="1" dirty="0" err="1"/>
              <a:t>nonchè</a:t>
            </a:r>
            <a:r>
              <a:rPr lang="it-IT" b="1" i="1" dirty="0"/>
              <a:t> della legge 27 gennaio 2012, n. 3.</a:t>
            </a:r>
          </a:p>
          <a:p>
            <a:pPr marL="0" indent="0" algn="just" fontAlgn="base">
              <a:buNone/>
            </a:pPr>
            <a:endParaRPr lang="it-IT"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64914503"/>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title"/>
          </p:nvPr>
        </p:nvSpPr>
        <p:spPr>
          <a:xfrm>
            <a:off x="81481" y="0"/>
            <a:ext cx="9832064" cy="914400"/>
          </a:xfrm>
        </p:spPr>
        <p:txBody>
          <a:bodyPr>
            <a:normAutofit fontScale="90000"/>
          </a:bodyPr>
          <a:lstStyle/>
          <a:p>
            <a:pPr algn="ctr"/>
            <a:r>
              <a:rPr lang="it-IT" sz="2800" b="1" dirty="0">
                <a:solidFill>
                  <a:srgbClr val="C00000"/>
                </a:solidFill>
              </a:rPr>
              <a:t>QUESTIONI DI DIRITTO INTERTEMPORALE</a:t>
            </a:r>
            <a:br>
              <a:rPr lang="it-IT" sz="2800" b="1" dirty="0">
                <a:solidFill>
                  <a:srgbClr val="C00000"/>
                </a:solidFill>
              </a:rPr>
            </a:br>
            <a:r>
              <a:rPr lang="it-IT" sz="3200" b="1" dirty="0">
                <a:solidFill>
                  <a:srgbClr val="C00000"/>
                </a:solidFill>
                <a:latin typeface="Times New Roman" pitchFamily="18" charset="0"/>
                <a:cs typeface="Times New Roman" pitchFamily="18" charset="0"/>
              </a:rPr>
              <a:t> </a:t>
            </a:r>
            <a:endParaRPr lang="it-IT" sz="2400" b="1" dirty="0">
              <a:solidFill>
                <a:srgbClr val="C00000"/>
              </a:solidFill>
              <a:latin typeface="Times New Roman" pitchFamily="18" charset="0"/>
              <a:cs typeface="Times New Roman" pitchFamily="18" charset="0"/>
            </a:endParaRPr>
          </a:p>
        </p:txBody>
      </p:sp>
      <p:sp>
        <p:nvSpPr>
          <p:cNvPr id="3" name="Segnaposto contenuto 2"/>
          <p:cNvSpPr>
            <a:spLocks noGrp="1"/>
          </p:cNvSpPr>
          <p:nvPr>
            <p:ph idx="1"/>
          </p:nvPr>
        </p:nvSpPr>
        <p:spPr>
          <a:xfrm>
            <a:off x="353085" y="908720"/>
            <a:ext cx="9239489" cy="4948616"/>
          </a:xfrm>
        </p:spPr>
        <p:txBody>
          <a:bodyPr>
            <a:normAutofit/>
          </a:bodyPr>
          <a:lstStyle/>
          <a:p>
            <a:pPr marL="0" indent="0" algn="ctr" fontAlgn="base">
              <a:buNone/>
            </a:pPr>
            <a:r>
              <a:rPr lang="it-IT" sz="2200" b="1" dirty="0" smtClean="0">
                <a:solidFill>
                  <a:schemeClr val="tx1"/>
                </a:solidFill>
                <a:latin typeface="Calibri" panose="020F0502020204030204" pitchFamily="34" charset="0"/>
                <a:cs typeface="Calibri" panose="020F0502020204030204" pitchFamily="34" charset="0"/>
              </a:rPr>
              <a:t>Art. 256</a:t>
            </a:r>
          </a:p>
          <a:p>
            <a:pPr marL="0" indent="0" algn="just" fontAlgn="base">
              <a:buNone/>
            </a:pPr>
            <a:r>
              <a:rPr lang="it-IT" b="1" i="1" dirty="0"/>
              <a:t>1. La sentenza che dichiara l'apertura della procedura di liquidazione giudiziale nei confronti di una società appartenente ad uno dei tipi regolati nei capi III, IV e VI del titolo V del libro quinto del codice civile produce l'apertura della procedura di liquidazione giudiziale anche nei confronti dei soci, pur se non persone fisiche, illimitatamente responsabili.</a:t>
            </a:r>
            <a:endParaRPr lang="it-IT" b="1" i="1" dirty="0" smtClean="0"/>
          </a:p>
          <a:p>
            <a:pPr marL="0" indent="0" algn="just" fontAlgn="base">
              <a:buNone/>
            </a:pPr>
            <a:r>
              <a:rPr lang="it-IT" b="1" i="1" dirty="0" smtClean="0"/>
              <a:t>4</a:t>
            </a:r>
            <a:r>
              <a:rPr lang="it-IT" b="1" i="1" dirty="0"/>
              <a:t>. Se dopo l'apertura della procedura di liquidazione giudiziale della società risulta l'esistenza di altri soci illimitatamente responsabili, il tribunale, su istanza del curatore, di un creditore, di un socio nei confronti del quale la procedura è già stata aperta o del pubblico ministero, dispone l'apertura della procedura di liquidazione giudiziale nei confronti dei medesimi. L'istanza può essere proposta anche dai soci e dai loro creditori personali.</a:t>
            </a:r>
          </a:p>
          <a:p>
            <a:pPr marL="0" indent="0" algn="just" fontAlgn="base">
              <a:buNone/>
            </a:pPr>
            <a:r>
              <a:rPr lang="it-IT" b="1" i="1" dirty="0"/>
              <a:t>5. Allo stesso modo si procede quando, dopo l'apertura della procedura di liquidazione giudiziale nei confronti di un imprenditore individuale o di una società, risulta che l'impresa è riferibile ad una società di cui l'imprenditore o la società è socio illimitatamente responsabile.</a:t>
            </a:r>
          </a:p>
          <a:p>
            <a:pPr marL="0" indent="0" algn="just" fontAlgn="base">
              <a:buNone/>
            </a:pPr>
            <a:endParaRPr lang="it-IT" b="1" i="1" dirty="0">
              <a:solidFill>
                <a:schemeClr val="tx1"/>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41789092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81481" y="0"/>
            <a:ext cx="9832064" cy="914400"/>
          </a:xfrm>
        </p:spPr>
        <p:txBody>
          <a:bodyPr>
            <a:normAutofit/>
          </a:bodyPr>
          <a:lstStyle/>
          <a:p>
            <a:pPr algn="ctr"/>
            <a:r>
              <a:rPr lang="it-IT" sz="2800" b="1" dirty="0">
                <a:solidFill>
                  <a:srgbClr val="C00000"/>
                </a:solidFill>
              </a:rPr>
              <a:t>PROCEDIMENTO UNITARIO</a:t>
            </a:r>
            <a:r>
              <a:rPr lang="it-IT" sz="3200" b="1" dirty="0">
                <a:solidFill>
                  <a:srgbClr val="C00000"/>
                </a:solidFill>
              </a:rPr>
              <a:t/>
            </a:r>
            <a:br>
              <a:rPr lang="it-IT" sz="3200" b="1" dirty="0">
                <a:solidFill>
                  <a:srgbClr val="C00000"/>
                </a:solidFill>
              </a:rPr>
            </a:br>
            <a:r>
              <a:rPr lang="it-IT" sz="2000" b="1" dirty="0">
                <a:solidFill>
                  <a:srgbClr val="C00000"/>
                </a:solidFill>
              </a:rPr>
              <a:t>LEGITTIMAZIONE</a:t>
            </a:r>
            <a:endParaRPr lang="it-IT" sz="2400" b="1" dirty="0">
              <a:solidFill>
                <a:srgbClr val="C00000"/>
              </a:solidFill>
              <a:latin typeface="Times New Roman" pitchFamily="18" charset="0"/>
              <a:cs typeface="Times New Roman" pitchFamily="18" charset="0"/>
            </a:endParaRPr>
          </a:p>
        </p:txBody>
      </p:sp>
      <p:sp>
        <p:nvSpPr>
          <p:cNvPr id="3" name="Segnaposto contenuto 2"/>
          <p:cNvSpPr>
            <a:spLocks noGrp="1"/>
          </p:cNvSpPr>
          <p:nvPr>
            <p:ph idx="1"/>
          </p:nvPr>
        </p:nvSpPr>
        <p:spPr>
          <a:xfrm>
            <a:off x="353086" y="908720"/>
            <a:ext cx="9388074" cy="5641370"/>
          </a:xfrm>
        </p:spPr>
        <p:txBody>
          <a:bodyPr>
            <a:normAutofit/>
          </a:bodyPr>
          <a:lstStyle/>
          <a:p>
            <a:pPr marL="0" indent="0" algn="just" fontAlgn="base">
              <a:buNone/>
            </a:pPr>
            <a:r>
              <a:rPr lang="it-IT" b="1" dirty="0">
                <a:solidFill>
                  <a:srgbClr val="00B050"/>
                </a:solidFill>
                <a:latin typeface="Calibri" panose="020F0502020204030204" pitchFamily="34" charset="0"/>
                <a:cs typeface="Calibri" panose="020F0502020204030204" pitchFamily="34" charset="0"/>
              </a:rPr>
              <a:t>3.</a:t>
            </a:r>
            <a:r>
              <a:rPr lang="it-IT" b="1" dirty="0">
                <a:solidFill>
                  <a:schemeClr val="tx1"/>
                </a:solidFill>
                <a:latin typeface="Calibri" panose="020F0502020204030204" pitchFamily="34" charset="0"/>
                <a:cs typeface="Calibri" panose="020F0502020204030204" pitchFamily="34" charset="0"/>
              </a:rPr>
              <a:t> Procedure di composizione della crisi da sovraindebitamento</a:t>
            </a:r>
            <a:r>
              <a:rPr lang="it-IT" dirty="0">
                <a:solidFill>
                  <a:schemeClr val="tx1"/>
                </a:solidFill>
                <a:latin typeface="Calibri" panose="020F0502020204030204" pitchFamily="34" charset="0"/>
                <a:cs typeface="Calibri" panose="020F0502020204030204" pitchFamily="34" charset="0"/>
              </a:rPr>
              <a:t>: la </a:t>
            </a:r>
            <a:r>
              <a:rPr lang="it-IT" b="1" dirty="0">
                <a:solidFill>
                  <a:schemeClr val="accent5"/>
                </a:solidFill>
                <a:latin typeface="Calibri" panose="020F0502020204030204" pitchFamily="34" charset="0"/>
                <a:cs typeface="Calibri" panose="020F0502020204030204" pitchFamily="34" charset="0"/>
              </a:rPr>
              <a:t>legittimazione</a:t>
            </a:r>
            <a:r>
              <a:rPr lang="it-IT" dirty="0">
                <a:solidFill>
                  <a:schemeClr val="accent5"/>
                </a:solidFill>
                <a:latin typeface="Calibri" panose="020F0502020204030204" pitchFamily="34" charset="0"/>
                <a:cs typeface="Calibri" panose="020F0502020204030204" pitchFamily="34" charset="0"/>
              </a:rPr>
              <a:t> </a:t>
            </a:r>
            <a:r>
              <a:rPr lang="it-IT" b="1" dirty="0">
                <a:solidFill>
                  <a:schemeClr val="accent5"/>
                </a:solidFill>
                <a:latin typeface="Calibri" panose="020F0502020204030204" pitchFamily="34" charset="0"/>
                <a:cs typeface="Calibri" panose="020F0502020204030204" pitchFamily="34" charset="0"/>
              </a:rPr>
              <a:t>spetta al</a:t>
            </a:r>
            <a:r>
              <a:rPr lang="it-IT" dirty="0">
                <a:solidFill>
                  <a:schemeClr val="accent5"/>
                </a:solidFill>
                <a:latin typeface="Calibri" panose="020F0502020204030204" pitchFamily="34" charset="0"/>
                <a:cs typeface="Calibri" panose="020F0502020204030204" pitchFamily="34" charset="0"/>
              </a:rPr>
              <a:t> </a:t>
            </a:r>
            <a:r>
              <a:rPr lang="it-IT" b="1" dirty="0">
                <a:solidFill>
                  <a:schemeClr val="accent5"/>
                </a:solidFill>
                <a:latin typeface="Calibri" panose="020F0502020204030204" pitchFamily="34" charset="0"/>
                <a:cs typeface="Calibri" panose="020F0502020204030204" pitchFamily="34" charset="0"/>
              </a:rPr>
              <a:t>debitore</a:t>
            </a:r>
            <a:r>
              <a:rPr lang="it-IT" dirty="0">
                <a:solidFill>
                  <a:schemeClr val="accent5"/>
                </a:solidFill>
                <a:latin typeface="Calibri" panose="020F0502020204030204" pitchFamily="34" charset="0"/>
                <a:cs typeface="Calibri" panose="020F0502020204030204" pitchFamily="34" charset="0"/>
              </a:rPr>
              <a:t> </a:t>
            </a:r>
            <a:r>
              <a:rPr lang="it-IT" dirty="0">
                <a:solidFill>
                  <a:schemeClr val="tx1"/>
                </a:solidFill>
                <a:latin typeface="Calibri" panose="020F0502020204030204" pitchFamily="34" charset="0"/>
                <a:cs typeface="Calibri" panose="020F0502020204030204" pitchFamily="34" charset="0"/>
              </a:rPr>
              <a:t>e, </a:t>
            </a:r>
            <a:r>
              <a:rPr lang="it-IT" b="1" dirty="0">
                <a:solidFill>
                  <a:schemeClr val="tx1"/>
                </a:solidFill>
                <a:latin typeface="Calibri" panose="020F0502020204030204" pitchFamily="34" charset="0"/>
                <a:cs typeface="Calibri" panose="020F0502020204030204" pitchFamily="34" charset="0"/>
              </a:rPr>
              <a:t>nell’ipotesi della liquidazione controllata</a:t>
            </a:r>
            <a:r>
              <a:rPr lang="it-IT" dirty="0">
                <a:solidFill>
                  <a:schemeClr val="tx1"/>
                </a:solidFill>
                <a:latin typeface="Calibri" panose="020F0502020204030204" pitchFamily="34" charset="0"/>
                <a:cs typeface="Calibri" panose="020F0502020204030204" pitchFamily="34" charset="0"/>
              </a:rPr>
              <a:t>, </a:t>
            </a:r>
            <a:r>
              <a:rPr lang="it-IT" b="1" dirty="0">
                <a:solidFill>
                  <a:schemeClr val="accent5"/>
                </a:solidFill>
                <a:latin typeface="Calibri" panose="020F0502020204030204" pitchFamily="34" charset="0"/>
                <a:cs typeface="Calibri" panose="020F0502020204030204" pitchFamily="34" charset="0"/>
              </a:rPr>
              <a:t>anche al creditore</a:t>
            </a:r>
          </a:p>
          <a:p>
            <a:pPr marL="0" indent="0" algn="just" fontAlgn="base">
              <a:buNone/>
            </a:pPr>
            <a:endParaRPr lang="it-IT" b="1" dirty="0">
              <a:solidFill>
                <a:srgbClr val="00B050"/>
              </a:solidFill>
              <a:latin typeface="Calibri" panose="020F0502020204030204" pitchFamily="34" charset="0"/>
              <a:cs typeface="Calibri" panose="020F0502020204030204" pitchFamily="34" charset="0"/>
            </a:endParaRPr>
          </a:p>
          <a:p>
            <a:pPr marL="0" indent="0" algn="just" fontAlgn="base">
              <a:buNone/>
            </a:pPr>
            <a:endParaRPr lang="it-IT" b="1" dirty="0">
              <a:solidFill>
                <a:srgbClr val="00B050"/>
              </a:solidFill>
              <a:latin typeface="Calibri" panose="020F0502020204030204" pitchFamily="34" charset="0"/>
              <a:cs typeface="Calibri" panose="020F0502020204030204" pitchFamily="34" charset="0"/>
            </a:endParaRPr>
          </a:p>
          <a:p>
            <a:pPr marL="0" indent="0" algn="just" fontAlgn="base">
              <a:buNone/>
            </a:pPr>
            <a:endParaRPr lang="it-IT" b="1" dirty="0">
              <a:solidFill>
                <a:srgbClr val="00B050"/>
              </a:solidFill>
              <a:latin typeface="Calibri" panose="020F0502020204030204" pitchFamily="34" charset="0"/>
              <a:cs typeface="Calibri" panose="020F0502020204030204" pitchFamily="34" charset="0"/>
            </a:endParaRPr>
          </a:p>
          <a:p>
            <a:pPr marL="0" indent="0" algn="just" fontAlgn="base">
              <a:buNone/>
            </a:pPr>
            <a:endParaRPr lang="it-IT" b="1" dirty="0">
              <a:solidFill>
                <a:srgbClr val="00B050"/>
              </a:solidFill>
              <a:latin typeface="Calibri" panose="020F0502020204030204" pitchFamily="34" charset="0"/>
              <a:cs typeface="Calibri" panose="020F0502020204030204" pitchFamily="34" charset="0"/>
            </a:endParaRPr>
          </a:p>
        </p:txBody>
      </p:sp>
      <p:sp>
        <p:nvSpPr>
          <p:cNvPr id="4" name="CasellaDiTesto 3">
            <a:extLst>
              <a:ext uri="{FF2B5EF4-FFF2-40B4-BE49-F238E27FC236}">
                <a16:creationId xmlns="" xmlns:a16="http://schemas.microsoft.com/office/drawing/2014/main" id="{BAA3E875-CA75-442D-A21D-DE5D7F02559A}"/>
              </a:ext>
            </a:extLst>
          </p:cNvPr>
          <p:cNvSpPr txBox="1"/>
          <p:nvPr/>
        </p:nvSpPr>
        <p:spPr>
          <a:xfrm>
            <a:off x="1343608" y="1823120"/>
            <a:ext cx="7296539" cy="4770537"/>
          </a:xfrm>
          <a:prstGeom prst="rect">
            <a:avLst/>
          </a:prstGeom>
          <a:noFill/>
          <a:ln w="28575">
            <a:solidFill>
              <a:srgbClr val="FFC000"/>
            </a:solidFill>
          </a:ln>
        </p:spPr>
        <p:txBody>
          <a:bodyPr wrap="square" rtlCol="0">
            <a:spAutoFit/>
          </a:bodyPr>
          <a:lstStyle/>
          <a:p>
            <a:pPr algn="ctr"/>
            <a:r>
              <a:rPr lang="it-IT" sz="1600" b="1" dirty="0">
                <a:solidFill>
                  <a:srgbClr val="C00000"/>
                </a:solidFill>
              </a:rPr>
              <a:t>FOCUS</a:t>
            </a:r>
          </a:p>
          <a:p>
            <a:pPr algn="just"/>
            <a:r>
              <a:rPr lang="it-IT" sz="1600" b="1" dirty="0">
                <a:solidFill>
                  <a:schemeClr val="tx2"/>
                </a:solidFill>
                <a:latin typeface="Calibri" panose="020F0502020204030204" pitchFamily="34" charset="0"/>
                <a:cs typeface="Calibri" panose="020F0502020204030204" pitchFamily="34" charset="0"/>
              </a:rPr>
              <a:t> </a:t>
            </a:r>
            <a:r>
              <a:rPr lang="it-IT" sz="1600" b="1" dirty="0">
                <a:solidFill>
                  <a:schemeClr val="accent6">
                    <a:lumMod val="75000"/>
                  </a:schemeClr>
                </a:solidFill>
                <a:latin typeface="Calibri" panose="020F0502020204030204" pitchFamily="34" charset="0"/>
                <a:cs typeface="Calibri" panose="020F0502020204030204" pitchFamily="34" charset="0"/>
              </a:rPr>
              <a:t>Il </a:t>
            </a:r>
            <a:r>
              <a:rPr lang="it-IT" sz="1600" b="1" dirty="0" err="1">
                <a:solidFill>
                  <a:schemeClr val="accent6">
                    <a:lumMod val="75000"/>
                  </a:schemeClr>
                </a:solidFill>
                <a:latin typeface="Calibri" panose="020F0502020204030204" pitchFamily="34" charset="0"/>
                <a:cs typeface="Calibri" panose="020F0502020204030204" pitchFamily="34" charset="0"/>
              </a:rPr>
              <a:t>D.Lgs</a:t>
            </a:r>
            <a:r>
              <a:rPr lang="it-IT" sz="1600" b="1" dirty="0">
                <a:solidFill>
                  <a:schemeClr val="accent6">
                    <a:lumMod val="75000"/>
                  </a:schemeClr>
                </a:solidFill>
                <a:latin typeface="Calibri" panose="020F0502020204030204" pitchFamily="34" charset="0"/>
                <a:cs typeface="Calibri" panose="020F0502020204030204" pitchFamily="34" charset="0"/>
              </a:rPr>
              <a:t> n. 83/22 ha eliminato la legittimazione del PM a chiedere l’apertura della liquidazione controllata dell’imprenditore minore, sul presupposto dell’esigenza (dichiarata nella relazione) di </a:t>
            </a:r>
            <a:r>
              <a:rPr lang="it-IT" sz="1600" b="1" i="0" u="none" strike="noStrike" baseline="0" dirty="0">
                <a:solidFill>
                  <a:schemeClr val="accent6">
                    <a:lumMod val="75000"/>
                  </a:schemeClr>
                </a:solidFill>
                <a:latin typeface="Calibri" panose="020F0502020204030204" pitchFamily="34" charset="0"/>
                <a:cs typeface="Calibri" panose="020F0502020204030204" pitchFamily="34" charset="0"/>
              </a:rPr>
              <a:t>«</a:t>
            </a:r>
            <a:r>
              <a:rPr lang="it-IT" sz="1600" b="1" i="1" u="none" strike="noStrike" baseline="0" dirty="0">
                <a:solidFill>
                  <a:schemeClr val="accent6">
                    <a:lumMod val="75000"/>
                  </a:schemeClr>
                </a:solidFill>
                <a:latin typeface="Calibri" panose="020F0502020204030204" pitchFamily="34" charset="0"/>
                <a:cs typeface="Calibri" panose="020F0502020204030204" pitchFamily="34" charset="0"/>
              </a:rPr>
              <a:t>privilegiare la soluzione stragiudiziale della crisi delle imprese di minori dimensioni, sul presupposto del minore impatto che l’insolvenza di tali imprese produce sul mercato di riferimento e sul sistema economico in generale</a:t>
            </a:r>
            <a:r>
              <a:rPr lang="it-IT" sz="1600" b="1" i="0" u="none" strike="noStrike" baseline="0" dirty="0">
                <a:solidFill>
                  <a:schemeClr val="accent6">
                    <a:lumMod val="75000"/>
                  </a:schemeClr>
                </a:solidFill>
                <a:latin typeface="Calibri" panose="020F0502020204030204" pitchFamily="34" charset="0"/>
                <a:cs typeface="Calibri" panose="020F0502020204030204" pitchFamily="34" charset="0"/>
              </a:rPr>
              <a:t>».</a:t>
            </a:r>
          </a:p>
          <a:p>
            <a:pPr algn="just"/>
            <a:r>
              <a:rPr lang="it-IT" sz="1600" b="1" dirty="0">
                <a:solidFill>
                  <a:schemeClr val="accent6">
                    <a:lumMod val="75000"/>
                  </a:schemeClr>
                </a:solidFill>
                <a:latin typeface="Calibri" panose="020F0502020204030204" pitchFamily="34" charset="0"/>
                <a:cs typeface="Calibri" panose="020F0502020204030204" pitchFamily="34" charset="0"/>
              </a:rPr>
              <a:t>Ma, </a:t>
            </a:r>
            <a:r>
              <a:rPr lang="it-IT" sz="1600" b="1" u="sng" dirty="0">
                <a:solidFill>
                  <a:schemeClr val="accent6">
                    <a:lumMod val="75000"/>
                  </a:schemeClr>
                </a:solidFill>
                <a:latin typeface="Calibri" panose="020F0502020204030204" pitchFamily="34" charset="0"/>
                <a:cs typeface="Calibri" panose="020F0502020204030204" pitchFamily="34" charset="0"/>
              </a:rPr>
              <a:t>a prescindere dalla riconducibilità di questa scelta ai criteri di delega previsti dalla legge n. 53/21 e al netto di qualche refuso (la persistenza del riferimento al PM nell’art. 271), </a:t>
            </a:r>
            <a:r>
              <a:rPr lang="it-IT" sz="1600" b="1" dirty="0">
                <a:solidFill>
                  <a:schemeClr val="accent6">
                    <a:lumMod val="75000"/>
                  </a:schemeClr>
                </a:solidFill>
                <a:latin typeface="Calibri" panose="020F0502020204030204" pitchFamily="34" charset="0"/>
                <a:cs typeface="Calibri" panose="020F0502020204030204" pitchFamily="34" charset="0"/>
              </a:rPr>
              <a:t>si pone il problema di valutare:</a:t>
            </a:r>
          </a:p>
          <a:p>
            <a:pPr marL="342900" indent="-342900" algn="just">
              <a:buAutoNum type="arabicParenR"/>
            </a:pPr>
            <a:r>
              <a:rPr lang="it-IT" sz="1600" b="1" dirty="0">
                <a:solidFill>
                  <a:schemeClr val="accent6">
                    <a:lumMod val="75000"/>
                  </a:schemeClr>
                </a:solidFill>
                <a:latin typeface="Calibri" panose="020F0502020204030204" pitchFamily="34" charset="0"/>
                <a:cs typeface="Calibri" panose="020F0502020204030204" pitchFamily="34" charset="0"/>
              </a:rPr>
              <a:t>la coerenza di questa scelta con le previsioni contenute negli artt. 72 e 82 sulla legittimazione del PM a chiedere la revocazione dell’omologa del concordato minore o del piano di ristrutturazione dei debiti del consumatore; </a:t>
            </a:r>
          </a:p>
          <a:p>
            <a:pPr marL="342900" indent="-342900" algn="just">
              <a:buAutoNum type="arabicParenR"/>
            </a:pPr>
            <a:r>
              <a:rPr lang="it-IT" sz="1600" b="1" dirty="0">
                <a:solidFill>
                  <a:schemeClr val="accent6">
                    <a:lumMod val="75000"/>
                  </a:schemeClr>
                </a:solidFill>
                <a:latin typeface="Calibri" panose="020F0502020204030204" pitchFamily="34" charset="0"/>
                <a:cs typeface="Calibri" panose="020F0502020204030204" pitchFamily="34" charset="0"/>
              </a:rPr>
              <a:t>se sopravviva la legittimazione del PM a chiedere l’apertura della liquidazione in conversione, all’esito della suddetta revoca, a norma degli artt. 73 e 83.</a:t>
            </a:r>
          </a:p>
          <a:p>
            <a:pPr algn="just"/>
            <a:r>
              <a:rPr lang="it-IT" sz="1600" b="1" dirty="0">
                <a:solidFill>
                  <a:schemeClr val="accent6">
                    <a:lumMod val="75000"/>
                  </a:schemeClr>
                </a:solidFill>
                <a:latin typeface="Calibri" panose="020F0502020204030204" pitchFamily="34" charset="0"/>
                <a:cs typeface="Calibri" panose="020F0502020204030204" pitchFamily="34" charset="0"/>
              </a:rPr>
              <a:t>Per rispondere ad entrambi gli interrogativi si deve considerare che la legittimazione del PM è stata prevista dalle suddette disposizioni per le situazioni patologiche concernenti procedure di composizione della crisi da sovraindebitamento non solo di imprenditori minori, ma anche di professionisti e consumatori</a:t>
            </a:r>
          </a:p>
        </p:txBody>
      </p:sp>
    </p:spTree>
    <p:extLst>
      <p:ext uri="{BB962C8B-B14F-4D97-AF65-F5344CB8AC3E}">
        <p14:creationId xmlns:p14="http://schemas.microsoft.com/office/powerpoint/2010/main" val="28001213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81481" y="0"/>
            <a:ext cx="9832064" cy="914400"/>
          </a:xfrm>
        </p:spPr>
        <p:txBody>
          <a:bodyPr>
            <a:normAutofit/>
          </a:bodyPr>
          <a:lstStyle/>
          <a:p>
            <a:pPr algn="ctr"/>
            <a:r>
              <a:rPr lang="it-IT" sz="2800" b="1" dirty="0">
                <a:solidFill>
                  <a:srgbClr val="C00000"/>
                </a:solidFill>
              </a:rPr>
              <a:t>PROCEDIMENTO UNITARIO</a:t>
            </a:r>
            <a:r>
              <a:rPr lang="it-IT" sz="3200" b="1" dirty="0">
                <a:solidFill>
                  <a:srgbClr val="C00000"/>
                </a:solidFill>
              </a:rPr>
              <a:t/>
            </a:r>
            <a:br>
              <a:rPr lang="it-IT" sz="3200" b="1" dirty="0">
                <a:solidFill>
                  <a:srgbClr val="C00000"/>
                </a:solidFill>
              </a:rPr>
            </a:br>
            <a:r>
              <a:rPr lang="it-IT" sz="2000" b="1" dirty="0">
                <a:solidFill>
                  <a:srgbClr val="C00000"/>
                </a:solidFill>
              </a:rPr>
              <a:t>LEGITTIMAZIONE</a:t>
            </a:r>
            <a:endParaRPr lang="it-IT" sz="2400" b="1" dirty="0">
              <a:solidFill>
                <a:srgbClr val="C00000"/>
              </a:solidFill>
              <a:latin typeface="Times New Roman" pitchFamily="18" charset="0"/>
              <a:cs typeface="Times New Roman" pitchFamily="18" charset="0"/>
            </a:endParaRPr>
          </a:p>
        </p:txBody>
      </p:sp>
      <p:sp>
        <p:nvSpPr>
          <p:cNvPr id="3" name="Segnaposto contenuto 2"/>
          <p:cNvSpPr>
            <a:spLocks noGrp="1"/>
          </p:cNvSpPr>
          <p:nvPr>
            <p:ph idx="1"/>
          </p:nvPr>
        </p:nvSpPr>
        <p:spPr>
          <a:xfrm>
            <a:off x="353086" y="1772816"/>
            <a:ext cx="9388074" cy="4777274"/>
          </a:xfrm>
        </p:spPr>
        <p:txBody>
          <a:bodyPr>
            <a:normAutofit/>
          </a:bodyPr>
          <a:lstStyle/>
          <a:p>
            <a:pPr marL="0" indent="0" algn="ctr">
              <a:buNone/>
            </a:pPr>
            <a:r>
              <a:rPr lang="it-IT" sz="2200" b="1" dirty="0">
                <a:solidFill>
                  <a:srgbClr val="00B050"/>
                </a:solidFill>
                <a:latin typeface="Calibri" panose="020F0502020204030204" pitchFamily="34" charset="0"/>
                <a:cs typeface="Calibri" panose="020F0502020204030204" pitchFamily="34" charset="0"/>
              </a:rPr>
              <a:t>N.B.</a:t>
            </a:r>
            <a:r>
              <a:rPr lang="it-IT" b="1" dirty="0">
                <a:solidFill>
                  <a:schemeClr val="tx1"/>
                </a:solidFill>
                <a:latin typeface="Calibri" panose="020F0502020204030204" pitchFamily="34" charset="0"/>
                <a:cs typeface="Calibri" panose="020F0502020204030204" pitchFamily="34" charset="0"/>
              </a:rPr>
              <a:t> </a:t>
            </a:r>
          </a:p>
          <a:p>
            <a:pPr marL="0" indent="0" algn="just">
              <a:buNone/>
            </a:pPr>
            <a:r>
              <a:rPr lang="it-IT" sz="2000" b="1" dirty="0">
                <a:solidFill>
                  <a:schemeClr val="tx1"/>
                </a:solidFill>
                <a:latin typeface="Calibri" panose="020F0502020204030204" pitchFamily="34" charset="0"/>
                <a:cs typeface="Calibri" panose="020F0502020204030204" pitchFamily="34" charset="0"/>
              </a:rPr>
              <a:t>Il pubblico ministero è parte automatica di tutti di procedimenti per l’accesso agli strumenti di regolazione della crisi. </a:t>
            </a:r>
          </a:p>
          <a:p>
            <a:pPr marL="0" indent="0" algn="just">
              <a:buNone/>
            </a:pPr>
            <a:endParaRPr lang="it-IT" sz="2000" b="1" dirty="0">
              <a:solidFill>
                <a:schemeClr val="tx1"/>
              </a:solidFill>
              <a:latin typeface="Calibri" panose="020F0502020204030204" pitchFamily="34" charset="0"/>
              <a:cs typeface="Calibri" panose="020F0502020204030204" pitchFamily="34" charset="0"/>
            </a:endParaRPr>
          </a:p>
          <a:p>
            <a:pPr marL="0" indent="0" algn="just">
              <a:buNone/>
            </a:pPr>
            <a:r>
              <a:rPr lang="it-IT" sz="2000" u="sng" dirty="0">
                <a:solidFill>
                  <a:srgbClr val="C00000"/>
                </a:solidFill>
                <a:latin typeface="Calibri" panose="020F0502020204030204" pitchFamily="34" charset="0"/>
                <a:cs typeface="Calibri" panose="020F0502020204030204" pitchFamily="34" charset="0"/>
              </a:rPr>
              <a:t>Ed infatti</a:t>
            </a:r>
            <a:r>
              <a:rPr lang="it-IT" sz="2000" b="1" u="sng" dirty="0">
                <a:solidFill>
                  <a:srgbClr val="C00000"/>
                </a:solidFill>
                <a:latin typeface="Calibri" panose="020F0502020204030204" pitchFamily="34" charset="0"/>
                <a:cs typeface="Calibri" panose="020F0502020204030204" pitchFamily="34" charset="0"/>
              </a:rPr>
              <a:t>, </a:t>
            </a:r>
            <a:r>
              <a:rPr lang="it-IT" sz="2000" b="0" i="0" u="sng" strike="noStrike" baseline="0" dirty="0">
                <a:solidFill>
                  <a:srgbClr val="C00000"/>
                </a:solidFill>
                <a:latin typeface="Calibri" panose="020F0502020204030204" pitchFamily="34" charset="0"/>
                <a:cs typeface="Calibri" panose="020F0502020204030204" pitchFamily="34" charset="0"/>
              </a:rPr>
              <a:t>l’art. 40, comma 3, prevede che tutte le domande proposte dal debitore gli siano trasmesse dal cancelliere, unitamente ai documenti allegati, al pubblico ministero. </a:t>
            </a:r>
          </a:p>
          <a:p>
            <a:pPr marL="0" indent="0" algn="just">
              <a:buNone/>
            </a:pPr>
            <a:endParaRPr lang="it-IT" sz="2000" dirty="0">
              <a:solidFill>
                <a:schemeClr val="tx1"/>
              </a:solidFill>
              <a:latin typeface="Calibri" panose="020F0502020204030204" pitchFamily="34" charset="0"/>
              <a:cs typeface="Calibri" panose="020F0502020204030204" pitchFamily="34" charset="0"/>
            </a:endParaRPr>
          </a:p>
          <a:p>
            <a:pPr marL="0" indent="0" algn="just">
              <a:buNone/>
            </a:pPr>
            <a:r>
              <a:rPr lang="it-IT" sz="2000" u="sng" dirty="0">
                <a:solidFill>
                  <a:srgbClr val="C00000"/>
                </a:solidFill>
                <a:latin typeface="Calibri" panose="020F0502020204030204" pitchFamily="34" charset="0"/>
                <a:cs typeface="Calibri" panose="020F0502020204030204" pitchFamily="34" charset="0"/>
              </a:rPr>
              <a:t>Inoltre, l’art. 38 comma 3 prevede che il pubblico ministero </a:t>
            </a:r>
            <a:r>
              <a:rPr lang="it-IT" sz="2000" b="0" i="0" u="sng" strike="noStrike" baseline="0" dirty="0">
                <a:solidFill>
                  <a:srgbClr val="C00000"/>
                </a:solidFill>
                <a:latin typeface="Calibri" panose="020F0502020204030204" pitchFamily="34" charset="0"/>
                <a:cs typeface="Calibri" panose="020F0502020204030204" pitchFamily="34" charset="0"/>
              </a:rPr>
              <a:t>può altresì intervenire in tutti i procedimenti per l’accesso agli strumenti di regolazione della crisi e dell’insolvenza o a una procedura di insolvenza</a:t>
            </a:r>
            <a:endParaRPr lang="it-IT" sz="2000" b="1" u="sng" dirty="0">
              <a:solidFill>
                <a:srgbClr val="C00000"/>
              </a:solidFill>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09442865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81481" y="0"/>
            <a:ext cx="9832064" cy="914400"/>
          </a:xfrm>
        </p:spPr>
        <p:txBody>
          <a:bodyPr>
            <a:normAutofit/>
          </a:bodyPr>
          <a:lstStyle/>
          <a:p>
            <a:pPr algn="ctr"/>
            <a:r>
              <a:rPr lang="it-IT" sz="2800" b="1" dirty="0">
                <a:solidFill>
                  <a:srgbClr val="C00000"/>
                </a:solidFill>
              </a:rPr>
              <a:t>PROCEDIMENTO UNITARIO</a:t>
            </a:r>
            <a:r>
              <a:rPr lang="it-IT" sz="3200" b="1" dirty="0">
                <a:solidFill>
                  <a:srgbClr val="C00000"/>
                </a:solidFill>
              </a:rPr>
              <a:t/>
            </a:r>
            <a:br>
              <a:rPr lang="it-IT" sz="3200" b="1" dirty="0">
                <a:solidFill>
                  <a:srgbClr val="C00000"/>
                </a:solidFill>
              </a:rPr>
            </a:br>
            <a:r>
              <a:rPr lang="it-IT" sz="2000" b="1" dirty="0">
                <a:solidFill>
                  <a:srgbClr val="C00000"/>
                </a:solidFill>
              </a:rPr>
              <a:t>RAPPRESENTANZA</a:t>
            </a:r>
            <a:endParaRPr lang="it-IT" sz="2400" b="1" dirty="0">
              <a:solidFill>
                <a:srgbClr val="C00000"/>
              </a:solidFill>
              <a:latin typeface="Times New Roman" pitchFamily="18" charset="0"/>
              <a:cs typeface="Times New Roman" pitchFamily="18" charset="0"/>
            </a:endParaRPr>
          </a:p>
        </p:txBody>
      </p:sp>
      <p:sp>
        <p:nvSpPr>
          <p:cNvPr id="3" name="Segnaposto contenuto 2"/>
          <p:cNvSpPr>
            <a:spLocks noGrp="1"/>
          </p:cNvSpPr>
          <p:nvPr>
            <p:ph idx="1"/>
          </p:nvPr>
        </p:nvSpPr>
        <p:spPr>
          <a:xfrm>
            <a:off x="353086" y="908720"/>
            <a:ext cx="9388074" cy="5949280"/>
          </a:xfrm>
        </p:spPr>
        <p:txBody>
          <a:bodyPr>
            <a:normAutofit/>
          </a:bodyPr>
          <a:lstStyle/>
          <a:p>
            <a:pPr algn="just" fontAlgn="base">
              <a:buSzPct val="120000"/>
              <a:buAutoNum type="arabicPeriod"/>
            </a:pPr>
            <a:r>
              <a:rPr lang="it-IT" sz="1600" b="1" dirty="0">
                <a:solidFill>
                  <a:schemeClr val="tx1"/>
                </a:solidFill>
                <a:latin typeface="Calibri" panose="020F0502020204030204" pitchFamily="34" charset="0"/>
                <a:cs typeface="Calibri" panose="020F0502020204030204" pitchFamily="34" charset="0"/>
              </a:rPr>
              <a:t>Ai fini della presentazione di una domanda di accesso agli strumenti di regolazione della crisi da parte di una società, la rappresentanza degli amministratori deve essere qualificata dall’assunzione della relativa decisione con verbale redatto da notaio.  Infatti</a:t>
            </a:r>
            <a:r>
              <a:rPr lang="it-IT" sz="1600" b="1" dirty="0" smtClean="0">
                <a:solidFill>
                  <a:schemeClr val="tx1"/>
                </a:solidFill>
                <a:latin typeface="Calibri" panose="020F0502020204030204" pitchFamily="34" charset="0"/>
                <a:cs typeface="Calibri" panose="020F0502020204030204" pitchFamily="34" charset="0"/>
              </a:rPr>
              <a:t>, l’art. 40 comma 2 prevede che: «</a:t>
            </a:r>
            <a:r>
              <a:rPr lang="it-IT" sz="1600" i="1" dirty="0" smtClean="0">
                <a:latin typeface="Calibri" panose="020F0502020204030204" pitchFamily="34" charset="0"/>
                <a:cs typeface="Calibri" panose="020F0502020204030204" pitchFamily="34" charset="0"/>
              </a:rPr>
              <a:t>la </a:t>
            </a:r>
            <a:r>
              <a:rPr lang="it-IT" sz="1600" i="1" dirty="0">
                <a:latin typeface="Calibri" panose="020F0502020204030204" pitchFamily="34" charset="0"/>
                <a:cs typeface="Calibri" panose="020F0502020204030204" pitchFamily="34" charset="0"/>
              </a:rPr>
              <a:t>domanda di accesso a uno strumento di regolazione della crisi e dell'insolvenza </a:t>
            </a:r>
            <a:r>
              <a:rPr lang="it-IT" sz="1600" i="1" dirty="0" err="1">
                <a:latin typeface="Calibri" panose="020F0502020204030204" pitchFamily="34" charset="0"/>
                <a:cs typeface="Calibri" panose="020F0502020204030204" pitchFamily="34" charset="0"/>
              </a:rPr>
              <a:t>e'</a:t>
            </a:r>
            <a:r>
              <a:rPr lang="it-IT" sz="1600" i="1" dirty="0">
                <a:latin typeface="Calibri" panose="020F0502020204030204" pitchFamily="34" charset="0"/>
                <a:cs typeface="Calibri" panose="020F0502020204030204" pitchFamily="34" charset="0"/>
              </a:rPr>
              <a:t> approvata e sottoscritta a norma dell'articolo </a:t>
            </a:r>
            <a:r>
              <a:rPr lang="it-IT" sz="1600" i="1" dirty="0" smtClean="0">
                <a:latin typeface="Calibri" panose="020F0502020204030204" pitchFamily="34" charset="0"/>
                <a:cs typeface="Calibri" panose="020F0502020204030204" pitchFamily="34" charset="0"/>
              </a:rPr>
              <a:t>120-bis</a:t>
            </a:r>
            <a:r>
              <a:rPr lang="it-IT" sz="1600" dirty="0" smtClean="0">
                <a:latin typeface="Calibri" panose="020F0502020204030204" pitchFamily="34" charset="0"/>
                <a:cs typeface="Calibri" panose="020F0502020204030204" pitchFamily="34" charset="0"/>
              </a:rPr>
              <a:t>»; mentre</a:t>
            </a:r>
            <a:r>
              <a:rPr lang="it-IT" sz="1600" b="1" dirty="0" smtClean="0">
                <a:solidFill>
                  <a:schemeClr val="tx1"/>
                </a:solidFill>
                <a:latin typeface="Calibri" panose="020F0502020204030204" pitchFamily="34" charset="0"/>
                <a:cs typeface="Calibri" panose="020F0502020204030204" pitchFamily="34" charset="0"/>
              </a:rPr>
              <a:t> </a:t>
            </a:r>
            <a:r>
              <a:rPr lang="it-IT" sz="1600" b="1" dirty="0">
                <a:solidFill>
                  <a:schemeClr val="tx1"/>
                </a:solidFill>
                <a:latin typeface="Calibri" panose="020F0502020204030204" pitchFamily="34" charset="0"/>
                <a:cs typeface="Calibri" panose="020F0502020204030204" pitchFamily="34" charset="0"/>
              </a:rPr>
              <a:t>l’art. 120 bis, comma 1, </a:t>
            </a:r>
            <a:r>
              <a:rPr lang="it-IT" sz="1600" b="1" dirty="0" smtClean="0">
                <a:solidFill>
                  <a:schemeClr val="tx1"/>
                </a:solidFill>
                <a:latin typeface="Calibri" panose="020F0502020204030204" pitchFamily="34" charset="0"/>
                <a:cs typeface="Calibri" panose="020F0502020204030204" pitchFamily="34" charset="0"/>
              </a:rPr>
              <a:t>richiamato dall’art. prevede </a:t>
            </a:r>
            <a:r>
              <a:rPr lang="it-IT" sz="1600" b="1" dirty="0">
                <a:solidFill>
                  <a:schemeClr val="tx1"/>
                </a:solidFill>
                <a:latin typeface="Calibri" panose="020F0502020204030204" pitchFamily="34" charset="0"/>
                <a:cs typeface="Calibri" panose="020F0502020204030204" pitchFamily="34" charset="0"/>
              </a:rPr>
              <a:t>che: </a:t>
            </a:r>
            <a:r>
              <a:rPr lang="it-IT" sz="1600" b="0" i="0" dirty="0">
                <a:solidFill>
                  <a:schemeClr val="tx1"/>
                </a:solidFill>
                <a:effectLst/>
                <a:latin typeface="Calibri" panose="020F0502020204030204" pitchFamily="34" charset="0"/>
                <a:cs typeface="Calibri" panose="020F0502020204030204" pitchFamily="34" charset="0"/>
              </a:rPr>
              <a:t>«</a:t>
            </a:r>
            <a:r>
              <a:rPr lang="it-IT" sz="1600" b="0" i="1" dirty="0">
                <a:solidFill>
                  <a:schemeClr val="tx1"/>
                </a:solidFill>
                <a:effectLst/>
                <a:latin typeface="Calibri" panose="020F0502020204030204" pitchFamily="34" charset="0"/>
                <a:cs typeface="Calibri" panose="020F0502020204030204" pitchFamily="34" charset="0"/>
              </a:rPr>
              <a:t>L'accesso a uno strumento di regolazione della crisi e dell'insolvenza </a:t>
            </a:r>
            <a:r>
              <a:rPr lang="it-IT" sz="1600" b="0" i="1" dirty="0" err="1">
                <a:solidFill>
                  <a:schemeClr val="tx1"/>
                </a:solidFill>
                <a:effectLst/>
                <a:latin typeface="Calibri" panose="020F0502020204030204" pitchFamily="34" charset="0"/>
                <a:cs typeface="Calibri" panose="020F0502020204030204" pitchFamily="34" charset="0"/>
              </a:rPr>
              <a:t>e'</a:t>
            </a:r>
            <a:r>
              <a:rPr lang="it-IT" sz="1600" b="0" i="1" dirty="0">
                <a:solidFill>
                  <a:schemeClr val="tx1"/>
                </a:solidFill>
                <a:effectLst/>
                <a:latin typeface="Calibri" panose="020F0502020204030204" pitchFamily="34" charset="0"/>
                <a:cs typeface="Calibri" panose="020F0502020204030204" pitchFamily="34" charset="0"/>
              </a:rPr>
              <a:t> deciso, in via esclusiva, dagli amministratori unitamente al contenuto della proposta e alle condizioni del piano. La decisione deve risultare da verbale redatto da notaio ed </a:t>
            </a:r>
            <a:r>
              <a:rPr lang="it-IT" sz="1600" b="0" i="1" dirty="0" err="1">
                <a:solidFill>
                  <a:schemeClr val="tx1"/>
                </a:solidFill>
                <a:effectLst/>
                <a:latin typeface="Calibri" panose="020F0502020204030204" pitchFamily="34" charset="0"/>
                <a:cs typeface="Calibri" panose="020F0502020204030204" pitchFamily="34" charset="0"/>
              </a:rPr>
              <a:t>e'</a:t>
            </a:r>
            <a:r>
              <a:rPr lang="it-IT" sz="1600" b="0" i="1" dirty="0">
                <a:solidFill>
                  <a:schemeClr val="tx1"/>
                </a:solidFill>
                <a:effectLst/>
                <a:latin typeface="Calibri" panose="020F0502020204030204" pitchFamily="34" charset="0"/>
                <a:cs typeface="Calibri" panose="020F0502020204030204" pitchFamily="34" charset="0"/>
              </a:rPr>
              <a:t> depositata e iscritta nel registro delle imprese. La domanda di accesso </a:t>
            </a:r>
            <a:r>
              <a:rPr lang="it-IT" sz="1600" b="0" i="1" dirty="0" err="1">
                <a:solidFill>
                  <a:schemeClr val="tx1"/>
                </a:solidFill>
                <a:effectLst/>
                <a:latin typeface="Calibri" panose="020F0502020204030204" pitchFamily="34" charset="0"/>
                <a:cs typeface="Calibri" panose="020F0502020204030204" pitchFamily="34" charset="0"/>
              </a:rPr>
              <a:t>e'</a:t>
            </a:r>
            <a:r>
              <a:rPr lang="it-IT" sz="1600" b="0" i="1" dirty="0">
                <a:solidFill>
                  <a:schemeClr val="tx1"/>
                </a:solidFill>
                <a:effectLst/>
                <a:latin typeface="Calibri" panose="020F0502020204030204" pitchFamily="34" charset="0"/>
                <a:cs typeface="Calibri" panose="020F0502020204030204" pitchFamily="34" charset="0"/>
              </a:rPr>
              <a:t> sottoscritta da coloro che hanno la rappresentanza della </a:t>
            </a:r>
            <a:r>
              <a:rPr lang="it-IT" sz="1600" b="0" i="1" dirty="0" err="1">
                <a:solidFill>
                  <a:schemeClr val="tx1"/>
                </a:solidFill>
                <a:effectLst/>
                <a:latin typeface="Calibri" panose="020F0502020204030204" pitchFamily="34" charset="0"/>
                <a:cs typeface="Calibri" panose="020F0502020204030204" pitchFamily="34" charset="0"/>
              </a:rPr>
              <a:t>societa’</a:t>
            </a:r>
            <a:r>
              <a:rPr lang="it-IT" sz="1600" b="0" i="0" dirty="0">
                <a:solidFill>
                  <a:schemeClr val="tx1"/>
                </a:solidFill>
                <a:effectLst/>
                <a:latin typeface="Calibri" panose="020F0502020204030204" pitchFamily="34" charset="0"/>
                <a:cs typeface="Calibri" panose="020F0502020204030204" pitchFamily="34" charset="0"/>
              </a:rPr>
              <a:t>». La disposizione è applicabile anche agli imprenditori collettivi diversi dalle società nei limiti di compatibilità, come previsto dal comma 6</a:t>
            </a:r>
            <a:endParaRPr lang="it-IT" sz="1600" b="1" dirty="0">
              <a:solidFill>
                <a:schemeClr val="tx1"/>
              </a:solidFill>
              <a:latin typeface="Calibri" panose="020F0502020204030204" pitchFamily="34" charset="0"/>
              <a:cs typeface="Calibri" panose="020F0502020204030204" pitchFamily="34" charset="0"/>
            </a:endParaRPr>
          </a:p>
          <a:p>
            <a:pPr marL="0" indent="0" algn="just" fontAlgn="base">
              <a:buNone/>
            </a:pPr>
            <a:endParaRPr lang="it-IT" b="1" dirty="0">
              <a:solidFill>
                <a:srgbClr val="00B050"/>
              </a:solidFill>
              <a:latin typeface="Calibri" panose="020F0502020204030204" pitchFamily="34" charset="0"/>
              <a:cs typeface="Calibri" panose="020F0502020204030204" pitchFamily="34" charset="0"/>
            </a:endParaRPr>
          </a:p>
        </p:txBody>
      </p:sp>
      <p:sp>
        <p:nvSpPr>
          <p:cNvPr id="5" name="CasellaDiTesto 4">
            <a:extLst>
              <a:ext uri="{FF2B5EF4-FFF2-40B4-BE49-F238E27FC236}">
                <a16:creationId xmlns="" xmlns:a16="http://schemas.microsoft.com/office/drawing/2014/main" id="{81DD7A76-FFA5-4471-9257-128B6740DCE5}"/>
              </a:ext>
            </a:extLst>
          </p:cNvPr>
          <p:cNvSpPr txBox="1"/>
          <p:nvPr/>
        </p:nvSpPr>
        <p:spPr>
          <a:xfrm>
            <a:off x="1353908" y="3568959"/>
            <a:ext cx="8014996" cy="3108543"/>
          </a:xfrm>
          <a:prstGeom prst="rect">
            <a:avLst/>
          </a:prstGeom>
          <a:noFill/>
          <a:ln w="28575">
            <a:solidFill>
              <a:srgbClr val="FFC000"/>
            </a:solidFill>
          </a:ln>
        </p:spPr>
        <p:txBody>
          <a:bodyPr wrap="square" rtlCol="0">
            <a:spAutoFit/>
          </a:bodyPr>
          <a:lstStyle/>
          <a:p>
            <a:pPr algn="ctr">
              <a:buClr>
                <a:srgbClr val="00B050"/>
              </a:buClr>
            </a:pPr>
            <a:r>
              <a:rPr lang="it-IT" sz="1600" b="1" dirty="0">
                <a:solidFill>
                  <a:srgbClr val="C00000"/>
                </a:solidFill>
              </a:rPr>
              <a:t>FOCUS</a:t>
            </a:r>
          </a:p>
          <a:p>
            <a:pPr marL="342900" indent="-342900" algn="just">
              <a:buClr>
                <a:srgbClr val="00B050"/>
              </a:buClr>
              <a:buFont typeface="Wingdings" panose="05000000000000000000" pitchFamily="2" charset="2"/>
              <a:buChar char="v"/>
            </a:pPr>
            <a:r>
              <a:rPr lang="it-IT" sz="1500" b="1" dirty="0">
                <a:solidFill>
                  <a:schemeClr val="accent6">
                    <a:lumMod val="75000"/>
                  </a:schemeClr>
                </a:solidFill>
              </a:rPr>
              <a:t>è stato codificato il principio giurisprudenziale della necessità di questa determina solo con riferimento alla domanda piena e non anche a quella con riserva;</a:t>
            </a:r>
          </a:p>
          <a:p>
            <a:pPr marL="342900" indent="-342900" algn="just">
              <a:buClr>
                <a:srgbClr val="00B050"/>
              </a:buClr>
              <a:buFont typeface="Wingdings" panose="05000000000000000000" pitchFamily="2" charset="2"/>
              <a:buChar char="v"/>
            </a:pPr>
            <a:r>
              <a:rPr lang="it-IT" sz="1500" b="1" dirty="0">
                <a:solidFill>
                  <a:schemeClr val="accent6">
                    <a:lumMod val="75000"/>
                  </a:schemeClr>
                </a:solidFill>
              </a:rPr>
              <a:t>rispetto all’art. 152 LF non è stata prevista la possibilità di una diversa disposizione dell’atto costitutivo e dello statuto, né è stata prevista la necessità della delibera dei soci per le società di persone;</a:t>
            </a:r>
          </a:p>
          <a:p>
            <a:pPr marL="342900" indent="-342900" algn="just">
              <a:buClr>
                <a:srgbClr val="00B050"/>
              </a:buClr>
              <a:buFont typeface="Wingdings" panose="05000000000000000000" pitchFamily="2" charset="2"/>
              <a:buChar char="v"/>
            </a:pPr>
            <a:r>
              <a:rPr lang="it-IT" sz="1500" b="1" dirty="0">
                <a:solidFill>
                  <a:schemeClr val="accent6">
                    <a:lumMod val="75000"/>
                  </a:schemeClr>
                </a:solidFill>
              </a:rPr>
              <a:t>non è stato risolto  il problema della necessità dello specifico conferimento del relativo potere al liquidatore (oggetto di apparente contrasto giurisprudenziale: v. Cass. n. 12273/16 e Cass. n. 13867/17);</a:t>
            </a:r>
          </a:p>
          <a:p>
            <a:pPr marL="342900" indent="-342900" algn="just">
              <a:buClr>
                <a:srgbClr val="00B050"/>
              </a:buClr>
              <a:buFont typeface="Wingdings" panose="05000000000000000000" pitchFamily="2" charset="2"/>
              <a:buChar char="v"/>
            </a:pPr>
            <a:r>
              <a:rPr lang="it-IT" sz="1500" b="1" dirty="0">
                <a:solidFill>
                  <a:schemeClr val="accent6">
                    <a:lumMod val="75000"/>
                  </a:schemeClr>
                </a:solidFill>
              </a:rPr>
              <a:t>in caso di mancanza del verbale è applicabile il principio generale ricavabile dall’art. 182 c.p.c.</a:t>
            </a:r>
          </a:p>
          <a:p>
            <a:pPr marL="342900" indent="-342900" algn="just">
              <a:buClr>
                <a:srgbClr val="00B050"/>
              </a:buClr>
              <a:buFont typeface="Wingdings" panose="05000000000000000000" pitchFamily="2" charset="2"/>
              <a:buChar char="v"/>
            </a:pPr>
            <a:r>
              <a:rPr lang="it-IT" sz="1500" b="1" dirty="0">
                <a:solidFill>
                  <a:schemeClr val="accent6">
                    <a:lumMod val="75000"/>
                  </a:schemeClr>
                </a:solidFill>
              </a:rPr>
              <a:t>la disposizione è applicabile al concordato minore chiesto da una società in virtù del rinvio contenuto nell’art. 74 comma 4?</a:t>
            </a:r>
          </a:p>
        </p:txBody>
      </p:sp>
    </p:spTree>
    <p:extLst>
      <p:ext uri="{BB962C8B-B14F-4D97-AF65-F5344CB8AC3E}">
        <p14:creationId xmlns:p14="http://schemas.microsoft.com/office/powerpoint/2010/main" val="309739682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81481" y="0"/>
            <a:ext cx="9832064" cy="914400"/>
          </a:xfrm>
        </p:spPr>
        <p:txBody>
          <a:bodyPr>
            <a:normAutofit/>
          </a:bodyPr>
          <a:lstStyle/>
          <a:p>
            <a:pPr algn="ctr"/>
            <a:r>
              <a:rPr lang="it-IT" sz="2800" b="1" dirty="0">
                <a:solidFill>
                  <a:srgbClr val="C00000"/>
                </a:solidFill>
              </a:rPr>
              <a:t>PROCEDIMENTO UNITARIO</a:t>
            </a:r>
            <a:r>
              <a:rPr lang="it-IT" sz="3200" b="1" dirty="0">
                <a:solidFill>
                  <a:srgbClr val="C00000"/>
                </a:solidFill>
              </a:rPr>
              <a:t/>
            </a:r>
            <a:br>
              <a:rPr lang="it-IT" sz="3200" b="1" dirty="0">
                <a:solidFill>
                  <a:srgbClr val="C00000"/>
                </a:solidFill>
              </a:rPr>
            </a:br>
            <a:r>
              <a:rPr lang="it-IT" sz="2000" b="1" dirty="0">
                <a:solidFill>
                  <a:srgbClr val="C00000"/>
                </a:solidFill>
              </a:rPr>
              <a:t>RAPPRESENTANZA</a:t>
            </a:r>
            <a:endParaRPr lang="it-IT" sz="2400" b="1" dirty="0">
              <a:solidFill>
                <a:srgbClr val="C00000"/>
              </a:solidFill>
              <a:latin typeface="Times New Roman" pitchFamily="18" charset="0"/>
              <a:cs typeface="Times New Roman" pitchFamily="18" charset="0"/>
            </a:endParaRPr>
          </a:p>
        </p:txBody>
      </p:sp>
      <p:sp>
        <p:nvSpPr>
          <p:cNvPr id="3" name="Segnaposto contenuto 2"/>
          <p:cNvSpPr>
            <a:spLocks noGrp="1"/>
          </p:cNvSpPr>
          <p:nvPr>
            <p:ph idx="1"/>
          </p:nvPr>
        </p:nvSpPr>
        <p:spPr>
          <a:xfrm>
            <a:off x="353086" y="908720"/>
            <a:ext cx="9388074" cy="5949280"/>
          </a:xfrm>
        </p:spPr>
        <p:txBody>
          <a:bodyPr>
            <a:normAutofit/>
          </a:bodyPr>
          <a:lstStyle/>
          <a:p>
            <a:pPr marL="0" indent="0" algn="just" fontAlgn="base">
              <a:buSzPct val="120000"/>
              <a:buNone/>
            </a:pPr>
            <a:r>
              <a:rPr lang="it-IT" sz="1600" b="1" dirty="0">
                <a:solidFill>
                  <a:srgbClr val="00B050"/>
                </a:solidFill>
                <a:latin typeface="Calibri" panose="020F0502020204030204" pitchFamily="34" charset="0"/>
                <a:cs typeface="Calibri" panose="020F0502020204030204" pitchFamily="34" charset="0"/>
              </a:rPr>
              <a:t>2.</a:t>
            </a:r>
            <a:r>
              <a:rPr lang="it-IT" sz="1600" b="1" dirty="0">
                <a:solidFill>
                  <a:schemeClr val="tx1"/>
                </a:solidFill>
                <a:latin typeface="Calibri" panose="020F0502020204030204" pitchFamily="34" charset="0"/>
                <a:cs typeface="Calibri" panose="020F0502020204030204" pitchFamily="34" charset="0"/>
              </a:rPr>
              <a:t> L’art. 9 comma 2 prevede che: </a:t>
            </a:r>
            <a:r>
              <a:rPr lang="it-IT" sz="1600" b="0" i="0" dirty="0">
                <a:solidFill>
                  <a:schemeClr val="tx1"/>
                </a:solidFill>
                <a:effectLst/>
                <a:latin typeface="Calibri" panose="020F0502020204030204" pitchFamily="34" charset="0"/>
                <a:cs typeface="Calibri" panose="020F0502020204030204" pitchFamily="34" charset="0"/>
              </a:rPr>
              <a:t>«</a:t>
            </a:r>
            <a:r>
              <a:rPr lang="it-IT" sz="1600" i="1" dirty="0">
                <a:solidFill>
                  <a:schemeClr val="tx1"/>
                </a:solidFill>
                <a:latin typeface="Calibri" panose="020F0502020204030204" pitchFamily="34" charset="0"/>
                <a:cs typeface="Calibri" panose="020F0502020204030204" pitchFamily="34" charset="0"/>
              </a:rPr>
              <a:t>salvi i casi in cui non sia previsto altrimenti, nelle procedure disciplinate dal presente codice, il patrocinio del difensore è obbligatorio</a:t>
            </a:r>
            <a:r>
              <a:rPr lang="it-IT" sz="1600" b="0" i="0" dirty="0">
                <a:solidFill>
                  <a:schemeClr val="tx1"/>
                </a:solidFill>
                <a:effectLst/>
                <a:latin typeface="Calibri" panose="020F0502020204030204" pitchFamily="34" charset="0"/>
                <a:cs typeface="Calibri" panose="020F0502020204030204" pitchFamily="34" charset="0"/>
              </a:rPr>
              <a:t>». </a:t>
            </a:r>
            <a:r>
              <a:rPr lang="it-IT" sz="1600" b="1" i="0" dirty="0" smtClean="0">
                <a:solidFill>
                  <a:schemeClr val="tx1"/>
                </a:solidFill>
                <a:effectLst/>
                <a:latin typeface="Calibri" panose="020F0502020204030204" pitchFamily="34" charset="0"/>
                <a:cs typeface="Calibri" panose="020F0502020204030204" pitchFamily="34" charset="0"/>
              </a:rPr>
              <a:t>L’art. 40 comma 2 prevede che</a:t>
            </a:r>
            <a:r>
              <a:rPr lang="it-IT" sz="1600" b="0" i="0" dirty="0" smtClean="0">
                <a:solidFill>
                  <a:schemeClr val="tx1"/>
                </a:solidFill>
                <a:effectLst/>
                <a:latin typeface="Calibri" panose="020F0502020204030204" pitchFamily="34" charset="0"/>
                <a:cs typeface="Calibri" panose="020F0502020204030204" pitchFamily="34" charset="0"/>
              </a:rPr>
              <a:t>: «</a:t>
            </a:r>
            <a:r>
              <a:rPr lang="it-IT" sz="1600" b="0" i="1" dirty="0" smtClean="0">
                <a:solidFill>
                  <a:schemeClr val="tx1"/>
                </a:solidFill>
                <a:effectLst/>
                <a:latin typeface="Calibri" panose="020F0502020204030204" pitchFamily="34" charset="0"/>
                <a:cs typeface="Calibri" panose="020F0502020204030204" pitchFamily="34" charset="0"/>
              </a:rPr>
              <a:t>i</a:t>
            </a:r>
            <a:r>
              <a:rPr lang="it-IT" sz="1600" i="1" dirty="0" smtClean="0">
                <a:latin typeface="Calibri" panose="020F0502020204030204" pitchFamily="34" charset="0"/>
                <a:cs typeface="Calibri" panose="020F0502020204030204" pitchFamily="34" charset="0"/>
              </a:rPr>
              <a:t>l </a:t>
            </a:r>
            <a:r>
              <a:rPr lang="it-IT" sz="1600" i="1" dirty="0">
                <a:latin typeface="Calibri" panose="020F0502020204030204" pitchFamily="34" charset="0"/>
                <a:cs typeface="Calibri" panose="020F0502020204030204" pitchFamily="34" charset="0"/>
              </a:rPr>
              <a:t>ricorso deve indicare l'ufficio giudiziario, l'oggetto, le ragioni della domanda e le conclusioni ed </a:t>
            </a:r>
            <a:r>
              <a:rPr lang="it-IT" sz="1600" i="1" dirty="0" err="1">
                <a:latin typeface="Calibri" panose="020F0502020204030204" pitchFamily="34" charset="0"/>
                <a:cs typeface="Calibri" panose="020F0502020204030204" pitchFamily="34" charset="0"/>
              </a:rPr>
              <a:t>e'</a:t>
            </a:r>
            <a:r>
              <a:rPr lang="it-IT" sz="1600" i="1" dirty="0">
                <a:latin typeface="Calibri" panose="020F0502020204030204" pitchFamily="34" charset="0"/>
                <a:cs typeface="Calibri" panose="020F0502020204030204" pitchFamily="34" charset="0"/>
              </a:rPr>
              <a:t> sottoscritto dal difensore munito di </a:t>
            </a:r>
            <a:r>
              <a:rPr lang="it-IT" sz="1600" i="1" dirty="0" smtClean="0">
                <a:latin typeface="Calibri" panose="020F0502020204030204" pitchFamily="34" charset="0"/>
                <a:cs typeface="Calibri" panose="020F0502020204030204" pitchFamily="34" charset="0"/>
              </a:rPr>
              <a:t>procura</a:t>
            </a:r>
            <a:r>
              <a:rPr lang="it-IT" sz="1600" dirty="0" smtClean="0">
                <a:latin typeface="Calibri" panose="020F0502020204030204" pitchFamily="34" charset="0"/>
                <a:cs typeface="Calibri" panose="020F0502020204030204" pitchFamily="34" charset="0"/>
              </a:rPr>
              <a:t>». </a:t>
            </a:r>
            <a:r>
              <a:rPr lang="it-IT" sz="1600" b="1" i="0" dirty="0" smtClean="0">
                <a:solidFill>
                  <a:schemeClr val="tx1"/>
                </a:solidFill>
                <a:effectLst/>
                <a:latin typeface="Calibri" panose="020F0502020204030204" pitchFamily="34" charset="0"/>
                <a:cs typeface="Calibri" panose="020F0502020204030204" pitchFamily="34" charset="0"/>
              </a:rPr>
              <a:t>L’art</a:t>
            </a:r>
            <a:r>
              <a:rPr lang="it-IT" sz="1600" b="1" i="0" dirty="0">
                <a:solidFill>
                  <a:schemeClr val="tx1"/>
                </a:solidFill>
                <a:effectLst/>
                <a:latin typeface="Calibri" panose="020F0502020204030204" pitchFamily="34" charset="0"/>
                <a:cs typeface="Calibri" panose="020F0502020204030204" pitchFamily="34" charset="0"/>
              </a:rPr>
              <a:t>. 40 comma 5 prevede che</a:t>
            </a:r>
            <a:r>
              <a:rPr lang="it-IT" sz="1600" b="0" i="0" dirty="0">
                <a:solidFill>
                  <a:schemeClr val="tx1"/>
                </a:solidFill>
                <a:effectLst/>
                <a:latin typeface="Calibri" panose="020F0502020204030204" pitchFamily="34" charset="0"/>
                <a:cs typeface="Calibri" panose="020F0502020204030204" pitchFamily="34" charset="0"/>
              </a:rPr>
              <a:t>: «</a:t>
            </a:r>
            <a:r>
              <a:rPr lang="it-IT" sz="1600" b="0" i="1" dirty="0">
                <a:solidFill>
                  <a:schemeClr val="tx1"/>
                </a:solidFill>
                <a:effectLst/>
                <a:latin typeface="Calibri" panose="020F0502020204030204" pitchFamily="34" charset="0"/>
                <a:cs typeface="Calibri" panose="020F0502020204030204" pitchFamily="34" charset="0"/>
              </a:rPr>
              <a:t>Nel procedimento di liquidazione giudiziale il debitore può stare in giudizio personalmente». </a:t>
            </a:r>
            <a:r>
              <a:rPr lang="it-IT" sz="1600" b="1" dirty="0">
                <a:solidFill>
                  <a:schemeClr val="tx1"/>
                </a:solidFill>
                <a:effectLst/>
                <a:latin typeface="Calibri" panose="020F0502020204030204" pitchFamily="34" charset="0"/>
                <a:cs typeface="Calibri" panose="020F0502020204030204" pitchFamily="34" charset="0"/>
              </a:rPr>
              <a:t>L’art. 68 comma 1 prevede che la domanda di omologa del piano di ristrutturazione dei debiti del consumatore: </a:t>
            </a:r>
            <a:r>
              <a:rPr lang="it-IT" sz="1600" dirty="0">
                <a:solidFill>
                  <a:schemeClr val="tx1"/>
                </a:solidFill>
                <a:effectLst/>
                <a:latin typeface="Calibri" panose="020F0502020204030204" pitchFamily="34" charset="0"/>
                <a:cs typeface="Calibri" panose="020F0502020204030204" pitchFamily="34" charset="0"/>
              </a:rPr>
              <a:t>«</a:t>
            </a:r>
            <a:r>
              <a:rPr lang="it-IT" sz="1600" i="1" dirty="0">
                <a:solidFill>
                  <a:schemeClr val="tx1"/>
                </a:solidFill>
                <a:effectLst/>
                <a:latin typeface="Calibri" panose="020F0502020204030204" pitchFamily="34" charset="0"/>
                <a:cs typeface="Calibri" panose="020F0502020204030204" pitchFamily="34" charset="0"/>
              </a:rPr>
              <a:t>deve essere presentata al giudice tramite un OCC…Non è necessaria l’assistenza tecnica</a:t>
            </a:r>
            <a:r>
              <a:rPr lang="it-IT" sz="1600" dirty="0">
                <a:solidFill>
                  <a:schemeClr val="tx1"/>
                </a:solidFill>
                <a:effectLst/>
                <a:latin typeface="Calibri" panose="020F0502020204030204" pitchFamily="34" charset="0"/>
                <a:cs typeface="Calibri" panose="020F0502020204030204" pitchFamily="34" charset="0"/>
              </a:rPr>
              <a:t>». </a:t>
            </a:r>
            <a:r>
              <a:rPr lang="it-IT" sz="1600" b="1" dirty="0">
                <a:solidFill>
                  <a:schemeClr val="tx1"/>
                </a:solidFill>
                <a:effectLst/>
                <a:latin typeface="Calibri" panose="020F0502020204030204" pitchFamily="34" charset="0"/>
                <a:cs typeface="Calibri" panose="020F0502020204030204" pitchFamily="34" charset="0"/>
              </a:rPr>
              <a:t>L’art. 76 comma 1 prevede che la domanda di omologa del concordato minore </a:t>
            </a:r>
            <a:r>
              <a:rPr lang="it-IT" sz="1600" dirty="0">
                <a:solidFill>
                  <a:schemeClr val="tx1"/>
                </a:solidFill>
                <a:effectLst/>
                <a:latin typeface="Calibri" panose="020F0502020204030204" pitchFamily="34" charset="0"/>
                <a:cs typeface="Calibri" panose="020F0502020204030204" pitchFamily="34" charset="0"/>
              </a:rPr>
              <a:t>«</a:t>
            </a:r>
            <a:r>
              <a:rPr lang="it-IT" sz="1600" i="1" dirty="0">
                <a:solidFill>
                  <a:schemeClr val="tx1"/>
                </a:solidFill>
                <a:effectLst/>
                <a:latin typeface="Calibri" panose="020F0502020204030204" pitchFamily="34" charset="0"/>
                <a:cs typeface="Calibri" panose="020F0502020204030204" pitchFamily="34" charset="0"/>
              </a:rPr>
              <a:t>è formulata tramite un OCC…</a:t>
            </a:r>
            <a:r>
              <a:rPr lang="it-IT" sz="1600" dirty="0">
                <a:solidFill>
                  <a:schemeClr val="tx1"/>
                </a:solidFill>
                <a:effectLst/>
                <a:latin typeface="Calibri" panose="020F0502020204030204" pitchFamily="34" charset="0"/>
                <a:cs typeface="Calibri" panose="020F0502020204030204" pitchFamily="34" charset="0"/>
              </a:rPr>
              <a:t>». </a:t>
            </a:r>
            <a:r>
              <a:rPr lang="it-IT" sz="1600" b="1" dirty="0">
                <a:solidFill>
                  <a:schemeClr val="tx1"/>
                </a:solidFill>
                <a:effectLst/>
                <a:latin typeface="Calibri" panose="020F0502020204030204" pitchFamily="34" charset="0"/>
                <a:cs typeface="Calibri" panose="020F0502020204030204" pitchFamily="34" charset="0"/>
              </a:rPr>
              <a:t>L’art. 269 comma prevede che il ricorso per l’apertura della liquidazione controllata</a:t>
            </a:r>
            <a:r>
              <a:rPr lang="it-IT" sz="1600" dirty="0">
                <a:solidFill>
                  <a:schemeClr val="tx1"/>
                </a:solidFill>
                <a:effectLst/>
                <a:latin typeface="Calibri" panose="020F0502020204030204" pitchFamily="34" charset="0"/>
                <a:cs typeface="Calibri" panose="020F0502020204030204" pitchFamily="34" charset="0"/>
              </a:rPr>
              <a:t>: «</a:t>
            </a:r>
            <a:r>
              <a:rPr lang="it-IT" sz="1600" i="1" dirty="0">
                <a:solidFill>
                  <a:schemeClr val="tx1"/>
                </a:solidFill>
                <a:effectLst/>
                <a:latin typeface="Calibri" panose="020F0502020204030204" pitchFamily="34" charset="0"/>
                <a:cs typeface="Calibri" panose="020F0502020204030204" pitchFamily="34" charset="0"/>
              </a:rPr>
              <a:t>può essere presentato personalmente dal debitore, con l’OCC</a:t>
            </a:r>
            <a:r>
              <a:rPr lang="it-IT" sz="1600" dirty="0">
                <a:solidFill>
                  <a:schemeClr val="tx1"/>
                </a:solidFill>
                <a:effectLst/>
                <a:latin typeface="Calibri" panose="020F0502020204030204" pitchFamily="34" charset="0"/>
                <a:cs typeface="Calibri" panose="020F0502020204030204" pitchFamily="34" charset="0"/>
              </a:rPr>
              <a:t>»</a:t>
            </a:r>
            <a:endParaRPr lang="it-IT" sz="1600" b="1" dirty="0">
              <a:solidFill>
                <a:schemeClr val="tx1"/>
              </a:solidFill>
              <a:latin typeface="Calibri" panose="020F0502020204030204" pitchFamily="34" charset="0"/>
              <a:cs typeface="Calibri" panose="020F0502020204030204" pitchFamily="34" charset="0"/>
            </a:endParaRPr>
          </a:p>
          <a:p>
            <a:pPr marL="0" indent="0" algn="just" fontAlgn="base">
              <a:buNone/>
            </a:pPr>
            <a:endParaRPr lang="it-IT" b="1" dirty="0">
              <a:solidFill>
                <a:srgbClr val="00B050"/>
              </a:solidFill>
              <a:latin typeface="Calibri" panose="020F0502020204030204" pitchFamily="34" charset="0"/>
              <a:cs typeface="Calibri" panose="020F0502020204030204" pitchFamily="34" charset="0"/>
            </a:endParaRPr>
          </a:p>
        </p:txBody>
      </p:sp>
      <p:sp>
        <p:nvSpPr>
          <p:cNvPr id="5" name="CasellaDiTesto 4">
            <a:extLst>
              <a:ext uri="{FF2B5EF4-FFF2-40B4-BE49-F238E27FC236}">
                <a16:creationId xmlns="" xmlns:a16="http://schemas.microsoft.com/office/drawing/2014/main" id="{81DD7A76-FFA5-4471-9257-128B6740DCE5}"/>
              </a:ext>
            </a:extLst>
          </p:cNvPr>
          <p:cNvSpPr txBox="1"/>
          <p:nvPr/>
        </p:nvSpPr>
        <p:spPr>
          <a:xfrm>
            <a:off x="1279263" y="3139751"/>
            <a:ext cx="8014996" cy="3585597"/>
          </a:xfrm>
          <a:prstGeom prst="rect">
            <a:avLst/>
          </a:prstGeom>
          <a:noFill/>
          <a:ln w="28575">
            <a:solidFill>
              <a:srgbClr val="FFC000"/>
            </a:solidFill>
          </a:ln>
        </p:spPr>
        <p:txBody>
          <a:bodyPr wrap="square" rtlCol="0">
            <a:spAutoFit/>
          </a:bodyPr>
          <a:lstStyle/>
          <a:p>
            <a:pPr algn="ctr">
              <a:buClr>
                <a:srgbClr val="00B050"/>
              </a:buClr>
            </a:pPr>
            <a:r>
              <a:rPr lang="it-IT" sz="1600" b="1" dirty="0">
                <a:solidFill>
                  <a:srgbClr val="C00000"/>
                </a:solidFill>
              </a:rPr>
              <a:t>FOCUS</a:t>
            </a:r>
          </a:p>
          <a:p>
            <a:pPr marL="342900" indent="-342900" algn="just">
              <a:buClr>
                <a:srgbClr val="00B050"/>
              </a:buClr>
              <a:buFont typeface="Wingdings" panose="05000000000000000000" pitchFamily="2" charset="2"/>
              <a:buChar char="v"/>
            </a:pPr>
            <a:r>
              <a:rPr lang="it-IT" sz="1500" b="1" dirty="0">
                <a:solidFill>
                  <a:schemeClr val="accent6">
                    <a:lumMod val="75000"/>
                  </a:schemeClr>
                </a:solidFill>
              </a:rPr>
              <a:t>l’esenzione prevista dall’art. 40 comma 5 si riferisce tanto all’ipotesi in cui l’imprenditore sia ricorrente in proprio quanto all’ipotesi in cui sia resistente (come si è già ritenuto nel vigore della legge </a:t>
            </a:r>
            <a:r>
              <a:rPr lang="it-IT" sz="1500" b="1" dirty="0" smtClean="0">
                <a:solidFill>
                  <a:schemeClr val="accent6">
                    <a:lumMod val="75000"/>
                  </a:schemeClr>
                </a:solidFill>
              </a:rPr>
              <a:t>fallimentare);</a:t>
            </a:r>
            <a:endParaRPr lang="it-IT" sz="1500" b="1" dirty="0">
              <a:solidFill>
                <a:schemeClr val="accent6">
                  <a:lumMod val="75000"/>
                </a:schemeClr>
              </a:solidFill>
            </a:endParaRPr>
          </a:p>
          <a:p>
            <a:pPr marL="342900" indent="-342900" algn="just">
              <a:buClr>
                <a:srgbClr val="00B050"/>
              </a:buClr>
              <a:buFont typeface="Wingdings" panose="05000000000000000000" pitchFamily="2" charset="2"/>
              <a:buChar char="v"/>
            </a:pPr>
            <a:r>
              <a:rPr lang="it-IT" sz="1500" b="1" dirty="0">
                <a:solidFill>
                  <a:schemeClr val="accent6">
                    <a:lumMod val="75000"/>
                  </a:schemeClr>
                </a:solidFill>
              </a:rPr>
              <a:t>a fronte della rigida formulazione dell’art. 68 comma 1 è ammissibile la presentazione della domanda da parte di un avvocato, della cui rappresentanza tecnica il consumatore abbia deciso di avvalersi?;</a:t>
            </a:r>
          </a:p>
          <a:p>
            <a:pPr marL="342900" indent="-342900" algn="just">
              <a:buClr>
                <a:srgbClr val="00B050"/>
              </a:buClr>
              <a:buFont typeface="Wingdings" panose="05000000000000000000" pitchFamily="2" charset="2"/>
              <a:buChar char="v"/>
            </a:pPr>
            <a:r>
              <a:rPr lang="it-IT" sz="1500" b="1" dirty="0">
                <a:solidFill>
                  <a:schemeClr val="accent6">
                    <a:lumMod val="75000"/>
                  </a:schemeClr>
                </a:solidFill>
              </a:rPr>
              <a:t>l’art. 76 comma 1 si riferisce all’ausilio nell’impostazione della domanda, ma non alla presentazione al giudice;</a:t>
            </a:r>
          </a:p>
          <a:p>
            <a:pPr marL="342900" indent="-342900" algn="just">
              <a:buClr>
                <a:srgbClr val="00B050"/>
              </a:buClr>
              <a:buFont typeface="Wingdings" panose="05000000000000000000" pitchFamily="2" charset="2"/>
              <a:buChar char="v"/>
            </a:pPr>
            <a:r>
              <a:rPr lang="it-IT" sz="1500" b="1" dirty="0">
                <a:solidFill>
                  <a:schemeClr val="accent6">
                    <a:lumMod val="75000"/>
                  </a:schemeClr>
                </a:solidFill>
              </a:rPr>
              <a:t>nelle ipotesi di deposito giudiziale della domanda tramite OCC è sempre necessario che vi sia un ricorso sottoscritto dalla parte contenente la proposta o la richiesta;</a:t>
            </a:r>
          </a:p>
          <a:p>
            <a:pPr marL="342900" indent="-342900" algn="just">
              <a:buClr>
                <a:srgbClr val="00B050"/>
              </a:buClr>
              <a:buFont typeface="Wingdings" panose="05000000000000000000" pitchFamily="2" charset="2"/>
              <a:buChar char="v"/>
            </a:pPr>
            <a:r>
              <a:rPr lang="it-IT" sz="1500" b="1" dirty="0">
                <a:solidFill>
                  <a:schemeClr val="accent6">
                    <a:lumMod val="75000"/>
                  </a:schemeClr>
                </a:solidFill>
              </a:rPr>
              <a:t>nelle ipotesi di rappresentanza tecnica necessaria, se la domanda è presentata personalmente dalla parte, dovrebbe ritenersi applicabile l’art. 182 c.p.c., in attesa della pronuncia delle Sezioni Unite a seguito dell’ordinanza n. 4932/22 o dell’entrata in vigore della nuova formulazione della disposizione</a:t>
            </a:r>
          </a:p>
        </p:txBody>
      </p:sp>
    </p:spTree>
    <p:extLst>
      <p:ext uri="{BB962C8B-B14F-4D97-AF65-F5344CB8AC3E}">
        <p14:creationId xmlns:p14="http://schemas.microsoft.com/office/powerpoint/2010/main" val="349232574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81481" y="0"/>
            <a:ext cx="9832064" cy="1035170"/>
          </a:xfrm>
        </p:spPr>
        <p:txBody>
          <a:bodyPr>
            <a:normAutofit fontScale="90000"/>
          </a:bodyPr>
          <a:lstStyle/>
          <a:p>
            <a:pPr algn="ctr"/>
            <a:r>
              <a:rPr lang="it-IT" sz="2800" b="1" dirty="0">
                <a:solidFill>
                  <a:srgbClr val="C00000"/>
                </a:solidFill>
              </a:rPr>
              <a:t>PROCEDIMENTO UNITARIO</a:t>
            </a:r>
            <a:r>
              <a:rPr lang="it-IT" sz="3200" b="1" dirty="0">
                <a:solidFill>
                  <a:srgbClr val="C00000"/>
                </a:solidFill>
              </a:rPr>
              <a:t/>
            </a:r>
            <a:br>
              <a:rPr lang="it-IT" sz="3200" b="1" dirty="0">
                <a:solidFill>
                  <a:srgbClr val="C00000"/>
                </a:solidFill>
              </a:rPr>
            </a:br>
            <a:r>
              <a:rPr lang="it-IT" sz="2700" b="1" dirty="0">
                <a:solidFill>
                  <a:srgbClr val="C00000"/>
                </a:solidFill>
              </a:rPr>
              <a:t>FASE INTRODUTTIVA</a:t>
            </a:r>
            <a:r>
              <a:rPr lang="it-IT" sz="2000" b="1" dirty="0">
                <a:solidFill>
                  <a:srgbClr val="C00000"/>
                </a:solidFill>
              </a:rPr>
              <a:t/>
            </a:r>
            <a:br>
              <a:rPr lang="it-IT" sz="2000" b="1" dirty="0">
                <a:solidFill>
                  <a:srgbClr val="C00000"/>
                </a:solidFill>
              </a:rPr>
            </a:br>
            <a:r>
              <a:rPr lang="it-IT" sz="2000" b="1" dirty="0">
                <a:solidFill>
                  <a:srgbClr val="C00000"/>
                </a:solidFill>
              </a:rPr>
              <a:t>PRODUZIONI E ACQUISIZIONI DOCUMENTALI</a:t>
            </a:r>
            <a:endParaRPr lang="it-IT" sz="2400" b="1" dirty="0">
              <a:solidFill>
                <a:srgbClr val="C00000"/>
              </a:solidFill>
              <a:latin typeface="Times New Roman" pitchFamily="18" charset="0"/>
              <a:cs typeface="Times New Roman" pitchFamily="18" charset="0"/>
            </a:endParaRPr>
          </a:p>
        </p:txBody>
      </p:sp>
      <p:sp>
        <p:nvSpPr>
          <p:cNvPr id="3" name="Segnaposto contenuto 2"/>
          <p:cNvSpPr>
            <a:spLocks noGrp="1"/>
          </p:cNvSpPr>
          <p:nvPr>
            <p:ph idx="1"/>
          </p:nvPr>
        </p:nvSpPr>
        <p:spPr>
          <a:xfrm>
            <a:off x="103517" y="1091682"/>
            <a:ext cx="9696091" cy="5688679"/>
          </a:xfrm>
        </p:spPr>
        <p:txBody>
          <a:bodyPr>
            <a:normAutofit fontScale="70000" lnSpcReduction="20000"/>
          </a:bodyPr>
          <a:lstStyle/>
          <a:p>
            <a:pPr marL="0" indent="0" algn="just" fontAlgn="base">
              <a:buSzPct val="120000"/>
              <a:buNone/>
            </a:pPr>
            <a:r>
              <a:rPr lang="it-IT" sz="2600" b="1" dirty="0">
                <a:solidFill>
                  <a:schemeClr val="accent2"/>
                </a:solidFill>
                <a:latin typeface="Calibri" panose="020F0502020204030204" pitchFamily="34" charset="0"/>
                <a:cs typeface="Calibri" panose="020F0502020204030204" pitchFamily="34" charset="0"/>
              </a:rPr>
              <a:t>L’art. 39 individua un corredo documentale di base che deve essere depositato in tutti i procedimenti promossi dal debitore. La disciplina dei singoli strumenti di regolazione della crisi individua poi gli ulteriori documenti necessari per la relativa procedura</a:t>
            </a:r>
          </a:p>
          <a:p>
            <a:pPr marL="0" indent="0" algn="ctr" fontAlgn="base">
              <a:buSzPct val="120000"/>
              <a:buNone/>
            </a:pPr>
            <a:r>
              <a:rPr lang="it-IT" sz="2300" b="1" dirty="0">
                <a:solidFill>
                  <a:srgbClr val="C00000"/>
                </a:solidFill>
                <a:latin typeface="Calibri" panose="020F0502020204030204" pitchFamily="34" charset="0"/>
                <a:cs typeface="Calibri" panose="020F0502020204030204" pitchFamily="34" charset="0"/>
              </a:rPr>
              <a:t>ART. 39</a:t>
            </a:r>
          </a:p>
          <a:p>
            <a:pPr marL="0" indent="0" algn="ctr" fontAlgn="base">
              <a:buSzPct val="120000"/>
              <a:buNone/>
            </a:pPr>
            <a:r>
              <a:rPr lang="it-IT" sz="2300" b="1" dirty="0">
                <a:solidFill>
                  <a:srgbClr val="0070C0"/>
                </a:solidFill>
                <a:latin typeface="Calibri" panose="020F0502020204030204" pitchFamily="34" charset="0"/>
                <a:cs typeface="Calibri" panose="020F0502020204030204" pitchFamily="34" charset="0"/>
              </a:rPr>
              <a:t>Obblighi del debitore che chiede l'accesso a uno strumento di regolazione della crisi e dell'insolvenza o a una procedura di insolvenza</a:t>
            </a:r>
            <a:r>
              <a:rPr lang="it-IT" sz="2300" b="1" dirty="0">
                <a:solidFill>
                  <a:schemeClr val="tx1"/>
                </a:solidFill>
                <a:latin typeface="Calibri" panose="020F0502020204030204" pitchFamily="34" charset="0"/>
                <a:cs typeface="Calibri" panose="020F0502020204030204" pitchFamily="34" charset="0"/>
              </a:rPr>
              <a:t> </a:t>
            </a:r>
          </a:p>
          <a:p>
            <a:pPr marL="0" indent="0" algn="just" fontAlgn="base">
              <a:buNone/>
            </a:pPr>
            <a:r>
              <a:rPr lang="it-IT" sz="2300" i="1" dirty="0">
                <a:solidFill>
                  <a:schemeClr val="tx1"/>
                </a:solidFill>
                <a:latin typeface="Calibri" panose="020F0502020204030204" pitchFamily="34" charset="0"/>
                <a:cs typeface="Calibri" panose="020F0502020204030204" pitchFamily="34" charset="0"/>
              </a:rPr>
              <a:t>1. Il debitore che chiede l'accesso a uno strumento di regolazione della crisi e dell'insolvenza o a una procedura di insolvenza deposita presso il tribunale </a:t>
            </a:r>
            <a:r>
              <a:rPr lang="it-IT" sz="2300" b="1" i="1" dirty="0">
                <a:solidFill>
                  <a:schemeClr val="tx1"/>
                </a:solidFill>
                <a:latin typeface="Calibri" panose="020F0502020204030204" pitchFamily="34" charset="0"/>
                <a:cs typeface="Calibri" panose="020F0502020204030204" pitchFamily="34" charset="0"/>
              </a:rPr>
              <a:t>le scritture contabili e fiscali obbligatorie, le dichiarazioni dei redditi concernenti i tre esercizi o anni precedenti ovvero l'intera esistenza dell'impresa o </a:t>
            </a:r>
            <a:r>
              <a:rPr lang="it-IT" sz="2300" b="1" i="1" dirty="0" err="1">
                <a:solidFill>
                  <a:schemeClr val="tx1"/>
                </a:solidFill>
                <a:latin typeface="Calibri" panose="020F0502020204030204" pitchFamily="34" charset="0"/>
                <a:cs typeface="Calibri" panose="020F0502020204030204" pitchFamily="34" charset="0"/>
              </a:rPr>
              <a:t>dell'attivita'</a:t>
            </a:r>
            <a:r>
              <a:rPr lang="it-IT" sz="2300" b="1" i="1" dirty="0">
                <a:solidFill>
                  <a:schemeClr val="tx1"/>
                </a:solidFill>
                <a:latin typeface="Calibri" panose="020F0502020204030204" pitchFamily="34" charset="0"/>
                <a:cs typeface="Calibri" panose="020F0502020204030204" pitchFamily="34" charset="0"/>
              </a:rPr>
              <a:t> economica o professionale, se questa ha avuto una minore durata, le dichiarazioni IRAP e le dichiarazioni annuali IVA relative ai medesimi periodi, i bilanci relativi agli ultimi tre esercizi. Deve inoltre depositare, anche in formato digitale, una relazione sulla situazione economica, patrimoniale e finanziaria aggiornata, uno stato particolareggiato ed estimativo delle sue </a:t>
            </a:r>
            <a:r>
              <a:rPr lang="it-IT" sz="2300" b="1" i="1" dirty="0" err="1">
                <a:solidFill>
                  <a:schemeClr val="tx1"/>
                </a:solidFill>
                <a:latin typeface="Calibri" panose="020F0502020204030204" pitchFamily="34" charset="0"/>
                <a:cs typeface="Calibri" panose="020F0502020204030204" pitchFamily="34" charset="0"/>
              </a:rPr>
              <a:t>attivita'</a:t>
            </a:r>
            <a:r>
              <a:rPr lang="it-IT" sz="2300" b="1" i="1" dirty="0">
                <a:solidFill>
                  <a:schemeClr val="tx1"/>
                </a:solidFill>
                <a:latin typeface="Calibri" panose="020F0502020204030204" pitchFamily="34" charset="0"/>
                <a:cs typeface="Calibri" panose="020F0502020204030204" pitchFamily="34" charset="0"/>
              </a:rPr>
              <a:t>, un'idonea certificazione sui debiti fiscali, contributivi e per premi assicurativi, l'elenco nominativo dei creditori e l'indicazione dei rispettivi crediti e delle cause di prelazione </a:t>
            </a:r>
            <a:r>
              <a:rPr lang="it-IT" sz="2300" b="1" i="1" dirty="0" err="1">
                <a:solidFill>
                  <a:schemeClr val="tx1"/>
                </a:solidFill>
                <a:latin typeface="Calibri" panose="020F0502020204030204" pitchFamily="34" charset="0"/>
                <a:cs typeface="Calibri" panose="020F0502020204030204" pitchFamily="34" charset="0"/>
              </a:rPr>
              <a:t>nonche</a:t>
            </a:r>
            <a:r>
              <a:rPr lang="it-IT" sz="2300" b="1" i="1" dirty="0">
                <a:solidFill>
                  <a:schemeClr val="tx1"/>
                </a:solidFill>
                <a:latin typeface="Calibri" panose="020F0502020204030204" pitchFamily="34" charset="0"/>
                <a:cs typeface="Calibri" panose="020F0502020204030204" pitchFamily="34" charset="0"/>
              </a:rPr>
              <a:t>' l'elenco nominativo di coloro che vantano diritti reali e personali su cose in suo possesso e l'indicazione delle cose stesse e del titolo da cui sorge il diritto. Tali elenchi devono contenere l'indicazione del domicilio digitale dei creditori e dei titolari di diritti reali e personali che ne sono muniti.</a:t>
            </a:r>
          </a:p>
          <a:p>
            <a:pPr marL="0" indent="0" algn="just" fontAlgn="base">
              <a:buNone/>
            </a:pPr>
            <a:r>
              <a:rPr lang="it-IT" sz="2300" i="1" dirty="0">
                <a:solidFill>
                  <a:schemeClr val="tx1"/>
                </a:solidFill>
                <a:latin typeface="Calibri" panose="020F0502020204030204" pitchFamily="34" charset="0"/>
                <a:cs typeface="Calibri" panose="020F0502020204030204" pitchFamily="34" charset="0"/>
              </a:rPr>
              <a:t>2. Il debitore deve depositare una </a:t>
            </a:r>
            <a:r>
              <a:rPr lang="it-IT" sz="2300" b="1" i="1" dirty="0">
                <a:solidFill>
                  <a:schemeClr val="tx1"/>
                </a:solidFill>
                <a:latin typeface="Calibri" panose="020F0502020204030204" pitchFamily="34" charset="0"/>
                <a:cs typeface="Calibri" panose="020F0502020204030204" pitchFamily="34" charset="0"/>
              </a:rPr>
              <a:t>relazione riepilogativa degli atti di straordinaria amministrazione di cui all'articolo 94, comma 2, compiuti nel quinquennio anteriore, anche in formato digitale.</a:t>
            </a:r>
          </a:p>
          <a:p>
            <a:pPr marL="0" indent="0" algn="just" fontAlgn="base">
              <a:buNone/>
            </a:pPr>
            <a:r>
              <a:rPr lang="it-IT" sz="2300" i="1" dirty="0">
                <a:solidFill>
                  <a:schemeClr val="tx1"/>
                </a:solidFill>
                <a:latin typeface="Calibri" panose="020F0502020204030204" pitchFamily="34" charset="0"/>
                <a:cs typeface="Calibri" panose="020F0502020204030204" pitchFamily="34" charset="0"/>
              </a:rPr>
              <a:t>3. Quando la domanda </a:t>
            </a:r>
            <a:r>
              <a:rPr lang="it-IT" sz="2300" i="1" dirty="0" err="1">
                <a:solidFill>
                  <a:schemeClr val="tx1"/>
                </a:solidFill>
                <a:latin typeface="Calibri" panose="020F0502020204030204" pitchFamily="34" charset="0"/>
                <a:cs typeface="Calibri" panose="020F0502020204030204" pitchFamily="34" charset="0"/>
              </a:rPr>
              <a:t>e'</a:t>
            </a:r>
            <a:r>
              <a:rPr lang="it-IT" sz="2300" i="1" dirty="0">
                <a:solidFill>
                  <a:schemeClr val="tx1"/>
                </a:solidFill>
                <a:latin typeface="Calibri" panose="020F0502020204030204" pitchFamily="34" charset="0"/>
                <a:cs typeface="Calibri" panose="020F0502020204030204" pitchFamily="34" charset="0"/>
              </a:rPr>
              <a:t> presentata ai sensi dell'articolo 44, comma 1, lettera a), il debitore deposita unitamente alla domanda unicamente i bilanci relativi agli ultimi tre esercizi o, per le imprese non soggette all'obbligo di redazione del bilancio, le dichiarazioni dei redditi e le dichiarazioni IRAP concernenti i tre esercizi precedenti, l'elenco nominativo dei creditori con l'indicazione dei rispettivi crediti e delle cause di prelazione, oltre che con l'indicazione del loro domicilio digitale, se ne sono muniti. L'ulteriore documentazione prevista dai commi 1 e 2 deve essere depositata nel termine assegnato dal tribunale ai sensi dell'articolo 44, comma 1, lettera a).</a:t>
            </a:r>
          </a:p>
        </p:txBody>
      </p:sp>
    </p:spTree>
    <p:extLst>
      <p:ext uri="{BB962C8B-B14F-4D97-AF65-F5344CB8AC3E}">
        <p14:creationId xmlns:p14="http://schemas.microsoft.com/office/powerpoint/2010/main" val="285923316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81481" y="0"/>
            <a:ext cx="9832064" cy="1035170"/>
          </a:xfrm>
        </p:spPr>
        <p:txBody>
          <a:bodyPr>
            <a:normAutofit fontScale="90000"/>
          </a:bodyPr>
          <a:lstStyle/>
          <a:p>
            <a:pPr algn="ctr"/>
            <a:r>
              <a:rPr lang="it-IT" sz="2800" b="1" dirty="0">
                <a:solidFill>
                  <a:srgbClr val="C00000"/>
                </a:solidFill>
              </a:rPr>
              <a:t>PROCEDIMENTO UNITARIO</a:t>
            </a:r>
            <a:r>
              <a:rPr lang="it-IT" sz="3200" b="1" dirty="0">
                <a:solidFill>
                  <a:srgbClr val="C00000"/>
                </a:solidFill>
              </a:rPr>
              <a:t/>
            </a:r>
            <a:br>
              <a:rPr lang="it-IT" sz="3200" b="1" dirty="0">
                <a:solidFill>
                  <a:srgbClr val="C00000"/>
                </a:solidFill>
              </a:rPr>
            </a:br>
            <a:r>
              <a:rPr lang="it-IT" sz="2700" b="1" dirty="0">
                <a:solidFill>
                  <a:srgbClr val="C00000"/>
                </a:solidFill>
              </a:rPr>
              <a:t>FASE INTRODUTTIVA</a:t>
            </a:r>
            <a:r>
              <a:rPr lang="it-IT" sz="2000" b="1" dirty="0">
                <a:solidFill>
                  <a:srgbClr val="C00000"/>
                </a:solidFill>
              </a:rPr>
              <a:t/>
            </a:r>
            <a:br>
              <a:rPr lang="it-IT" sz="2000" b="1" dirty="0">
                <a:solidFill>
                  <a:srgbClr val="C00000"/>
                </a:solidFill>
              </a:rPr>
            </a:br>
            <a:r>
              <a:rPr lang="it-IT" sz="2000" b="1" dirty="0">
                <a:solidFill>
                  <a:srgbClr val="C00000"/>
                </a:solidFill>
              </a:rPr>
              <a:t>PRODUZIONI E ACQUISIZIONI DOCUMENTALI</a:t>
            </a:r>
            <a:endParaRPr lang="it-IT" sz="2400" b="1" dirty="0">
              <a:solidFill>
                <a:srgbClr val="C00000"/>
              </a:solidFill>
              <a:latin typeface="Times New Roman" pitchFamily="18" charset="0"/>
              <a:cs typeface="Times New Roman" pitchFamily="18" charset="0"/>
            </a:endParaRPr>
          </a:p>
        </p:txBody>
      </p:sp>
      <p:sp>
        <p:nvSpPr>
          <p:cNvPr id="3" name="Segnaposto contenuto 2"/>
          <p:cNvSpPr>
            <a:spLocks noGrp="1"/>
          </p:cNvSpPr>
          <p:nvPr>
            <p:ph idx="1"/>
          </p:nvPr>
        </p:nvSpPr>
        <p:spPr>
          <a:xfrm>
            <a:off x="103517" y="1091682"/>
            <a:ext cx="9696091" cy="5688679"/>
          </a:xfrm>
        </p:spPr>
        <p:txBody>
          <a:bodyPr>
            <a:normAutofit/>
          </a:bodyPr>
          <a:lstStyle/>
          <a:p>
            <a:pPr marL="0" indent="0" algn="just" fontAlgn="base">
              <a:buSzPct val="120000"/>
              <a:buNone/>
            </a:pPr>
            <a:endParaRPr lang="it-IT" sz="2600" b="1" dirty="0">
              <a:solidFill>
                <a:schemeClr val="accent2"/>
              </a:solidFill>
              <a:latin typeface="Calibri" panose="020F0502020204030204" pitchFamily="34" charset="0"/>
              <a:cs typeface="Calibri" panose="020F0502020204030204" pitchFamily="34" charset="0"/>
            </a:endParaRPr>
          </a:p>
          <a:p>
            <a:pPr marL="0" indent="0" algn="just" fontAlgn="base">
              <a:buSzPct val="120000"/>
              <a:buNone/>
            </a:pPr>
            <a:endParaRPr lang="it-IT" sz="2600" b="1" dirty="0">
              <a:solidFill>
                <a:schemeClr val="accent2"/>
              </a:solidFill>
              <a:latin typeface="Calibri" panose="020F0502020204030204" pitchFamily="34" charset="0"/>
              <a:cs typeface="Calibri" panose="020F0502020204030204" pitchFamily="34" charset="0"/>
            </a:endParaRPr>
          </a:p>
          <a:p>
            <a:pPr marL="0" indent="0" algn="just" fontAlgn="base">
              <a:buSzPct val="120000"/>
              <a:buNone/>
            </a:pPr>
            <a:endParaRPr lang="it-IT" sz="2600" b="1" dirty="0">
              <a:solidFill>
                <a:schemeClr val="accent2"/>
              </a:solidFill>
              <a:latin typeface="Calibri" panose="020F0502020204030204" pitchFamily="34" charset="0"/>
              <a:cs typeface="Calibri" panose="020F0502020204030204" pitchFamily="34" charset="0"/>
            </a:endParaRPr>
          </a:p>
        </p:txBody>
      </p:sp>
      <p:sp>
        <p:nvSpPr>
          <p:cNvPr id="5" name="CasellaDiTesto 4">
            <a:extLst>
              <a:ext uri="{FF2B5EF4-FFF2-40B4-BE49-F238E27FC236}">
                <a16:creationId xmlns="" xmlns:a16="http://schemas.microsoft.com/office/drawing/2014/main" id="{76839CF8-FA05-463D-889D-1556834A165C}"/>
              </a:ext>
            </a:extLst>
          </p:cNvPr>
          <p:cNvSpPr txBox="1"/>
          <p:nvPr/>
        </p:nvSpPr>
        <p:spPr>
          <a:xfrm>
            <a:off x="767751" y="1450827"/>
            <a:ext cx="8514272" cy="4487639"/>
          </a:xfrm>
          <a:prstGeom prst="rect">
            <a:avLst/>
          </a:prstGeom>
          <a:noFill/>
          <a:ln w="28575">
            <a:solidFill>
              <a:srgbClr val="FFC000"/>
            </a:solidFill>
          </a:ln>
        </p:spPr>
        <p:txBody>
          <a:bodyPr wrap="square" rtlCol="0">
            <a:spAutoFit/>
          </a:bodyPr>
          <a:lstStyle/>
          <a:p>
            <a:pPr algn="ctr" fontAlgn="base">
              <a:lnSpc>
                <a:spcPct val="107000"/>
              </a:lnSpc>
              <a:spcAft>
                <a:spcPts val="800"/>
              </a:spcAft>
            </a:pPr>
            <a:r>
              <a:rPr lang="it-IT" b="1" spc="30" dirty="0">
                <a:solidFill>
                  <a:srgbClr val="C00000"/>
                </a:solidFill>
                <a:latin typeface="Georgia" panose="02040502050405020303" pitchFamily="18" charset="0"/>
                <a:ea typeface="Times New Roman" panose="02020603050405020304" pitchFamily="18" charset="0"/>
                <a:cs typeface="Times New Roman" panose="02020603050405020304" pitchFamily="18" charset="0"/>
              </a:rPr>
              <a:t>FOCUS</a:t>
            </a:r>
            <a:r>
              <a:rPr lang="it-IT" b="1" spc="30"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 </a:t>
            </a:r>
          </a:p>
          <a:p>
            <a:pPr marL="285750" indent="-285750" algn="just" fontAlgn="base">
              <a:lnSpc>
                <a:spcPct val="107000"/>
              </a:lnSpc>
              <a:spcAft>
                <a:spcPts val="800"/>
              </a:spcAft>
              <a:buClr>
                <a:schemeClr val="accent1"/>
              </a:buClr>
              <a:buSzPct val="120000"/>
              <a:buFont typeface="Wingdings" panose="05000000000000000000" pitchFamily="2" charset="2"/>
              <a:buChar char="v"/>
            </a:pPr>
            <a:r>
              <a:rPr lang="it-IT" sz="1600" b="1" spc="30" dirty="0">
                <a:solidFill>
                  <a:srgbClr val="0070C0"/>
                </a:solidFill>
                <a:latin typeface="Georgia" panose="02040502050405020303" pitchFamily="18" charset="0"/>
                <a:ea typeface="Times New Roman" panose="02020603050405020304" pitchFamily="18" charset="0"/>
                <a:cs typeface="Times New Roman" panose="02020603050405020304" pitchFamily="18" charset="0"/>
              </a:rPr>
              <a:t>L’art. 39 si applica alle procedure di </a:t>
            </a:r>
            <a:r>
              <a:rPr lang="it-IT" sz="1600" b="1" spc="30" dirty="0" err="1">
                <a:solidFill>
                  <a:srgbClr val="0070C0"/>
                </a:solidFill>
                <a:latin typeface="Georgia" panose="02040502050405020303" pitchFamily="18" charset="0"/>
                <a:ea typeface="Times New Roman" panose="02020603050405020304" pitchFamily="18" charset="0"/>
                <a:cs typeface="Times New Roman" panose="02020603050405020304" pitchFamily="18" charset="0"/>
              </a:rPr>
              <a:t>sovraindebitamento</a:t>
            </a:r>
            <a:r>
              <a:rPr lang="it-IT" sz="1600" b="1" spc="30" dirty="0">
                <a:solidFill>
                  <a:srgbClr val="0070C0"/>
                </a:solidFill>
                <a:latin typeface="Georgia" panose="02040502050405020303" pitchFamily="18" charset="0"/>
                <a:ea typeface="Times New Roman" panose="02020603050405020304" pitchFamily="18" charset="0"/>
                <a:cs typeface="Times New Roman" panose="02020603050405020304" pitchFamily="18" charset="0"/>
              </a:rPr>
              <a:t>?</a:t>
            </a:r>
          </a:p>
          <a:p>
            <a:pPr algn="just" fontAlgn="base">
              <a:lnSpc>
                <a:spcPct val="107000"/>
              </a:lnSpc>
              <a:spcAft>
                <a:spcPts val="800"/>
              </a:spcAft>
            </a:pPr>
            <a:r>
              <a:rPr lang="it-IT" sz="1600" b="1" spc="30" dirty="0">
                <a:solidFill>
                  <a:schemeClr val="accent6">
                    <a:lumMod val="75000"/>
                  </a:schemeClr>
                </a:solidFill>
                <a:latin typeface="Georgia" panose="02040502050405020303" pitchFamily="18" charset="0"/>
                <a:ea typeface="Times New Roman" panose="02020603050405020304" pitchFamily="18" charset="0"/>
                <a:cs typeface="Times New Roman" panose="02020603050405020304" pitchFamily="18" charset="0"/>
              </a:rPr>
              <a:t>Gli artt. 67 e 75 prevedono, rispettivamente per il piano di ristrutturazione dei debiti del consumatore e il concordato minore, una disciplina autonoma in relazione ai documenti che devono essere allegati all’istanza. </a:t>
            </a:r>
          </a:p>
          <a:p>
            <a:pPr algn="just" fontAlgn="base">
              <a:lnSpc>
                <a:spcPct val="107000"/>
              </a:lnSpc>
              <a:spcAft>
                <a:spcPts val="800"/>
              </a:spcAft>
            </a:pPr>
            <a:r>
              <a:rPr lang="it-IT" sz="1600" b="1" spc="30" dirty="0">
                <a:solidFill>
                  <a:schemeClr val="accent6">
                    <a:lumMod val="75000"/>
                  </a:schemeClr>
                </a:solidFill>
                <a:latin typeface="Georgia" panose="02040502050405020303" pitchFamily="18" charset="0"/>
                <a:ea typeface="Times New Roman" panose="02020603050405020304" pitchFamily="18" charset="0"/>
                <a:cs typeface="Times New Roman" panose="02020603050405020304" pitchFamily="18" charset="0"/>
              </a:rPr>
              <a:t>Per il procedimento di liquidazione controllata richiesto dal debitore, invece, non è previsto alcunché dagli artt. 268 e ss. </a:t>
            </a:r>
            <a:r>
              <a:rPr lang="it-IT" sz="1600" b="1" spc="30" dirty="0">
                <a:solidFill>
                  <a:srgbClr val="0070C0"/>
                </a:solidFill>
                <a:latin typeface="Georgia" panose="02040502050405020303" pitchFamily="18" charset="0"/>
                <a:ea typeface="Times New Roman" panose="02020603050405020304" pitchFamily="18" charset="0"/>
                <a:cs typeface="Times New Roman" panose="02020603050405020304" pitchFamily="18" charset="0"/>
              </a:rPr>
              <a:t>Ad esso può applicarsi l’art. </a:t>
            </a:r>
            <a:r>
              <a:rPr lang="it-IT" sz="1600" b="1" spc="30" dirty="0" smtClean="0">
                <a:solidFill>
                  <a:srgbClr val="0070C0"/>
                </a:solidFill>
                <a:latin typeface="Georgia" panose="02040502050405020303" pitchFamily="18" charset="0"/>
                <a:ea typeface="Times New Roman" panose="02020603050405020304" pitchFamily="18" charset="0"/>
                <a:cs typeface="Times New Roman" panose="02020603050405020304" pitchFamily="18" charset="0"/>
              </a:rPr>
              <a:t>39?</a:t>
            </a:r>
            <a:r>
              <a:rPr lang="it-IT" sz="1600" b="1" spc="30" dirty="0" smtClean="0">
                <a:latin typeface="Georgia" panose="02040502050405020303" pitchFamily="18" charset="0"/>
                <a:ea typeface="Times New Roman" panose="02020603050405020304" pitchFamily="18" charset="0"/>
                <a:cs typeface="Times New Roman" panose="02020603050405020304" pitchFamily="18" charset="0"/>
              </a:rPr>
              <a:t> </a:t>
            </a:r>
            <a:r>
              <a:rPr lang="it-IT" sz="1600" b="1" spc="30" dirty="0">
                <a:solidFill>
                  <a:schemeClr val="accent6">
                    <a:lumMod val="75000"/>
                  </a:schemeClr>
                </a:solidFill>
                <a:latin typeface="Georgia" panose="02040502050405020303" pitchFamily="18" charset="0"/>
                <a:ea typeface="Times New Roman" panose="02020603050405020304" pitchFamily="18" charset="0"/>
                <a:cs typeface="Times New Roman" panose="02020603050405020304" pitchFamily="18" charset="0"/>
              </a:rPr>
              <a:t>La risposta affermativa può ricavarsi </a:t>
            </a:r>
            <a:r>
              <a:rPr lang="it-IT" sz="1600" b="1" spc="30" dirty="0" smtClean="0">
                <a:solidFill>
                  <a:schemeClr val="accent6">
                    <a:lumMod val="75000"/>
                  </a:schemeClr>
                </a:solidFill>
                <a:latin typeface="Georgia" panose="02040502050405020303" pitchFamily="18" charset="0"/>
                <a:ea typeface="Times New Roman" panose="02020603050405020304" pitchFamily="18" charset="0"/>
                <a:cs typeface="Times New Roman" panose="02020603050405020304" pitchFamily="18" charset="0"/>
              </a:rPr>
              <a:t>dal rinvio alla disciplina del procedimento unitario contenuto nell’art. 270 comma 5 e comunque nell’art</a:t>
            </a:r>
            <a:r>
              <a:rPr lang="it-IT" sz="1600" b="1" spc="30" dirty="0">
                <a:solidFill>
                  <a:schemeClr val="accent6">
                    <a:lumMod val="75000"/>
                  </a:schemeClr>
                </a:solidFill>
                <a:latin typeface="Georgia" panose="02040502050405020303" pitchFamily="18" charset="0"/>
                <a:ea typeface="Times New Roman" panose="02020603050405020304" pitchFamily="18" charset="0"/>
                <a:cs typeface="Times New Roman" panose="02020603050405020304" pitchFamily="18" charset="0"/>
              </a:rPr>
              <a:t>. 65 comma </a:t>
            </a:r>
            <a:r>
              <a:rPr lang="it-IT" sz="1600" b="1" spc="30" dirty="0" smtClean="0">
                <a:solidFill>
                  <a:schemeClr val="accent6">
                    <a:lumMod val="75000"/>
                  </a:schemeClr>
                </a:solidFill>
                <a:latin typeface="Georgia" panose="02040502050405020303" pitchFamily="18" charset="0"/>
                <a:ea typeface="Times New Roman" panose="02020603050405020304" pitchFamily="18" charset="0"/>
                <a:cs typeface="Times New Roman" panose="02020603050405020304" pitchFamily="18" charset="0"/>
              </a:rPr>
              <a:t>2 (</a:t>
            </a:r>
            <a:r>
              <a:rPr lang="it-IT" sz="1600" b="1" spc="30" dirty="0" smtClean="0">
                <a:solidFill>
                  <a:schemeClr val="accent6">
                    <a:lumMod val="75000"/>
                  </a:schemeClr>
                </a:solidFill>
                <a:latin typeface="Georgia" panose="02040502050405020303" pitchFamily="18" charset="0"/>
                <a:ea typeface="Times New Roman" panose="02020603050405020304" pitchFamily="18" charset="0"/>
                <a:cs typeface="Times New Roman" panose="02020603050405020304" pitchFamily="18" charset="0"/>
              </a:rPr>
              <a:t>in particolare viene richiamata la disciplina contenuta nel titolo </a:t>
            </a:r>
            <a:r>
              <a:rPr lang="it-IT" sz="1600" b="1" spc="30" dirty="0" smtClean="0">
                <a:solidFill>
                  <a:schemeClr val="accent6">
                    <a:lumMod val="75000"/>
                  </a:schemeClr>
                </a:solidFill>
                <a:latin typeface="Georgia" panose="02040502050405020303" pitchFamily="18" charset="0"/>
                <a:ea typeface="Times New Roman" panose="02020603050405020304" pitchFamily="18" charset="0"/>
                <a:cs typeface="Times New Roman" panose="02020603050405020304" pitchFamily="18" charset="0"/>
              </a:rPr>
              <a:t>III</a:t>
            </a:r>
            <a:r>
              <a:rPr lang="it-IT" sz="1600" b="1" spc="30" dirty="0">
                <a:solidFill>
                  <a:schemeClr val="accent6">
                    <a:lumMod val="75000"/>
                  </a:schemeClr>
                </a:solidFill>
                <a:latin typeface="Georgia" panose="02040502050405020303" pitchFamily="18" charset="0"/>
                <a:ea typeface="Times New Roman" panose="02020603050405020304" pitchFamily="18" charset="0"/>
                <a:cs typeface="Times New Roman" panose="02020603050405020304" pitchFamily="18" charset="0"/>
              </a:rPr>
              <a:t>, nei limiti di </a:t>
            </a:r>
            <a:r>
              <a:rPr lang="it-IT" sz="1600" b="1" spc="30" dirty="0" smtClean="0">
                <a:solidFill>
                  <a:schemeClr val="accent6">
                    <a:lumMod val="75000"/>
                  </a:schemeClr>
                </a:solidFill>
                <a:latin typeface="Georgia" panose="02040502050405020303" pitchFamily="18" charset="0"/>
                <a:ea typeface="Times New Roman" panose="02020603050405020304" pitchFamily="18" charset="0"/>
                <a:cs typeface="Times New Roman" panose="02020603050405020304" pitchFamily="18" charset="0"/>
              </a:rPr>
              <a:t>compatibilità). </a:t>
            </a:r>
            <a:endParaRPr lang="it-IT" sz="1600" b="1" spc="30" dirty="0">
              <a:solidFill>
                <a:schemeClr val="accent6">
                  <a:lumMod val="75000"/>
                </a:schemeClr>
              </a:solidFill>
              <a:latin typeface="Georgia" panose="02040502050405020303" pitchFamily="18" charset="0"/>
              <a:ea typeface="Times New Roman" panose="02020603050405020304" pitchFamily="18" charset="0"/>
              <a:cs typeface="Times New Roman" panose="02020603050405020304" pitchFamily="18" charset="0"/>
            </a:endParaRPr>
          </a:p>
          <a:p>
            <a:pPr algn="just" fontAlgn="base">
              <a:lnSpc>
                <a:spcPct val="107000"/>
              </a:lnSpc>
              <a:spcAft>
                <a:spcPts val="800"/>
              </a:spcAft>
            </a:pPr>
            <a:r>
              <a:rPr lang="it-IT" sz="1600" b="1" spc="30" dirty="0">
                <a:solidFill>
                  <a:schemeClr val="accent6">
                    <a:lumMod val="75000"/>
                  </a:schemeClr>
                </a:solidFill>
                <a:latin typeface="Georgia" panose="02040502050405020303" pitchFamily="18" charset="0"/>
                <a:ea typeface="Times New Roman" panose="02020603050405020304" pitchFamily="18" charset="0"/>
                <a:cs typeface="Times New Roman" panose="02020603050405020304" pitchFamily="18" charset="0"/>
              </a:rPr>
              <a:t>Il vaglio di compatibilità per selezionare la documentazione richiesta è necessario in particolare per </a:t>
            </a:r>
            <a:r>
              <a:rPr lang="it-IT" sz="1600" b="1" spc="30" dirty="0" smtClean="0">
                <a:solidFill>
                  <a:schemeClr val="accent6">
                    <a:lumMod val="75000"/>
                  </a:schemeClr>
                </a:solidFill>
                <a:latin typeface="Georgia" panose="02040502050405020303" pitchFamily="18" charset="0"/>
                <a:ea typeface="Times New Roman" panose="02020603050405020304" pitchFamily="18" charset="0"/>
                <a:cs typeface="Times New Roman" panose="02020603050405020304" pitchFamily="18" charset="0"/>
              </a:rPr>
              <a:t>l’istanza </a:t>
            </a:r>
            <a:r>
              <a:rPr lang="it-IT" sz="1600" b="1" spc="30" dirty="0">
                <a:solidFill>
                  <a:schemeClr val="accent6">
                    <a:lumMod val="75000"/>
                  </a:schemeClr>
                </a:solidFill>
                <a:latin typeface="Georgia" panose="02040502050405020303" pitchFamily="18" charset="0"/>
                <a:ea typeface="Times New Roman" panose="02020603050405020304" pitchFamily="18" charset="0"/>
                <a:cs typeface="Times New Roman" panose="02020603050405020304" pitchFamily="18" charset="0"/>
              </a:rPr>
              <a:t>di liquidazione </a:t>
            </a:r>
            <a:r>
              <a:rPr lang="it-IT" sz="1600" b="1" spc="30" dirty="0" smtClean="0">
                <a:solidFill>
                  <a:schemeClr val="accent6">
                    <a:lumMod val="75000"/>
                  </a:schemeClr>
                </a:solidFill>
                <a:latin typeface="Georgia" panose="02040502050405020303" pitchFamily="18" charset="0"/>
                <a:ea typeface="Times New Roman" panose="02020603050405020304" pitchFamily="18" charset="0"/>
                <a:cs typeface="Times New Roman" panose="02020603050405020304" pitchFamily="18" charset="0"/>
              </a:rPr>
              <a:t>presentata </a:t>
            </a:r>
            <a:r>
              <a:rPr lang="it-IT" sz="1600" b="1" spc="30" dirty="0">
                <a:solidFill>
                  <a:schemeClr val="accent6">
                    <a:lumMod val="75000"/>
                  </a:schemeClr>
                </a:solidFill>
                <a:latin typeface="Georgia" panose="02040502050405020303" pitchFamily="18" charset="0"/>
                <a:ea typeface="Times New Roman" panose="02020603050405020304" pitchFamily="18" charset="0"/>
                <a:cs typeface="Times New Roman" panose="02020603050405020304" pitchFamily="18" charset="0"/>
              </a:rPr>
              <a:t>dal consumatore. In questo caso può sostenersi che i documenti da depositare siano in sintesi gli stessi documenti richiesti dall’art. 14 </a:t>
            </a:r>
            <a:r>
              <a:rPr lang="it-IT" sz="1600" b="1" i="1" spc="30" dirty="0">
                <a:solidFill>
                  <a:schemeClr val="accent6">
                    <a:lumMod val="75000"/>
                  </a:schemeClr>
                </a:solidFill>
                <a:latin typeface="Georgia" panose="02040502050405020303" pitchFamily="18" charset="0"/>
                <a:ea typeface="Times New Roman" panose="02020603050405020304" pitchFamily="18" charset="0"/>
                <a:cs typeface="Times New Roman" panose="02020603050405020304" pitchFamily="18" charset="0"/>
              </a:rPr>
              <a:t>ter </a:t>
            </a:r>
            <a:r>
              <a:rPr lang="it-IT" sz="1600" b="1" spc="30" dirty="0">
                <a:solidFill>
                  <a:schemeClr val="accent6">
                    <a:lumMod val="75000"/>
                  </a:schemeClr>
                </a:solidFill>
                <a:latin typeface="Georgia" panose="02040502050405020303" pitchFamily="18" charset="0"/>
                <a:ea typeface="Times New Roman" panose="02020603050405020304" pitchFamily="18" charset="0"/>
                <a:cs typeface="Times New Roman" panose="02020603050405020304" pitchFamily="18" charset="0"/>
              </a:rPr>
              <a:t>L. n. 3/12 </a:t>
            </a:r>
            <a:endParaRPr lang="it-IT" sz="1600" b="1" spc="30" dirty="0">
              <a:solidFill>
                <a:schemeClr val="accent6">
                  <a:lumMod val="75000"/>
                </a:schemeClr>
              </a:solidFill>
              <a:effectLst/>
              <a:latin typeface="Georgia" panose="020405020504050203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360681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olo 1"/>
          <p:cNvSpPr>
            <a:spLocks noGrp="1"/>
          </p:cNvSpPr>
          <p:nvPr>
            <p:ph type="title"/>
          </p:nvPr>
        </p:nvSpPr>
        <p:spPr>
          <a:xfrm>
            <a:off x="81481" y="0"/>
            <a:ext cx="9832064" cy="1035170"/>
          </a:xfrm>
        </p:spPr>
        <p:txBody>
          <a:bodyPr>
            <a:normAutofit fontScale="90000"/>
          </a:bodyPr>
          <a:lstStyle/>
          <a:p>
            <a:pPr algn="ctr"/>
            <a:r>
              <a:rPr lang="it-IT" sz="2800" b="1" dirty="0">
                <a:solidFill>
                  <a:srgbClr val="C00000"/>
                </a:solidFill>
              </a:rPr>
              <a:t>PROCEDIMENTO UNITARIO</a:t>
            </a:r>
            <a:r>
              <a:rPr lang="it-IT" sz="3200" b="1" dirty="0">
                <a:solidFill>
                  <a:srgbClr val="C00000"/>
                </a:solidFill>
              </a:rPr>
              <a:t/>
            </a:r>
            <a:br>
              <a:rPr lang="it-IT" sz="3200" b="1" dirty="0">
                <a:solidFill>
                  <a:srgbClr val="C00000"/>
                </a:solidFill>
              </a:rPr>
            </a:br>
            <a:r>
              <a:rPr lang="it-IT" sz="2700" b="1" dirty="0">
                <a:solidFill>
                  <a:srgbClr val="C00000"/>
                </a:solidFill>
              </a:rPr>
              <a:t>FASE INTRODUTTIVA</a:t>
            </a:r>
            <a:r>
              <a:rPr lang="it-IT" sz="2000" b="1" dirty="0">
                <a:solidFill>
                  <a:srgbClr val="C00000"/>
                </a:solidFill>
              </a:rPr>
              <a:t/>
            </a:r>
            <a:br>
              <a:rPr lang="it-IT" sz="2000" b="1" dirty="0">
                <a:solidFill>
                  <a:srgbClr val="C00000"/>
                </a:solidFill>
              </a:rPr>
            </a:br>
            <a:r>
              <a:rPr lang="it-IT" sz="2000" b="1" dirty="0">
                <a:solidFill>
                  <a:srgbClr val="C00000"/>
                </a:solidFill>
              </a:rPr>
              <a:t>PRODUZIONI E ACQUISIZIONI DOCUMENTALI</a:t>
            </a:r>
            <a:endParaRPr lang="it-IT" sz="2400" b="1" dirty="0">
              <a:solidFill>
                <a:srgbClr val="C00000"/>
              </a:solidFill>
              <a:latin typeface="Times New Roman" pitchFamily="18" charset="0"/>
              <a:cs typeface="Times New Roman" pitchFamily="18" charset="0"/>
            </a:endParaRPr>
          </a:p>
        </p:txBody>
      </p:sp>
      <p:sp>
        <p:nvSpPr>
          <p:cNvPr id="3" name="Segnaposto contenuto 2"/>
          <p:cNvSpPr>
            <a:spLocks noGrp="1"/>
          </p:cNvSpPr>
          <p:nvPr>
            <p:ph idx="1"/>
          </p:nvPr>
        </p:nvSpPr>
        <p:spPr>
          <a:xfrm>
            <a:off x="103517" y="1091682"/>
            <a:ext cx="9696091" cy="5688679"/>
          </a:xfrm>
        </p:spPr>
        <p:txBody>
          <a:bodyPr>
            <a:normAutofit/>
          </a:bodyPr>
          <a:lstStyle/>
          <a:p>
            <a:pPr marL="0" indent="0" algn="just" fontAlgn="base">
              <a:buSzPct val="120000"/>
              <a:buNone/>
            </a:pPr>
            <a:endParaRPr lang="it-IT" sz="2600" b="1" dirty="0">
              <a:solidFill>
                <a:schemeClr val="accent2"/>
              </a:solidFill>
              <a:latin typeface="Calibri" panose="020F0502020204030204" pitchFamily="34" charset="0"/>
              <a:cs typeface="Calibri" panose="020F0502020204030204" pitchFamily="34" charset="0"/>
            </a:endParaRPr>
          </a:p>
          <a:p>
            <a:pPr marL="0" indent="0" algn="just" fontAlgn="base">
              <a:buSzPct val="120000"/>
              <a:buNone/>
            </a:pPr>
            <a:endParaRPr lang="it-IT" sz="2600" b="1" dirty="0">
              <a:solidFill>
                <a:schemeClr val="accent2"/>
              </a:solidFill>
              <a:latin typeface="Calibri" panose="020F0502020204030204" pitchFamily="34" charset="0"/>
              <a:cs typeface="Calibri" panose="020F0502020204030204" pitchFamily="34" charset="0"/>
            </a:endParaRPr>
          </a:p>
          <a:p>
            <a:pPr marL="0" indent="0" algn="just" fontAlgn="base">
              <a:buSzPct val="120000"/>
              <a:buNone/>
            </a:pPr>
            <a:endParaRPr lang="it-IT" sz="2600" b="1" dirty="0">
              <a:solidFill>
                <a:schemeClr val="accent2"/>
              </a:solidFill>
              <a:latin typeface="Calibri" panose="020F0502020204030204" pitchFamily="34" charset="0"/>
              <a:cs typeface="Calibri" panose="020F0502020204030204" pitchFamily="34" charset="0"/>
            </a:endParaRPr>
          </a:p>
        </p:txBody>
      </p:sp>
      <p:sp>
        <p:nvSpPr>
          <p:cNvPr id="5" name="CasellaDiTesto 4">
            <a:extLst>
              <a:ext uri="{FF2B5EF4-FFF2-40B4-BE49-F238E27FC236}">
                <a16:creationId xmlns="" xmlns:a16="http://schemas.microsoft.com/office/drawing/2014/main" id="{76839CF8-FA05-463D-889D-1556834A165C}"/>
              </a:ext>
            </a:extLst>
          </p:cNvPr>
          <p:cNvSpPr txBox="1"/>
          <p:nvPr/>
        </p:nvSpPr>
        <p:spPr>
          <a:xfrm>
            <a:off x="427839" y="1306166"/>
            <a:ext cx="8789248" cy="5014578"/>
          </a:xfrm>
          <a:prstGeom prst="rect">
            <a:avLst/>
          </a:prstGeom>
          <a:noFill/>
          <a:ln w="28575">
            <a:solidFill>
              <a:srgbClr val="FFC000"/>
            </a:solidFill>
          </a:ln>
        </p:spPr>
        <p:txBody>
          <a:bodyPr wrap="square" rtlCol="0">
            <a:spAutoFit/>
          </a:bodyPr>
          <a:lstStyle/>
          <a:p>
            <a:pPr algn="ctr" fontAlgn="base">
              <a:lnSpc>
                <a:spcPct val="107000"/>
              </a:lnSpc>
              <a:spcAft>
                <a:spcPts val="800"/>
              </a:spcAft>
            </a:pPr>
            <a:r>
              <a:rPr lang="it-IT" b="1" spc="30" dirty="0">
                <a:solidFill>
                  <a:srgbClr val="C00000"/>
                </a:solidFill>
                <a:latin typeface="Georgia" panose="02040502050405020303" pitchFamily="18" charset="0"/>
                <a:ea typeface="Times New Roman" panose="02020603050405020304" pitchFamily="18" charset="0"/>
                <a:cs typeface="Times New Roman" panose="02020603050405020304" pitchFamily="18" charset="0"/>
              </a:rPr>
              <a:t>FOCUS</a:t>
            </a:r>
            <a:r>
              <a:rPr lang="it-IT" b="1" spc="30" dirty="0">
                <a:solidFill>
                  <a:srgbClr val="000000"/>
                </a:solidFill>
                <a:latin typeface="Georgia" panose="02040502050405020303" pitchFamily="18" charset="0"/>
                <a:ea typeface="Times New Roman" panose="02020603050405020304" pitchFamily="18" charset="0"/>
                <a:cs typeface="Times New Roman" panose="02020603050405020304" pitchFamily="18" charset="0"/>
              </a:rPr>
              <a:t> </a:t>
            </a:r>
          </a:p>
          <a:p>
            <a:pPr marL="285750" indent="-285750" algn="just" fontAlgn="base">
              <a:lnSpc>
                <a:spcPct val="107000"/>
              </a:lnSpc>
              <a:spcAft>
                <a:spcPts val="800"/>
              </a:spcAft>
              <a:buClr>
                <a:schemeClr val="accent1"/>
              </a:buClr>
              <a:buSzPct val="120000"/>
              <a:buFont typeface="Wingdings" panose="05000000000000000000" pitchFamily="2" charset="2"/>
              <a:buChar char="v"/>
            </a:pPr>
            <a:r>
              <a:rPr lang="it-IT" sz="1600" b="1" spc="30" dirty="0">
                <a:solidFill>
                  <a:srgbClr val="0070C0"/>
                </a:solidFill>
                <a:latin typeface="Georgia" panose="02040502050405020303" pitchFamily="18" charset="0"/>
                <a:ea typeface="Times New Roman" panose="02020603050405020304" pitchFamily="18" charset="0"/>
                <a:cs typeface="Times New Roman" panose="02020603050405020304" pitchFamily="18" charset="0"/>
              </a:rPr>
              <a:t>E’ possibile sanare le eventuali carenze di produzione documentale </a:t>
            </a:r>
            <a:r>
              <a:rPr lang="it-IT" sz="1600" b="1" i="1" spc="30" dirty="0">
                <a:solidFill>
                  <a:srgbClr val="0070C0"/>
                </a:solidFill>
                <a:latin typeface="Georgia" panose="02040502050405020303" pitchFamily="18" charset="0"/>
                <a:ea typeface="Times New Roman" panose="02020603050405020304" pitchFamily="18" charset="0"/>
                <a:cs typeface="Times New Roman" panose="02020603050405020304" pitchFamily="18" charset="0"/>
              </a:rPr>
              <a:t>ex</a:t>
            </a:r>
            <a:r>
              <a:rPr lang="it-IT" sz="1600" b="1" spc="30" dirty="0">
                <a:solidFill>
                  <a:srgbClr val="0070C0"/>
                </a:solidFill>
                <a:latin typeface="Georgia" panose="02040502050405020303" pitchFamily="18" charset="0"/>
                <a:ea typeface="Times New Roman" panose="02020603050405020304" pitchFamily="18" charset="0"/>
                <a:cs typeface="Times New Roman" panose="02020603050405020304" pitchFamily="18" charset="0"/>
              </a:rPr>
              <a:t> art. 39?</a:t>
            </a:r>
          </a:p>
          <a:p>
            <a:pPr algn="just" fontAlgn="base">
              <a:lnSpc>
                <a:spcPct val="107000"/>
              </a:lnSpc>
              <a:spcAft>
                <a:spcPts val="800"/>
              </a:spcAft>
            </a:pPr>
            <a:r>
              <a:rPr lang="it-IT" sz="1600" b="1" spc="30" dirty="0">
                <a:solidFill>
                  <a:schemeClr val="accent6">
                    <a:lumMod val="75000"/>
                  </a:schemeClr>
                </a:solidFill>
                <a:latin typeface="Georgia" panose="02040502050405020303" pitchFamily="18" charset="0"/>
                <a:ea typeface="Times New Roman" panose="02020603050405020304" pitchFamily="18" charset="0"/>
                <a:cs typeface="Times New Roman" panose="02020603050405020304" pitchFamily="18" charset="0"/>
              </a:rPr>
              <a:t>Manca un diposizione generale. Solo nel procedimento finalizzato all’apertura del concordato è espressamente </a:t>
            </a:r>
            <a:r>
              <a:rPr lang="it-IT" sz="1600" b="1" spc="30" dirty="0" smtClean="0">
                <a:solidFill>
                  <a:schemeClr val="accent6">
                    <a:lumMod val="75000"/>
                  </a:schemeClr>
                </a:solidFill>
                <a:latin typeface="Georgia" panose="02040502050405020303" pitchFamily="18" charset="0"/>
                <a:ea typeface="Times New Roman" panose="02020603050405020304" pitchFamily="18" charset="0"/>
                <a:cs typeface="Times New Roman" panose="02020603050405020304" pitchFamily="18" charset="0"/>
              </a:rPr>
              <a:t>previsto dall’art. 47 comma 4 </a:t>
            </a:r>
            <a:r>
              <a:rPr lang="it-IT" sz="1600" b="1" spc="30" dirty="0">
                <a:solidFill>
                  <a:schemeClr val="accent6">
                    <a:lumMod val="75000"/>
                  </a:schemeClr>
                </a:solidFill>
                <a:latin typeface="Georgia" panose="02040502050405020303" pitchFamily="18" charset="0"/>
                <a:ea typeface="Times New Roman" panose="02020603050405020304" pitchFamily="18" charset="0"/>
                <a:cs typeface="Times New Roman" panose="02020603050405020304" pitchFamily="18" charset="0"/>
              </a:rPr>
              <a:t>il potere del Tribunale di disporre integrazioni documentali (specularmente a quanto prevedeva l’art. 162 </a:t>
            </a:r>
            <a:r>
              <a:rPr lang="it-IT" sz="1600" b="1" spc="30" dirty="0" smtClean="0">
                <a:solidFill>
                  <a:schemeClr val="accent6">
                    <a:lumMod val="75000"/>
                  </a:schemeClr>
                </a:solidFill>
                <a:latin typeface="Georgia" panose="02040502050405020303" pitchFamily="18" charset="0"/>
                <a:ea typeface="Times New Roman" panose="02020603050405020304" pitchFamily="18" charset="0"/>
                <a:cs typeface="Times New Roman" panose="02020603050405020304" pitchFamily="18" charset="0"/>
              </a:rPr>
              <a:t>LF). </a:t>
            </a:r>
            <a:r>
              <a:rPr lang="it-IT" sz="1600" b="1" spc="30" dirty="0">
                <a:solidFill>
                  <a:schemeClr val="accent6">
                    <a:lumMod val="75000"/>
                  </a:schemeClr>
                </a:solidFill>
                <a:latin typeface="Georgia" panose="02040502050405020303" pitchFamily="18" charset="0"/>
                <a:ea typeface="Times New Roman" panose="02020603050405020304" pitchFamily="18" charset="0"/>
                <a:cs typeface="Times New Roman" panose="02020603050405020304" pitchFamily="18" charset="0"/>
              </a:rPr>
              <a:t>In particolare, in relazione alle procedure di </a:t>
            </a:r>
            <a:r>
              <a:rPr lang="it-IT" sz="1600" b="1" spc="30" dirty="0" err="1">
                <a:solidFill>
                  <a:schemeClr val="accent6">
                    <a:lumMod val="75000"/>
                  </a:schemeClr>
                </a:solidFill>
                <a:latin typeface="Georgia" panose="02040502050405020303" pitchFamily="18" charset="0"/>
                <a:ea typeface="Times New Roman" panose="02020603050405020304" pitchFamily="18" charset="0"/>
                <a:cs typeface="Times New Roman" panose="02020603050405020304" pitchFamily="18" charset="0"/>
              </a:rPr>
              <a:t>sovraindebitamento</a:t>
            </a:r>
            <a:r>
              <a:rPr lang="it-IT" sz="1600" b="1" spc="30" dirty="0">
                <a:solidFill>
                  <a:schemeClr val="accent6">
                    <a:lumMod val="75000"/>
                  </a:schemeClr>
                </a:solidFill>
                <a:latin typeface="Georgia" panose="02040502050405020303" pitchFamily="18" charset="0"/>
                <a:ea typeface="Times New Roman" panose="02020603050405020304" pitchFamily="18" charset="0"/>
                <a:cs typeface="Times New Roman" panose="02020603050405020304" pitchFamily="18" charset="0"/>
              </a:rPr>
              <a:t> </a:t>
            </a:r>
            <a:r>
              <a:rPr lang="it-IT" sz="1600" b="1" spc="30" dirty="0" smtClean="0">
                <a:solidFill>
                  <a:schemeClr val="accent6">
                    <a:lumMod val="75000"/>
                  </a:schemeClr>
                </a:solidFill>
                <a:latin typeface="Georgia" panose="02040502050405020303" pitchFamily="18" charset="0"/>
                <a:ea typeface="Times New Roman" panose="02020603050405020304" pitchFamily="18" charset="0"/>
                <a:cs typeface="Times New Roman" panose="02020603050405020304" pitchFamily="18" charset="0"/>
              </a:rPr>
              <a:t>manca una norma </a:t>
            </a:r>
            <a:r>
              <a:rPr lang="it-IT" sz="1600" b="1" i="0" u="none" strike="noStrike" baseline="0" dirty="0" smtClean="0">
                <a:solidFill>
                  <a:schemeClr val="accent6">
                    <a:lumMod val="75000"/>
                  </a:schemeClr>
                </a:solidFill>
                <a:latin typeface="Georgia" panose="02040502050405020303" pitchFamily="18" charset="0"/>
              </a:rPr>
              <a:t>corrispondente </a:t>
            </a:r>
            <a:r>
              <a:rPr lang="it-IT" sz="1600" b="1" i="0" u="none" strike="noStrike" baseline="0" dirty="0">
                <a:solidFill>
                  <a:schemeClr val="accent6">
                    <a:lumMod val="75000"/>
                  </a:schemeClr>
                </a:solidFill>
                <a:latin typeface="Georgia" panose="02040502050405020303" pitchFamily="18" charset="0"/>
              </a:rPr>
              <a:t>a quella contenuta nell’art. 9 comma 3 </a:t>
            </a:r>
            <a:r>
              <a:rPr lang="it-IT" sz="1600" b="1" i="1" u="none" strike="noStrike" baseline="0" dirty="0">
                <a:solidFill>
                  <a:schemeClr val="accent6">
                    <a:lumMod val="75000"/>
                  </a:schemeClr>
                </a:solidFill>
                <a:latin typeface="Georgia" panose="02040502050405020303" pitchFamily="18" charset="0"/>
              </a:rPr>
              <a:t>ter </a:t>
            </a:r>
            <a:r>
              <a:rPr lang="it-IT" sz="1600" b="1" i="0" u="none" strike="noStrike" baseline="0" dirty="0">
                <a:solidFill>
                  <a:schemeClr val="accent6">
                    <a:lumMod val="75000"/>
                  </a:schemeClr>
                </a:solidFill>
                <a:latin typeface="Georgia" panose="02040502050405020303" pitchFamily="18" charset="0"/>
              </a:rPr>
              <a:t>l. n. 3/12. </a:t>
            </a:r>
          </a:p>
          <a:p>
            <a:pPr algn="just" fontAlgn="base">
              <a:lnSpc>
                <a:spcPct val="107000"/>
              </a:lnSpc>
              <a:spcAft>
                <a:spcPts val="800"/>
              </a:spcAft>
            </a:pPr>
            <a:r>
              <a:rPr lang="it-IT" sz="1600" b="1" i="0" u="none" strike="noStrike" baseline="0" dirty="0">
                <a:solidFill>
                  <a:schemeClr val="accent6">
                    <a:lumMod val="75000"/>
                  </a:schemeClr>
                </a:solidFill>
                <a:latin typeface="Georgia" panose="02040502050405020303" pitchFamily="18" charset="0"/>
              </a:rPr>
              <a:t>In </a:t>
            </a:r>
            <a:r>
              <a:rPr lang="it-IT" sz="1600" b="1" i="0" u="none" strike="noStrike" baseline="0" dirty="0" smtClean="0">
                <a:solidFill>
                  <a:schemeClr val="accent6">
                    <a:lumMod val="75000"/>
                  </a:schemeClr>
                </a:solidFill>
                <a:latin typeface="Georgia" panose="02040502050405020303" pitchFamily="18" charset="0"/>
              </a:rPr>
              <a:t>realtà, </a:t>
            </a:r>
            <a:r>
              <a:rPr lang="it-IT" sz="1600" b="1" i="0" u="none" strike="noStrike" baseline="0" dirty="0">
                <a:solidFill>
                  <a:schemeClr val="accent6">
                    <a:lumMod val="75000"/>
                  </a:schemeClr>
                </a:solidFill>
                <a:latin typeface="Georgia" panose="02040502050405020303" pitchFamily="18" charset="0"/>
              </a:rPr>
              <a:t>il potere di disporre l’integrazione </a:t>
            </a:r>
            <a:r>
              <a:rPr lang="it-IT" sz="1600" b="1" dirty="0">
                <a:solidFill>
                  <a:schemeClr val="accent6">
                    <a:lumMod val="75000"/>
                  </a:schemeClr>
                </a:solidFill>
                <a:latin typeface="Georgia" panose="02040502050405020303" pitchFamily="18" charset="0"/>
              </a:rPr>
              <a:t>del deposito di documenti necessari ai sensi dell’art. 39 </a:t>
            </a:r>
            <a:r>
              <a:rPr lang="it-IT" sz="1600" b="1" i="0" u="none" strike="noStrike" baseline="0" dirty="0">
                <a:solidFill>
                  <a:schemeClr val="accent6">
                    <a:lumMod val="75000"/>
                  </a:schemeClr>
                </a:solidFill>
                <a:latin typeface="Georgia" panose="02040502050405020303" pitchFamily="18" charset="0"/>
              </a:rPr>
              <a:t>può ritenersi rispondente ad un principio generale di economia processuale e ad esigenze di ragionevolezza, </a:t>
            </a:r>
            <a:r>
              <a:rPr lang="it-IT" sz="1600" b="1" i="0" u="none" strike="noStrike" baseline="0" dirty="0" smtClean="0">
                <a:solidFill>
                  <a:schemeClr val="accent6">
                    <a:lumMod val="75000"/>
                  </a:schemeClr>
                </a:solidFill>
                <a:latin typeface="Georgia" panose="02040502050405020303" pitchFamily="18" charset="0"/>
              </a:rPr>
              <a:t>valevole </a:t>
            </a:r>
            <a:r>
              <a:rPr lang="it-IT" sz="1600" b="1" i="0" u="none" strike="noStrike" baseline="0" dirty="0">
                <a:solidFill>
                  <a:schemeClr val="accent6">
                    <a:lumMod val="75000"/>
                  </a:schemeClr>
                </a:solidFill>
                <a:latin typeface="Georgia" panose="02040502050405020303" pitchFamily="18" charset="0"/>
              </a:rPr>
              <a:t>per qualsiasi istanza veicolata con il procedimento unitario.</a:t>
            </a:r>
          </a:p>
          <a:p>
            <a:pPr algn="just" fontAlgn="base">
              <a:lnSpc>
                <a:spcPct val="107000"/>
              </a:lnSpc>
              <a:spcAft>
                <a:spcPts val="800"/>
              </a:spcAft>
            </a:pPr>
            <a:r>
              <a:rPr lang="it-IT" sz="1600" b="1" i="0" u="none" strike="noStrike" baseline="0" dirty="0">
                <a:solidFill>
                  <a:schemeClr val="accent6">
                    <a:lumMod val="75000"/>
                  </a:schemeClr>
                </a:solidFill>
                <a:latin typeface="Georgia" panose="02040502050405020303" pitchFamily="18" charset="0"/>
              </a:rPr>
              <a:t>D’altra parte, la previsione del potere giudiziale di sollecitare l’integrazione della domanda nella procedura di concordato preventivo (contenuta nell’art. 162 LF) era già stata ritenuta dalla giurisprudenza di </a:t>
            </a:r>
            <a:r>
              <a:rPr lang="it-IT" sz="1600" b="1" dirty="0">
                <a:solidFill>
                  <a:schemeClr val="accent6">
                    <a:lumMod val="75000"/>
                  </a:schemeClr>
                </a:solidFill>
                <a:latin typeface="Georgia" panose="02040502050405020303" pitchFamily="18" charset="0"/>
              </a:rPr>
              <a:t>legittimità (v. Cass. 9087/18) applicabile </a:t>
            </a:r>
            <a:r>
              <a:rPr lang="it-IT" sz="1600" b="1" i="0" u="none" strike="noStrike" baseline="0" dirty="0">
                <a:solidFill>
                  <a:schemeClr val="accent6">
                    <a:lumMod val="75000"/>
                  </a:schemeClr>
                </a:solidFill>
                <a:latin typeface="Georgia" panose="02040502050405020303" pitchFamily="18" charset="0"/>
              </a:rPr>
              <a:t>a tutte le “procedure concorsuali</a:t>
            </a:r>
            <a:r>
              <a:rPr lang="it-IT" sz="1600" b="1" i="0" u="none" strike="noStrike" baseline="0" dirty="0" smtClean="0">
                <a:solidFill>
                  <a:schemeClr val="accent6">
                    <a:lumMod val="75000"/>
                  </a:schemeClr>
                </a:solidFill>
                <a:latin typeface="Georgia" panose="02040502050405020303" pitchFamily="18" charset="0"/>
              </a:rPr>
              <a:t>”.  </a:t>
            </a:r>
            <a:endParaRPr lang="it-IT" sz="1600" b="1" spc="30" dirty="0">
              <a:solidFill>
                <a:schemeClr val="accent6">
                  <a:lumMod val="75000"/>
                </a:schemeClr>
              </a:solidFill>
              <a:latin typeface="Georgia" panose="02040502050405020303" pitchFamily="18"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983786593"/>
      </p:ext>
    </p:extLst>
  </p:cSld>
  <p:clrMapOvr>
    <a:masterClrMapping/>
  </p:clrMapOvr>
</p:sld>
</file>

<file path=ppt/theme/theme1.xml><?xml version="1.0" encoding="utf-8"?>
<a:theme xmlns:a="http://schemas.openxmlformats.org/drawingml/2006/main" name="Sfaccettatura">
  <a:themeElements>
    <a:clrScheme name="Sfaccettatura">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Sfaccettatura">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Sfaccettatura">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 xmlns:thm15="http://schemas.microsoft.com/office/thememl/2012/main" name="Facet" id="{C0C680CD-088A-49FC-A102-D699147F32B2}" vid="{CFBC31BA-B70F-4F30-BCAA-4F3011E16C4D}"/>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Facet</Template>
  <TotalTime>19833</TotalTime>
  <Words>4301</Words>
  <Application>Microsoft Office PowerPoint</Application>
  <PresentationFormat>Personalizzato</PresentationFormat>
  <Paragraphs>160</Paragraphs>
  <Slides>21</Slides>
  <Notes>0</Notes>
  <HiddenSlides>0</HiddenSlides>
  <MMClips>0</MMClips>
  <ScaleCrop>false</ScaleCrop>
  <HeadingPairs>
    <vt:vector size="4" baseType="variant">
      <vt:variant>
        <vt:lpstr>Tema</vt:lpstr>
      </vt:variant>
      <vt:variant>
        <vt:i4>1</vt:i4>
      </vt:variant>
      <vt:variant>
        <vt:lpstr>Titoli diapositive</vt:lpstr>
      </vt:variant>
      <vt:variant>
        <vt:i4>21</vt:i4>
      </vt:variant>
    </vt:vector>
  </HeadingPairs>
  <TitlesOfParts>
    <vt:vector size="22" baseType="lpstr">
      <vt:lpstr>Sfaccettatura</vt:lpstr>
      <vt:lpstr>LA DIRETTIVA INSOLVENCY E IL NUOVO CODICE DELLA CRISI SAN SERVOLO 24 settembre 2022 </vt:lpstr>
      <vt:lpstr>PROCEDIMENTO UNITARIO LEGITTIMAZIONE</vt:lpstr>
      <vt:lpstr>PROCEDIMENTO UNITARIO LEGITTIMAZIONE</vt:lpstr>
      <vt:lpstr>PROCEDIMENTO UNITARIO LEGITTIMAZIONE</vt:lpstr>
      <vt:lpstr>PROCEDIMENTO UNITARIO RAPPRESENTANZA</vt:lpstr>
      <vt:lpstr>PROCEDIMENTO UNITARIO RAPPRESENTANZA</vt:lpstr>
      <vt:lpstr>PROCEDIMENTO UNITARIO FASE INTRODUTTIVA PRODUZIONI E ACQUISIZIONI DOCUMENTALI</vt:lpstr>
      <vt:lpstr>PROCEDIMENTO UNITARIO FASE INTRODUTTIVA PRODUZIONI E ACQUISIZIONI DOCUMENTALI</vt:lpstr>
      <vt:lpstr>PROCEDIMENTO UNITARIO FASE INTRODUTTIVA PRODUZIONI E ACQUISIZIONI DOCUMENTALI</vt:lpstr>
      <vt:lpstr>PROCEDIMENTO UNITARIO FASE INTRODUTTIVA PRODUZIONI E ACQUISIZIONI DOCUMENTALI</vt:lpstr>
      <vt:lpstr>PROCEDIMENTO UNITARIO FASE INTRODUTTIVA PRODUZIONI E ACQUISIZIONI DOCUMENTALI</vt:lpstr>
      <vt:lpstr>PROCEDIMENTO UNITARIO FASE INTRODUTTIVA LA FISSAZIONE DELL’UDIENZA</vt:lpstr>
      <vt:lpstr>PROCEDIMENTO UNITARIO FASE INTRODUTTIVA LA FISSAZIONE DELL’UDIENZA</vt:lpstr>
      <vt:lpstr>PROCEDIMENTO UNITARIO FASE INTRODUTTIVA LA NOTIFICAZIONE DEL DECRETO DI CONVOCAZIONE</vt:lpstr>
      <vt:lpstr>PROCEDIMENTO UNITARIO FASE INTRODUTTIVA LA NOTIFICAZIONE DEL DECRETO DI CONVOCAZIONE</vt:lpstr>
      <vt:lpstr>PROCEDIMENTO UNITARIO LA FASE ISTRUTTORIA DEL PROCEDIMENTO PER L’APERTURA DELLA DICHIARAZIONE GIUDIZIALE</vt:lpstr>
      <vt:lpstr>PROCEDIMENTO UNITARIO LA FASE PROCESSUALE DELLA DECLARATORIA DI INAMMISSIBILITA’ DELLA DOMANDA DI CONCORDATO</vt:lpstr>
      <vt:lpstr>PROCEDIMENTO UNITARIO LA RINUNCIA</vt:lpstr>
      <vt:lpstr>QUESTIONI DI DIRITTO INTERTEMPORALE</vt:lpstr>
      <vt:lpstr>QUESTIONI DI DIRITTO INTERTEMPORALE  </vt:lpstr>
      <vt:lpstr>QUESTIONI DI DIRITTO INTERTEMPORALE  </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BUONA FEDE NELL’ESECUZIONE DEL CONTRATTO RICO</dc:title>
  <dc:creator>Pier Paolo Lanni</dc:creator>
  <cp:lastModifiedBy>planni</cp:lastModifiedBy>
  <cp:revision>205</cp:revision>
  <dcterms:created xsi:type="dcterms:W3CDTF">2020-12-21T09:07:52Z</dcterms:created>
  <dcterms:modified xsi:type="dcterms:W3CDTF">2022-09-24T07:10:52Z</dcterms:modified>
</cp:coreProperties>
</file>