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Lst>
  <p:sldIdLst>
    <p:sldId id="256" r:id="rId2"/>
    <p:sldId id="325" r:id="rId3"/>
    <p:sldId id="345" r:id="rId4"/>
    <p:sldId id="346" r:id="rId5"/>
    <p:sldId id="347" r:id="rId6"/>
    <p:sldId id="348" r:id="rId7"/>
    <p:sldId id="319" r:id="rId8"/>
    <p:sldId id="349" r:id="rId9"/>
    <p:sldId id="354" r:id="rId10"/>
    <p:sldId id="350" r:id="rId11"/>
    <p:sldId id="352" r:id="rId12"/>
    <p:sldId id="353" r:id="rId13"/>
    <p:sldId id="351" r:id="rId14"/>
    <p:sldId id="343" r:id="rId15"/>
    <p:sldId id="355" r:id="rId16"/>
    <p:sldId id="360" r:id="rId17"/>
    <p:sldId id="356" r:id="rId18"/>
    <p:sldId id="357" r:id="rId19"/>
    <p:sldId id="359" r:id="rId20"/>
    <p:sldId id="361" r:id="rId21"/>
    <p:sldId id="358" r:id="rId22"/>
    <p:sldId id="330" r:id="rId23"/>
  </p:sldIdLst>
  <p:sldSz cx="12192000" cy="6858000"/>
  <p:notesSz cx="6797675"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9900"/>
    <a:srgbClr val="544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theme" Target="theme/theme1.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presProps" Target="pres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tableStyles" Target="tableStyle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38803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142288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709477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1044402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209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775139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97280" y="2582335"/>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217920" y="2582334"/>
            <a:ext cx="4937760" cy="32867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177083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00007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501568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764DE79-268F-4C1A-8933-263129D2AF90}" type="datetimeFigureOut">
              <a:rPr lang="en-US" smtClean="0"/>
              <a:t>1/21/2022</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8F63A3B-78C7-47BE-AE5E-E10140E04643}" type="slidenum">
              <a:rPr lang="en-US" smtClean="0"/>
              <a:t>‹N›</a:t>
            </a:fld>
            <a:endParaRPr lang="en-US" dirty="0"/>
          </a:p>
        </p:txBody>
      </p:sp>
    </p:spTree>
    <p:extLst>
      <p:ext uri="{BB962C8B-B14F-4D97-AF65-F5344CB8AC3E}">
        <p14:creationId xmlns:p14="http://schemas.microsoft.com/office/powerpoint/2010/main" val="2045986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4DE79-268F-4C1A-8933-263129D2AF90}" type="datetimeFigureOut">
              <a:rPr lang="en-US" smtClean="0"/>
              <a:t>1/21/2022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‹N›</a:t>
            </a:fld>
            <a:endParaRPr lang="en-US" dirty="0"/>
          </a:p>
        </p:txBody>
      </p:sp>
    </p:spTree>
    <p:extLst>
      <p:ext uri="{BB962C8B-B14F-4D97-AF65-F5344CB8AC3E}">
        <p14:creationId xmlns:p14="http://schemas.microsoft.com/office/powerpoint/2010/main" val="2587230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764DE79-268F-4C1A-8933-263129D2AF90}" type="datetimeFigureOut">
              <a:rPr lang="en-US" smtClean="0"/>
              <a:t>1/21/2022</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8F63A3B-78C7-47BE-AE5E-E10140E04643}" type="slidenum">
              <a:rPr lang="en-US" smtClean="0"/>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653045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40326" y="2305318"/>
            <a:ext cx="11272059" cy="2158618"/>
          </a:xfrm>
        </p:spPr>
        <p:txBody>
          <a:bodyPr>
            <a:normAutofit fontScale="90000"/>
          </a:bodyPr>
          <a:lstStyle/>
          <a:p>
            <a:pPr algn="ct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br>
              <a:rPr lang="it-IT" sz="6000" dirty="0"/>
            </a:br>
            <a:r>
              <a:rPr lang="it-IT" sz="4000" u="sng" dirty="0">
                <a:solidFill>
                  <a:srgbClr val="0070C0"/>
                </a:solidFill>
                <a:latin typeface="Garamond" panose="02020404030301010803" pitchFamily="18" charset="0"/>
              </a:rPr>
              <a:t>Pignoramento dell’abitazione principale e rinegoziazione del mutuo: valutazione delle condizioni.</a:t>
            </a:r>
            <a:br>
              <a:rPr lang="it-IT" sz="4000" dirty="0"/>
            </a:br>
            <a:br>
              <a:rPr lang="it-IT" sz="4000" dirty="0">
                <a:solidFill>
                  <a:srgbClr val="0070C0"/>
                </a:solidFill>
                <a:latin typeface="Garamond" panose="02020404030301010803" pitchFamily="18" charset="0"/>
              </a:rPr>
            </a:br>
            <a:r>
              <a:rPr lang="it-IT" sz="5900" dirty="0">
                <a:solidFill>
                  <a:srgbClr val="0070C0"/>
                </a:solidFill>
                <a:latin typeface="Garamond" panose="02020404030301010803" pitchFamily="18" charset="0"/>
              </a:rPr>
              <a:t>I poteri di controllo del </a:t>
            </a:r>
            <a:r>
              <a:rPr lang="it-IT" sz="5900" dirty="0" err="1">
                <a:solidFill>
                  <a:srgbClr val="0070C0"/>
                </a:solidFill>
                <a:latin typeface="Garamond" panose="02020404030301010803" pitchFamily="18" charset="0"/>
              </a:rPr>
              <a:t>g.e</a:t>
            </a:r>
            <a:r>
              <a:rPr lang="it-IT" sz="5900" dirty="0">
                <a:solidFill>
                  <a:srgbClr val="0070C0"/>
                </a:solidFill>
                <a:latin typeface="Garamond" panose="02020404030301010803" pitchFamily="18" charset="0"/>
              </a:rPr>
              <a:t>. e </a:t>
            </a:r>
            <a:r>
              <a:rPr lang="it-IT" sz="5900" i="1" dirty="0">
                <a:solidFill>
                  <a:srgbClr val="0070C0"/>
                </a:solidFill>
                <a:latin typeface="Garamond" panose="02020404030301010803" pitchFamily="18" charset="0"/>
              </a:rPr>
              <a:t>modus operandi</a:t>
            </a:r>
            <a:r>
              <a:rPr lang="it-IT" sz="5900" dirty="0">
                <a:solidFill>
                  <a:srgbClr val="0070C0"/>
                </a:solidFill>
                <a:latin typeface="Garamond" panose="02020404030301010803" pitchFamily="18" charset="0"/>
              </a:rPr>
              <a:t> nella procedura esecutiva.</a:t>
            </a:r>
            <a:br>
              <a:rPr lang="it-IT" sz="5900" dirty="0">
                <a:solidFill>
                  <a:srgbClr val="0070C0"/>
                </a:solidFill>
                <a:latin typeface="Garamond" panose="02020404030301010803" pitchFamily="18" charset="0"/>
              </a:rPr>
            </a:br>
            <a:endParaRPr lang="it-IT" sz="5900" dirty="0">
              <a:solidFill>
                <a:srgbClr val="CC00CC"/>
              </a:solidFill>
              <a:latin typeface="Garamond" panose="02020404030301010803" pitchFamily="18" charset="0"/>
            </a:endParaRPr>
          </a:p>
        </p:txBody>
      </p:sp>
      <p:sp>
        <p:nvSpPr>
          <p:cNvPr id="3" name="Sottotitolo 2"/>
          <p:cNvSpPr>
            <a:spLocks noGrp="1"/>
          </p:cNvSpPr>
          <p:nvPr>
            <p:ph type="subTitle" idx="1"/>
          </p:nvPr>
        </p:nvSpPr>
        <p:spPr>
          <a:xfrm>
            <a:off x="540326" y="4463936"/>
            <a:ext cx="10615353" cy="1579417"/>
          </a:xfrm>
        </p:spPr>
        <p:txBody>
          <a:bodyPr>
            <a:normAutofit fontScale="25000" lnSpcReduction="20000"/>
          </a:bodyPr>
          <a:lstStyle/>
          <a:p>
            <a:pPr algn="ctr"/>
            <a:r>
              <a:rPr lang="it-IT" sz="8000" dirty="0">
                <a:latin typeface="Sylfaen" panose="010A0502050306030303" pitchFamily="18" charset="0"/>
              </a:rPr>
              <a:t>20 Gennaio 2022</a:t>
            </a:r>
          </a:p>
          <a:p>
            <a:pPr algn="ctr"/>
            <a:r>
              <a:rPr lang="it-IT" sz="8000" dirty="0" err="1">
                <a:latin typeface="Sylfaen" panose="010A0502050306030303" pitchFamily="18" charset="0"/>
              </a:rPr>
              <a:t>Cespec</a:t>
            </a:r>
            <a:r>
              <a:rPr lang="it-IT" sz="8000" dirty="0">
                <a:latin typeface="Sylfaen" panose="010A0502050306030303" pitchFamily="18" charset="0"/>
              </a:rPr>
              <a:t> </a:t>
            </a:r>
            <a:r>
              <a:rPr lang="it-IT" sz="8000" i="1" dirty="0">
                <a:latin typeface="Sylfaen" panose="010A0502050306030303" pitchFamily="18" charset="0"/>
              </a:rPr>
              <a:t>on teams</a:t>
            </a:r>
            <a:r>
              <a:rPr lang="it-IT" sz="8000" dirty="0">
                <a:latin typeface="Sylfaen" panose="010A0502050306030303" pitchFamily="18" charset="0"/>
              </a:rPr>
              <a:t> esecuzioni</a:t>
            </a:r>
          </a:p>
          <a:p>
            <a:pPr algn="r"/>
            <a:endParaRPr lang="it-IT" sz="8000" dirty="0">
              <a:latin typeface="Sylfaen" panose="010A0502050306030303" pitchFamily="18" charset="0"/>
            </a:endParaRPr>
          </a:p>
          <a:p>
            <a:pPr algn="r"/>
            <a:r>
              <a:rPr lang="it-IT" sz="8000" dirty="0">
                <a:latin typeface="Sylfaen" panose="010A0502050306030303" pitchFamily="18" charset="0"/>
              </a:rPr>
              <a:t>LORELLA TRIGLIONE</a:t>
            </a:r>
          </a:p>
          <a:p>
            <a:pPr algn="r"/>
            <a:r>
              <a:rPr lang="it-IT" dirty="0">
                <a:latin typeface="Sylfaen" panose="010A0502050306030303" pitchFamily="18" charset="0"/>
              </a:rPr>
              <a:t> </a:t>
            </a:r>
          </a:p>
          <a:p>
            <a:endParaRPr lang="it-IT" dirty="0"/>
          </a:p>
        </p:txBody>
      </p:sp>
    </p:spTree>
    <p:extLst>
      <p:ext uri="{BB962C8B-B14F-4D97-AF65-F5344CB8AC3E}">
        <p14:creationId xmlns:p14="http://schemas.microsoft.com/office/powerpoint/2010/main" val="3246093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just"/>
            <a:r>
              <a:rPr lang="it-IT" i="1" dirty="0">
                <a:solidFill>
                  <a:schemeClr val="tx1"/>
                </a:solidFill>
                <a:latin typeface="Garamond" panose="02020404030301010803" pitchFamily="18" charset="0"/>
              </a:rPr>
              <a:t>d)</a:t>
            </a:r>
            <a:r>
              <a:rPr lang="it-IT" dirty="0">
                <a:solidFill>
                  <a:schemeClr val="tx1"/>
                </a:solidFill>
                <a:latin typeface="Garamond" panose="02020404030301010803" pitchFamily="18" charset="0"/>
              </a:rPr>
              <a:t> </a:t>
            </a:r>
            <a:r>
              <a:rPr lang="it-IT" b="1" u="sng" dirty="0">
                <a:solidFill>
                  <a:srgbClr val="00B050"/>
                </a:solidFill>
                <a:latin typeface="Garamond" panose="02020404030301010803" pitchFamily="18" charset="0"/>
              </a:rPr>
              <a:t>Delibazione</a:t>
            </a:r>
            <a:r>
              <a:rPr lang="it-IT" dirty="0">
                <a:solidFill>
                  <a:schemeClr val="tx1"/>
                </a:solidFill>
                <a:latin typeface="Garamond" panose="02020404030301010803" pitchFamily="18" charset="0"/>
              </a:rPr>
              <a:t> dell’istanza: il </a:t>
            </a:r>
            <a:r>
              <a:rPr lang="it-IT" dirty="0" err="1">
                <a:solidFill>
                  <a:schemeClr val="tx1"/>
                </a:solidFill>
                <a:latin typeface="Garamond" panose="02020404030301010803" pitchFamily="18" charset="0"/>
              </a:rPr>
              <a:t>g.e</a:t>
            </a:r>
            <a:r>
              <a:rPr lang="it-IT" dirty="0">
                <a:solidFill>
                  <a:schemeClr val="tx1"/>
                </a:solidFill>
                <a:latin typeface="Garamond" panose="02020404030301010803" pitchFamily="18" charset="0"/>
              </a:rPr>
              <a:t>. che abbia ricevuto l’istanza del debitore </a:t>
            </a:r>
            <a:r>
              <a:rPr lang="it-IT" i="1" dirty="0">
                <a:solidFill>
                  <a:schemeClr val="tx1"/>
                </a:solidFill>
                <a:latin typeface="Garamond" panose="02020404030301010803" pitchFamily="18" charset="0"/>
              </a:rPr>
              <a:t>può</a:t>
            </a:r>
            <a:r>
              <a:rPr lang="it-IT" dirty="0">
                <a:solidFill>
                  <a:schemeClr val="tx1"/>
                </a:solidFill>
                <a:latin typeface="Garamond" panose="02020404030301010803" pitchFamily="18" charset="0"/>
              </a:rPr>
              <a:t> sospendere la procedura </a:t>
            </a:r>
            <a:r>
              <a:rPr lang="it-IT" dirty="0">
                <a:solidFill>
                  <a:srgbClr val="00B050"/>
                </a:solidFill>
                <a:latin typeface="Garamond" panose="02020404030301010803" pitchFamily="18" charset="0"/>
              </a:rPr>
              <a:t>sentiti tutti i creditori muniti di titolo esecutivo</a:t>
            </a:r>
            <a:r>
              <a:rPr lang="it-IT" dirty="0">
                <a:solidFill>
                  <a:schemeClr val="tx1"/>
                </a:solidFill>
                <a:latin typeface="Garamond" panose="02020404030301010803" pitchFamily="18" charset="0"/>
              </a:rPr>
              <a:t>.</a:t>
            </a:r>
          </a:p>
          <a:p>
            <a:pPr algn="just"/>
            <a:r>
              <a:rPr lang="it-IT" sz="2200" b="1" dirty="0">
                <a:solidFill>
                  <a:srgbClr val="FF0000"/>
                </a:solidFill>
                <a:effectLst>
                  <a:outerShdw blurRad="38100" dist="38100" dir="2700000" algn="tl">
                    <a:srgbClr val="000000">
                      <a:alpha val="43137"/>
                    </a:srgbClr>
                  </a:outerShdw>
                </a:effectLst>
                <a:latin typeface="Garamond" panose="02020404030301010803" pitchFamily="18" charset="0"/>
              </a:rPr>
              <a:t>→</a:t>
            </a:r>
            <a:r>
              <a:rPr lang="it-IT" dirty="0">
                <a:solidFill>
                  <a:schemeClr val="tx1"/>
                </a:solidFill>
                <a:latin typeface="Garamond" panose="02020404030301010803" pitchFamily="18" charset="0"/>
              </a:rPr>
              <a:t> Se </a:t>
            </a:r>
            <a:r>
              <a:rPr lang="it-IT" u="sng" dirty="0">
                <a:solidFill>
                  <a:schemeClr val="tx1"/>
                </a:solidFill>
                <a:latin typeface="Garamond" panose="02020404030301010803" pitchFamily="18" charset="0"/>
              </a:rPr>
              <a:t>da un lato</a:t>
            </a:r>
            <a:r>
              <a:rPr lang="it-IT" dirty="0">
                <a:solidFill>
                  <a:schemeClr val="tx1"/>
                </a:solidFill>
                <a:latin typeface="Garamond" panose="02020404030301010803" pitchFamily="18" charset="0"/>
              </a:rPr>
              <a:t> l’audizione dei creditori titolati appare ragionevole per gli effetti che il provvedimento del </a:t>
            </a:r>
            <a:r>
              <a:rPr lang="it-IT" dirty="0" err="1">
                <a:solidFill>
                  <a:schemeClr val="tx1"/>
                </a:solidFill>
                <a:latin typeface="Garamond" panose="02020404030301010803" pitchFamily="18" charset="0"/>
              </a:rPr>
              <a:t>g.e</a:t>
            </a:r>
            <a:r>
              <a:rPr lang="it-IT" dirty="0">
                <a:solidFill>
                  <a:schemeClr val="tx1"/>
                </a:solidFill>
                <a:latin typeface="Garamond" panose="02020404030301010803" pitchFamily="18" charset="0"/>
              </a:rPr>
              <a:t>. avrebbe su tutti, </a:t>
            </a:r>
            <a:r>
              <a:rPr lang="it-IT" u="sng" dirty="0">
                <a:solidFill>
                  <a:schemeClr val="tx1"/>
                </a:solidFill>
                <a:latin typeface="Garamond" panose="02020404030301010803" pitchFamily="18" charset="0"/>
              </a:rPr>
              <a:t>dall’altro</a:t>
            </a:r>
            <a:r>
              <a:rPr lang="it-IT" dirty="0">
                <a:solidFill>
                  <a:schemeClr val="tx1"/>
                </a:solidFill>
                <a:latin typeface="Garamond" panose="02020404030301010803" pitchFamily="18" charset="0"/>
              </a:rPr>
              <a:t> </a:t>
            </a:r>
            <a:r>
              <a:rPr lang="it-IT" dirty="0">
                <a:solidFill>
                  <a:srgbClr val="FF0000"/>
                </a:solidFill>
                <a:latin typeface="Garamond" panose="02020404030301010803" pitchFamily="18" charset="0"/>
              </a:rPr>
              <a:t>è difficile pensare che i creditori titolati, diversi da quello interessato alla rinegoziazione, diano l’assenso alla sospensione della procedura</a:t>
            </a:r>
            <a:r>
              <a:rPr lang="it-IT" dirty="0">
                <a:solidFill>
                  <a:schemeClr val="tx1"/>
                </a:solidFill>
                <a:latin typeface="Garamond" panose="02020404030301010803" pitchFamily="18" charset="0"/>
              </a:rPr>
              <a:t>; e </a:t>
            </a:r>
            <a:r>
              <a:rPr lang="it-IT" u="sng" dirty="0">
                <a:solidFill>
                  <a:schemeClr val="tx1"/>
                </a:solidFill>
                <a:latin typeface="Garamond" panose="02020404030301010803" pitchFamily="18" charset="0"/>
              </a:rPr>
              <a:t>ancora</a:t>
            </a:r>
            <a:r>
              <a:rPr lang="it-IT" i="1" dirty="0">
                <a:solidFill>
                  <a:schemeClr val="tx1"/>
                </a:solidFill>
                <a:latin typeface="Garamond" panose="02020404030301010803" pitchFamily="18" charset="0"/>
              </a:rPr>
              <a:t> </a:t>
            </a:r>
            <a:r>
              <a:rPr lang="it-IT" dirty="0">
                <a:solidFill>
                  <a:schemeClr val="tx1"/>
                </a:solidFill>
                <a:latin typeface="Garamond" panose="02020404030301010803" pitchFamily="18" charset="0"/>
              </a:rPr>
              <a:t>verosimilmente anche </a:t>
            </a:r>
            <a:r>
              <a:rPr lang="it-IT" dirty="0">
                <a:solidFill>
                  <a:srgbClr val="FF0000"/>
                </a:solidFill>
                <a:latin typeface="Garamond" panose="02020404030301010803" pitchFamily="18" charset="0"/>
              </a:rPr>
              <a:t>l’interesse del debitore ad ottenere la rinegoziazione scema se la propria abitazione in ogni caso può essere coattivamente venduta su impulso di altri creditori</a:t>
            </a:r>
            <a:r>
              <a:rPr lang="it-IT" dirty="0">
                <a:solidFill>
                  <a:schemeClr val="tx1"/>
                </a:solidFill>
                <a:latin typeface="Garamond" panose="02020404030301010803" pitchFamily="18" charset="0"/>
              </a:rPr>
              <a:t>.</a:t>
            </a:r>
            <a:endParaRPr lang="it-IT" sz="2200" dirty="0">
              <a:solidFill>
                <a:srgbClr val="00B050"/>
              </a:solidFill>
              <a:latin typeface="Garamond" panose="02020404030301010803" pitchFamily="18" charset="0"/>
            </a:endParaRP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b="1" dirty="0">
                <a:solidFill>
                  <a:srgbClr val="FF0000"/>
                </a:solidFill>
                <a:effectLst>
                  <a:outerShdw blurRad="38100" dist="38100" dir="2700000" algn="tl">
                    <a:srgbClr val="000000">
                      <a:alpha val="43137"/>
                    </a:srgbClr>
                  </a:outerShdw>
                </a:effectLst>
                <a:latin typeface="Garamond" panose="02020404030301010803" pitchFamily="18" charset="0"/>
              </a:rPr>
              <a:t> </a:t>
            </a:r>
            <a:r>
              <a:rPr lang="it-IT" dirty="0">
                <a:solidFill>
                  <a:schemeClr val="tx1"/>
                </a:solidFill>
                <a:latin typeface="Garamond" panose="02020404030301010803" pitchFamily="18" charset="0"/>
              </a:rPr>
              <a:t>In tal senso la vecchia formulazione della norma (e precisamente il comma 2, </a:t>
            </a:r>
            <a:r>
              <a:rPr lang="it-IT" dirty="0" err="1">
                <a:solidFill>
                  <a:schemeClr val="tx1"/>
                </a:solidFill>
                <a:latin typeface="Garamond" panose="02020404030301010803" pitchFamily="18" charset="0"/>
              </a:rPr>
              <a:t>lett</a:t>
            </a:r>
            <a:r>
              <a:rPr lang="it-IT" dirty="0">
                <a:solidFill>
                  <a:schemeClr val="tx1"/>
                </a:solidFill>
                <a:latin typeface="Garamond" panose="02020404030301010803" pitchFamily="18" charset="0"/>
              </a:rPr>
              <a:t>. </a:t>
            </a:r>
            <a:r>
              <a:rPr lang="it-IT" i="1" dirty="0">
                <a:solidFill>
                  <a:schemeClr val="tx1"/>
                </a:solidFill>
                <a:latin typeface="Garamond" panose="02020404030301010803" pitchFamily="18" charset="0"/>
              </a:rPr>
              <a:t>e)</a:t>
            </a:r>
            <a:r>
              <a:rPr lang="it-IT" dirty="0">
                <a:solidFill>
                  <a:schemeClr val="tx1"/>
                </a:solidFill>
                <a:latin typeface="Garamond" panose="02020404030301010803" pitchFamily="18" charset="0"/>
              </a:rPr>
              <a:t> era risolutiva prevedendo l’applicazione della disciplina al ricorrere congiunto di diverse condizioni tra cui quella per la quale </a:t>
            </a:r>
            <a:r>
              <a:rPr lang="it-IT" u="sng" dirty="0">
                <a:solidFill>
                  <a:schemeClr val="tx1"/>
                </a:solidFill>
                <a:latin typeface="Garamond" panose="02020404030301010803" pitchFamily="18" charset="0"/>
              </a:rPr>
              <a:t>non dovessero esserci</a:t>
            </a:r>
            <a:r>
              <a:rPr lang="it-IT" dirty="0">
                <a:solidFill>
                  <a:schemeClr val="tx1"/>
                </a:solidFill>
                <a:latin typeface="Garamond" panose="02020404030301010803" pitchFamily="18" charset="0"/>
              </a:rPr>
              <a:t> (</a:t>
            </a:r>
            <a:r>
              <a:rPr lang="it-IT" i="1" dirty="0">
                <a:solidFill>
                  <a:schemeClr val="tx1"/>
                </a:solidFill>
                <a:latin typeface="Garamond" panose="02020404030301010803" pitchFamily="18" charset="0"/>
              </a:rPr>
              <a:t>ab origine</a:t>
            </a:r>
            <a:r>
              <a:rPr lang="it-IT" dirty="0">
                <a:solidFill>
                  <a:schemeClr val="tx1"/>
                </a:solidFill>
                <a:latin typeface="Garamond" panose="02020404030301010803" pitchFamily="18" charset="0"/>
              </a:rPr>
              <a:t> o per intervenuta rinuncia </a:t>
            </a:r>
            <a:r>
              <a:rPr lang="it-IT" i="1" dirty="0">
                <a:solidFill>
                  <a:schemeClr val="tx1"/>
                </a:solidFill>
                <a:latin typeface="Garamond" panose="02020404030301010803" pitchFamily="18" charset="0"/>
              </a:rPr>
              <a:t>ex</a:t>
            </a:r>
            <a:r>
              <a:rPr lang="it-IT" dirty="0">
                <a:solidFill>
                  <a:schemeClr val="tx1"/>
                </a:solidFill>
                <a:latin typeface="Garamond" panose="02020404030301010803" pitchFamily="18" charset="0"/>
              </a:rPr>
              <a:t> art. 629 </a:t>
            </a:r>
            <a:r>
              <a:rPr lang="it-IT" dirty="0" err="1">
                <a:solidFill>
                  <a:schemeClr val="tx1"/>
                </a:solidFill>
                <a:latin typeface="Garamond" panose="02020404030301010803" pitchFamily="18" charset="0"/>
              </a:rPr>
              <a:t>c.p.c.</a:t>
            </a:r>
            <a:r>
              <a:rPr lang="it-IT" dirty="0">
                <a:solidFill>
                  <a:schemeClr val="tx1"/>
                </a:solidFill>
                <a:latin typeface="Garamond" panose="02020404030301010803" pitchFamily="18" charset="0"/>
              </a:rPr>
              <a:t>) </a:t>
            </a:r>
            <a:r>
              <a:rPr lang="it-IT" u="sng" dirty="0">
                <a:solidFill>
                  <a:schemeClr val="tx1"/>
                </a:solidFill>
                <a:latin typeface="Garamond" panose="02020404030301010803" pitchFamily="18" charset="0"/>
              </a:rPr>
              <a:t>altri creditori intervenuti oltre quello procedente</a:t>
            </a:r>
            <a:r>
              <a:rPr lang="it-IT" dirty="0">
                <a:solidFill>
                  <a:schemeClr val="tx1"/>
                </a:solidFill>
                <a:latin typeface="Garamond" panose="02020404030301010803" pitchFamily="18" charset="0"/>
              </a:rPr>
              <a:t>.  </a:t>
            </a:r>
          </a:p>
        </p:txBody>
      </p:sp>
    </p:spTree>
    <p:extLst>
      <p:ext uri="{BB962C8B-B14F-4D97-AF65-F5344CB8AC3E}">
        <p14:creationId xmlns:p14="http://schemas.microsoft.com/office/powerpoint/2010/main" val="700291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fontScale="62500" lnSpcReduction="20000"/>
          </a:bodyPr>
          <a:lstStyle/>
          <a:p>
            <a:r>
              <a:rPr lang="it-IT" sz="3500" b="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3200" dirty="0">
                <a:solidFill>
                  <a:schemeClr val="tx1"/>
                </a:solidFill>
                <a:latin typeface="Garamond" panose="02020404030301010803" pitchFamily="18" charset="0"/>
              </a:rPr>
              <a:t> Considerando, in ogni caso, la norma nella sua attuale formulazione: </a:t>
            </a:r>
          </a:p>
          <a:p>
            <a:pPr algn="just"/>
            <a:r>
              <a:rPr lang="it-IT" sz="3200" b="1" dirty="0">
                <a:solidFill>
                  <a:srgbClr val="0070C0"/>
                </a:solidFill>
                <a:latin typeface="Garamond" panose="02020404030301010803" pitchFamily="18" charset="0"/>
              </a:rPr>
              <a:t>1)</a:t>
            </a:r>
            <a:r>
              <a:rPr lang="it-IT" sz="3200" dirty="0">
                <a:solidFill>
                  <a:schemeClr val="tx1"/>
                </a:solidFill>
                <a:latin typeface="Garamond" panose="02020404030301010803" pitchFamily="18" charset="0"/>
              </a:rPr>
              <a:t> il </a:t>
            </a:r>
            <a:r>
              <a:rPr lang="it-IT" sz="3200" dirty="0" err="1">
                <a:solidFill>
                  <a:schemeClr val="tx1"/>
                </a:solidFill>
                <a:latin typeface="Garamond" panose="02020404030301010803" pitchFamily="18" charset="0"/>
              </a:rPr>
              <a:t>g.e</a:t>
            </a:r>
            <a:r>
              <a:rPr lang="it-IT" sz="3200" dirty="0">
                <a:solidFill>
                  <a:schemeClr val="tx1"/>
                </a:solidFill>
                <a:latin typeface="Garamond" panose="02020404030301010803" pitchFamily="18" charset="0"/>
              </a:rPr>
              <a:t>. non può rigettare l’istanza del debitore </a:t>
            </a:r>
            <a:r>
              <a:rPr lang="it-IT" sz="3200" i="1" dirty="0">
                <a:solidFill>
                  <a:schemeClr val="tx1"/>
                </a:solidFill>
                <a:latin typeface="Garamond" panose="02020404030301010803" pitchFamily="18" charset="0"/>
              </a:rPr>
              <a:t>sic et simpliciter</a:t>
            </a:r>
            <a:r>
              <a:rPr lang="it-IT" sz="3200" dirty="0">
                <a:solidFill>
                  <a:schemeClr val="tx1"/>
                </a:solidFill>
                <a:latin typeface="Garamond" panose="02020404030301010803" pitchFamily="18" charset="0"/>
              </a:rPr>
              <a:t> per la presenza di ulteriori creditori titolati rispetto a quello interessato dalla rinegoziazione, ma </a:t>
            </a:r>
            <a:r>
              <a:rPr lang="it-IT" sz="3200" b="1" u="sng" dirty="0">
                <a:solidFill>
                  <a:srgbClr val="0070C0"/>
                </a:solidFill>
                <a:latin typeface="Garamond" panose="02020404030301010803" pitchFamily="18" charset="0"/>
              </a:rPr>
              <a:t>deve sempre disporne l’audizione</a:t>
            </a:r>
            <a:r>
              <a:rPr lang="it-IT" sz="3200" dirty="0">
                <a:solidFill>
                  <a:srgbClr val="0070C0"/>
                </a:solidFill>
                <a:latin typeface="Garamond" panose="02020404030301010803" pitchFamily="18" charset="0"/>
              </a:rPr>
              <a:t>;</a:t>
            </a:r>
          </a:p>
          <a:p>
            <a:pPr algn="just"/>
            <a:r>
              <a:rPr lang="it-IT" sz="3200" b="1" dirty="0">
                <a:solidFill>
                  <a:srgbClr val="0070C0"/>
                </a:solidFill>
                <a:latin typeface="Garamond" panose="02020404030301010803" pitchFamily="18" charset="0"/>
              </a:rPr>
              <a:t>2)</a:t>
            </a:r>
            <a:r>
              <a:rPr lang="it-IT" sz="3200" dirty="0">
                <a:solidFill>
                  <a:schemeClr val="tx1"/>
                </a:solidFill>
                <a:latin typeface="Garamond" panose="02020404030301010803" pitchFamily="18" charset="0"/>
              </a:rPr>
              <a:t> ragionevolmente </a:t>
            </a:r>
            <a:r>
              <a:rPr lang="it-IT" sz="3200" b="1" u="sng" dirty="0">
                <a:solidFill>
                  <a:srgbClr val="0070C0"/>
                </a:solidFill>
                <a:latin typeface="Garamond" panose="02020404030301010803" pitchFamily="18" charset="0"/>
              </a:rPr>
              <a:t>la presenza di altri creditori titolati</a:t>
            </a:r>
            <a:r>
              <a:rPr lang="it-IT" sz="3200" dirty="0">
                <a:solidFill>
                  <a:schemeClr val="tx1"/>
                </a:solidFill>
                <a:latin typeface="Garamond" panose="02020404030301010803" pitchFamily="18" charset="0"/>
              </a:rPr>
              <a:t> (che hanno potere di impulso della procedura) </a:t>
            </a:r>
            <a:r>
              <a:rPr lang="it-IT" sz="3200" b="1" u="sng" dirty="0">
                <a:solidFill>
                  <a:srgbClr val="0070C0"/>
                </a:solidFill>
                <a:latin typeface="Garamond" panose="02020404030301010803" pitchFamily="18" charset="0"/>
              </a:rPr>
              <a:t>in concreto limita le possibilità di accoglimento dell’istanza di sospensione della procedura </a:t>
            </a:r>
            <a:r>
              <a:rPr lang="it-IT" sz="3200" b="1" i="1" u="sng" dirty="0">
                <a:solidFill>
                  <a:srgbClr val="0070C0"/>
                </a:solidFill>
                <a:latin typeface="Garamond" panose="02020404030301010803" pitchFamily="18" charset="0"/>
              </a:rPr>
              <a:t>ex</a:t>
            </a:r>
            <a:r>
              <a:rPr lang="it-IT" sz="3200" b="1" u="sng" dirty="0">
                <a:solidFill>
                  <a:srgbClr val="0070C0"/>
                </a:solidFill>
                <a:latin typeface="Garamond" panose="02020404030301010803" pitchFamily="18" charset="0"/>
              </a:rPr>
              <a:t> art. 41 </a:t>
            </a:r>
            <a:r>
              <a:rPr lang="it-IT" sz="3200" b="1" i="1" u="sng" dirty="0">
                <a:solidFill>
                  <a:srgbClr val="0070C0"/>
                </a:solidFill>
                <a:latin typeface="Garamond" panose="02020404030301010803" pitchFamily="18" charset="0"/>
              </a:rPr>
              <a:t>bis</a:t>
            </a:r>
            <a:r>
              <a:rPr lang="it-IT" sz="3200" dirty="0">
                <a:solidFill>
                  <a:srgbClr val="0070C0"/>
                </a:solidFill>
                <a:latin typeface="Garamond" panose="02020404030301010803" pitchFamily="18" charset="0"/>
              </a:rPr>
              <a:t>;</a:t>
            </a:r>
          </a:p>
          <a:p>
            <a:pPr algn="just"/>
            <a:r>
              <a:rPr lang="it-IT" sz="3200" b="1" dirty="0">
                <a:solidFill>
                  <a:srgbClr val="0070C0"/>
                </a:solidFill>
                <a:latin typeface="Garamond" panose="02020404030301010803" pitchFamily="18" charset="0"/>
              </a:rPr>
              <a:t>3)</a:t>
            </a:r>
            <a:r>
              <a:rPr lang="it-IT" sz="3200" i="1" dirty="0">
                <a:solidFill>
                  <a:schemeClr val="tx1"/>
                </a:solidFill>
                <a:latin typeface="Garamond" panose="02020404030301010803" pitchFamily="18" charset="0"/>
              </a:rPr>
              <a:t> </a:t>
            </a:r>
            <a:r>
              <a:rPr lang="it-IT" sz="3200" dirty="0">
                <a:solidFill>
                  <a:schemeClr val="tx1"/>
                </a:solidFill>
                <a:latin typeface="Garamond" panose="02020404030301010803" pitchFamily="18" charset="0"/>
              </a:rPr>
              <a:t>il </a:t>
            </a:r>
            <a:r>
              <a:rPr lang="it-IT" sz="3200" b="1" u="sng" dirty="0">
                <a:solidFill>
                  <a:srgbClr val="0070C0"/>
                </a:solidFill>
                <a:latin typeface="Garamond" panose="02020404030301010803" pitchFamily="18" charset="0"/>
              </a:rPr>
              <a:t>dissenso degli altri creditori</a:t>
            </a:r>
            <a:r>
              <a:rPr lang="it-IT" sz="3200" dirty="0">
                <a:solidFill>
                  <a:schemeClr val="tx1"/>
                </a:solidFill>
                <a:latin typeface="Garamond" panose="02020404030301010803" pitchFamily="18" charset="0"/>
              </a:rPr>
              <a:t> alla sospensione </a:t>
            </a:r>
            <a:r>
              <a:rPr lang="it-IT" sz="3200" b="1" u="sng" dirty="0">
                <a:solidFill>
                  <a:srgbClr val="0070C0"/>
                </a:solidFill>
                <a:latin typeface="Garamond" panose="02020404030301010803" pitchFamily="18" charset="0"/>
              </a:rPr>
              <a:t>vincola il giudice nella decisione di rigetto della istanza</a:t>
            </a:r>
            <a:r>
              <a:rPr lang="it-IT" sz="3200" dirty="0">
                <a:solidFill>
                  <a:schemeClr val="tx1"/>
                </a:solidFill>
                <a:latin typeface="Garamond" panose="02020404030301010803" pitchFamily="18" charset="0"/>
              </a:rPr>
              <a:t> (anche chi è creditore di una piccola somma ha diritto di procedere esecutivamente); </a:t>
            </a:r>
            <a:r>
              <a:rPr lang="it-IT" sz="3200" b="1" u="sng" dirty="0">
                <a:solidFill>
                  <a:srgbClr val="0070C0"/>
                </a:solidFill>
                <a:latin typeface="Garamond" panose="02020404030301010803" pitchFamily="18" charset="0"/>
              </a:rPr>
              <a:t>a differenza del dissenso del creditore interessato che potrebbe non precludere l’accoglimento della sospensione</a:t>
            </a:r>
            <a:r>
              <a:rPr lang="it-IT" sz="3200" dirty="0">
                <a:solidFill>
                  <a:schemeClr val="tx1"/>
                </a:solidFill>
                <a:latin typeface="Garamond" panose="02020404030301010803" pitchFamily="18" charset="0"/>
              </a:rPr>
              <a:t> (il ricorso al </a:t>
            </a:r>
            <a:r>
              <a:rPr lang="it-IT" sz="3200" dirty="0" err="1">
                <a:solidFill>
                  <a:schemeClr val="tx1"/>
                </a:solidFill>
                <a:latin typeface="Garamond" panose="02020404030301010803" pitchFamily="18" charset="0"/>
              </a:rPr>
              <a:t>g.e</a:t>
            </a:r>
            <a:r>
              <a:rPr lang="it-IT" sz="3200" dirty="0">
                <a:solidFill>
                  <a:schemeClr val="tx1"/>
                </a:solidFill>
                <a:latin typeface="Garamond" panose="02020404030301010803" pitchFamily="18" charset="0"/>
              </a:rPr>
              <a:t>. serve proprio per «convincere» il creditore a ponderare la scelta);</a:t>
            </a:r>
          </a:p>
          <a:p>
            <a:pPr algn="just"/>
            <a:r>
              <a:rPr lang="it-IT" sz="3200" b="1" dirty="0">
                <a:solidFill>
                  <a:srgbClr val="0070C0"/>
                </a:solidFill>
                <a:latin typeface="Garamond" panose="02020404030301010803" pitchFamily="18" charset="0"/>
              </a:rPr>
              <a:t>4)</a:t>
            </a:r>
            <a:r>
              <a:rPr lang="it-IT" sz="3200" dirty="0">
                <a:solidFill>
                  <a:schemeClr val="tx1"/>
                </a:solidFill>
                <a:latin typeface="Garamond" panose="02020404030301010803" pitchFamily="18" charset="0"/>
              </a:rPr>
              <a:t> in caso di </a:t>
            </a:r>
            <a:r>
              <a:rPr lang="it-IT" sz="3200" b="1" u="sng" dirty="0">
                <a:solidFill>
                  <a:srgbClr val="0070C0"/>
                </a:solidFill>
                <a:latin typeface="Garamond" panose="02020404030301010803" pitchFamily="18" charset="0"/>
              </a:rPr>
              <a:t>accoglimento della istanza di sospensione</a:t>
            </a:r>
            <a:r>
              <a:rPr lang="it-IT" sz="3200" dirty="0">
                <a:solidFill>
                  <a:schemeClr val="tx1"/>
                </a:solidFill>
                <a:latin typeface="Garamond" panose="02020404030301010803" pitchFamily="18" charset="0"/>
              </a:rPr>
              <a:t> (con assenso o mancato dissenso degli altri creditori) e di </a:t>
            </a:r>
            <a:r>
              <a:rPr lang="it-IT" sz="3200" b="1" u="sng" dirty="0">
                <a:solidFill>
                  <a:srgbClr val="0070C0"/>
                </a:solidFill>
                <a:latin typeface="Garamond" panose="02020404030301010803" pitchFamily="18" charset="0"/>
              </a:rPr>
              <a:t>successivo accoglimento della istanza di rinegoziazione</a:t>
            </a:r>
            <a:r>
              <a:rPr lang="it-IT" sz="3200" dirty="0">
                <a:solidFill>
                  <a:schemeClr val="tx1"/>
                </a:solidFill>
                <a:latin typeface="Garamond" panose="02020404030301010803" pitchFamily="18" charset="0"/>
              </a:rPr>
              <a:t>, il creditore titolato diverso </a:t>
            </a:r>
            <a:r>
              <a:rPr lang="it-IT" sz="3200" b="1" u="sng" dirty="0">
                <a:solidFill>
                  <a:srgbClr val="0070C0"/>
                </a:solidFill>
                <a:latin typeface="Garamond" panose="02020404030301010803" pitchFamily="18" charset="0"/>
              </a:rPr>
              <a:t>può comunque richiedere</a:t>
            </a:r>
            <a:r>
              <a:rPr lang="it-IT" sz="3200" dirty="0">
                <a:solidFill>
                  <a:srgbClr val="0070C0"/>
                </a:solidFill>
                <a:latin typeface="Garamond" panose="02020404030301010803" pitchFamily="18" charset="0"/>
              </a:rPr>
              <a:t> </a:t>
            </a:r>
            <a:r>
              <a:rPr lang="it-IT" sz="3200" b="1" u="sng" dirty="0">
                <a:solidFill>
                  <a:srgbClr val="0070C0"/>
                </a:solidFill>
                <a:latin typeface="Garamond" panose="02020404030301010803" pitchFamily="18" charset="0"/>
              </a:rPr>
              <a:t>la prosecuzione della procedura</a:t>
            </a:r>
            <a:r>
              <a:rPr lang="it-IT" sz="3200" dirty="0">
                <a:solidFill>
                  <a:schemeClr val="tx1"/>
                </a:solidFill>
                <a:latin typeface="Garamond" panose="02020404030301010803" pitchFamily="18" charset="0"/>
              </a:rPr>
              <a:t> (con le conseguenze che ne deriverebbero anche sull’accordo raggiunto con l’ipotecario)</a:t>
            </a:r>
            <a:r>
              <a:rPr lang="it-IT" sz="3200" i="1" dirty="0">
                <a:solidFill>
                  <a:schemeClr val="tx1"/>
                </a:solidFill>
                <a:latin typeface="Garamond" panose="02020404030301010803" pitchFamily="18" charset="0"/>
              </a:rPr>
              <a:t>.</a:t>
            </a:r>
            <a:endParaRPr lang="it-IT" sz="3200" i="1" dirty="0"/>
          </a:p>
          <a:p>
            <a:endParaRPr lang="it-IT" dirty="0"/>
          </a:p>
        </p:txBody>
      </p:sp>
    </p:spTree>
    <p:extLst>
      <p:ext uri="{BB962C8B-B14F-4D97-AF65-F5344CB8AC3E}">
        <p14:creationId xmlns:p14="http://schemas.microsoft.com/office/powerpoint/2010/main" val="2565367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ctr"/>
            <a:r>
              <a:rPr lang="it-IT" sz="2400" b="1" dirty="0">
                <a:solidFill>
                  <a:srgbClr val="0070C0"/>
                </a:solidFill>
                <a:latin typeface="Garamond" panose="02020404030301010803" pitchFamily="18" charset="0"/>
              </a:rPr>
              <a:t>…IN SINTESI…</a:t>
            </a:r>
          </a:p>
          <a:p>
            <a:pPr algn="ctr"/>
            <a:r>
              <a:rPr lang="it-IT" sz="2400" b="1" dirty="0">
                <a:solidFill>
                  <a:schemeClr val="tx1"/>
                </a:solidFill>
                <a:latin typeface="Garamond" panose="02020404030301010803" pitchFamily="18" charset="0"/>
              </a:rPr>
              <a:t>L’applicazione in concreto della norma appare possibile soltanto in caso di presenza nella procedura dell’unico creditore ipotecario di primo grado sull’immobile pignorato.</a:t>
            </a:r>
          </a:p>
          <a:p>
            <a:pPr algn="just">
              <a:spcBef>
                <a:spcPts val="0"/>
              </a:spcBef>
              <a:spcAft>
                <a:spcPts val="0"/>
              </a:spcAft>
            </a:pPr>
            <a:endParaRPr lang="it-IT" b="1" dirty="0">
              <a:solidFill>
                <a:srgbClr val="FF0000"/>
              </a:solidFill>
              <a:latin typeface="Garamond" panose="02020404030301010803" pitchFamily="18" charset="0"/>
            </a:endParaRPr>
          </a:p>
          <a:p>
            <a:pPr algn="just">
              <a:spcBef>
                <a:spcPts val="0"/>
              </a:spcBef>
              <a:spcAft>
                <a:spcPts val="0"/>
              </a:spcAft>
            </a:pPr>
            <a:r>
              <a:rPr lang="it-IT" b="1" dirty="0">
                <a:solidFill>
                  <a:srgbClr val="FF0000"/>
                </a:solidFill>
                <a:latin typeface="Garamond" panose="02020404030301010803" pitchFamily="18" charset="0"/>
              </a:rPr>
              <a:t>Fattispecie concrete: </a:t>
            </a:r>
          </a:p>
          <a:p>
            <a:pPr algn="just">
              <a:spcBef>
                <a:spcPts val="0"/>
              </a:spcBef>
              <a:spcAft>
                <a:spcPts val="0"/>
              </a:spcAft>
            </a:pPr>
            <a:r>
              <a:rPr lang="it-IT" dirty="0">
                <a:solidFill>
                  <a:schemeClr val="tx1"/>
                </a:solidFill>
                <a:latin typeface="Garamond" panose="02020404030301010803" pitchFamily="18" charset="0"/>
              </a:rPr>
              <a:t>Se il creditore ipotecario è cessionario del credito la disciplina si applica?</a:t>
            </a:r>
            <a:r>
              <a:rPr lang="it-IT" b="1" dirty="0">
                <a:solidFill>
                  <a:srgbClr val="00B050"/>
                </a:solidFill>
                <a:latin typeface="Garamond" panose="02020404030301010803" pitchFamily="18" charset="0"/>
              </a:rPr>
              <a:t> </a:t>
            </a:r>
            <a:r>
              <a:rPr lang="it-IT" b="1" u="sng" dirty="0">
                <a:solidFill>
                  <a:srgbClr val="00B050"/>
                </a:solidFill>
                <a:latin typeface="Garamond" panose="02020404030301010803" pitchFamily="18" charset="0"/>
              </a:rPr>
              <a:t>SI</a:t>
            </a:r>
            <a:r>
              <a:rPr lang="it-IT" dirty="0">
                <a:solidFill>
                  <a:schemeClr val="tx1"/>
                </a:solidFill>
                <a:latin typeface="Garamond" panose="02020404030301010803" pitchFamily="18" charset="0"/>
              </a:rPr>
              <a:t> ed è proprio il primo comma dell’art. 41 </a:t>
            </a:r>
            <a:r>
              <a:rPr lang="it-IT" i="1" dirty="0">
                <a:solidFill>
                  <a:schemeClr val="tx1"/>
                </a:solidFill>
                <a:latin typeface="Garamond" panose="02020404030301010803" pitchFamily="18" charset="0"/>
              </a:rPr>
              <a:t>bis</a:t>
            </a:r>
            <a:r>
              <a:rPr lang="it-IT" dirty="0">
                <a:solidFill>
                  <a:schemeClr val="tx1"/>
                </a:solidFill>
                <a:latin typeface="Garamond" panose="02020404030301010803" pitchFamily="18" charset="0"/>
              </a:rPr>
              <a:t> </a:t>
            </a:r>
            <a:r>
              <a:rPr lang="it-IT" dirty="0" err="1">
                <a:solidFill>
                  <a:schemeClr val="tx1"/>
                </a:solidFill>
                <a:latin typeface="Garamond" panose="02020404030301010803" pitchFamily="18" charset="0"/>
              </a:rPr>
              <a:t>c.p.c.</a:t>
            </a:r>
            <a:r>
              <a:rPr lang="it-IT" dirty="0">
                <a:solidFill>
                  <a:schemeClr val="tx1"/>
                </a:solidFill>
                <a:latin typeface="Garamond" panose="02020404030301010803" pitchFamily="18" charset="0"/>
              </a:rPr>
              <a:t> ad elencare le società di cartolarizzazione tra i soggetti destinatari dell’istanza di rinegoziazione/finanziamento.</a:t>
            </a:r>
          </a:p>
          <a:p>
            <a:pPr algn="just">
              <a:spcBef>
                <a:spcPts val="0"/>
              </a:spcBef>
              <a:spcAft>
                <a:spcPts val="0"/>
              </a:spcAft>
            </a:pPr>
            <a:endParaRPr lang="it-IT" b="1" dirty="0">
              <a:solidFill>
                <a:srgbClr val="FF0000"/>
              </a:solidFill>
              <a:latin typeface="Garamond" panose="02020404030301010803" pitchFamily="18" charset="0"/>
            </a:endParaRPr>
          </a:p>
          <a:p>
            <a:pPr algn="just">
              <a:spcBef>
                <a:spcPts val="0"/>
              </a:spcBef>
              <a:spcAft>
                <a:spcPts val="0"/>
              </a:spcAft>
            </a:pPr>
            <a:r>
              <a:rPr lang="it-IT" dirty="0">
                <a:solidFill>
                  <a:schemeClr val="tx1"/>
                </a:solidFill>
                <a:latin typeface="Garamond" panose="02020404030301010803" pitchFamily="18" charset="0"/>
              </a:rPr>
              <a:t>Si può chiedere la rinegoziazione se vi è stata risoluzione contrattuale? </a:t>
            </a:r>
            <a:r>
              <a:rPr lang="it-IT" b="1" u="sng" dirty="0">
                <a:solidFill>
                  <a:srgbClr val="00B050"/>
                </a:solidFill>
                <a:latin typeface="Garamond" panose="02020404030301010803" pitchFamily="18" charset="0"/>
              </a:rPr>
              <a:t>SI</a:t>
            </a:r>
            <a:r>
              <a:rPr lang="it-IT" dirty="0">
                <a:solidFill>
                  <a:schemeClr val="tx1"/>
                </a:solidFill>
                <a:latin typeface="Garamond" panose="02020404030301010803" pitchFamily="18" charset="0"/>
              </a:rPr>
              <a:t> potendo la rinegoziazione condurre ad un nuovo accordo che preveda un nuovo piano di ammortamento.</a:t>
            </a:r>
          </a:p>
          <a:p>
            <a:pPr algn="just">
              <a:spcBef>
                <a:spcPts val="0"/>
              </a:spcBef>
              <a:spcAft>
                <a:spcPts val="0"/>
              </a:spcAft>
            </a:pPr>
            <a:endParaRPr lang="it-IT" dirty="0">
              <a:solidFill>
                <a:schemeClr val="tx1"/>
              </a:solidFill>
              <a:latin typeface="Garamond" panose="02020404030301010803" pitchFamily="18" charset="0"/>
            </a:endParaRPr>
          </a:p>
          <a:p>
            <a:pPr algn="ctr"/>
            <a:endParaRPr lang="it-IT" sz="2400" b="1" dirty="0">
              <a:solidFill>
                <a:schemeClr val="tx1"/>
              </a:solidFill>
              <a:latin typeface="Garamond" panose="02020404030301010803" pitchFamily="18" charset="0"/>
            </a:endParaRPr>
          </a:p>
        </p:txBody>
      </p:sp>
    </p:spTree>
    <p:extLst>
      <p:ext uri="{BB962C8B-B14F-4D97-AF65-F5344CB8AC3E}">
        <p14:creationId xmlns:p14="http://schemas.microsoft.com/office/powerpoint/2010/main" val="126193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a:solidFill>
                  <a:schemeClr val="accent2"/>
                </a:solidFill>
                <a:latin typeface="Garamond" panose="02020404030301010803" pitchFamily="18" charset="0"/>
              </a:rPr>
              <a:t>2) Il potere di controllo del </a:t>
            </a:r>
            <a:r>
              <a:rPr lang="it-IT" sz="3600" b="1" dirty="0" err="1">
                <a:solidFill>
                  <a:schemeClr val="accent2"/>
                </a:solidFill>
                <a:latin typeface="Garamond" panose="02020404030301010803" pitchFamily="18" charset="0"/>
              </a:rPr>
              <a:t>g.e</a:t>
            </a:r>
            <a:r>
              <a:rPr lang="it-IT" sz="3600" b="1" dirty="0">
                <a:solidFill>
                  <a:schemeClr val="accent2"/>
                </a:solidFill>
                <a:latin typeface="Garamond" panose="02020404030301010803" pitchFamily="18" charset="0"/>
              </a:rPr>
              <a:t>.</a:t>
            </a:r>
            <a:endParaRPr lang="it-IT" sz="3600" dirty="0"/>
          </a:p>
        </p:txBody>
      </p:sp>
      <p:sp>
        <p:nvSpPr>
          <p:cNvPr id="3" name="Segnaposto contenuto 2"/>
          <p:cNvSpPr>
            <a:spLocks noGrp="1"/>
          </p:cNvSpPr>
          <p:nvPr>
            <p:ph idx="1"/>
          </p:nvPr>
        </p:nvSpPr>
        <p:spPr>
          <a:xfrm>
            <a:off x="1097280" y="1737360"/>
            <a:ext cx="10058400" cy="4573288"/>
          </a:xfrm>
        </p:spPr>
        <p:txBody>
          <a:bodyPr>
            <a:noAutofit/>
          </a:bodyPr>
          <a:lstStyle/>
          <a:p>
            <a:pPr marL="0" indent="0" algn="just">
              <a:buNone/>
            </a:pPr>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dirty="0">
                <a:solidFill>
                  <a:schemeClr val="tx1"/>
                </a:solidFill>
                <a:latin typeface="Garamond" panose="02020404030301010803" pitchFamily="18" charset="0"/>
              </a:rPr>
              <a:t> Il </a:t>
            </a:r>
            <a:r>
              <a:rPr lang="it-IT" b="1" dirty="0">
                <a:solidFill>
                  <a:schemeClr val="tx1"/>
                </a:solidFill>
                <a:latin typeface="Garamond" panose="02020404030301010803" pitchFamily="18" charset="0"/>
              </a:rPr>
              <a:t>comma 7</a:t>
            </a:r>
            <a:r>
              <a:rPr lang="it-IT" dirty="0">
                <a:solidFill>
                  <a:schemeClr val="tx1"/>
                </a:solidFill>
                <a:latin typeface="Garamond" panose="02020404030301010803" pitchFamily="18" charset="0"/>
              </a:rPr>
              <a:t> si limita a prevedere la possibilità per il giudice di sospendere la procedura fino a sei mesi su istanza del debitore (presentata entro certi termini) e sentiti tutti i creditori titolati. Lo stesso va però coordinato con il </a:t>
            </a:r>
            <a:r>
              <a:rPr lang="it-IT" b="1" dirty="0">
                <a:solidFill>
                  <a:schemeClr val="tx1"/>
                </a:solidFill>
                <a:latin typeface="Garamond" panose="02020404030301010803" pitchFamily="18" charset="0"/>
              </a:rPr>
              <a:t>comma 2</a:t>
            </a:r>
            <a:r>
              <a:rPr lang="it-IT" dirty="0">
                <a:solidFill>
                  <a:schemeClr val="tx1"/>
                </a:solidFill>
                <a:latin typeface="Garamond" panose="02020404030301010803" pitchFamily="18" charset="0"/>
              </a:rPr>
              <a:t> che elenca le condizioni che devono ricorrere affinché sussista il diritto del debitore a formulare richiesta di rinegoziazione o di finanziamento.</a:t>
            </a:r>
          </a:p>
          <a:p>
            <a:pPr marL="0" indent="0" algn="just">
              <a:buNone/>
            </a:pPr>
            <a:r>
              <a:rPr lang="it-IT" b="1" dirty="0">
                <a:solidFill>
                  <a:srgbClr val="0070C0"/>
                </a:solidFill>
                <a:effectLst>
                  <a:outerShdw blurRad="38100" dist="38100" dir="2700000" algn="tl">
                    <a:srgbClr val="000000">
                      <a:alpha val="43137"/>
                    </a:srgbClr>
                  </a:outerShdw>
                </a:effectLst>
                <a:latin typeface="Garamond" panose="02020404030301010803" pitchFamily="18" charset="0"/>
              </a:rPr>
              <a:t>→ </a:t>
            </a:r>
            <a:r>
              <a:rPr lang="it-IT" dirty="0">
                <a:solidFill>
                  <a:schemeClr val="tx1"/>
                </a:solidFill>
                <a:latin typeface="Garamond" panose="02020404030301010803" pitchFamily="18" charset="0"/>
              </a:rPr>
              <a:t>Pertanto </a:t>
            </a:r>
            <a:r>
              <a:rPr lang="it-IT" b="1" dirty="0">
                <a:solidFill>
                  <a:schemeClr val="tx1"/>
                </a:solidFill>
                <a:latin typeface="Garamond" panose="02020404030301010803" pitchFamily="18" charset="0"/>
              </a:rPr>
              <a:t>il </a:t>
            </a:r>
            <a:r>
              <a:rPr lang="it-IT" b="1" dirty="0" err="1">
                <a:solidFill>
                  <a:schemeClr val="tx1"/>
                </a:solidFill>
                <a:latin typeface="Garamond" panose="02020404030301010803" pitchFamily="18" charset="0"/>
              </a:rPr>
              <a:t>g.e</a:t>
            </a:r>
            <a:r>
              <a:rPr lang="it-IT" b="1" dirty="0">
                <a:solidFill>
                  <a:schemeClr val="tx1"/>
                </a:solidFill>
                <a:latin typeface="Garamond" panose="02020404030301010803" pitchFamily="18" charset="0"/>
              </a:rPr>
              <a:t>. deve verificare</a:t>
            </a:r>
            <a:r>
              <a:rPr lang="it-IT" dirty="0">
                <a:solidFill>
                  <a:schemeClr val="tx1"/>
                </a:solidFill>
                <a:latin typeface="Garamond" panose="02020404030301010803" pitchFamily="18" charset="0"/>
              </a:rPr>
              <a:t> che: </a:t>
            </a:r>
            <a:endParaRPr lang="it-IT" b="1" dirty="0">
              <a:solidFill>
                <a:srgbClr val="FF0000"/>
              </a:solidFill>
              <a:latin typeface="Garamond" panose="02020404030301010803" pitchFamily="18" charset="0"/>
            </a:endParaRPr>
          </a:p>
          <a:p>
            <a:pPr algn="just">
              <a:spcBef>
                <a:spcPts val="0"/>
              </a:spcBef>
              <a:spcAft>
                <a:spcPts val="0"/>
              </a:spcAft>
            </a:pPr>
            <a:r>
              <a:rPr lang="it-IT" dirty="0">
                <a:solidFill>
                  <a:schemeClr val="tx1"/>
                </a:solidFill>
                <a:latin typeface="Garamond" panose="02020404030301010803" pitchFamily="18" charset="0"/>
              </a:rPr>
              <a:t>- </a:t>
            </a:r>
            <a:r>
              <a:rPr lang="it-IT" dirty="0">
                <a:solidFill>
                  <a:srgbClr val="00B050"/>
                </a:solidFill>
                <a:latin typeface="Garamond" panose="02020404030301010803" pitchFamily="18" charset="0"/>
              </a:rPr>
              <a:t>l’</a:t>
            </a:r>
            <a:r>
              <a:rPr lang="it-IT" u="sng" dirty="0">
                <a:solidFill>
                  <a:srgbClr val="00B050"/>
                </a:solidFill>
                <a:latin typeface="Garamond" panose="02020404030301010803" pitchFamily="18" charset="0"/>
              </a:rPr>
              <a:t>istanza di sospensione rispetti i termini di legge</a:t>
            </a:r>
            <a:r>
              <a:rPr lang="it-IT" dirty="0">
                <a:solidFill>
                  <a:schemeClr val="tx1"/>
                </a:solidFill>
                <a:latin typeface="Garamond" panose="02020404030301010803" pitchFamily="18" charset="0"/>
              </a:rPr>
              <a:t> rispetto all’eventuale vendita fissata; </a:t>
            </a:r>
          </a:p>
          <a:p>
            <a:pPr algn="just">
              <a:spcBef>
                <a:spcPts val="0"/>
              </a:spcBef>
              <a:spcAft>
                <a:spcPts val="0"/>
              </a:spcAft>
            </a:pPr>
            <a:r>
              <a:rPr lang="it-IT" dirty="0">
                <a:solidFill>
                  <a:schemeClr val="tx1"/>
                </a:solidFill>
                <a:latin typeface="Garamond" panose="02020404030301010803" pitchFamily="18" charset="0"/>
              </a:rPr>
              <a:t>- il </a:t>
            </a:r>
            <a:r>
              <a:rPr lang="it-IT" u="sng" dirty="0">
                <a:solidFill>
                  <a:srgbClr val="00B0F0"/>
                </a:solidFill>
                <a:latin typeface="Garamond" panose="02020404030301010803" pitchFamily="18" charset="0"/>
              </a:rPr>
              <a:t>debitore</a:t>
            </a:r>
            <a:r>
              <a:rPr lang="it-IT" dirty="0">
                <a:solidFill>
                  <a:schemeClr val="tx1"/>
                </a:solidFill>
                <a:latin typeface="Garamond" panose="02020404030301010803" pitchFamily="18" charset="0"/>
              </a:rPr>
              <a:t> (o </a:t>
            </a:r>
            <a:r>
              <a:rPr lang="it-IT" u="sng" dirty="0">
                <a:solidFill>
                  <a:srgbClr val="00B0F0"/>
                </a:solidFill>
                <a:latin typeface="Garamond" panose="02020404030301010803" pitchFamily="18" charset="0"/>
              </a:rPr>
              <a:t>uno degli altri soggetti di cui al comma 3</a:t>
            </a:r>
            <a:r>
              <a:rPr lang="it-IT" dirty="0">
                <a:solidFill>
                  <a:schemeClr val="tx1"/>
                </a:solidFill>
                <a:latin typeface="Garamond" panose="02020404030301010803" pitchFamily="18" charset="0"/>
              </a:rPr>
              <a:t>) istante (a cui sia stato </a:t>
            </a:r>
            <a:r>
              <a:rPr lang="it-IT" u="sng" dirty="0">
                <a:solidFill>
                  <a:srgbClr val="FF0000"/>
                </a:solidFill>
                <a:latin typeface="Garamond" panose="02020404030301010803" pitchFamily="18" charset="0"/>
              </a:rPr>
              <a:t>notificato il pignoramento entro il 21.03.2021</a:t>
            </a:r>
            <a:r>
              <a:rPr lang="it-IT" dirty="0">
                <a:solidFill>
                  <a:schemeClr val="tx1"/>
                </a:solidFill>
                <a:latin typeface="Garamond" panose="02020404030301010803" pitchFamily="18" charset="0"/>
              </a:rPr>
              <a:t>) abbia presentato alla banca/intermediario finanziario/società di cartolarizzazione </a:t>
            </a:r>
            <a:r>
              <a:rPr lang="it-IT" u="sng" dirty="0">
                <a:solidFill>
                  <a:srgbClr val="00B0F0"/>
                </a:solidFill>
                <a:latin typeface="Garamond" panose="02020404030301010803" pitchFamily="18" charset="0"/>
              </a:rPr>
              <a:t>istanza di rinegoziazione/finanziamento entro il 31.12.2022</a:t>
            </a:r>
            <a:r>
              <a:rPr lang="it-IT" dirty="0">
                <a:solidFill>
                  <a:schemeClr val="tx1"/>
                </a:solidFill>
                <a:latin typeface="Garamond" panose="02020404030301010803" pitchFamily="18" charset="0"/>
              </a:rPr>
              <a:t>, offrendo l’importo pari </a:t>
            </a:r>
            <a:r>
              <a:rPr lang="it-IT" u="sng" dirty="0">
                <a:solidFill>
                  <a:srgbClr val="FF9900"/>
                </a:solidFill>
                <a:latin typeface="Garamond" panose="02020404030301010803" pitchFamily="18" charset="0"/>
              </a:rPr>
              <a:t>al minor valore tra il debito e il 75% del prezzo base raggiunto dall’immobile o quello di stima</a:t>
            </a:r>
            <a:r>
              <a:rPr lang="it-IT" dirty="0">
                <a:solidFill>
                  <a:schemeClr val="tx1"/>
                </a:solidFill>
                <a:latin typeface="Garamond" panose="02020404030301010803" pitchFamily="18" charset="0"/>
              </a:rPr>
              <a:t> se non ancora delegata la vendita; nonché proponendo la restituzione con </a:t>
            </a:r>
            <a:r>
              <a:rPr lang="it-IT" u="sng" dirty="0">
                <a:solidFill>
                  <a:srgbClr val="0070C0"/>
                </a:solidFill>
                <a:latin typeface="Garamond" panose="02020404030301010803" pitchFamily="18" charset="0"/>
              </a:rPr>
              <a:t>dilazione non inferiore a 10 anni e non superiore a 30</a:t>
            </a:r>
            <a:r>
              <a:rPr lang="it-IT" dirty="0">
                <a:solidFill>
                  <a:schemeClr val="tx1"/>
                </a:solidFill>
                <a:latin typeface="Garamond" panose="02020404030301010803" pitchFamily="18" charset="0"/>
              </a:rPr>
              <a:t> e tale che </a:t>
            </a:r>
            <a:r>
              <a:rPr lang="it-IT" u="sng" dirty="0">
                <a:solidFill>
                  <a:srgbClr val="CC00CC"/>
                </a:solidFill>
                <a:latin typeface="Garamond" panose="02020404030301010803" pitchFamily="18" charset="0"/>
              </a:rPr>
              <a:t>la durata, sommata all’età del debitore, non superi la cifra di 80</a:t>
            </a:r>
            <a:r>
              <a:rPr lang="it-IT" dirty="0">
                <a:solidFill>
                  <a:srgbClr val="CC00CC"/>
                </a:solidFill>
                <a:latin typeface="Garamond" panose="02020404030301010803" pitchFamily="18" charset="0"/>
              </a:rPr>
              <a:t>;</a:t>
            </a:r>
          </a:p>
          <a:p>
            <a:pPr algn="just">
              <a:spcBef>
                <a:spcPts val="0"/>
              </a:spcBef>
              <a:spcAft>
                <a:spcPts val="0"/>
              </a:spcAft>
            </a:pPr>
            <a:r>
              <a:rPr lang="it-IT" dirty="0">
                <a:solidFill>
                  <a:schemeClr val="tx1"/>
                </a:solidFill>
                <a:latin typeface="Garamond" panose="02020404030301010803" pitchFamily="18" charset="0"/>
              </a:rPr>
              <a:t>-</a:t>
            </a:r>
            <a:r>
              <a:rPr lang="it-IT" dirty="0">
                <a:solidFill>
                  <a:srgbClr val="CC00CC"/>
                </a:solidFill>
                <a:latin typeface="Garamond" panose="02020404030301010803" pitchFamily="18" charset="0"/>
              </a:rPr>
              <a:t> </a:t>
            </a:r>
            <a:r>
              <a:rPr lang="it-IT" dirty="0">
                <a:solidFill>
                  <a:schemeClr val="tx1"/>
                </a:solidFill>
                <a:latin typeface="Garamond" panose="02020404030301010803" pitchFamily="18" charset="0"/>
              </a:rPr>
              <a:t>l’</a:t>
            </a:r>
            <a:r>
              <a:rPr lang="it-IT" u="sng" dirty="0">
                <a:solidFill>
                  <a:srgbClr val="002060"/>
                </a:solidFill>
                <a:latin typeface="Garamond" panose="02020404030301010803" pitchFamily="18" charset="0"/>
              </a:rPr>
              <a:t>ipoteca gravi sull’abitazione principale</a:t>
            </a:r>
            <a:r>
              <a:rPr lang="it-IT" dirty="0">
                <a:solidFill>
                  <a:schemeClr val="tx1"/>
                </a:solidFill>
                <a:latin typeface="Garamond" panose="02020404030301010803" pitchFamily="18" charset="0"/>
              </a:rPr>
              <a:t>;</a:t>
            </a:r>
          </a:p>
          <a:p>
            <a:pPr algn="just">
              <a:spcBef>
                <a:spcPts val="0"/>
              </a:spcBef>
              <a:spcAft>
                <a:spcPts val="0"/>
              </a:spcAft>
            </a:pPr>
            <a:r>
              <a:rPr lang="it-IT" dirty="0">
                <a:solidFill>
                  <a:schemeClr val="tx1"/>
                </a:solidFill>
                <a:latin typeface="Garamond" panose="02020404030301010803" pitchFamily="18" charset="0"/>
              </a:rPr>
              <a:t>- il debitore abbia </a:t>
            </a:r>
            <a:r>
              <a:rPr lang="it-IT" u="sng" dirty="0">
                <a:solidFill>
                  <a:srgbClr val="7030A0"/>
                </a:solidFill>
                <a:latin typeface="Garamond" panose="02020404030301010803" pitchFamily="18" charset="0"/>
              </a:rPr>
              <a:t>già rimborsato almeno il 5% del capitale finanziato</a:t>
            </a:r>
            <a:r>
              <a:rPr lang="it-IT" dirty="0">
                <a:solidFill>
                  <a:srgbClr val="7030A0"/>
                </a:solidFill>
                <a:latin typeface="Garamond" panose="02020404030301010803" pitchFamily="18" charset="0"/>
              </a:rPr>
              <a:t> e la </a:t>
            </a:r>
            <a:r>
              <a:rPr lang="it-IT" u="sng" dirty="0">
                <a:solidFill>
                  <a:srgbClr val="7030A0"/>
                </a:solidFill>
                <a:latin typeface="Garamond" panose="02020404030301010803" pitchFamily="18" charset="0"/>
              </a:rPr>
              <a:t>complessiva debitoria non superi € 250.000,00</a:t>
            </a:r>
            <a:r>
              <a:rPr lang="it-IT" dirty="0">
                <a:solidFill>
                  <a:schemeClr val="tx1"/>
                </a:solidFill>
                <a:latin typeface="Garamond" panose="02020404030301010803" pitchFamily="18" charset="0"/>
              </a:rPr>
              <a:t>.</a:t>
            </a:r>
            <a:endParaRPr lang="it-IT" dirty="0"/>
          </a:p>
        </p:txBody>
      </p:sp>
    </p:spTree>
    <p:extLst>
      <p:ext uri="{BB962C8B-B14F-4D97-AF65-F5344CB8AC3E}">
        <p14:creationId xmlns:p14="http://schemas.microsoft.com/office/powerpoint/2010/main" val="2586261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a:xfrm>
            <a:off x="1097280" y="1737360"/>
            <a:ext cx="10058400" cy="4534651"/>
          </a:xfrm>
        </p:spPr>
        <p:txBody>
          <a:bodyPr>
            <a:noAutofit/>
          </a:bodyPr>
          <a:lstStyle/>
          <a:p>
            <a:pPr algn="ctr"/>
            <a:r>
              <a:rPr lang="it-IT" sz="2200" b="1" dirty="0">
                <a:solidFill>
                  <a:schemeClr val="tx1"/>
                </a:solidFill>
                <a:latin typeface="Garamond" panose="02020404030301010803" pitchFamily="18" charset="0"/>
              </a:rPr>
              <a:t>Che tipo di controllo svolge il </a:t>
            </a:r>
            <a:r>
              <a:rPr lang="it-IT" sz="2200" b="1" dirty="0" err="1">
                <a:solidFill>
                  <a:schemeClr val="tx1"/>
                </a:solidFill>
                <a:latin typeface="Garamond" panose="02020404030301010803" pitchFamily="18" charset="0"/>
              </a:rPr>
              <a:t>g.e</a:t>
            </a:r>
            <a:r>
              <a:rPr lang="it-IT" sz="2200" b="1" dirty="0">
                <a:solidFill>
                  <a:schemeClr val="tx1"/>
                </a:solidFill>
                <a:latin typeface="Garamond" panose="02020404030301010803" pitchFamily="18" charset="0"/>
              </a:rPr>
              <a:t>.? </a:t>
            </a:r>
          </a:p>
          <a:p>
            <a:pPr algn="ctr"/>
            <a:r>
              <a:rPr lang="it-IT" sz="2200" b="1" dirty="0">
                <a:solidFill>
                  <a:srgbClr val="00B050"/>
                </a:solidFill>
                <a:latin typeface="Garamond" panose="02020404030301010803" pitchFamily="18" charset="0"/>
              </a:rPr>
              <a:t>FORMALE</a:t>
            </a:r>
            <a:r>
              <a:rPr lang="it-IT" sz="2200" dirty="0">
                <a:solidFill>
                  <a:schemeClr val="tx1"/>
                </a:solidFill>
                <a:latin typeface="Garamond" panose="02020404030301010803" pitchFamily="18" charset="0"/>
              </a:rPr>
              <a:t> </a:t>
            </a:r>
            <a:r>
              <a:rPr lang="it-IT" sz="2200" b="1" dirty="0">
                <a:solidFill>
                  <a:schemeClr val="tx1"/>
                </a:solidFill>
                <a:latin typeface="Garamond" panose="02020404030301010803" pitchFamily="18" charset="0"/>
              </a:rPr>
              <a:t>o</a:t>
            </a:r>
            <a:r>
              <a:rPr lang="it-IT" sz="2200" dirty="0">
                <a:solidFill>
                  <a:schemeClr val="tx1"/>
                </a:solidFill>
                <a:latin typeface="Garamond" panose="02020404030301010803" pitchFamily="18" charset="0"/>
              </a:rPr>
              <a:t> </a:t>
            </a:r>
            <a:r>
              <a:rPr lang="it-IT" sz="2200" b="1" dirty="0">
                <a:solidFill>
                  <a:srgbClr val="FF0000"/>
                </a:solidFill>
                <a:latin typeface="Garamond" panose="02020404030301010803" pitchFamily="18" charset="0"/>
              </a:rPr>
              <a:t>DI MERITO </a:t>
            </a:r>
            <a:r>
              <a:rPr lang="it-IT" sz="2200" b="1" dirty="0">
                <a:solidFill>
                  <a:schemeClr val="tx1"/>
                </a:solidFill>
                <a:latin typeface="Garamond" panose="02020404030301010803" pitchFamily="18" charset="0"/>
              </a:rPr>
              <a:t>?</a:t>
            </a:r>
            <a:endParaRPr lang="it-IT" sz="2200" b="1" dirty="0">
              <a:solidFill>
                <a:srgbClr val="FF0000"/>
              </a:solidFill>
              <a:latin typeface="Garamond" panose="02020404030301010803" pitchFamily="18" charset="0"/>
            </a:endParaRPr>
          </a:p>
          <a:p>
            <a:pPr algn="just"/>
            <a:r>
              <a:rPr lang="it-IT" sz="2200" dirty="0">
                <a:solidFill>
                  <a:schemeClr val="tx1"/>
                </a:solidFill>
                <a:latin typeface="Garamond" panose="02020404030301010803" pitchFamily="18" charset="0"/>
              </a:rPr>
              <a:t>Il legislatore non ha costruito una procedura </a:t>
            </a:r>
            <a:r>
              <a:rPr lang="it-IT" sz="2200" b="1" dirty="0">
                <a:solidFill>
                  <a:schemeClr val="tx1"/>
                </a:solidFill>
                <a:latin typeface="Garamond" panose="02020404030301010803" pitchFamily="18" charset="0"/>
              </a:rPr>
              <a:t>«giudiziale»</a:t>
            </a:r>
            <a:r>
              <a:rPr lang="it-IT" sz="2200" dirty="0">
                <a:solidFill>
                  <a:schemeClr val="tx1"/>
                </a:solidFill>
                <a:latin typeface="Garamond" panose="02020404030301010803" pitchFamily="18" charset="0"/>
              </a:rPr>
              <a:t> finalizzata alla rinegoziazione, ma ha delineato una procedura </a:t>
            </a:r>
            <a:r>
              <a:rPr lang="it-IT" sz="2200" b="1" dirty="0">
                <a:solidFill>
                  <a:schemeClr val="tx1"/>
                </a:solidFill>
                <a:latin typeface="Garamond" panose="02020404030301010803" pitchFamily="18" charset="0"/>
              </a:rPr>
              <a:t>«stragiudiziale»</a:t>
            </a:r>
            <a:r>
              <a:rPr lang="it-IT" sz="2200" dirty="0">
                <a:solidFill>
                  <a:schemeClr val="tx1"/>
                </a:solidFill>
                <a:latin typeface="Garamond" panose="02020404030301010803" pitchFamily="18" charset="0"/>
              </a:rPr>
              <a:t> nella quale il debitore può sollecitare l’intervento del </a:t>
            </a:r>
            <a:r>
              <a:rPr lang="it-IT" sz="2200" dirty="0" err="1">
                <a:solidFill>
                  <a:schemeClr val="tx1"/>
                </a:solidFill>
                <a:latin typeface="Garamond" panose="02020404030301010803" pitchFamily="18" charset="0"/>
              </a:rPr>
              <a:t>g.e</a:t>
            </a:r>
            <a:r>
              <a:rPr lang="it-IT" sz="2200" dirty="0">
                <a:solidFill>
                  <a:schemeClr val="tx1"/>
                </a:solidFill>
                <a:latin typeface="Garamond" panose="02020404030301010803" pitchFamily="18" charset="0"/>
              </a:rPr>
              <a:t>. sotto forma di </a:t>
            </a:r>
            <a:r>
              <a:rPr lang="it-IT" sz="2200" b="1" dirty="0">
                <a:solidFill>
                  <a:schemeClr val="tx1"/>
                </a:solidFill>
                <a:latin typeface="Garamond" panose="02020404030301010803" pitchFamily="18" charset="0"/>
              </a:rPr>
              <a:t>sospensione della procedura finalizzata ad assicurare effettività alla procedura di rinegoziazione</a:t>
            </a:r>
            <a:r>
              <a:rPr lang="it-IT" sz="2200" dirty="0">
                <a:solidFill>
                  <a:schemeClr val="tx1"/>
                </a:solidFill>
                <a:latin typeface="Garamond" panose="02020404030301010803" pitchFamily="18" charset="0"/>
              </a:rPr>
              <a:t>, </a:t>
            </a:r>
            <a:r>
              <a:rPr lang="it-IT" sz="2200" u="sng" dirty="0">
                <a:solidFill>
                  <a:schemeClr val="tx1"/>
                </a:solidFill>
                <a:latin typeface="Garamond" panose="02020404030301010803" pitchFamily="18" charset="0"/>
              </a:rPr>
              <a:t>impedendo che il tempo necessario ad una seria valutazione della proposta possa pregiudicarne la riuscita per la intervenuta vendita coattiva del bene</a:t>
            </a:r>
            <a:r>
              <a:rPr lang="it-IT" sz="2200" dirty="0">
                <a:solidFill>
                  <a:schemeClr val="tx1"/>
                </a:solidFill>
                <a:latin typeface="Garamond" panose="02020404030301010803" pitchFamily="18" charset="0"/>
              </a:rPr>
              <a:t>.</a:t>
            </a:r>
          </a:p>
          <a:p>
            <a:pPr algn="just"/>
            <a:r>
              <a:rPr lang="it-IT" sz="2200" dirty="0">
                <a:solidFill>
                  <a:schemeClr val="tx1"/>
                </a:solidFill>
                <a:latin typeface="Garamond" panose="02020404030301010803" pitchFamily="18" charset="0"/>
              </a:rPr>
              <a:t>Pertanto il controllo del giudice è di tipo </a:t>
            </a:r>
            <a:r>
              <a:rPr lang="it-IT" sz="2200" b="1" u="sng" dirty="0">
                <a:solidFill>
                  <a:srgbClr val="00B050"/>
                </a:solidFill>
                <a:latin typeface="Garamond" panose="02020404030301010803" pitchFamily="18" charset="0"/>
              </a:rPr>
              <a:t>FORMALE</a:t>
            </a:r>
            <a:r>
              <a:rPr lang="it-IT" sz="2200" dirty="0">
                <a:solidFill>
                  <a:schemeClr val="tx1"/>
                </a:solidFill>
                <a:latin typeface="Garamond" panose="02020404030301010803" pitchFamily="18" charset="0"/>
              </a:rPr>
              <a:t> e deve:</a:t>
            </a:r>
          </a:p>
          <a:p>
            <a:pPr algn="just">
              <a:spcBef>
                <a:spcPts val="0"/>
              </a:spcBef>
              <a:spcAft>
                <a:spcPts val="0"/>
              </a:spcAft>
              <a:buFont typeface="Arial" panose="020B0604020202020204" pitchFamily="34" charset="0"/>
              <a:buChar char="•"/>
            </a:pPr>
            <a:r>
              <a:rPr lang="it-IT" sz="2200" dirty="0">
                <a:solidFill>
                  <a:schemeClr val="tx1"/>
                </a:solidFill>
                <a:latin typeface="Garamond" panose="02020404030301010803" pitchFamily="18" charset="0"/>
              </a:rPr>
              <a:t> verificare il rispetto dei termini per l’applicazione della legge e per la presentazione dell’istanza; </a:t>
            </a:r>
          </a:p>
          <a:p>
            <a:pPr algn="just">
              <a:spcBef>
                <a:spcPts val="0"/>
              </a:spcBef>
              <a:spcAft>
                <a:spcPts val="0"/>
              </a:spcAft>
              <a:buFont typeface="Arial" panose="020B0604020202020204" pitchFamily="34" charset="0"/>
              <a:buChar char="•"/>
            </a:pPr>
            <a:r>
              <a:rPr lang="it-IT" sz="2200" dirty="0">
                <a:solidFill>
                  <a:schemeClr val="tx1"/>
                </a:solidFill>
                <a:latin typeface="Garamond" panose="02020404030301010803" pitchFamily="18" charset="0"/>
              </a:rPr>
              <a:t> verificare la sussistenza dei requisiti di legge per accedere al beneficio (e di cui al comma 2);</a:t>
            </a:r>
          </a:p>
          <a:p>
            <a:pPr algn="just">
              <a:spcBef>
                <a:spcPts val="0"/>
              </a:spcBef>
              <a:spcAft>
                <a:spcPts val="0"/>
              </a:spcAft>
              <a:buFont typeface="Arial" panose="020B0604020202020204" pitchFamily="34" charset="0"/>
              <a:buChar char="•"/>
            </a:pPr>
            <a:r>
              <a:rPr lang="it-IT" sz="2200" dirty="0">
                <a:solidFill>
                  <a:schemeClr val="tx1"/>
                </a:solidFill>
                <a:latin typeface="Garamond" panose="02020404030301010803" pitchFamily="18" charset="0"/>
              </a:rPr>
              <a:t> sentire tutti i creditori titolati.</a:t>
            </a:r>
          </a:p>
        </p:txBody>
      </p:sp>
    </p:spTree>
    <p:extLst>
      <p:ext uri="{BB962C8B-B14F-4D97-AF65-F5344CB8AC3E}">
        <p14:creationId xmlns:p14="http://schemas.microsoft.com/office/powerpoint/2010/main" val="23150173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Il </a:t>
            </a:r>
            <a:r>
              <a:rPr lang="it-IT" sz="2200" dirty="0" err="1">
                <a:solidFill>
                  <a:schemeClr val="tx1"/>
                </a:solidFill>
                <a:latin typeface="Garamond" panose="02020404030301010803" pitchFamily="18" charset="0"/>
              </a:rPr>
              <a:t>g.e</a:t>
            </a:r>
            <a:r>
              <a:rPr lang="it-IT" sz="2200" dirty="0">
                <a:solidFill>
                  <a:schemeClr val="tx1"/>
                </a:solidFill>
                <a:latin typeface="Garamond" panose="02020404030301010803" pitchFamily="18" charset="0"/>
              </a:rPr>
              <a:t>., in altri termini, </a:t>
            </a:r>
            <a:r>
              <a:rPr lang="it-IT" sz="2200" dirty="0">
                <a:solidFill>
                  <a:srgbClr val="00B050"/>
                </a:solidFill>
                <a:latin typeface="Garamond" panose="02020404030301010803" pitchFamily="18" charset="0"/>
              </a:rPr>
              <a:t>prende atto di una procedura di rinegoziazione avviata dal debitore e verifica che questa sia in linea con le prescrizioni del legislatore</a:t>
            </a:r>
            <a:r>
              <a:rPr lang="it-IT" sz="2200" dirty="0">
                <a:solidFill>
                  <a:schemeClr val="tx1"/>
                </a:solidFill>
                <a:latin typeface="Garamond" panose="02020404030301010803" pitchFamily="18" charset="0"/>
              </a:rPr>
              <a:t>: e tanto al fine di </a:t>
            </a:r>
            <a:r>
              <a:rPr lang="it-IT" sz="2200" b="1" u="sng" dirty="0">
                <a:solidFill>
                  <a:schemeClr val="tx1"/>
                </a:solidFill>
                <a:latin typeface="Garamond" panose="02020404030301010803" pitchFamily="18" charset="0"/>
              </a:rPr>
              <a:t>evitare istanze meramente dilatorie</a:t>
            </a:r>
            <a:r>
              <a:rPr lang="it-IT" sz="2200" dirty="0">
                <a:solidFill>
                  <a:schemeClr val="tx1"/>
                </a:solidFill>
                <a:latin typeface="Garamond" panose="02020404030301010803" pitchFamily="18" charset="0"/>
              </a:rPr>
              <a:t> (come sarebbe ad es. quella mancante dei requisiti per l’accesso alla rinegoziazione), nonché </a:t>
            </a:r>
            <a:r>
              <a:rPr lang="it-IT" sz="2200" b="1" u="sng" dirty="0">
                <a:solidFill>
                  <a:schemeClr val="tx1"/>
                </a:solidFill>
                <a:latin typeface="Garamond" panose="02020404030301010803" pitchFamily="18" charset="0"/>
              </a:rPr>
              <a:t>scongiurare quegli effetti pregiudizievoli per il creditore</a:t>
            </a:r>
            <a:r>
              <a:rPr lang="it-IT" sz="2200" dirty="0">
                <a:solidFill>
                  <a:schemeClr val="tx1"/>
                </a:solidFill>
                <a:latin typeface="Garamond" panose="02020404030301010803" pitchFamily="18" charset="0"/>
              </a:rPr>
              <a:t> che potrebbero astrattamente conseguire all’istanza di sospensione per rinegoziazione (la paralisi temporanea del suo diritto ad agire e l’arresto della attività di vendita per cui potrebbe aver già sostenuto esborsi).</a:t>
            </a: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Il controllo del </a:t>
            </a:r>
            <a:r>
              <a:rPr lang="it-IT" sz="2200" dirty="0" err="1">
                <a:solidFill>
                  <a:schemeClr val="tx1"/>
                </a:solidFill>
                <a:latin typeface="Garamond" panose="02020404030301010803" pitchFamily="18" charset="0"/>
              </a:rPr>
              <a:t>g.e</a:t>
            </a:r>
            <a:r>
              <a:rPr lang="it-IT" sz="2200" dirty="0">
                <a:solidFill>
                  <a:schemeClr val="tx1"/>
                </a:solidFill>
                <a:latin typeface="Garamond" panose="02020404030301010803" pitchFamily="18" charset="0"/>
              </a:rPr>
              <a:t>. </a:t>
            </a:r>
            <a:r>
              <a:rPr lang="it-IT" sz="2200" dirty="0">
                <a:solidFill>
                  <a:srgbClr val="00B050"/>
                </a:solidFill>
                <a:latin typeface="Garamond" panose="02020404030301010803" pitchFamily="18" charset="0"/>
              </a:rPr>
              <a:t>mira ad assicurare il bilanciamento degli interessi delle parti</a:t>
            </a:r>
            <a:r>
              <a:rPr lang="it-IT" sz="2200" dirty="0">
                <a:solidFill>
                  <a:schemeClr val="tx1"/>
                </a:solidFill>
                <a:latin typeface="Garamond" panose="02020404030301010803" pitchFamily="18" charset="0"/>
              </a:rPr>
              <a:t>: </a:t>
            </a:r>
            <a:r>
              <a:rPr lang="it-IT" sz="2200" u="sng" dirty="0">
                <a:solidFill>
                  <a:schemeClr val="tx1"/>
                </a:solidFill>
                <a:latin typeface="Garamond" panose="02020404030301010803" pitchFamily="18" charset="0"/>
              </a:rPr>
              <a:t>il «sacrificio»</a:t>
            </a:r>
            <a:r>
              <a:rPr lang="it-IT" sz="2200" b="1" u="sng" dirty="0">
                <a:solidFill>
                  <a:schemeClr val="tx1"/>
                </a:solidFill>
                <a:latin typeface="Garamond" panose="02020404030301010803" pitchFamily="18" charset="0"/>
              </a:rPr>
              <a:t> </a:t>
            </a:r>
            <a:r>
              <a:rPr lang="it-IT" sz="2200" u="sng" dirty="0">
                <a:solidFill>
                  <a:schemeClr val="tx1"/>
                </a:solidFill>
                <a:latin typeface="Garamond" panose="02020404030301010803" pitchFamily="18" charset="0"/>
              </a:rPr>
              <a:t>delle ragioni e dei diritti del creditore</a:t>
            </a:r>
            <a:r>
              <a:rPr lang="it-IT" sz="2200" dirty="0">
                <a:solidFill>
                  <a:schemeClr val="tx1"/>
                </a:solidFill>
                <a:latin typeface="Garamond" panose="02020404030301010803" pitchFamily="18" charset="0"/>
              </a:rPr>
              <a:t>, che legittimamente ha dato inizio alla procedura di espropriazione, si giustifica soltanto </a:t>
            </a:r>
            <a:r>
              <a:rPr lang="it-IT" sz="2200" u="sng" dirty="0">
                <a:solidFill>
                  <a:schemeClr val="tx1"/>
                </a:solidFill>
                <a:latin typeface="Garamond" panose="02020404030301010803" pitchFamily="18" charset="0"/>
              </a:rPr>
              <a:t>se la posizione del debitore è ritenuta «degna»</a:t>
            </a:r>
            <a:r>
              <a:rPr lang="it-IT" sz="2200" dirty="0">
                <a:solidFill>
                  <a:schemeClr val="tx1"/>
                </a:solidFill>
                <a:latin typeface="Garamond" panose="02020404030301010803" pitchFamily="18" charset="0"/>
              </a:rPr>
              <a:t> di una garanzia in più, presentando tutte le plurime e stringenti condizioni richieste dalla legge.</a:t>
            </a:r>
          </a:p>
        </p:txBody>
      </p:sp>
    </p:spTree>
    <p:extLst>
      <p:ext uri="{BB962C8B-B14F-4D97-AF65-F5344CB8AC3E}">
        <p14:creationId xmlns:p14="http://schemas.microsoft.com/office/powerpoint/2010/main" val="39951923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lnSpcReduction="10000"/>
          </a:bodyPr>
          <a:lstStyle/>
          <a:p>
            <a:pPr algn="just"/>
            <a:r>
              <a:rPr lang="it-IT" sz="2200" dirty="0">
                <a:solidFill>
                  <a:schemeClr val="tx1"/>
                </a:solidFill>
                <a:latin typeface="Garamond" panose="02020404030301010803" pitchFamily="18" charset="0"/>
              </a:rPr>
              <a:t>Il </a:t>
            </a:r>
            <a:r>
              <a:rPr lang="it-IT" sz="2200" dirty="0" err="1">
                <a:solidFill>
                  <a:schemeClr val="tx1"/>
                </a:solidFill>
                <a:latin typeface="Garamond" panose="02020404030301010803" pitchFamily="18" charset="0"/>
              </a:rPr>
              <a:t>g.e</a:t>
            </a:r>
            <a:r>
              <a:rPr lang="it-IT" sz="2200" dirty="0">
                <a:solidFill>
                  <a:schemeClr val="tx1"/>
                </a:solidFill>
                <a:latin typeface="Garamond" panose="02020404030301010803" pitchFamily="18" charset="0"/>
              </a:rPr>
              <a:t>. non è invece chiamato ad un intervento di </a:t>
            </a:r>
            <a:r>
              <a:rPr lang="it-IT" sz="2200" b="1" u="sng" dirty="0">
                <a:solidFill>
                  <a:srgbClr val="FF0000"/>
                </a:solidFill>
                <a:latin typeface="Garamond" panose="02020404030301010803" pitchFamily="18" charset="0"/>
              </a:rPr>
              <a:t>MERITO</a:t>
            </a:r>
            <a:r>
              <a:rPr lang="it-IT" sz="2200" b="1" dirty="0">
                <a:solidFill>
                  <a:schemeClr val="tx1"/>
                </a:solidFill>
                <a:latin typeface="Garamond" panose="02020404030301010803" pitchFamily="18" charset="0"/>
              </a:rPr>
              <a:t> </a:t>
            </a:r>
            <a:r>
              <a:rPr lang="it-IT" sz="2200" dirty="0">
                <a:solidFill>
                  <a:schemeClr val="tx1"/>
                </a:solidFill>
                <a:latin typeface="Garamond" panose="02020404030301010803" pitchFamily="18" charset="0"/>
              </a:rPr>
              <a:t>sull’oggetto della rinegoziazione. Esula dal suo controllo l’accertamento della concreta praticabilità di quanto offerto dal debitore con l’istanza di rinegoziazione.</a:t>
            </a:r>
          </a:p>
          <a:p>
            <a:pPr algn="just"/>
            <a:r>
              <a:rPr lang="it-IT" sz="2200" b="1" dirty="0">
                <a:solidFill>
                  <a:srgbClr val="FF000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Non si dimentichi che l’avvio della procedura stragiudiziale tra le parti tramite l’inoltro di una proposta seria al creditore è </a:t>
            </a:r>
            <a:r>
              <a:rPr lang="it-IT" sz="2200" i="1" dirty="0">
                <a:solidFill>
                  <a:srgbClr val="FF0000"/>
                </a:solidFill>
                <a:latin typeface="Garamond" panose="02020404030301010803" pitchFamily="18" charset="0"/>
              </a:rPr>
              <a:t>presupposto</a:t>
            </a:r>
            <a:r>
              <a:rPr lang="it-IT" sz="2200" dirty="0">
                <a:solidFill>
                  <a:schemeClr val="tx1"/>
                </a:solidFill>
                <a:latin typeface="Garamond" panose="02020404030301010803" pitchFamily="18" charset="0"/>
              </a:rPr>
              <a:t> per l’accoglimento della istanza di sospensione della procedura esecutiva.</a:t>
            </a:r>
          </a:p>
          <a:p>
            <a:pPr algn="just"/>
            <a:r>
              <a:rPr lang="it-IT" sz="2200" b="1" dirty="0">
                <a:solidFill>
                  <a:srgbClr val="FF0000"/>
                </a:solidFill>
                <a:effectLst>
                  <a:outerShdw blurRad="38100" dist="38100" dir="2700000" algn="tl">
                    <a:srgbClr val="000000">
                      <a:alpha val="43137"/>
                    </a:srgbClr>
                  </a:outerShdw>
                </a:effectLst>
                <a:latin typeface="Garamond" panose="02020404030301010803" pitchFamily="18" charset="0"/>
              </a:rPr>
              <a:t>→</a:t>
            </a:r>
            <a:r>
              <a:rPr lang="it-IT" sz="2200" b="1" dirty="0">
                <a:solidFill>
                  <a:srgbClr val="00B0F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Inoltre il comma 5 dell’articolo in esame attribuisce </a:t>
            </a:r>
            <a:r>
              <a:rPr lang="it-IT" sz="2200" dirty="0">
                <a:solidFill>
                  <a:srgbClr val="FF0000"/>
                </a:solidFill>
                <a:latin typeface="Garamond" panose="02020404030301010803" pitchFamily="18" charset="0"/>
              </a:rPr>
              <a:t>al creditore la valutazione del merito creditizio</a:t>
            </a:r>
            <a:r>
              <a:rPr lang="it-IT" sz="2200" dirty="0">
                <a:solidFill>
                  <a:schemeClr val="tx1"/>
                </a:solidFill>
                <a:latin typeface="Garamond" panose="02020404030301010803" pitchFamily="18" charset="0"/>
              </a:rPr>
              <a:t> (c.d. </a:t>
            </a:r>
            <a:r>
              <a:rPr lang="it-IT" sz="2200" i="1" dirty="0">
                <a:solidFill>
                  <a:schemeClr val="tx1"/>
                </a:solidFill>
                <a:latin typeface="Garamond" panose="02020404030301010803" pitchFamily="18" charset="0"/>
              </a:rPr>
              <a:t>fase di valutazione</a:t>
            </a:r>
            <a:r>
              <a:rPr lang="it-IT" sz="2200" dirty="0">
                <a:solidFill>
                  <a:schemeClr val="tx1"/>
                </a:solidFill>
                <a:latin typeface="Garamond" panose="02020404030301010803" pitchFamily="18" charset="0"/>
              </a:rPr>
              <a:t>) all’esito della quale può accettare la richiesta di rinegoziazione o di finanziamento (c.d. </a:t>
            </a:r>
            <a:r>
              <a:rPr lang="it-IT" sz="2200" i="1" dirty="0">
                <a:solidFill>
                  <a:schemeClr val="tx1"/>
                </a:solidFill>
                <a:latin typeface="Garamond" panose="02020404030301010803" pitchFamily="18" charset="0"/>
              </a:rPr>
              <a:t>fase di risposta</a:t>
            </a:r>
            <a:r>
              <a:rPr lang="it-IT" sz="2200" dirty="0">
                <a:solidFill>
                  <a:schemeClr val="tx1"/>
                </a:solidFill>
                <a:latin typeface="Garamond" panose="02020404030301010803" pitchFamily="18" charset="0"/>
              </a:rPr>
              <a:t>), previa verifica anche delle condizioni di cui al comma 2, </a:t>
            </a:r>
            <a:r>
              <a:rPr lang="it-IT" sz="2200" u="sng" dirty="0">
                <a:solidFill>
                  <a:schemeClr val="tx1"/>
                </a:solidFill>
                <a:latin typeface="Garamond" panose="02020404030301010803" pitchFamily="18" charset="0"/>
              </a:rPr>
              <a:t>non sussistendo comunque </a:t>
            </a:r>
            <a:r>
              <a:rPr lang="it-IT" sz="2200" u="sng" dirty="0">
                <a:solidFill>
                  <a:srgbClr val="FF0000"/>
                </a:solidFill>
                <a:latin typeface="Garamond" panose="02020404030301010803" pitchFamily="18" charset="0"/>
              </a:rPr>
              <a:t>alcun obbligo a contrarre, bensì a rispondere</a:t>
            </a:r>
            <a:r>
              <a:rPr lang="it-IT" sz="2200" dirty="0">
                <a:solidFill>
                  <a:schemeClr val="tx1"/>
                </a:solidFill>
                <a:latin typeface="Garamond" panose="02020404030301010803" pitchFamily="18" charset="0"/>
              </a:rPr>
              <a:t>. </a:t>
            </a:r>
            <a:endParaRPr lang="it-IT" sz="2200" dirty="0"/>
          </a:p>
          <a:p>
            <a:pPr algn="just"/>
            <a:r>
              <a:rPr lang="it-IT" sz="2200" b="1" dirty="0">
                <a:solidFill>
                  <a:srgbClr val="FF000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La </a:t>
            </a:r>
            <a:r>
              <a:rPr lang="it-IT" sz="2200" dirty="0">
                <a:solidFill>
                  <a:srgbClr val="FF0000"/>
                </a:solidFill>
                <a:latin typeface="Garamond" panose="02020404030301010803" pitchFamily="18" charset="0"/>
              </a:rPr>
              <a:t>sospensione </a:t>
            </a:r>
            <a:r>
              <a:rPr lang="it-IT" sz="2200" dirty="0">
                <a:solidFill>
                  <a:schemeClr val="tx1"/>
                </a:solidFill>
                <a:latin typeface="Garamond" panose="02020404030301010803" pitchFamily="18" charset="0"/>
              </a:rPr>
              <a:t>della procedura è per l’appunto </a:t>
            </a:r>
            <a:r>
              <a:rPr lang="it-IT" sz="2200" dirty="0">
                <a:solidFill>
                  <a:srgbClr val="FF0000"/>
                </a:solidFill>
                <a:latin typeface="Garamond" panose="02020404030301010803" pitchFamily="18" charset="0"/>
              </a:rPr>
              <a:t>funzionale</a:t>
            </a:r>
            <a:r>
              <a:rPr lang="it-IT" sz="2200" dirty="0">
                <a:solidFill>
                  <a:schemeClr val="tx1"/>
                </a:solidFill>
                <a:latin typeface="Garamond" panose="02020404030301010803" pitchFamily="18" charset="0"/>
              </a:rPr>
              <a:t> a far sì che, in sede di rinegoziazione, le parti possano compiere le opportune valutazioni.</a:t>
            </a:r>
            <a:endParaRPr lang="it-IT" sz="2200" dirty="0">
              <a:solidFill>
                <a:schemeClr val="tx1"/>
              </a:solidFill>
            </a:endParaRPr>
          </a:p>
        </p:txBody>
      </p:sp>
    </p:spTree>
    <p:extLst>
      <p:ext uri="{BB962C8B-B14F-4D97-AF65-F5344CB8AC3E}">
        <p14:creationId xmlns:p14="http://schemas.microsoft.com/office/powerpoint/2010/main" val="59080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600" b="1" dirty="0">
                <a:solidFill>
                  <a:srgbClr val="0070C0"/>
                </a:solidFill>
                <a:latin typeface="Garamond" panose="02020404030301010803" pitchFamily="18" charset="0"/>
              </a:rPr>
              <a:t>3) Il provvedimento del </a:t>
            </a:r>
            <a:r>
              <a:rPr lang="it-IT" sz="3600" b="1" dirty="0" err="1">
                <a:solidFill>
                  <a:srgbClr val="0070C0"/>
                </a:solidFill>
                <a:latin typeface="Garamond" panose="02020404030301010803" pitchFamily="18" charset="0"/>
              </a:rPr>
              <a:t>g.e</a:t>
            </a:r>
            <a:r>
              <a:rPr lang="it-IT" sz="3600" b="1" dirty="0">
                <a:solidFill>
                  <a:srgbClr val="0070C0"/>
                </a:solidFill>
                <a:latin typeface="Garamond" panose="02020404030301010803" pitchFamily="18" charset="0"/>
              </a:rPr>
              <a:t>. e i suoi effetti sulla procedura esecutiva</a:t>
            </a:r>
            <a:endParaRPr lang="it-IT" sz="3600" b="1" dirty="0">
              <a:solidFill>
                <a:srgbClr val="0070C0"/>
              </a:solidFill>
            </a:endParaRPr>
          </a:p>
        </p:txBody>
      </p:sp>
      <p:sp>
        <p:nvSpPr>
          <p:cNvPr id="3" name="Segnaposto contenuto 2"/>
          <p:cNvSpPr>
            <a:spLocks noGrp="1"/>
          </p:cNvSpPr>
          <p:nvPr>
            <p:ph idx="1"/>
          </p:nvPr>
        </p:nvSpPr>
        <p:spPr/>
        <p:txBody>
          <a:bodyPr>
            <a:normAutofit lnSpcReduction="10000"/>
          </a:bodyPr>
          <a:lstStyle/>
          <a:p>
            <a:pPr algn="just"/>
            <a:r>
              <a:rPr lang="it-IT" sz="2200" i="1" dirty="0">
                <a:solidFill>
                  <a:schemeClr val="tx1"/>
                </a:solidFill>
                <a:latin typeface="Garamond" panose="02020404030301010803" pitchFamily="18" charset="0"/>
              </a:rPr>
              <a:t>a)</a:t>
            </a:r>
            <a:r>
              <a:rPr lang="it-IT" sz="2200" dirty="0">
                <a:solidFill>
                  <a:schemeClr val="tx1"/>
                </a:solidFill>
                <a:latin typeface="Garamond" panose="02020404030301010803" pitchFamily="18" charset="0"/>
              </a:rPr>
              <a:t> All’esito dell’istruttoria, </a:t>
            </a:r>
            <a:r>
              <a:rPr lang="it-IT" sz="2200" u="sng" dirty="0">
                <a:solidFill>
                  <a:schemeClr val="tx1"/>
                </a:solidFill>
                <a:latin typeface="Garamond" panose="02020404030301010803" pitchFamily="18" charset="0"/>
              </a:rPr>
              <a:t>se ritiene che l’accoglimento dell’istanza sia funzionale ad assicurare l’effettività della rinegoziazione</a:t>
            </a:r>
            <a:r>
              <a:rPr lang="it-IT" sz="2200" dirty="0">
                <a:solidFill>
                  <a:schemeClr val="tx1"/>
                </a:solidFill>
                <a:latin typeface="Garamond" panose="02020404030301010803" pitchFamily="18" charset="0"/>
              </a:rPr>
              <a:t>, il giudice dell’esecuzione </a:t>
            </a:r>
            <a:r>
              <a:rPr lang="it-IT" sz="2200" b="1" u="sng" dirty="0">
                <a:solidFill>
                  <a:srgbClr val="00B050"/>
                </a:solidFill>
                <a:latin typeface="Garamond" panose="02020404030301010803" pitchFamily="18" charset="0"/>
              </a:rPr>
              <a:t>PUÒ sospendere la procedura fino a sei mesi</a:t>
            </a:r>
            <a:r>
              <a:rPr lang="it-IT" sz="2200" dirty="0">
                <a:solidFill>
                  <a:schemeClr val="tx1"/>
                </a:solidFill>
                <a:latin typeface="Garamond" panose="02020404030301010803" pitchFamily="18" charset="0"/>
              </a:rPr>
              <a:t> con ordinanza</a:t>
            </a:r>
            <a:r>
              <a:rPr lang="it-IT" sz="2200" b="1" dirty="0">
                <a:solidFill>
                  <a:schemeClr val="tx1"/>
                </a:solidFill>
                <a:latin typeface="Garamond" panose="02020404030301010803" pitchFamily="18" charset="0"/>
              </a:rPr>
              <a:t>. </a:t>
            </a:r>
          </a:p>
          <a:p>
            <a:pPr algn="just"/>
            <a:r>
              <a:rPr lang="it-IT" sz="2200" dirty="0">
                <a:solidFill>
                  <a:schemeClr val="tx1"/>
                </a:solidFill>
                <a:latin typeface="Garamond" panose="02020404030301010803" pitchFamily="18" charset="0"/>
              </a:rPr>
              <a:t>Richiamando espressamente la norma, si rileva che </a:t>
            </a:r>
            <a:r>
              <a:rPr lang="it-IT" sz="2200" dirty="0">
                <a:solidFill>
                  <a:srgbClr val="00B050"/>
                </a:solidFill>
                <a:latin typeface="Garamond" panose="02020404030301010803" pitchFamily="18" charset="0"/>
              </a:rPr>
              <a:t>il giudice provvede</a:t>
            </a:r>
            <a:r>
              <a:rPr lang="it-IT" sz="2200" dirty="0">
                <a:solidFill>
                  <a:schemeClr val="tx1"/>
                </a:solidFill>
                <a:latin typeface="Garamond" panose="02020404030301010803" pitchFamily="18" charset="0"/>
              </a:rPr>
              <a:t> sull’istanza del debitore </a:t>
            </a:r>
            <a:r>
              <a:rPr lang="it-IT" sz="2200" dirty="0">
                <a:solidFill>
                  <a:srgbClr val="00B050"/>
                </a:solidFill>
                <a:latin typeface="Garamond" panose="02020404030301010803" pitchFamily="18" charset="0"/>
              </a:rPr>
              <a:t>nei dieci giorni successivi al deposito</a:t>
            </a:r>
            <a:r>
              <a:rPr lang="it-IT" sz="2200" dirty="0">
                <a:solidFill>
                  <a:schemeClr val="tx1"/>
                </a:solidFill>
                <a:latin typeface="Garamond" panose="02020404030301010803" pitchFamily="18" charset="0"/>
              </a:rPr>
              <a:t> e, se l’accoglie, nei cinque giorni successivi al deposito del provvedimento di sospensione, dispone che lo stesso sia </a:t>
            </a:r>
            <a:r>
              <a:rPr lang="it-IT" sz="2200" dirty="0">
                <a:solidFill>
                  <a:srgbClr val="00B050"/>
                </a:solidFill>
                <a:latin typeface="Garamond" panose="02020404030301010803" pitchFamily="18" charset="0"/>
              </a:rPr>
              <a:t>comunicato al custode e pubblicato sul sito Internet</a:t>
            </a:r>
            <a:r>
              <a:rPr lang="it-IT" sz="2200" dirty="0">
                <a:solidFill>
                  <a:schemeClr val="tx1"/>
                </a:solidFill>
                <a:latin typeface="Garamond" panose="02020404030301010803" pitchFamily="18" charset="0"/>
              </a:rPr>
              <a:t> sul quale è pubblicata la relazione di stima.</a:t>
            </a:r>
          </a:p>
          <a:p>
            <a:pPr algn="just"/>
            <a:r>
              <a:rPr lang="it-IT" sz="2200"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2200" b="1" dirty="0">
                <a:solidFill>
                  <a:srgbClr val="0070C0"/>
                </a:solidFill>
                <a:latin typeface="Garamond" panose="02020404030301010803" pitchFamily="18" charset="0"/>
              </a:rPr>
              <a:t> </a:t>
            </a:r>
            <a:r>
              <a:rPr lang="it-IT" sz="2200" dirty="0">
                <a:solidFill>
                  <a:srgbClr val="0070C0"/>
                </a:solidFill>
                <a:latin typeface="Garamond" panose="02020404030301010803" pitchFamily="18" charset="0"/>
              </a:rPr>
              <a:t>Vero è che la legge gli attribuisce la «facoltà» di sospendere, ma il </a:t>
            </a:r>
            <a:r>
              <a:rPr lang="it-IT" sz="2200" dirty="0" err="1">
                <a:solidFill>
                  <a:srgbClr val="0070C0"/>
                </a:solidFill>
                <a:latin typeface="Garamond" panose="02020404030301010803" pitchFamily="18" charset="0"/>
              </a:rPr>
              <a:t>g.e</a:t>
            </a:r>
            <a:r>
              <a:rPr lang="it-IT" sz="2200" dirty="0">
                <a:solidFill>
                  <a:srgbClr val="0070C0"/>
                </a:solidFill>
                <a:latin typeface="Garamond" panose="02020404030301010803" pitchFamily="18" charset="0"/>
              </a:rPr>
              <a:t>. non è mai titolare di poteri meramente discrezionali: egli è chiamato a riscontrare i presupposti normativamente fissati per l’esercizio del potere attribuitogli da una disposizione di legge e, se quei presupposti vengono accertati in concreto, l’esercizio del potere processuale diventa in un certo senso «doveroso».</a:t>
            </a:r>
            <a:endParaRPr lang="it-IT" sz="2200" b="1" dirty="0">
              <a:solidFill>
                <a:srgbClr val="FF0000"/>
              </a:solidFill>
              <a:latin typeface="Garamond" panose="02020404030301010803" pitchFamily="18" charset="0"/>
            </a:endParaRPr>
          </a:p>
          <a:p>
            <a:pPr algn="just"/>
            <a:endParaRPr lang="it-IT" sz="22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1874938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just"/>
            <a:r>
              <a:rPr lang="it-IT" i="1" dirty="0">
                <a:solidFill>
                  <a:schemeClr val="tx1"/>
                </a:solidFill>
                <a:latin typeface="Garamond" panose="02020404030301010803" pitchFamily="18" charset="0"/>
              </a:rPr>
              <a:t>b</a:t>
            </a:r>
            <a:r>
              <a:rPr lang="it-IT" sz="2200" i="1" dirty="0">
                <a:solidFill>
                  <a:schemeClr val="tx1"/>
                </a:solidFill>
                <a:latin typeface="Garamond" panose="02020404030301010803" pitchFamily="18" charset="0"/>
              </a:rPr>
              <a:t>) </a:t>
            </a:r>
            <a:r>
              <a:rPr lang="it-IT" sz="2200" dirty="0">
                <a:solidFill>
                  <a:schemeClr val="tx1"/>
                </a:solidFill>
                <a:latin typeface="Garamond" panose="02020404030301010803" pitchFamily="18" charset="0"/>
              </a:rPr>
              <a:t>Ai fini dell’emissione del provvedimento, </a:t>
            </a:r>
            <a:r>
              <a:rPr lang="it-IT" sz="2200" b="1" dirty="0">
                <a:solidFill>
                  <a:srgbClr val="00B050"/>
                </a:solidFill>
                <a:latin typeface="Garamond" panose="02020404030301010803" pitchFamily="18" charset="0"/>
              </a:rPr>
              <a:t>è richiamato l’art. 624 </a:t>
            </a:r>
            <a:r>
              <a:rPr lang="it-IT" sz="2200" b="1" i="1" dirty="0">
                <a:solidFill>
                  <a:srgbClr val="00B050"/>
                </a:solidFill>
                <a:latin typeface="Garamond" panose="02020404030301010803" pitchFamily="18" charset="0"/>
              </a:rPr>
              <a:t>bis, </a:t>
            </a:r>
            <a:r>
              <a:rPr lang="it-IT" sz="2200" b="1" dirty="0">
                <a:solidFill>
                  <a:srgbClr val="00B050"/>
                </a:solidFill>
                <a:latin typeface="Garamond" panose="02020404030301010803" pitchFamily="18" charset="0"/>
              </a:rPr>
              <a:t>comma 1, </a:t>
            </a:r>
            <a:r>
              <a:rPr lang="it-IT" sz="2200" b="1" dirty="0" err="1">
                <a:solidFill>
                  <a:srgbClr val="00B050"/>
                </a:solidFill>
                <a:latin typeface="Garamond" panose="02020404030301010803" pitchFamily="18" charset="0"/>
              </a:rPr>
              <a:t>c.p.c.</a:t>
            </a:r>
            <a:r>
              <a:rPr lang="it-IT" sz="2200" b="1" dirty="0">
                <a:solidFill>
                  <a:srgbClr val="00B050"/>
                </a:solidFill>
                <a:latin typeface="Garamond" panose="02020404030301010803" pitchFamily="18" charset="0"/>
              </a:rPr>
              <a:t> dal secondo periodo in poi e l’art. 624 </a:t>
            </a:r>
            <a:r>
              <a:rPr lang="it-IT" sz="2200" b="1" i="1" dirty="0">
                <a:solidFill>
                  <a:srgbClr val="00B050"/>
                </a:solidFill>
                <a:latin typeface="Garamond" panose="02020404030301010803" pitchFamily="18" charset="0"/>
              </a:rPr>
              <a:t>bis</a:t>
            </a:r>
            <a:r>
              <a:rPr lang="it-IT" sz="2200" b="1" dirty="0">
                <a:solidFill>
                  <a:srgbClr val="00B050"/>
                </a:solidFill>
                <a:latin typeface="Garamond" panose="02020404030301010803" pitchFamily="18" charset="0"/>
              </a:rPr>
              <a:t>, comma 2, </a:t>
            </a:r>
            <a:r>
              <a:rPr lang="it-IT" sz="2200" b="1" dirty="0" err="1">
                <a:solidFill>
                  <a:srgbClr val="00B050"/>
                </a:solidFill>
                <a:latin typeface="Garamond" panose="02020404030301010803" pitchFamily="18" charset="0"/>
              </a:rPr>
              <a:t>c.p.c.</a:t>
            </a:r>
            <a:r>
              <a:rPr lang="it-IT" sz="2200" b="1" dirty="0">
                <a:solidFill>
                  <a:srgbClr val="00B050"/>
                </a:solidFill>
                <a:latin typeface="Garamond" panose="02020404030301010803" pitchFamily="18" charset="0"/>
              </a:rPr>
              <a:t>:</a:t>
            </a: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non è richiamato il primo periodo del comma 1 che postula il consenso dei creditori, ma l’</a:t>
            </a:r>
            <a:r>
              <a:rPr lang="it-IT" sz="2200" u="sng" dirty="0">
                <a:solidFill>
                  <a:schemeClr val="tx1"/>
                </a:solidFill>
                <a:latin typeface="Garamond" panose="02020404030301010803" pitchFamily="18" charset="0"/>
              </a:rPr>
              <a:t>istanza va proposta dal solo debitore, sentiti tutti i creditori titolati</a:t>
            </a:r>
            <a:r>
              <a:rPr lang="it-IT" sz="2200" dirty="0">
                <a:solidFill>
                  <a:schemeClr val="tx1"/>
                </a:solidFill>
                <a:latin typeface="Garamond" panose="02020404030301010803" pitchFamily="18" charset="0"/>
              </a:rPr>
              <a:t> (art. 41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comma 7, primo periodo);</a:t>
            </a: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è espressamente richiamata invece tutta la parte concernente la </a:t>
            </a:r>
            <a:r>
              <a:rPr lang="it-IT" sz="2200" u="sng" dirty="0">
                <a:solidFill>
                  <a:schemeClr val="tx1"/>
                </a:solidFill>
                <a:latin typeface="Garamond" panose="02020404030301010803" pitchFamily="18" charset="0"/>
              </a:rPr>
              <a:t>disciplina per raggiungere l’effetto della sospensione</a:t>
            </a:r>
            <a:r>
              <a:rPr lang="it-IT" sz="2200" dirty="0">
                <a:solidFill>
                  <a:schemeClr val="tx1"/>
                </a:solidFill>
                <a:latin typeface="Garamond" panose="02020404030301010803" pitchFamily="18" charset="0"/>
              </a:rPr>
              <a:t> (termini, modalità ed eventuale riassunzione).   </a:t>
            </a:r>
          </a:p>
          <a:p>
            <a:pPr algn="just"/>
            <a:endParaRPr lang="it-IT" sz="2200" i="1" dirty="0">
              <a:solidFill>
                <a:schemeClr val="tx1"/>
              </a:solidFill>
              <a:latin typeface="Garamond" panose="02020404030301010803" pitchFamily="18" charset="0"/>
            </a:endParaRPr>
          </a:p>
          <a:p>
            <a:pPr algn="just"/>
            <a:r>
              <a:rPr lang="it-IT" sz="2200" i="1" dirty="0">
                <a:solidFill>
                  <a:schemeClr val="tx1"/>
                </a:solidFill>
                <a:latin typeface="Garamond" panose="02020404030301010803" pitchFamily="18" charset="0"/>
              </a:rPr>
              <a:t>c)</a:t>
            </a:r>
            <a:r>
              <a:rPr lang="it-IT" sz="2200" dirty="0">
                <a:solidFill>
                  <a:schemeClr val="tx1"/>
                </a:solidFill>
                <a:latin typeface="Garamond" panose="02020404030301010803" pitchFamily="18" charset="0"/>
              </a:rPr>
              <a:t> In base al disposto dell’art. 624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a:t>
            </a:r>
            <a:r>
              <a:rPr lang="it-IT" sz="2200" dirty="0" err="1">
                <a:solidFill>
                  <a:schemeClr val="tx1"/>
                </a:solidFill>
                <a:latin typeface="Garamond" panose="02020404030301010803" pitchFamily="18" charset="0"/>
              </a:rPr>
              <a:t>c.p.c.</a:t>
            </a:r>
            <a:r>
              <a:rPr lang="it-IT" sz="2200" dirty="0">
                <a:solidFill>
                  <a:schemeClr val="tx1"/>
                </a:solidFill>
                <a:latin typeface="Garamond" panose="02020404030301010803" pitchFamily="18" charset="0"/>
              </a:rPr>
              <a:t>, richiamato dall’art. 41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a:t>
            </a:r>
            <a:r>
              <a:rPr lang="it-IT" sz="2200" b="1">
                <a:solidFill>
                  <a:srgbClr val="00B050"/>
                </a:solidFill>
                <a:latin typeface="Garamond" panose="02020404030301010803" pitchFamily="18" charset="0"/>
              </a:rPr>
              <a:t>la sospensione può </a:t>
            </a:r>
            <a:r>
              <a:rPr lang="it-IT" sz="2200" b="1" dirty="0">
                <a:solidFill>
                  <a:srgbClr val="00B050"/>
                </a:solidFill>
                <a:latin typeface="Garamond" panose="02020404030301010803" pitchFamily="18" charset="0"/>
              </a:rPr>
              <a:t>essere disposta per una sola volta</a:t>
            </a:r>
            <a:r>
              <a:rPr lang="it-IT" sz="2200" dirty="0">
                <a:solidFill>
                  <a:srgbClr val="00B050"/>
                </a:solidFill>
                <a:latin typeface="Garamond" panose="02020404030301010803" pitchFamily="18" charset="0"/>
              </a:rPr>
              <a:t>.</a:t>
            </a:r>
          </a:p>
          <a:p>
            <a:pPr algn="just"/>
            <a:endParaRPr lang="it-IT" sz="2200" dirty="0">
              <a:solidFill>
                <a:schemeClr val="tx1"/>
              </a:solidFill>
              <a:latin typeface="Garamond" panose="02020404030301010803" pitchFamily="18" charset="0"/>
            </a:endParaRPr>
          </a:p>
          <a:p>
            <a:pPr algn="just"/>
            <a:endParaRPr lang="it-IT" sz="2200" dirty="0">
              <a:solidFill>
                <a:schemeClr val="tx1"/>
              </a:solidFill>
              <a:latin typeface="Garamond" panose="02020404030301010803" pitchFamily="18" charset="0"/>
            </a:endParaRPr>
          </a:p>
        </p:txBody>
      </p:sp>
    </p:spTree>
    <p:extLst>
      <p:ext uri="{BB962C8B-B14F-4D97-AF65-F5344CB8AC3E}">
        <p14:creationId xmlns:p14="http://schemas.microsoft.com/office/powerpoint/2010/main" val="2969908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Peraltro lo stesso comma 5, anche se riferito alla istanza del debitore di rinegoziazione rivolta alla banca, stabilisce che la stessa possa essere avanzata una sola volta a pena di inammissibilità. </a:t>
            </a: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Pur mutuando la disciplina di cui all’art. 624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a:t>
            </a:r>
            <a:r>
              <a:rPr lang="it-IT" sz="2200" dirty="0" err="1">
                <a:solidFill>
                  <a:schemeClr val="tx1"/>
                </a:solidFill>
                <a:latin typeface="Garamond" panose="02020404030301010803" pitchFamily="18" charset="0"/>
              </a:rPr>
              <a:t>c.p.c.</a:t>
            </a:r>
            <a:r>
              <a:rPr lang="it-IT" sz="2200" dirty="0">
                <a:solidFill>
                  <a:schemeClr val="tx1"/>
                </a:solidFill>
                <a:latin typeface="Garamond" panose="02020404030301010803" pitchFamily="18" charset="0"/>
              </a:rPr>
              <a:t>, quella delineata dall’art. 41 </a:t>
            </a:r>
            <a:r>
              <a:rPr lang="it-IT" sz="2200" i="1" dirty="0">
                <a:solidFill>
                  <a:schemeClr val="tx1"/>
                </a:solidFill>
                <a:latin typeface="Garamond" panose="02020404030301010803" pitchFamily="18" charset="0"/>
              </a:rPr>
              <a:t>bis </a:t>
            </a:r>
            <a:r>
              <a:rPr lang="it-IT" sz="2200" dirty="0">
                <a:solidFill>
                  <a:schemeClr val="tx1"/>
                </a:solidFill>
                <a:latin typeface="Garamond" panose="02020404030301010803" pitchFamily="18" charset="0"/>
              </a:rPr>
              <a:t>rappresenta una diversa ipotesi di sospensione (quella </a:t>
            </a:r>
            <a:r>
              <a:rPr lang="it-IT" sz="2200" dirty="0" err="1">
                <a:solidFill>
                  <a:schemeClr val="tx1"/>
                </a:solidFill>
                <a:latin typeface="Garamond" panose="02020404030301010803" pitchFamily="18" charset="0"/>
              </a:rPr>
              <a:t>codicistica</a:t>
            </a:r>
            <a:r>
              <a:rPr lang="it-IT" sz="2200" dirty="0">
                <a:solidFill>
                  <a:schemeClr val="tx1"/>
                </a:solidFill>
                <a:latin typeface="Garamond" panose="02020404030301010803" pitchFamily="18" charset="0"/>
              </a:rPr>
              <a:t> è richiesta dai creditori per i motivi più vari e può durare fino a 24 mesi).</a:t>
            </a:r>
          </a:p>
          <a:p>
            <a:pPr algn="just"/>
            <a:endParaRPr lang="it-IT" sz="2200" dirty="0">
              <a:solidFill>
                <a:schemeClr val="tx1"/>
              </a:solidFill>
              <a:latin typeface="Garamond" panose="02020404030301010803" pitchFamily="18" charset="0"/>
            </a:endParaRPr>
          </a:p>
          <a:p>
            <a:pPr algn="ctr"/>
            <a:r>
              <a:rPr lang="it-IT" sz="2400" b="1" dirty="0">
                <a:solidFill>
                  <a:srgbClr val="00B050"/>
                </a:solidFill>
                <a:latin typeface="Garamond" panose="02020404030301010803" pitchFamily="18" charset="0"/>
              </a:rPr>
              <a:t>Pertanto la proposizione da parte del debitore dell’istanza di sospensione </a:t>
            </a:r>
            <a:r>
              <a:rPr lang="it-IT" sz="2400" b="1" i="1" dirty="0">
                <a:solidFill>
                  <a:srgbClr val="00B050"/>
                </a:solidFill>
                <a:latin typeface="Garamond" panose="02020404030301010803" pitchFamily="18" charset="0"/>
              </a:rPr>
              <a:t>ex</a:t>
            </a:r>
            <a:r>
              <a:rPr lang="it-IT" sz="2400" b="1" dirty="0">
                <a:solidFill>
                  <a:srgbClr val="00B050"/>
                </a:solidFill>
                <a:latin typeface="Garamond" panose="02020404030301010803" pitchFamily="18" charset="0"/>
              </a:rPr>
              <a:t> art. 41 </a:t>
            </a:r>
            <a:r>
              <a:rPr lang="it-IT" sz="2400" b="1" i="1" dirty="0">
                <a:solidFill>
                  <a:srgbClr val="00B050"/>
                </a:solidFill>
                <a:latin typeface="Garamond" panose="02020404030301010803" pitchFamily="18" charset="0"/>
              </a:rPr>
              <a:t>bis</a:t>
            </a:r>
            <a:r>
              <a:rPr lang="it-IT" sz="2400" b="1" dirty="0">
                <a:solidFill>
                  <a:srgbClr val="00B050"/>
                </a:solidFill>
                <a:latin typeface="Garamond" panose="02020404030301010803" pitchFamily="18" charset="0"/>
              </a:rPr>
              <a:t> </a:t>
            </a:r>
            <a:r>
              <a:rPr lang="it-IT" sz="2400" b="1" dirty="0" err="1">
                <a:solidFill>
                  <a:srgbClr val="00B050"/>
                </a:solidFill>
                <a:latin typeface="Garamond" panose="02020404030301010803" pitchFamily="18" charset="0"/>
              </a:rPr>
              <a:t>d.l.</a:t>
            </a:r>
            <a:r>
              <a:rPr lang="it-IT" sz="2400" b="1" dirty="0">
                <a:solidFill>
                  <a:srgbClr val="00B050"/>
                </a:solidFill>
                <a:latin typeface="Garamond" panose="02020404030301010803" pitchFamily="18" charset="0"/>
              </a:rPr>
              <a:t> 124/19 non preclude la proposizione da parte dei creditori titolati di quella c.d. consensuale </a:t>
            </a:r>
            <a:r>
              <a:rPr lang="it-IT" sz="2400" b="1" i="1" dirty="0">
                <a:solidFill>
                  <a:srgbClr val="00B050"/>
                </a:solidFill>
                <a:latin typeface="Garamond" panose="02020404030301010803" pitchFamily="18" charset="0"/>
              </a:rPr>
              <a:t>ex</a:t>
            </a:r>
            <a:r>
              <a:rPr lang="it-IT" sz="2400" b="1" dirty="0">
                <a:solidFill>
                  <a:srgbClr val="00B050"/>
                </a:solidFill>
                <a:latin typeface="Garamond" panose="02020404030301010803" pitchFamily="18" charset="0"/>
              </a:rPr>
              <a:t> art. 624 </a:t>
            </a:r>
            <a:r>
              <a:rPr lang="it-IT" sz="2400" b="1" i="1" dirty="0">
                <a:solidFill>
                  <a:srgbClr val="00B050"/>
                </a:solidFill>
                <a:latin typeface="Garamond" panose="02020404030301010803" pitchFamily="18" charset="0"/>
              </a:rPr>
              <a:t>bis</a:t>
            </a:r>
            <a:r>
              <a:rPr lang="it-IT" sz="2400" b="1" dirty="0">
                <a:solidFill>
                  <a:srgbClr val="00B050"/>
                </a:solidFill>
                <a:latin typeface="Garamond" panose="02020404030301010803" pitchFamily="18" charset="0"/>
              </a:rPr>
              <a:t> </a:t>
            </a:r>
            <a:r>
              <a:rPr lang="it-IT" sz="2400" b="1" dirty="0" err="1">
                <a:solidFill>
                  <a:srgbClr val="00B050"/>
                </a:solidFill>
                <a:latin typeface="Garamond" panose="02020404030301010803" pitchFamily="18" charset="0"/>
              </a:rPr>
              <a:t>c.p.c.</a:t>
            </a:r>
            <a:endParaRPr lang="it-IT" dirty="0"/>
          </a:p>
        </p:txBody>
      </p:sp>
    </p:spTree>
    <p:extLst>
      <p:ext uri="{BB962C8B-B14F-4D97-AF65-F5344CB8AC3E}">
        <p14:creationId xmlns:p14="http://schemas.microsoft.com/office/powerpoint/2010/main" val="2721592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sz="3600" b="1" i="1" dirty="0">
                <a:solidFill>
                  <a:schemeClr val="accent2"/>
                </a:solidFill>
                <a:latin typeface="Garamond" panose="02020404030301010803" pitchFamily="18" charset="0"/>
              </a:rPr>
              <a:t>Focus</a:t>
            </a:r>
            <a:r>
              <a:rPr lang="it-IT" sz="3600" b="1" dirty="0">
                <a:solidFill>
                  <a:schemeClr val="accent2"/>
                </a:solidFill>
                <a:latin typeface="Garamond" panose="02020404030301010803" pitchFamily="18" charset="0"/>
              </a:rPr>
              <a:t> sull’argomento e </a:t>
            </a:r>
            <a:br>
              <a:rPr lang="it-IT" sz="3600" b="1" dirty="0">
                <a:solidFill>
                  <a:schemeClr val="accent2"/>
                </a:solidFill>
                <a:latin typeface="Garamond" panose="02020404030301010803" pitchFamily="18" charset="0"/>
              </a:rPr>
            </a:br>
            <a:r>
              <a:rPr lang="it-IT" sz="3600" b="1" dirty="0">
                <a:solidFill>
                  <a:schemeClr val="accent2"/>
                </a:solidFill>
                <a:latin typeface="Garamond" panose="02020404030301010803" pitchFamily="18" charset="0"/>
              </a:rPr>
              <a:t>quadro normativo di riferimento</a:t>
            </a:r>
          </a:p>
        </p:txBody>
      </p:sp>
      <p:sp>
        <p:nvSpPr>
          <p:cNvPr id="3" name="Segnaposto contenuto 2"/>
          <p:cNvSpPr>
            <a:spLocks noGrp="1"/>
          </p:cNvSpPr>
          <p:nvPr>
            <p:ph idx="1"/>
          </p:nvPr>
        </p:nvSpPr>
        <p:spPr>
          <a:xfrm>
            <a:off x="1054780" y="1737359"/>
            <a:ext cx="10058400" cy="5120641"/>
          </a:xfrm>
        </p:spPr>
        <p:txBody>
          <a:bodyPr>
            <a:noAutofit/>
          </a:bodyPr>
          <a:lstStyle/>
          <a:p>
            <a:pPr marL="0" indent="0" algn="ctr">
              <a:spcBef>
                <a:spcPts val="0"/>
              </a:spcBef>
              <a:spcAft>
                <a:spcPts val="0"/>
              </a:spcAft>
              <a:buNone/>
            </a:pPr>
            <a:r>
              <a:rPr lang="it-IT" sz="2400" b="1" u="sng" dirty="0">
                <a:solidFill>
                  <a:srgbClr val="0070C0"/>
                </a:solidFill>
                <a:latin typeface="Garamond" panose="02020404030301010803" pitchFamily="18" charset="0"/>
              </a:rPr>
              <a:t>Istanza di rinegoziazione: </a:t>
            </a:r>
          </a:p>
          <a:p>
            <a:pPr marL="0" indent="0" algn="ctr">
              <a:spcBef>
                <a:spcPts val="0"/>
              </a:spcBef>
              <a:spcAft>
                <a:spcPts val="0"/>
              </a:spcAft>
              <a:buNone/>
            </a:pPr>
            <a:r>
              <a:rPr lang="it-IT" sz="2400" b="1" u="sng" dirty="0">
                <a:solidFill>
                  <a:srgbClr val="0070C0"/>
                </a:solidFill>
                <a:latin typeface="Garamond" panose="02020404030301010803" pitchFamily="18" charset="0"/>
              </a:rPr>
              <a:t>conseguenze nella procedura esecutiva e poteri del giudice dell’esecuzione.</a:t>
            </a:r>
            <a:endParaRPr lang="it-IT" sz="2400" dirty="0">
              <a:solidFill>
                <a:schemeClr val="tx1"/>
              </a:solidFill>
              <a:latin typeface="Garamond" panose="02020404030301010803" pitchFamily="18" charset="0"/>
            </a:endParaRPr>
          </a:p>
          <a:p>
            <a:pPr marL="0" indent="0" algn="just">
              <a:spcBef>
                <a:spcPts val="0"/>
              </a:spcBef>
              <a:spcAft>
                <a:spcPts val="0"/>
              </a:spcAft>
              <a:buNone/>
            </a:pPr>
            <a:endParaRPr lang="it-IT" sz="2200" dirty="0">
              <a:solidFill>
                <a:schemeClr val="tx1"/>
              </a:solidFill>
              <a:latin typeface="Garamond" panose="02020404030301010803" pitchFamily="18" charset="0"/>
            </a:endParaRPr>
          </a:p>
          <a:p>
            <a:pPr marL="0" indent="0" algn="just">
              <a:spcBef>
                <a:spcPts val="0"/>
              </a:spcBef>
              <a:spcAft>
                <a:spcPts val="0"/>
              </a:spcAft>
              <a:buNone/>
            </a:pPr>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Nella </a:t>
            </a:r>
            <a:r>
              <a:rPr lang="it-IT" sz="2200" i="1" dirty="0">
                <a:solidFill>
                  <a:schemeClr val="tx1"/>
                </a:solidFill>
                <a:latin typeface="Garamond" panose="02020404030301010803" pitchFamily="18" charset="0"/>
              </a:rPr>
              <a:t>prima parte</a:t>
            </a:r>
            <a:r>
              <a:rPr lang="it-IT" sz="2200" dirty="0">
                <a:solidFill>
                  <a:schemeClr val="tx1"/>
                </a:solidFill>
                <a:latin typeface="Garamond" panose="02020404030301010803" pitchFamily="18" charset="0"/>
              </a:rPr>
              <a:t> della sessione è stata posta l’attenzione sui </a:t>
            </a:r>
            <a:r>
              <a:rPr lang="it-IT" sz="2200" b="1" dirty="0">
                <a:solidFill>
                  <a:srgbClr val="0070C0"/>
                </a:solidFill>
                <a:latin typeface="Garamond" panose="02020404030301010803" pitchFamily="18" charset="0"/>
              </a:rPr>
              <a:t>requisiti soggettivi, oggettivi e temporali</a:t>
            </a:r>
            <a:r>
              <a:rPr lang="it-IT" sz="2200" dirty="0">
                <a:solidFill>
                  <a:schemeClr val="tx1"/>
                </a:solidFill>
                <a:latin typeface="Garamond" panose="02020404030301010803" pitchFamily="18" charset="0"/>
              </a:rPr>
              <a:t> della nuova normativa, evidenziando quindi il quadro che il legislatore ha disegnato e all’interno del quale è possibile per il debitore mutuatario, la cui abitazione sia oggetto di pignoramento, presentare istanza al giudice che dirige l’esecuzione al fine di avvalersi del diritto alla rinegoziazione. </a:t>
            </a:r>
          </a:p>
          <a:p>
            <a:pPr marL="0" indent="0" algn="just">
              <a:spcBef>
                <a:spcPts val="0"/>
              </a:spcBef>
              <a:spcAft>
                <a:spcPts val="0"/>
              </a:spcAft>
              <a:buNone/>
            </a:pPr>
            <a:endParaRPr lang="it-IT" sz="2200" dirty="0">
              <a:solidFill>
                <a:schemeClr val="tx1"/>
              </a:solidFill>
              <a:latin typeface="Garamond" panose="02020404030301010803" pitchFamily="18" charset="0"/>
            </a:endParaRPr>
          </a:p>
          <a:p>
            <a:pPr marL="0" indent="0" algn="just">
              <a:spcBef>
                <a:spcPts val="0"/>
              </a:spcBef>
              <a:spcAft>
                <a:spcPts val="0"/>
              </a:spcAft>
              <a:buNone/>
            </a:pPr>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In questa </a:t>
            </a:r>
            <a:r>
              <a:rPr lang="it-IT" sz="2200" i="1" dirty="0">
                <a:solidFill>
                  <a:schemeClr val="tx1"/>
                </a:solidFill>
                <a:latin typeface="Garamond" panose="02020404030301010803" pitchFamily="18" charset="0"/>
              </a:rPr>
              <a:t>seconda parte</a:t>
            </a:r>
            <a:r>
              <a:rPr lang="it-IT" sz="2200" dirty="0">
                <a:solidFill>
                  <a:schemeClr val="tx1"/>
                </a:solidFill>
                <a:latin typeface="Garamond" panose="02020404030301010803" pitchFamily="18" charset="0"/>
              </a:rPr>
              <a:t> l’attenzione si focalizza sull’impatto della normativa sulla procedura esecutiva e quindi sui </a:t>
            </a:r>
            <a:r>
              <a:rPr lang="it-IT" sz="2200" b="1" dirty="0">
                <a:solidFill>
                  <a:srgbClr val="0070C0"/>
                </a:solidFill>
                <a:latin typeface="Garamond" panose="02020404030301010803" pitchFamily="18" charset="0"/>
              </a:rPr>
              <a:t>poteri di controllo che spettano al giudice dell’esecuzione</a:t>
            </a:r>
            <a:r>
              <a:rPr lang="it-IT" sz="2200" dirty="0">
                <a:solidFill>
                  <a:schemeClr val="tx1"/>
                </a:solidFill>
                <a:latin typeface="Garamond" panose="02020404030301010803" pitchFamily="18" charset="0"/>
              </a:rPr>
              <a:t>, nonché sulla </a:t>
            </a:r>
            <a:r>
              <a:rPr lang="it-IT" sz="2200" b="1" dirty="0">
                <a:solidFill>
                  <a:srgbClr val="0070C0"/>
                </a:solidFill>
                <a:latin typeface="Garamond" panose="02020404030301010803" pitchFamily="18" charset="0"/>
              </a:rPr>
              <a:t>procedura applicabile</a:t>
            </a:r>
            <a:r>
              <a:rPr lang="it-IT" sz="2200" dirty="0">
                <a:solidFill>
                  <a:schemeClr val="tx1"/>
                </a:solidFill>
                <a:latin typeface="Garamond" panose="02020404030301010803" pitchFamily="18" charset="0"/>
              </a:rPr>
              <a:t> alla fattispecie e sugli </a:t>
            </a:r>
            <a:r>
              <a:rPr lang="it-IT" sz="2200" b="1" dirty="0">
                <a:solidFill>
                  <a:srgbClr val="0070C0"/>
                </a:solidFill>
                <a:latin typeface="Garamond" panose="02020404030301010803" pitchFamily="18" charset="0"/>
              </a:rPr>
              <a:t>effetti prodotti</a:t>
            </a:r>
            <a:r>
              <a:rPr lang="it-IT" sz="2200" dirty="0">
                <a:solidFill>
                  <a:schemeClr val="tx1"/>
                </a:solidFill>
                <a:latin typeface="Garamond" panose="02020404030301010803" pitchFamily="18" charset="0"/>
              </a:rPr>
              <a:t> in concreto.</a:t>
            </a:r>
          </a:p>
          <a:p>
            <a:endParaRPr lang="it-IT" sz="2200" dirty="0"/>
          </a:p>
        </p:txBody>
      </p:sp>
    </p:spTree>
    <p:extLst>
      <p:ext uri="{BB962C8B-B14F-4D97-AF65-F5344CB8AC3E}">
        <p14:creationId xmlns:p14="http://schemas.microsoft.com/office/powerpoint/2010/main" val="32635845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lstStyle/>
          <a:p>
            <a:pPr algn="just"/>
            <a:r>
              <a:rPr lang="it-IT" sz="2200" i="1" dirty="0">
                <a:solidFill>
                  <a:schemeClr val="tx1"/>
                </a:solidFill>
                <a:latin typeface="Garamond" panose="02020404030301010803" pitchFamily="18" charset="0"/>
              </a:rPr>
              <a:t>d) </a:t>
            </a:r>
            <a:r>
              <a:rPr lang="it-IT" sz="2200" b="1" dirty="0">
                <a:solidFill>
                  <a:srgbClr val="00B050"/>
                </a:solidFill>
                <a:latin typeface="Garamond" panose="02020404030301010803" pitchFamily="18" charset="0"/>
              </a:rPr>
              <a:t>Effetti sulla procedura: </a:t>
            </a:r>
            <a:endParaRPr lang="it-IT" sz="2200" b="1" dirty="0">
              <a:solidFill>
                <a:srgbClr val="FF0000"/>
              </a:solidFill>
              <a:latin typeface="Garamond" panose="02020404030301010803" pitchFamily="18" charset="0"/>
            </a:endParaRP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Come in tutte le ipotesi di sospensione, </a:t>
            </a:r>
            <a:r>
              <a:rPr lang="it-IT" sz="2200" u="sng" dirty="0">
                <a:solidFill>
                  <a:srgbClr val="00B050"/>
                </a:solidFill>
                <a:latin typeface="Garamond" panose="02020404030301010803" pitchFamily="18" charset="0"/>
              </a:rPr>
              <a:t>nessun atto esecutivo può essere compiuto</a:t>
            </a:r>
            <a:r>
              <a:rPr lang="it-IT" sz="2200" dirty="0">
                <a:solidFill>
                  <a:schemeClr val="tx1"/>
                </a:solidFill>
                <a:latin typeface="Garamond" panose="02020404030301010803" pitchFamily="18" charset="0"/>
              </a:rPr>
              <a:t> (art. 626 </a:t>
            </a:r>
            <a:r>
              <a:rPr lang="it-IT" sz="2200" dirty="0" err="1">
                <a:solidFill>
                  <a:schemeClr val="tx1"/>
                </a:solidFill>
                <a:latin typeface="Garamond" panose="02020404030301010803" pitchFamily="18" charset="0"/>
              </a:rPr>
              <a:t>c.p.c.</a:t>
            </a:r>
            <a:r>
              <a:rPr lang="it-IT" sz="2200" dirty="0">
                <a:solidFill>
                  <a:schemeClr val="tx1"/>
                </a:solidFill>
                <a:latin typeface="Garamond" panose="02020404030301010803" pitchFamily="18" charset="0"/>
              </a:rPr>
              <a:t>), ma tra gli atti esecutivi non rientrano quelli finalizzati all’amministrazione e conservazione del bene (come ad esempio la riscossione di eventuali rendite).</a:t>
            </a:r>
          </a:p>
          <a:p>
            <a:pPr algn="just"/>
            <a:r>
              <a:rPr lang="it-IT" sz="2200" b="1" dirty="0">
                <a:solidFill>
                  <a:srgbClr val="00B05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Nel caso in cui, a seguito della sospensione e scaduto il termine concesso, </a:t>
            </a:r>
            <a:r>
              <a:rPr lang="it-IT" sz="2200" u="sng" dirty="0">
                <a:solidFill>
                  <a:srgbClr val="00B050"/>
                </a:solidFill>
                <a:latin typeface="Garamond" panose="02020404030301010803" pitchFamily="18" charset="0"/>
              </a:rPr>
              <a:t>nessuna delle parti chieda la riassunzione della procedura</a:t>
            </a:r>
            <a:r>
              <a:rPr lang="it-IT" sz="2200" dirty="0">
                <a:solidFill>
                  <a:srgbClr val="00B050"/>
                </a:solidFill>
                <a:latin typeface="Garamond" panose="02020404030301010803" pitchFamily="18" charset="0"/>
              </a:rPr>
              <a:t>, quest’ultima verrà </a:t>
            </a:r>
            <a:r>
              <a:rPr lang="it-IT" sz="2200" u="sng" dirty="0">
                <a:solidFill>
                  <a:srgbClr val="00B050"/>
                </a:solidFill>
                <a:latin typeface="Garamond" panose="02020404030301010803" pitchFamily="18" charset="0"/>
              </a:rPr>
              <a:t>dichiarata estinta ai sensi dell’art. 630 c.p.c.</a:t>
            </a:r>
            <a:r>
              <a:rPr lang="it-IT" sz="2200" dirty="0">
                <a:solidFill>
                  <a:schemeClr val="tx1"/>
                </a:solidFill>
                <a:latin typeface="Garamond" panose="02020404030301010803" pitchFamily="18" charset="0"/>
              </a:rPr>
              <a:t>, interpretando quello per la riassunzione come termine perentorio in considerazione della funzione acceleratoria che esso è destinato a svolgere.</a:t>
            </a:r>
          </a:p>
          <a:p>
            <a:pPr algn="just"/>
            <a:endParaRPr lang="it-IT" sz="2200" dirty="0"/>
          </a:p>
          <a:p>
            <a:endParaRPr lang="it-IT" dirty="0"/>
          </a:p>
        </p:txBody>
      </p:sp>
    </p:spTree>
    <p:extLst>
      <p:ext uri="{BB962C8B-B14F-4D97-AF65-F5344CB8AC3E}">
        <p14:creationId xmlns:p14="http://schemas.microsoft.com/office/powerpoint/2010/main" val="26501940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 </a:t>
            </a:r>
            <a:r>
              <a:rPr lang="it-IT" sz="3600" b="1" dirty="0">
                <a:solidFill>
                  <a:srgbClr val="0070C0"/>
                </a:solidFill>
                <a:latin typeface="Garamond" panose="02020404030301010803" pitchFamily="18" charset="0"/>
              </a:rPr>
              <a:t>4) I possibili rimedi</a:t>
            </a:r>
            <a:r>
              <a:rPr lang="it-IT" b="1" dirty="0">
                <a:solidFill>
                  <a:srgbClr val="0070C0"/>
                </a:solidFill>
                <a:latin typeface="Garamond" panose="02020404030301010803" pitchFamily="18" charset="0"/>
              </a:rPr>
              <a:t> </a:t>
            </a:r>
            <a:endParaRPr lang="it-IT" dirty="0"/>
          </a:p>
        </p:txBody>
      </p:sp>
      <p:sp>
        <p:nvSpPr>
          <p:cNvPr id="3" name="Segnaposto contenuto 2"/>
          <p:cNvSpPr>
            <a:spLocks noGrp="1"/>
          </p:cNvSpPr>
          <p:nvPr>
            <p:ph idx="1"/>
          </p:nvPr>
        </p:nvSpPr>
        <p:spPr/>
        <p:txBody>
          <a:bodyPr>
            <a:normAutofit lnSpcReduction="10000"/>
          </a:bodyPr>
          <a:lstStyle/>
          <a:p>
            <a:pPr algn="just"/>
            <a:r>
              <a:rPr lang="it-IT" sz="2200" i="1" dirty="0">
                <a:solidFill>
                  <a:schemeClr val="tx1"/>
                </a:solidFill>
                <a:latin typeface="Garamond" panose="02020404030301010803" pitchFamily="18" charset="0"/>
              </a:rPr>
              <a:t>a)</a:t>
            </a:r>
            <a:r>
              <a:rPr lang="it-IT" sz="2200" dirty="0">
                <a:solidFill>
                  <a:schemeClr val="tx1"/>
                </a:solidFill>
                <a:latin typeface="Garamond" panose="02020404030301010803" pitchFamily="18" charset="0"/>
              </a:rPr>
              <a:t> L’ordinanza è </a:t>
            </a:r>
            <a:r>
              <a:rPr lang="it-IT" sz="2200" b="1" dirty="0">
                <a:solidFill>
                  <a:srgbClr val="00B050"/>
                </a:solidFill>
                <a:latin typeface="Garamond" panose="02020404030301010803" pitchFamily="18" charset="0"/>
              </a:rPr>
              <a:t>revocabile in qualsiasi momento</a:t>
            </a:r>
            <a:r>
              <a:rPr lang="it-IT" sz="2200" dirty="0">
                <a:solidFill>
                  <a:schemeClr val="tx1"/>
                </a:solidFill>
                <a:latin typeface="Garamond" panose="02020404030301010803" pitchFamily="18" charset="0"/>
              </a:rPr>
              <a:t>, anche su richiesta di un solo creditore e sentito comunque il debitore.</a:t>
            </a:r>
          </a:p>
          <a:p>
            <a:pPr algn="just"/>
            <a:r>
              <a:rPr lang="it-IT" sz="24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L’istanza per la fissazione dell’udienza in cui il processo deve proseguire deve essere presentata dall’interessato (il creditore titolato) </a:t>
            </a:r>
            <a:r>
              <a:rPr lang="it-IT" sz="2200" u="sng" dirty="0">
                <a:solidFill>
                  <a:schemeClr val="tx1"/>
                </a:solidFill>
                <a:latin typeface="Garamond" panose="02020404030301010803" pitchFamily="18" charset="0"/>
              </a:rPr>
              <a:t>entro dieci giorni dalla scadenza del termine</a:t>
            </a:r>
            <a:r>
              <a:rPr lang="it-IT" sz="2200" dirty="0">
                <a:solidFill>
                  <a:schemeClr val="tx1"/>
                </a:solidFill>
                <a:latin typeface="Garamond" panose="02020404030301010803" pitchFamily="18" charset="0"/>
              </a:rPr>
              <a:t> (il richiamo è sempre all’art. 624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c.p.c.), da intendersi come giorni successivi (</a:t>
            </a:r>
            <a:r>
              <a:rPr lang="it-IT" sz="2200" err="1">
                <a:solidFill>
                  <a:schemeClr val="tx1"/>
                </a:solidFill>
                <a:latin typeface="Garamond" panose="02020404030301010803" pitchFamily="18" charset="0"/>
              </a:rPr>
              <a:t>Cass</a:t>
            </a:r>
            <a:r>
              <a:rPr lang="it-IT" sz="2200">
                <a:solidFill>
                  <a:schemeClr val="tx1"/>
                </a:solidFill>
                <a:latin typeface="Garamond" panose="02020404030301010803" pitchFamily="18" charset="0"/>
              </a:rPr>
              <a:t>., </a:t>
            </a:r>
            <a:r>
              <a:rPr lang="it-IT" sz="2200" dirty="0">
                <a:solidFill>
                  <a:schemeClr val="tx1"/>
                </a:solidFill>
                <a:latin typeface="Garamond" panose="02020404030301010803" pitchFamily="18" charset="0"/>
              </a:rPr>
              <a:t>n. 6015 del 2017) a quello di scadenza del semestre (o del minor termine concesso).</a:t>
            </a:r>
            <a:endParaRPr lang="it-IT" sz="2200" b="1" dirty="0">
              <a:solidFill>
                <a:srgbClr val="FF0000"/>
              </a:solidFill>
              <a:latin typeface="Garamond" panose="02020404030301010803" pitchFamily="18" charset="0"/>
            </a:endParaRPr>
          </a:p>
          <a:p>
            <a:pPr algn="just"/>
            <a:r>
              <a:rPr lang="it-IT" sz="2400" b="1"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400" dirty="0">
                <a:solidFill>
                  <a:schemeClr val="tx1"/>
                </a:solidFill>
                <a:latin typeface="Garamond" panose="02020404030301010803" pitchFamily="18" charset="0"/>
              </a:rPr>
              <a:t> </a:t>
            </a:r>
            <a:r>
              <a:rPr lang="it-IT" sz="2200" dirty="0">
                <a:solidFill>
                  <a:schemeClr val="tx1"/>
                </a:solidFill>
                <a:latin typeface="Garamond" panose="02020404030301010803" pitchFamily="18" charset="0"/>
              </a:rPr>
              <a:t>La revoca parrebbe un </a:t>
            </a:r>
            <a:r>
              <a:rPr lang="it-IT" sz="2200" u="sng" dirty="0">
                <a:solidFill>
                  <a:schemeClr val="tx1"/>
                </a:solidFill>
                <a:latin typeface="Garamond" panose="02020404030301010803" pitchFamily="18" charset="0"/>
              </a:rPr>
              <a:t>atto dovuto del </a:t>
            </a:r>
            <a:r>
              <a:rPr lang="it-IT" sz="2200" u="sng" dirty="0" err="1">
                <a:solidFill>
                  <a:schemeClr val="tx1"/>
                </a:solidFill>
                <a:latin typeface="Garamond" panose="02020404030301010803" pitchFamily="18" charset="0"/>
              </a:rPr>
              <a:t>g.e</a:t>
            </a:r>
            <a:r>
              <a:rPr lang="it-IT" sz="2200" u="sng" dirty="0">
                <a:solidFill>
                  <a:schemeClr val="tx1"/>
                </a:solidFill>
                <a:latin typeface="Garamond" panose="02020404030301010803" pitchFamily="18" charset="0"/>
              </a:rPr>
              <a:t>.</a:t>
            </a:r>
            <a:r>
              <a:rPr lang="it-IT" sz="2200" dirty="0">
                <a:solidFill>
                  <a:schemeClr val="tx1"/>
                </a:solidFill>
                <a:latin typeface="Garamond" panose="02020404030301010803" pitchFamily="18" charset="0"/>
              </a:rPr>
              <a:t> al venir meno del consenso prestato alla sospensione. </a:t>
            </a:r>
          </a:p>
          <a:p>
            <a:pPr algn="just"/>
            <a:r>
              <a:rPr lang="it-IT" sz="2200" i="1" dirty="0">
                <a:solidFill>
                  <a:schemeClr val="tx1"/>
                </a:solidFill>
                <a:latin typeface="Garamond" panose="02020404030301010803" pitchFamily="18" charset="0"/>
              </a:rPr>
              <a:t>b)</a:t>
            </a:r>
            <a:r>
              <a:rPr lang="it-IT" sz="2200" dirty="0">
                <a:solidFill>
                  <a:schemeClr val="tx1"/>
                </a:solidFill>
                <a:latin typeface="Garamond" panose="02020404030301010803" pitchFamily="18" charset="0"/>
              </a:rPr>
              <a:t> È ragionevole ritenere che il provvedimento di accoglimento della sospensione </a:t>
            </a:r>
            <a:r>
              <a:rPr lang="it-IT" sz="2200" i="1" dirty="0">
                <a:solidFill>
                  <a:schemeClr val="tx1"/>
                </a:solidFill>
                <a:latin typeface="Garamond" panose="02020404030301010803" pitchFamily="18" charset="0"/>
              </a:rPr>
              <a:t>ex</a:t>
            </a:r>
            <a:r>
              <a:rPr lang="it-IT" sz="2200" dirty="0">
                <a:solidFill>
                  <a:schemeClr val="tx1"/>
                </a:solidFill>
                <a:latin typeface="Garamond" panose="02020404030301010803" pitchFamily="18" charset="0"/>
              </a:rPr>
              <a:t> art. 41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sia </a:t>
            </a:r>
            <a:r>
              <a:rPr lang="it-IT" sz="2200" b="1" dirty="0">
                <a:solidFill>
                  <a:srgbClr val="00B050"/>
                </a:solidFill>
                <a:latin typeface="Garamond" panose="02020404030301010803" pitchFamily="18" charset="0"/>
              </a:rPr>
              <a:t>opponibile ai sensi dell’art. 617 </a:t>
            </a:r>
            <a:r>
              <a:rPr lang="it-IT" sz="2200" b="1" dirty="0" err="1">
                <a:solidFill>
                  <a:srgbClr val="00B050"/>
                </a:solidFill>
                <a:latin typeface="Garamond" panose="02020404030301010803" pitchFamily="18" charset="0"/>
              </a:rPr>
              <a:t>c.p.c.</a:t>
            </a:r>
            <a:r>
              <a:rPr lang="it-IT" sz="2200" b="1" dirty="0">
                <a:solidFill>
                  <a:srgbClr val="00B050"/>
                </a:solidFill>
                <a:latin typeface="Garamond" panose="02020404030301010803" pitchFamily="18" charset="0"/>
              </a:rPr>
              <a:t> </a:t>
            </a:r>
            <a:r>
              <a:rPr lang="it-IT" sz="2200" dirty="0">
                <a:solidFill>
                  <a:schemeClr val="tx1"/>
                </a:solidFill>
                <a:latin typeface="Garamond" panose="02020404030301010803" pitchFamily="18" charset="0"/>
              </a:rPr>
              <a:t>(e non reclamabile), quand’anche quale rimedio residuale (considerata la revocabilità e poiché limitato ai soggetti che non hanno provocato il provvedimento di sospensione).</a:t>
            </a:r>
            <a:endParaRPr lang="it-IT" sz="2200" dirty="0"/>
          </a:p>
        </p:txBody>
      </p:sp>
    </p:spTree>
    <p:extLst>
      <p:ext uri="{BB962C8B-B14F-4D97-AF65-F5344CB8AC3E}">
        <p14:creationId xmlns:p14="http://schemas.microsoft.com/office/powerpoint/2010/main" val="1363354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a:bodyPr>
          <a:lstStyle/>
          <a:p>
            <a:pPr algn="ctr"/>
            <a:endParaRPr lang="it-IT" sz="8000" i="1" dirty="0">
              <a:solidFill>
                <a:srgbClr val="0070C0"/>
              </a:solidFill>
              <a:latin typeface="Garamond" panose="02020404030301010803" pitchFamily="18" charset="0"/>
            </a:endParaRPr>
          </a:p>
          <a:p>
            <a:pPr algn="ctr"/>
            <a:r>
              <a:rPr lang="it-IT" sz="8000" i="1" dirty="0">
                <a:solidFill>
                  <a:srgbClr val="0070C0"/>
                </a:solidFill>
                <a:latin typeface="Garamond" panose="02020404030301010803" pitchFamily="18" charset="0"/>
              </a:rPr>
              <a:t>The end</a:t>
            </a:r>
          </a:p>
        </p:txBody>
      </p:sp>
    </p:spTree>
    <p:extLst>
      <p:ext uri="{BB962C8B-B14F-4D97-AF65-F5344CB8AC3E}">
        <p14:creationId xmlns:p14="http://schemas.microsoft.com/office/powerpoint/2010/main" val="2450435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lstStyle/>
          <a:p>
            <a:pPr marL="0" indent="0" algn="ctr">
              <a:buNone/>
            </a:pPr>
            <a:endParaRPr lang="it-IT" sz="2200" dirty="0">
              <a:solidFill>
                <a:schemeClr val="tx1"/>
              </a:solidFill>
              <a:latin typeface="Garamond" panose="02020404030301010803" pitchFamily="18" charset="0"/>
            </a:endParaRPr>
          </a:p>
          <a:p>
            <a:pPr marL="0" indent="0" algn="ctr">
              <a:buNone/>
            </a:pPr>
            <a:r>
              <a:rPr lang="it-IT" sz="2200" u="sng" dirty="0">
                <a:solidFill>
                  <a:schemeClr val="tx1"/>
                </a:solidFill>
                <a:latin typeface="Garamond" panose="02020404030301010803" pitchFamily="18" charset="0"/>
              </a:rPr>
              <a:t>In particolare e nell’ordine sarà posta l’attenzione su: </a:t>
            </a:r>
          </a:p>
          <a:p>
            <a:pPr marL="0" indent="0" algn="ctr">
              <a:buNone/>
            </a:pPr>
            <a:endParaRPr lang="it-IT" sz="2200" dirty="0">
              <a:solidFill>
                <a:schemeClr val="tx1"/>
              </a:solidFill>
              <a:latin typeface="Garamond" panose="02020404030301010803" pitchFamily="18" charset="0"/>
            </a:endParaRPr>
          </a:p>
          <a:p>
            <a:pPr marL="457200" indent="-457200" algn="ctr">
              <a:buAutoNum type="arabicParenR"/>
            </a:pP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l’istanza del debitore al </a:t>
            </a:r>
            <a:r>
              <a:rPr lang="it-IT" sz="2400" b="1" i="1" dirty="0" err="1">
                <a:solidFill>
                  <a:srgbClr val="0070C0"/>
                </a:solidFill>
                <a:effectLst>
                  <a:outerShdw blurRad="38100" dist="38100" dir="2700000" algn="tl">
                    <a:srgbClr val="000000">
                      <a:alpha val="43137"/>
                    </a:srgbClr>
                  </a:outerShdw>
                </a:effectLst>
                <a:latin typeface="Garamond" panose="02020404030301010803" pitchFamily="18" charset="0"/>
              </a:rPr>
              <a:t>g.e</a:t>
            </a: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2400" b="1" i="1" dirty="0">
                <a:solidFill>
                  <a:schemeClr val="tx1"/>
                </a:solidFill>
                <a:effectLst>
                  <a:outerShdw blurRad="38100" dist="38100" dir="2700000" algn="tl">
                    <a:srgbClr val="000000">
                      <a:alpha val="43137"/>
                    </a:srgbClr>
                  </a:outerShdw>
                </a:effectLst>
                <a:latin typeface="Garamond" panose="02020404030301010803" pitchFamily="18" charset="0"/>
              </a:rPr>
              <a:t> </a:t>
            </a:r>
          </a:p>
          <a:p>
            <a:pPr marL="457200" indent="-457200" algn="ctr">
              <a:buAutoNum type="arabicParenR"/>
            </a:pP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il potere di controllo del </a:t>
            </a:r>
            <a:r>
              <a:rPr lang="it-IT" sz="2400" b="1" i="1" dirty="0" err="1">
                <a:solidFill>
                  <a:srgbClr val="0070C0"/>
                </a:solidFill>
                <a:effectLst>
                  <a:outerShdw blurRad="38100" dist="38100" dir="2700000" algn="tl">
                    <a:srgbClr val="000000">
                      <a:alpha val="43137"/>
                    </a:srgbClr>
                  </a:outerShdw>
                </a:effectLst>
                <a:latin typeface="Garamond" panose="02020404030301010803" pitchFamily="18" charset="0"/>
              </a:rPr>
              <a:t>g.e</a:t>
            </a: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a:t>
            </a:r>
            <a:r>
              <a:rPr lang="it-IT" sz="2400" b="1" i="1" dirty="0">
                <a:solidFill>
                  <a:schemeClr val="tx1"/>
                </a:solidFill>
                <a:effectLst>
                  <a:outerShdw blurRad="38100" dist="38100" dir="2700000" algn="tl">
                    <a:srgbClr val="000000">
                      <a:alpha val="43137"/>
                    </a:srgbClr>
                  </a:outerShdw>
                </a:effectLst>
                <a:latin typeface="Garamond" panose="02020404030301010803" pitchFamily="18" charset="0"/>
              </a:rPr>
              <a:t> </a:t>
            </a:r>
          </a:p>
          <a:p>
            <a:pPr marL="457200" indent="-457200" algn="ctr">
              <a:buAutoNum type="arabicParenR"/>
            </a:pP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il provvedimento del </a:t>
            </a:r>
            <a:r>
              <a:rPr lang="it-IT" sz="2400" b="1" i="1" dirty="0" err="1">
                <a:solidFill>
                  <a:srgbClr val="0070C0"/>
                </a:solidFill>
                <a:effectLst>
                  <a:outerShdw blurRad="38100" dist="38100" dir="2700000" algn="tl">
                    <a:srgbClr val="000000">
                      <a:alpha val="43137"/>
                    </a:srgbClr>
                  </a:outerShdw>
                </a:effectLst>
                <a:latin typeface="Garamond" panose="02020404030301010803" pitchFamily="18" charset="0"/>
              </a:rPr>
              <a:t>g.e</a:t>
            </a: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 e i suoi effetti sulla procedura esecutiva</a:t>
            </a:r>
            <a:r>
              <a:rPr lang="it-IT" sz="2400" b="1" i="1" dirty="0">
                <a:solidFill>
                  <a:schemeClr val="tx1"/>
                </a:solidFill>
                <a:effectLst>
                  <a:outerShdw blurRad="38100" dist="38100" dir="2700000" algn="tl">
                    <a:srgbClr val="000000">
                      <a:alpha val="43137"/>
                    </a:srgbClr>
                  </a:outerShdw>
                </a:effectLst>
                <a:latin typeface="Garamond" panose="02020404030301010803" pitchFamily="18" charset="0"/>
              </a:rPr>
              <a:t> </a:t>
            </a:r>
          </a:p>
          <a:p>
            <a:pPr marL="457200" indent="-457200" algn="ctr">
              <a:buAutoNum type="arabicParenR"/>
            </a:pPr>
            <a:r>
              <a:rPr lang="it-IT" sz="2400" b="1" i="1" dirty="0">
                <a:solidFill>
                  <a:srgbClr val="0070C0"/>
                </a:solidFill>
                <a:effectLst>
                  <a:outerShdw blurRad="38100" dist="38100" dir="2700000" algn="tl">
                    <a:srgbClr val="000000">
                      <a:alpha val="43137"/>
                    </a:srgbClr>
                  </a:outerShdw>
                </a:effectLst>
                <a:latin typeface="Garamond" panose="02020404030301010803" pitchFamily="18" charset="0"/>
              </a:rPr>
              <a:t>i possibili rimedi</a:t>
            </a:r>
          </a:p>
          <a:p>
            <a:pPr algn="just"/>
            <a:r>
              <a:rPr lang="it-IT" sz="2200" dirty="0">
                <a:solidFill>
                  <a:schemeClr val="tx1"/>
                </a:solidFill>
                <a:latin typeface="Garamond" panose="02020404030301010803" pitchFamily="18" charset="0"/>
              </a:rPr>
              <a:t> </a:t>
            </a:r>
          </a:p>
          <a:p>
            <a:endParaRPr lang="it-IT" dirty="0"/>
          </a:p>
        </p:txBody>
      </p:sp>
    </p:spTree>
    <p:extLst>
      <p:ext uri="{BB962C8B-B14F-4D97-AF65-F5344CB8AC3E}">
        <p14:creationId xmlns:p14="http://schemas.microsoft.com/office/powerpoint/2010/main" val="368482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lnSpcReduction="10000"/>
          </a:bodyPr>
          <a:lstStyle/>
          <a:p>
            <a:pPr algn="just"/>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cs typeface="Times New Roman" panose="02020603050405020304" pitchFamily="18" charset="0"/>
              </a:rPr>
              <a:t>La disciplina normativa è quella dettata dall’</a:t>
            </a:r>
            <a:r>
              <a:rPr lang="it-IT" sz="2200" b="1" dirty="0">
                <a:solidFill>
                  <a:srgbClr val="0070C0"/>
                </a:solidFill>
                <a:latin typeface="Garamond" panose="02020404030301010803" pitchFamily="18" charset="0"/>
                <a:cs typeface="Times New Roman" panose="02020603050405020304" pitchFamily="18" charset="0"/>
              </a:rPr>
              <a:t>art. 41 </a:t>
            </a:r>
            <a:r>
              <a:rPr lang="it-IT" sz="2200" b="1" i="1" dirty="0">
                <a:solidFill>
                  <a:srgbClr val="0070C0"/>
                </a:solidFill>
                <a:latin typeface="Garamond" panose="02020404030301010803" pitchFamily="18" charset="0"/>
                <a:cs typeface="Times New Roman" panose="02020603050405020304" pitchFamily="18" charset="0"/>
              </a:rPr>
              <a:t>bis</a:t>
            </a:r>
            <a:r>
              <a:rPr lang="it-IT" sz="2200" b="1" dirty="0">
                <a:solidFill>
                  <a:srgbClr val="0070C0"/>
                </a:solidFill>
                <a:latin typeface="Garamond" panose="02020404030301010803" pitchFamily="18" charset="0"/>
                <a:cs typeface="Times New Roman" panose="02020603050405020304" pitchFamily="18" charset="0"/>
              </a:rPr>
              <a:t>, </a:t>
            </a:r>
            <a:r>
              <a:rPr lang="it-IT" sz="2200" b="1" dirty="0" err="1">
                <a:solidFill>
                  <a:srgbClr val="0070C0"/>
                </a:solidFill>
                <a:latin typeface="Garamond" panose="02020404030301010803" pitchFamily="18" charset="0"/>
                <a:cs typeface="Times New Roman" panose="02020603050405020304" pitchFamily="18" charset="0"/>
              </a:rPr>
              <a:t>d.l.</a:t>
            </a:r>
            <a:r>
              <a:rPr lang="it-IT" sz="2200" b="1" dirty="0">
                <a:solidFill>
                  <a:srgbClr val="0070C0"/>
                </a:solidFill>
                <a:latin typeface="Garamond" panose="02020404030301010803" pitchFamily="18" charset="0"/>
                <a:cs typeface="Times New Roman" panose="02020603050405020304" pitchFamily="18" charset="0"/>
              </a:rPr>
              <a:t> n. 124/19</a:t>
            </a:r>
            <a:r>
              <a:rPr lang="it-IT" sz="2200" dirty="0">
                <a:solidFill>
                  <a:schemeClr val="tx1"/>
                </a:solidFill>
                <a:latin typeface="Garamond" panose="02020404030301010803" pitchFamily="18" charset="0"/>
                <a:cs typeface="Times New Roman" panose="02020603050405020304" pitchFamily="18" charset="0"/>
              </a:rPr>
              <a:t>, come novellato (oltre che prorogato nella sua efficacia) dall’</a:t>
            </a:r>
            <a:r>
              <a:rPr lang="it-IT" sz="2200" u="sng" dirty="0">
                <a:solidFill>
                  <a:schemeClr val="tx1"/>
                </a:solidFill>
                <a:latin typeface="Garamond" panose="02020404030301010803" pitchFamily="18" charset="0"/>
                <a:cs typeface="Times New Roman" panose="02020603050405020304" pitchFamily="18" charset="0"/>
              </a:rPr>
              <a:t>art. 40 </a:t>
            </a:r>
            <a:r>
              <a:rPr lang="it-IT" sz="2200" i="1" u="sng" dirty="0">
                <a:solidFill>
                  <a:schemeClr val="tx1"/>
                </a:solidFill>
                <a:latin typeface="Garamond" panose="02020404030301010803" pitchFamily="18" charset="0"/>
                <a:cs typeface="Times New Roman" panose="02020603050405020304" pitchFamily="18" charset="0"/>
              </a:rPr>
              <a:t>ter</a:t>
            </a:r>
            <a:r>
              <a:rPr lang="it-IT" sz="2200" u="sng" dirty="0">
                <a:solidFill>
                  <a:schemeClr val="tx1"/>
                </a:solidFill>
                <a:latin typeface="Garamond" panose="02020404030301010803" pitchFamily="18" charset="0"/>
                <a:cs typeface="Times New Roman" panose="02020603050405020304" pitchFamily="18" charset="0"/>
              </a:rPr>
              <a:t>, </a:t>
            </a:r>
            <a:r>
              <a:rPr lang="it-IT" sz="2200" u="sng" dirty="0" err="1">
                <a:solidFill>
                  <a:schemeClr val="tx1"/>
                </a:solidFill>
                <a:latin typeface="Garamond" panose="02020404030301010803" pitchFamily="18" charset="0"/>
                <a:cs typeface="Times New Roman" panose="02020603050405020304" pitchFamily="18" charset="0"/>
              </a:rPr>
              <a:t>d.l.</a:t>
            </a:r>
            <a:r>
              <a:rPr lang="it-IT" sz="2200" u="sng" dirty="0">
                <a:solidFill>
                  <a:schemeClr val="tx1"/>
                </a:solidFill>
                <a:latin typeface="Garamond" panose="02020404030301010803" pitchFamily="18" charset="0"/>
                <a:cs typeface="Times New Roman" panose="02020603050405020304" pitchFamily="18" charset="0"/>
              </a:rPr>
              <a:t> 22 marzo 2021, n. 41</a:t>
            </a:r>
            <a:r>
              <a:rPr lang="it-IT" sz="2200" dirty="0">
                <a:solidFill>
                  <a:schemeClr val="tx1"/>
                </a:solidFill>
                <a:latin typeface="Garamond" panose="02020404030301010803" pitchFamily="18" charset="0"/>
                <a:cs typeface="Times New Roman" panose="02020603050405020304" pitchFamily="18" charset="0"/>
              </a:rPr>
              <a:t> (</a:t>
            </a:r>
            <a:r>
              <a:rPr lang="it-IT" sz="2200" i="1" dirty="0">
                <a:solidFill>
                  <a:schemeClr val="tx1"/>
                </a:solidFill>
                <a:latin typeface="Garamond" panose="02020404030301010803" pitchFamily="18" charset="0"/>
                <a:cs typeface="Times New Roman" panose="02020603050405020304" pitchFamily="18" charset="0"/>
              </a:rPr>
              <a:t>Misure urgenti in materia di sostegno alle imprese e agli operatori economici, di lavoro, salute e servizi territoriali, connesse all’emergenza da COVID-19</a:t>
            </a:r>
            <a:r>
              <a:rPr lang="it-IT" sz="2200" dirty="0">
                <a:solidFill>
                  <a:schemeClr val="tx1"/>
                </a:solidFill>
                <a:latin typeface="Garamond" panose="02020404030301010803" pitchFamily="18" charset="0"/>
                <a:cs typeface="Times New Roman" panose="02020603050405020304" pitchFamily="18" charset="0"/>
              </a:rPr>
              <a:t>).</a:t>
            </a:r>
          </a:p>
          <a:p>
            <a:pPr algn="just"/>
            <a:r>
              <a:rPr lang="it-IT" sz="2200" dirty="0">
                <a:solidFill>
                  <a:schemeClr val="tx1"/>
                </a:solidFill>
                <a:latin typeface="Garamond" panose="02020404030301010803" pitchFamily="18" charset="0"/>
                <a:cs typeface="Times New Roman" panose="02020603050405020304" pitchFamily="18" charset="0"/>
              </a:rPr>
              <a:t>Nello specifico l’attenzione sarà posta sul comma 7 che così recita:</a:t>
            </a:r>
          </a:p>
          <a:p>
            <a:pPr algn="ctr"/>
            <a:r>
              <a:rPr lang="it-IT" sz="2200" dirty="0">
                <a:solidFill>
                  <a:srgbClr val="0070C0"/>
                </a:solidFill>
                <a:latin typeface="Garamond" panose="02020404030301010803" pitchFamily="18" charset="0"/>
              </a:rPr>
              <a:t>«7. </a:t>
            </a:r>
            <a:r>
              <a:rPr lang="it-IT" sz="2200" b="1" dirty="0">
                <a:solidFill>
                  <a:srgbClr val="0070C0"/>
                </a:solidFill>
                <a:latin typeface="Garamond" panose="02020404030301010803" pitchFamily="18" charset="0"/>
              </a:rPr>
              <a:t>Il giudice</a:t>
            </a:r>
            <a:r>
              <a:rPr lang="it-IT" sz="2200" dirty="0">
                <a:solidFill>
                  <a:srgbClr val="0070C0"/>
                </a:solidFill>
                <a:latin typeface="Garamond" panose="02020404030301010803" pitchFamily="18" charset="0"/>
              </a:rPr>
              <a:t> che dirige l’esecuzione immobiliare di cui al comma 1, su </a:t>
            </a:r>
            <a:r>
              <a:rPr lang="it-IT" sz="2200" b="1" dirty="0">
                <a:solidFill>
                  <a:srgbClr val="0070C0"/>
                </a:solidFill>
                <a:latin typeface="Garamond" panose="02020404030301010803" pitchFamily="18" charset="0"/>
              </a:rPr>
              <a:t>istanza del debitore</a:t>
            </a:r>
            <a:r>
              <a:rPr lang="it-IT" sz="2200" dirty="0">
                <a:solidFill>
                  <a:srgbClr val="0070C0"/>
                </a:solidFill>
                <a:latin typeface="Garamond" panose="02020404030301010803" pitchFamily="18" charset="0"/>
              </a:rPr>
              <a:t> che </a:t>
            </a:r>
            <a:r>
              <a:rPr lang="it-IT" sz="2200" b="1" dirty="0">
                <a:solidFill>
                  <a:srgbClr val="0070C0"/>
                </a:solidFill>
                <a:latin typeface="Garamond" panose="02020404030301010803" pitchFamily="18" charset="0"/>
              </a:rPr>
              <a:t>ha fatto richiesta di rinegoziazione del mutuo</a:t>
            </a:r>
            <a:r>
              <a:rPr lang="it-IT" sz="2200" dirty="0">
                <a:solidFill>
                  <a:srgbClr val="0070C0"/>
                </a:solidFill>
                <a:latin typeface="Garamond" panose="02020404030301010803" pitchFamily="18" charset="0"/>
              </a:rPr>
              <a:t>, </a:t>
            </a:r>
            <a:r>
              <a:rPr lang="it-IT" sz="2200" b="1" dirty="0">
                <a:solidFill>
                  <a:srgbClr val="0070C0"/>
                </a:solidFill>
                <a:latin typeface="Garamond" panose="02020404030301010803" pitchFamily="18" charset="0"/>
              </a:rPr>
              <a:t>sentiti tutti i creditori muniti di titolo esecutivo</a:t>
            </a:r>
            <a:r>
              <a:rPr lang="it-IT" sz="2200" dirty="0">
                <a:solidFill>
                  <a:srgbClr val="0070C0"/>
                </a:solidFill>
                <a:latin typeface="Garamond" panose="02020404030301010803" pitchFamily="18" charset="0"/>
              </a:rPr>
              <a:t>, </a:t>
            </a:r>
            <a:r>
              <a:rPr lang="it-IT" sz="2200" b="1" dirty="0">
                <a:solidFill>
                  <a:srgbClr val="0070C0"/>
                </a:solidFill>
                <a:latin typeface="Garamond" panose="02020404030301010803" pitchFamily="18" charset="0"/>
              </a:rPr>
              <a:t>può sospendere il processo</a:t>
            </a:r>
            <a:r>
              <a:rPr lang="it-IT" sz="2200" dirty="0">
                <a:solidFill>
                  <a:srgbClr val="0070C0"/>
                </a:solidFill>
                <a:latin typeface="Garamond" panose="02020404030301010803" pitchFamily="18" charset="0"/>
              </a:rPr>
              <a:t> </a:t>
            </a:r>
            <a:r>
              <a:rPr lang="it-IT" sz="2200" b="1" dirty="0">
                <a:solidFill>
                  <a:srgbClr val="0070C0"/>
                </a:solidFill>
                <a:latin typeface="Garamond" panose="02020404030301010803" pitchFamily="18" charset="0"/>
              </a:rPr>
              <a:t>fino a sei mesi</a:t>
            </a:r>
            <a:r>
              <a:rPr lang="it-IT" sz="2200" dirty="0">
                <a:solidFill>
                  <a:srgbClr val="0070C0"/>
                </a:solidFill>
                <a:latin typeface="Garamond" panose="02020404030301010803" pitchFamily="18" charset="0"/>
              </a:rPr>
              <a:t>. L’istanza può essere proposta </a:t>
            </a:r>
            <a:r>
              <a:rPr lang="it-IT" sz="2200" b="1" dirty="0">
                <a:solidFill>
                  <a:srgbClr val="0070C0"/>
                </a:solidFill>
                <a:latin typeface="Garamond" panose="02020404030301010803" pitchFamily="18" charset="0"/>
              </a:rPr>
              <a:t>nei termini di cui all’articolo 624-</a:t>
            </a:r>
            <a:r>
              <a:rPr lang="it-IT" sz="2200" b="1" i="1" dirty="0">
                <a:solidFill>
                  <a:srgbClr val="0070C0"/>
                </a:solidFill>
                <a:latin typeface="Garamond" panose="02020404030301010803" pitchFamily="18" charset="0"/>
              </a:rPr>
              <a:t>bis</a:t>
            </a:r>
            <a:r>
              <a:rPr lang="it-IT" sz="2200" b="1" dirty="0">
                <a:solidFill>
                  <a:srgbClr val="0070C0"/>
                </a:solidFill>
                <a:latin typeface="Garamond" panose="02020404030301010803" pitchFamily="18" charset="0"/>
              </a:rPr>
              <a:t>, primo comma, secondo periodo</a:t>
            </a:r>
            <a:r>
              <a:rPr lang="it-IT" sz="2200" dirty="0">
                <a:solidFill>
                  <a:srgbClr val="0070C0"/>
                </a:solidFill>
                <a:latin typeface="Garamond" panose="02020404030301010803" pitchFamily="18" charset="0"/>
              </a:rPr>
              <a:t>, del codice di procedura civile e </a:t>
            </a:r>
            <a:r>
              <a:rPr lang="it-IT" sz="2200" b="1" dirty="0">
                <a:solidFill>
                  <a:srgbClr val="0070C0"/>
                </a:solidFill>
                <a:latin typeface="Garamond" panose="02020404030301010803" pitchFamily="18" charset="0"/>
              </a:rPr>
              <a:t>il giudice provvede secondo quanto previsto dai restanti periodi del predetto comma</a:t>
            </a:r>
            <a:r>
              <a:rPr lang="it-IT" sz="2200" dirty="0">
                <a:solidFill>
                  <a:srgbClr val="0070C0"/>
                </a:solidFill>
                <a:latin typeface="Garamond" panose="02020404030301010803" pitchFamily="18" charset="0"/>
              </a:rPr>
              <a:t>. Si applica altresì il </a:t>
            </a:r>
            <a:r>
              <a:rPr lang="it-IT" sz="2200" b="1" dirty="0">
                <a:solidFill>
                  <a:srgbClr val="0070C0"/>
                </a:solidFill>
                <a:latin typeface="Garamond" panose="02020404030301010803" pitchFamily="18" charset="0"/>
              </a:rPr>
              <a:t>secondo comma dell’articolo 624-</a:t>
            </a:r>
            <a:r>
              <a:rPr lang="it-IT" sz="2200" b="1" i="1" dirty="0">
                <a:solidFill>
                  <a:srgbClr val="0070C0"/>
                </a:solidFill>
                <a:latin typeface="Garamond" panose="02020404030301010803" pitchFamily="18" charset="0"/>
              </a:rPr>
              <a:t>bis</a:t>
            </a:r>
            <a:r>
              <a:rPr lang="it-IT" sz="2200" dirty="0">
                <a:solidFill>
                  <a:srgbClr val="0070C0"/>
                </a:solidFill>
                <a:latin typeface="Garamond" panose="02020404030301010803" pitchFamily="18" charset="0"/>
              </a:rPr>
              <a:t> del codice di procedura civile».</a:t>
            </a:r>
            <a:endParaRPr lang="it-IT" sz="2200" dirty="0">
              <a:solidFill>
                <a:srgbClr val="0070C0"/>
              </a:solidFill>
              <a:latin typeface="Garamond" panose="02020404030301010803" pitchFamily="18" charset="0"/>
              <a:cs typeface="Times New Roman" panose="02020603050405020304" pitchFamily="18" charset="0"/>
            </a:endParaRPr>
          </a:p>
          <a:p>
            <a:pPr algn="just"/>
            <a:endParaRPr lang="it-IT" dirty="0">
              <a:solidFill>
                <a:schemeClr val="tx1"/>
              </a:solidFill>
              <a:latin typeface="Garamond" panose="02020404030301010803" pitchFamily="18" charset="0"/>
            </a:endParaRPr>
          </a:p>
          <a:p>
            <a:endParaRPr lang="it-IT" dirty="0"/>
          </a:p>
        </p:txBody>
      </p:sp>
    </p:spTree>
    <p:extLst>
      <p:ext uri="{BB962C8B-B14F-4D97-AF65-F5344CB8AC3E}">
        <p14:creationId xmlns:p14="http://schemas.microsoft.com/office/powerpoint/2010/main" val="63206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lstStyle/>
          <a:p>
            <a:pPr algn="just"/>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Ma è importante anche il raffronto con la precedente disciplina, e cioè l’</a:t>
            </a:r>
            <a:r>
              <a:rPr lang="it-IT" sz="2200" u="sng" dirty="0">
                <a:solidFill>
                  <a:schemeClr val="tx1"/>
                </a:solidFill>
                <a:latin typeface="Garamond" panose="02020404030301010803" pitchFamily="18" charset="0"/>
                <a:cs typeface="Times New Roman" panose="02020603050405020304" pitchFamily="18" charset="0"/>
              </a:rPr>
              <a:t>originario art. 41 </a:t>
            </a:r>
            <a:r>
              <a:rPr lang="it-IT" sz="2200" i="1" u="sng" dirty="0">
                <a:solidFill>
                  <a:schemeClr val="tx1"/>
                </a:solidFill>
                <a:latin typeface="Garamond" panose="02020404030301010803" pitchFamily="18" charset="0"/>
                <a:cs typeface="Times New Roman" panose="02020603050405020304" pitchFamily="18" charset="0"/>
              </a:rPr>
              <a:t>bis</a:t>
            </a:r>
            <a:r>
              <a:rPr lang="it-IT" sz="2200" u="sng" dirty="0">
                <a:solidFill>
                  <a:schemeClr val="tx1"/>
                </a:solidFill>
                <a:latin typeface="Garamond" panose="02020404030301010803" pitchFamily="18" charset="0"/>
                <a:cs typeface="Times New Roman" panose="02020603050405020304" pitchFamily="18" charset="0"/>
              </a:rPr>
              <a:t>, </a:t>
            </a:r>
            <a:r>
              <a:rPr lang="it-IT" sz="2200" u="sng" dirty="0" err="1">
                <a:solidFill>
                  <a:schemeClr val="tx1"/>
                </a:solidFill>
                <a:latin typeface="Garamond" panose="02020404030301010803" pitchFamily="18" charset="0"/>
                <a:cs typeface="Times New Roman" panose="02020603050405020304" pitchFamily="18" charset="0"/>
              </a:rPr>
              <a:t>d.l.</a:t>
            </a:r>
            <a:r>
              <a:rPr lang="it-IT" sz="2200" u="sng" dirty="0">
                <a:solidFill>
                  <a:schemeClr val="tx1"/>
                </a:solidFill>
                <a:latin typeface="Garamond" panose="02020404030301010803" pitchFamily="18" charset="0"/>
                <a:cs typeface="Times New Roman" panose="02020603050405020304" pitchFamily="18" charset="0"/>
              </a:rPr>
              <a:t> 26 ottobre 2019, n. 124</a:t>
            </a:r>
            <a:r>
              <a:rPr lang="it-IT" sz="2200" dirty="0">
                <a:solidFill>
                  <a:schemeClr val="tx1"/>
                </a:solidFill>
                <a:latin typeface="Garamond" panose="02020404030301010803" pitchFamily="18" charset="0"/>
                <a:cs typeface="Times New Roman" panose="02020603050405020304" pitchFamily="18" charset="0"/>
              </a:rPr>
              <a:t> (coordinato con la legge di conversione del 19 dicembre 2019, n. 157).</a:t>
            </a:r>
            <a:endParaRPr lang="it-IT" sz="2200" dirty="0"/>
          </a:p>
          <a:p>
            <a:pPr algn="just"/>
            <a:r>
              <a:rPr lang="it-IT" sz="2200" dirty="0">
                <a:solidFill>
                  <a:schemeClr val="tx1"/>
                </a:solidFill>
                <a:latin typeface="Garamond" panose="02020404030301010803" pitchFamily="18" charset="0"/>
                <a:cs typeface="Times New Roman" panose="02020603050405020304" pitchFamily="18" charset="0"/>
              </a:rPr>
              <a:t>Nello specifico il comma 5 prevedeva:</a:t>
            </a:r>
          </a:p>
          <a:p>
            <a:pPr algn="ctr"/>
            <a:r>
              <a:rPr lang="it-IT" dirty="0">
                <a:solidFill>
                  <a:schemeClr val="tx1"/>
                </a:solidFill>
                <a:latin typeface="Garamond" panose="02020404030301010803" pitchFamily="18" charset="0"/>
                <a:cs typeface="Times New Roman" panose="02020603050405020304" pitchFamily="18" charset="0"/>
              </a:rPr>
              <a:t> «5. A seguito di apposita istanza congiunta, presentata dal debitore e dal creditore, il giudice dell’esecuzione, ricorrendo le condizioni di cui al comma 2, sospende l’esecuzione per un periodo  massimo di sei mesi. Il creditore procedente, se è richiesta la rinegoziazione, entro tre mesi svolge un’istruttoria sulla capacità reddituale del debitore. Il creditore è sempre libero di rifiutare la propria adesione all’istanza o di rigettare, anche successivamente alla presentazione dell’istanza congiunta, la richiesta di rinegoziazione avanzata dal debitore. In ogni caso in cui sia richiesto un nuovo finanziamento a una banca diversa dal creditore ipotecario, a questa è comunque riservata totale discrezionalità nella concessione dello stesso». </a:t>
            </a:r>
          </a:p>
        </p:txBody>
      </p:sp>
    </p:spTree>
    <p:extLst>
      <p:ext uri="{BB962C8B-B14F-4D97-AF65-F5344CB8AC3E}">
        <p14:creationId xmlns:p14="http://schemas.microsoft.com/office/powerpoint/2010/main" val="3510804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a:xfrm>
            <a:off x="1097280" y="1845733"/>
            <a:ext cx="10058400" cy="4477793"/>
          </a:xfrm>
        </p:spPr>
        <p:txBody>
          <a:bodyPr>
            <a:noAutofit/>
          </a:bodyPr>
          <a:lstStyle/>
          <a:p>
            <a:pPr algn="just">
              <a:spcBef>
                <a:spcPts val="0"/>
              </a:spcBef>
              <a:spcAft>
                <a:spcPts val="0"/>
              </a:spcAft>
            </a:pPr>
            <a:r>
              <a:rPr lang="it-IT" sz="2200" b="1" dirty="0">
                <a:solidFill>
                  <a:srgbClr val="0070C0"/>
                </a:solidFill>
                <a:effectLst>
                  <a:outerShdw blurRad="38100" dist="38100" dir="2700000" algn="tl">
                    <a:srgbClr val="000000">
                      <a:alpha val="43137"/>
                    </a:srgbClr>
                  </a:outerShdw>
                </a:effectLst>
                <a:latin typeface="Garamond" panose="02020404030301010803" pitchFamily="18" charset="0"/>
              </a:rPr>
              <a:t>→ </a:t>
            </a:r>
            <a:r>
              <a:rPr lang="it-IT" sz="2200" dirty="0">
                <a:solidFill>
                  <a:schemeClr val="tx1"/>
                </a:solidFill>
                <a:latin typeface="Garamond" panose="02020404030301010803" pitchFamily="18" charset="0"/>
              </a:rPr>
              <a:t>La norma </a:t>
            </a:r>
            <a:r>
              <a:rPr lang="it-IT" sz="2200" i="1" dirty="0">
                <a:solidFill>
                  <a:schemeClr val="tx1"/>
                </a:solidFill>
                <a:latin typeface="Garamond" panose="02020404030301010803" pitchFamily="18" charset="0"/>
              </a:rPr>
              <a:t>de qua</a:t>
            </a:r>
            <a:r>
              <a:rPr lang="it-IT" sz="2200" dirty="0">
                <a:solidFill>
                  <a:schemeClr val="tx1"/>
                </a:solidFill>
                <a:latin typeface="Garamond" panose="02020404030301010803" pitchFamily="18" charset="0"/>
              </a:rPr>
              <a:t> nella sua attuale versione – e differentemente da quella originaria lacunosa sul punto – richiama espressamente l’</a:t>
            </a:r>
            <a:r>
              <a:rPr lang="it-IT" sz="2200" b="1" dirty="0">
                <a:solidFill>
                  <a:srgbClr val="0070C0"/>
                </a:solidFill>
                <a:latin typeface="Garamond" panose="02020404030301010803" pitchFamily="18" charset="0"/>
              </a:rPr>
              <a:t>art. 624 </a:t>
            </a:r>
            <a:r>
              <a:rPr lang="it-IT" sz="2200" b="1" i="1" dirty="0">
                <a:solidFill>
                  <a:srgbClr val="0070C0"/>
                </a:solidFill>
                <a:latin typeface="Garamond" panose="02020404030301010803" pitchFamily="18" charset="0"/>
              </a:rPr>
              <a:t>bis</a:t>
            </a:r>
            <a:r>
              <a:rPr lang="it-IT" sz="2200" b="1" dirty="0">
                <a:solidFill>
                  <a:srgbClr val="0070C0"/>
                </a:solidFill>
                <a:latin typeface="Garamond" panose="02020404030301010803" pitchFamily="18" charset="0"/>
              </a:rPr>
              <a:t> </a:t>
            </a:r>
            <a:r>
              <a:rPr lang="it-IT" sz="2200" b="1" dirty="0" err="1">
                <a:solidFill>
                  <a:srgbClr val="0070C0"/>
                </a:solidFill>
                <a:latin typeface="Garamond" panose="02020404030301010803" pitchFamily="18" charset="0"/>
              </a:rPr>
              <a:t>c.p.c.</a:t>
            </a:r>
            <a:r>
              <a:rPr lang="it-IT" sz="2200" dirty="0">
                <a:solidFill>
                  <a:schemeClr val="tx1"/>
                </a:solidFill>
                <a:latin typeface="Garamond" panose="02020404030301010803" pitchFamily="18" charset="0"/>
              </a:rPr>
              <a:t> (sospensione c.d. consensuale):</a:t>
            </a:r>
          </a:p>
          <a:p>
            <a:pPr algn="just">
              <a:spcBef>
                <a:spcPts val="0"/>
              </a:spcBef>
              <a:spcAft>
                <a:spcPts val="0"/>
              </a:spcAft>
            </a:pPr>
            <a:endParaRPr lang="it-IT" sz="2200" dirty="0">
              <a:solidFill>
                <a:schemeClr val="tx1"/>
              </a:solidFill>
              <a:latin typeface="Garamond" panose="02020404030301010803" pitchFamily="18" charset="0"/>
            </a:endParaRPr>
          </a:p>
          <a:p>
            <a:pPr algn="ctr">
              <a:spcBef>
                <a:spcPts val="0"/>
              </a:spcBef>
              <a:spcAft>
                <a:spcPts val="0"/>
              </a:spcAft>
            </a:pPr>
            <a:r>
              <a:rPr lang="it-IT" dirty="0">
                <a:solidFill>
                  <a:schemeClr val="tx1"/>
                </a:solidFill>
                <a:latin typeface="Garamond" panose="02020404030301010803" pitchFamily="18" charset="0"/>
              </a:rPr>
              <a:t>«Il giudice dell’esecuzione, su istanza di tutti i creditori muniti di titolo esecutivo, può, sentito il debitore, sospendere il processo fino a ventiquattro mesi. </a:t>
            </a:r>
            <a:r>
              <a:rPr lang="it-IT" dirty="0">
                <a:solidFill>
                  <a:srgbClr val="0070C0"/>
                </a:solidFill>
                <a:latin typeface="Garamond" panose="02020404030301010803" pitchFamily="18" charset="0"/>
              </a:rPr>
              <a:t>L’</a:t>
            </a:r>
            <a:r>
              <a:rPr lang="it-IT" b="1" dirty="0">
                <a:solidFill>
                  <a:srgbClr val="0070C0"/>
                </a:solidFill>
                <a:latin typeface="Garamond" panose="02020404030301010803" pitchFamily="18" charset="0"/>
              </a:rPr>
              <a:t>istanza</a:t>
            </a:r>
            <a:r>
              <a:rPr lang="it-IT" dirty="0">
                <a:solidFill>
                  <a:srgbClr val="0070C0"/>
                </a:solidFill>
                <a:latin typeface="Garamond" panose="02020404030301010803" pitchFamily="18" charset="0"/>
              </a:rPr>
              <a:t> può essere proposta fino a venti giorni prima della scadenza del termine per il deposito delle offerte di acquisto o, nel caso in cui la vendita senza incanto non abbia luogo, </a:t>
            </a:r>
            <a:r>
              <a:rPr lang="it-IT" b="1" dirty="0">
                <a:solidFill>
                  <a:srgbClr val="0070C0"/>
                </a:solidFill>
                <a:latin typeface="Garamond" panose="02020404030301010803" pitchFamily="18" charset="0"/>
              </a:rPr>
              <a:t>fino a quindici giorni prima dell’incanto</a:t>
            </a:r>
            <a:r>
              <a:rPr lang="it-IT" dirty="0">
                <a:solidFill>
                  <a:schemeClr val="tx1"/>
                </a:solidFill>
                <a:latin typeface="Garamond" panose="02020404030301010803" pitchFamily="18" charset="0"/>
              </a:rPr>
              <a:t>. </a:t>
            </a:r>
            <a:r>
              <a:rPr lang="it-IT" dirty="0">
                <a:solidFill>
                  <a:srgbClr val="0070C0"/>
                </a:solidFill>
                <a:latin typeface="Garamond" panose="02020404030301010803" pitchFamily="18" charset="0"/>
              </a:rPr>
              <a:t>Sull’istanza, il giudice provvede nei dieci giorni successivi al deposito e, se l’accoglie, dispone, nei casi di cui al secondo comma dell’articolo 490, che, nei cinque giorni successivi al deposito del provvedimento di sospensione, lo stesso sia comunicato al custode e pubblicato sul sito Internet sul quale è pubblicata la relazione di stima. La sospensione è </a:t>
            </a:r>
            <a:r>
              <a:rPr lang="it-IT" b="1" dirty="0">
                <a:solidFill>
                  <a:srgbClr val="0070C0"/>
                </a:solidFill>
                <a:latin typeface="Garamond" panose="02020404030301010803" pitchFamily="18" charset="0"/>
              </a:rPr>
              <a:t>disposta per una sola volta</a:t>
            </a:r>
            <a:r>
              <a:rPr lang="it-IT" dirty="0">
                <a:solidFill>
                  <a:srgbClr val="0070C0"/>
                </a:solidFill>
                <a:latin typeface="Garamond" panose="02020404030301010803" pitchFamily="18" charset="0"/>
              </a:rPr>
              <a:t>. L’ordinanza è </a:t>
            </a:r>
            <a:r>
              <a:rPr lang="it-IT" b="1" dirty="0">
                <a:solidFill>
                  <a:srgbClr val="0070C0"/>
                </a:solidFill>
                <a:latin typeface="Garamond" panose="02020404030301010803" pitchFamily="18" charset="0"/>
              </a:rPr>
              <a:t>revocabile in qualsiasi momento</a:t>
            </a:r>
            <a:r>
              <a:rPr lang="it-IT" dirty="0">
                <a:solidFill>
                  <a:srgbClr val="0070C0"/>
                </a:solidFill>
                <a:latin typeface="Garamond" panose="02020404030301010803" pitchFamily="18" charset="0"/>
              </a:rPr>
              <a:t>, anche su richiesta di un solo creditore e sentito comunque il debitore.</a:t>
            </a:r>
          </a:p>
          <a:p>
            <a:pPr algn="ctr">
              <a:spcBef>
                <a:spcPts val="0"/>
              </a:spcBef>
              <a:spcAft>
                <a:spcPts val="0"/>
              </a:spcAft>
            </a:pPr>
            <a:r>
              <a:rPr lang="it-IT" b="1" dirty="0">
                <a:solidFill>
                  <a:srgbClr val="0070C0"/>
                </a:solidFill>
                <a:latin typeface="Garamond" panose="02020404030301010803" pitchFamily="18" charset="0"/>
              </a:rPr>
              <a:t>Entro dieci giorni dalla scadenza del termine</a:t>
            </a:r>
            <a:r>
              <a:rPr lang="it-IT" dirty="0">
                <a:solidFill>
                  <a:srgbClr val="0070C0"/>
                </a:solidFill>
                <a:latin typeface="Garamond" panose="02020404030301010803" pitchFamily="18" charset="0"/>
              </a:rPr>
              <a:t> la parte interessata deve presentare istanza per la fissazione dell’udienza in cui il processo deve proseguire</a:t>
            </a:r>
            <a:r>
              <a:rPr lang="it-IT" dirty="0">
                <a:solidFill>
                  <a:schemeClr val="tx1"/>
                </a:solidFill>
                <a:latin typeface="Garamond" panose="02020404030301010803" pitchFamily="18" charset="0"/>
              </a:rPr>
              <a:t>.</a:t>
            </a:r>
          </a:p>
          <a:p>
            <a:pPr algn="ctr">
              <a:spcBef>
                <a:spcPts val="0"/>
              </a:spcBef>
              <a:spcAft>
                <a:spcPts val="0"/>
              </a:spcAft>
            </a:pPr>
            <a:r>
              <a:rPr lang="it-IT" dirty="0">
                <a:solidFill>
                  <a:schemeClr val="tx1"/>
                </a:solidFill>
                <a:latin typeface="Garamond" panose="02020404030301010803" pitchFamily="18" charset="0"/>
              </a:rPr>
              <a:t>(</a:t>
            </a:r>
            <a:r>
              <a:rPr lang="it-IT" i="1" dirty="0">
                <a:solidFill>
                  <a:schemeClr val="tx1"/>
                </a:solidFill>
                <a:latin typeface="Garamond" panose="02020404030301010803" pitchFamily="18" charset="0"/>
              </a:rPr>
              <a:t>omissis</a:t>
            </a:r>
            <a:r>
              <a:rPr lang="it-IT" dirty="0">
                <a:solidFill>
                  <a:schemeClr val="tx1"/>
                </a:solidFill>
                <a:latin typeface="Garamond" panose="02020404030301010803" pitchFamily="18" charset="0"/>
              </a:rPr>
              <a:t>)».</a:t>
            </a:r>
          </a:p>
        </p:txBody>
      </p:sp>
    </p:spTree>
    <p:extLst>
      <p:ext uri="{BB962C8B-B14F-4D97-AF65-F5344CB8AC3E}">
        <p14:creationId xmlns:p14="http://schemas.microsoft.com/office/powerpoint/2010/main" val="1754365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a:solidFill>
                  <a:schemeClr val="accent2"/>
                </a:solidFill>
                <a:latin typeface="Garamond" panose="02020404030301010803" pitchFamily="18" charset="0"/>
              </a:rPr>
              <a:t>1) L’istanza del debitore al </a:t>
            </a:r>
            <a:r>
              <a:rPr lang="it-IT" sz="3600" b="1" dirty="0" err="1">
                <a:solidFill>
                  <a:schemeClr val="accent2"/>
                </a:solidFill>
                <a:latin typeface="Garamond" panose="02020404030301010803" pitchFamily="18" charset="0"/>
              </a:rPr>
              <a:t>g.e</a:t>
            </a:r>
            <a:r>
              <a:rPr lang="it-IT" sz="3600" b="1" dirty="0">
                <a:solidFill>
                  <a:schemeClr val="accent2"/>
                </a:solidFill>
                <a:latin typeface="Garamond" panose="02020404030301010803" pitchFamily="18" charset="0"/>
              </a:rPr>
              <a:t>.</a:t>
            </a:r>
          </a:p>
        </p:txBody>
      </p:sp>
      <p:sp>
        <p:nvSpPr>
          <p:cNvPr id="3" name="Segnaposto contenuto 2"/>
          <p:cNvSpPr>
            <a:spLocks noGrp="1"/>
          </p:cNvSpPr>
          <p:nvPr>
            <p:ph idx="1"/>
          </p:nvPr>
        </p:nvSpPr>
        <p:spPr>
          <a:xfrm>
            <a:off x="1097280" y="1737360"/>
            <a:ext cx="10058400" cy="4380104"/>
          </a:xfrm>
        </p:spPr>
        <p:txBody>
          <a:bodyPr>
            <a:noAutofit/>
          </a:bodyPr>
          <a:lstStyle/>
          <a:p>
            <a:pPr algn="just">
              <a:spcBef>
                <a:spcPts val="0"/>
              </a:spcBef>
              <a:spcAft>
                <a:spcPts val="0"/>
              </a:spcAft>
            </a:pPr>
            <a:r>
              <a:rPr lang="it-IT" i="1" dirty="0">
                <a:solidFill>
                  <a:schemeClr val="tx1"/>
                </a:solidFill>
                <a:latin typeface="Garamond" panose="02020404030301010803" pitchFamily="18" charset="0"/>
              </a:rPr>
              <a:t>a)</a:t>
            </a:r>
            <a:r>
              <a:rPr lang="it-IT" dirty="0">
                <a:solidFill>
                  <a:schemeClr val="tx1"/>
                </a:solidFill>
                <a:latin typeface="Garamond" panose="02020404030301010803" pitchFamily="18" charset="0"/>
              </a:rPr>
              <a:t> </a:t>
            </a:r>
            <a:r>
              <a:rPr lang="it-IT" b="1" u="sng" dirty="0">
                <a:solidFill>
                  <a:srgbClr val="00B050"/>
                </a:solidFill>
                <a:latin typeface="Garamond" panose="02020404030301010803" pitchFamily="18" charset="0"/>
              </a:rPr>
              <a:t>Soggetto legittimato</a:t>
            </a:r>
            <a:r>
              <a:rPr lang="it-IT" dirty="0">
                <a:solidFill>
                  <a:schemeClr val="tx1"/>
                </a:solidFill>
                <a:latin typeface="Garamond" panose="02020404030301010803" pitchFamily="18" charset="0"/>
              </a:rPr>
              <a:t> a proporre l’istanza: l’art. 41 </a:t>
            </a:r>
            <a:r>
              <a:rPr lang="it-IT" i="1" dirty="0">
                <a:solidFill>
                  <a:schemeClr val="tx1"/>
                </a:solidFill>
                <a:latin typeface="Garamond" panose="02020404030301010803" pitchFamily="18" charset="0"/>
              </a:rPr>
              <a:t>bis</a:t>
            </a:r>
            <a:r>
              <a:rPr lang="it-IT" dirty="0">
                <a:solidFill>
                  <a:schemeClr val="tx1"/>
                </a:solidFill>
                <a:latin typeface="Garamond" panose="02020404030301010803" pitchFamily="18" charset="0"/>
              </a:rPr>
              <a:t>, comma 7, già dal suo </a:t>
            </a:r>
            <a:r>
              <a:rPr lang="it-IT" i="1" dirty="0">
                <a:solidFill>
                  <a:schemeClr val="tx1"/>
                </a:solidFill>
                <a:latin typeface="Garamond" panose="02020404030301010803" pitchFamily="18" charset="0"/>
              </a:rPr>
              <a:t>incipit </a:t>
            </a:r>
            <a:r>
              <a:rPr lang="it-IT" dirty="0">
                <a:solidFill>
                  <a:schemeClr val="tx1"/>
                </a:solidFill>
                <a:latin typeface="Garamond" panose="02020404030301010803" pitchFamily="18" charset="0"/>
              </a:rPr>
              <a:t>pone una differenza non di poco conto con la precedente previsione: </a:t>
            </a:r>
            <a:r>
              <a:rPr lang="it-IT" dirty="0">
                <a:solidFill>
                  <a:srgbClr val="00B050"/>
                </a:solidFill>
                <a:latin typeface="Garamond" panose="02020404030301010803" pitchFamily="18" charset="0"/>
              </a:rPr>
              <a:t>è il solo debitore il soggetto legittimato a richiedere al </a:t>
            </a:r>
            <a:r>
              <a:rPr lang="it-IT" dirty="0" err="1">
                <a:solidFill>
                  <a:srgbClr val="00B050"/>
                </a:solidFill>
                <a:latin typeface="Garamond" panose="02020404030301010803" pitchFamily="18" charset="0"/>
              </a:rPr>
              <a:t>g.e</a:t>
            </a:r>
            <a:r>
              <a:rPr lang="it-IT" dirty="0">
                <a:solidFill>
                  <a:srgbClr val="00B050"/>
                </a:solidFill>
                <a:latin typeface="Garamond" panose="02020404030301010803" pitchFamily="18" charset="0"/>
              </a:rPr>
              <a:t>. la sospensione della procedura</a:t>
            </a:r>
            <a:r>
              <a:rPr lang="it-IT" dirty="0">
                <a:solidFill>
                  <a:schemeClr val="tx1"/>
                </a:solidFill>
                <a:latin typeface="Garamond" panose="02020404030301010803" pitchFamily="18" charset="0"/>
              </a:rPr>
              <a:t>. </a:t>
            </a:r>
          </a:p>
          <a:p>
            <a:pPr algn="just">
              <a:spcBef>
                <a:spcPts val="0"/>
              </a:spcBef>
              <a:spcAft>
                <a:spcPts val="0"/>
              </a:spcAft>
            </a:pPr>
            <a:r>
              <a:rPr lang="it-IT" dirty="0">
                <a:solidFill>
                  <a:srgbClr val="FF0000"/>
                </a:solidFill>
                <a:latin typeface="Garamond" panose="02020404030301010803" pitchFamily="18" charset="0"/>
              </a:rPr>
              <a:t>           →</a:t>
            </a:r>
            <a:r>
              <a:rPr lang="it-IT" dirty="0">
                <a:solidFill>
                  <a:schemeClr val="tx1"/>
                </a:solidFill>
                <a:latin typeface="Garamond" panose="02020404030301010803" pitchFamily="18" charset="0"/>
              </a:rPr>
              <a:t> Nella versione originaria era invece richiesta l’istanza congiunta del debitore e del creditore.  </a:t>
            </a:r>
          </a:p>
          <a:p>
            <a:pPr algn="just">
              <a:spcBef>
                <a:spcPts val="600"/>
              </a:spcBef>
              <a:spcAft>
                <a:spcPts val="600"/>
              </a:spcAft>
            </a:pPr>
            <a:r>
              <a:rPr lang="it-IT" i="1" dirty="0">
                <a:solidFill>
                  <a:schemeClr val="tx1"/>
                </a:solidFill>
                <a:latin typeface="Garamond" panose="02020404030301010803" pitchFamily="18" charset="0"/>
              </a:rPr>
              <a:t>b)</a:t>
            </a:r>
            <a:r>
              <a:rPr lang="it-IT" dirty="0">
                <a:solidFill>
                  <a:schemeClr val="tx1"/>
                </a:solidFill>
                <a:latin typeface="Garamond" panose="02020404030301010803" pitchFamily="18" charset="0"/>
              </a:rPr>
              <a:t> </a:t>
            </a:r>
            <a:r>
              <a:rPr lang="it-IT" b="1" u="sng" dirty="0">
                <a:solidFill>
                  <a:srgbClr val="00B050"/>
                </a:solidFill>
                <a:latin typeface="Garamond" panose="02020404030301010803" pitchFamily="18" charset="0"/>
              </a:rPr>
              <a:t>Forma</a:t>
            </a:r>
            <a:r>
              <a:rPr lang="it-IT" dirty="0">
                <a:solidFill>
                  <a:schemeClr val="tx1"/>
                </a:solidFill>
                <a:latin typeface="Garamond" panose="02020404030301010803" pitchFamily="18" charset="0"/>
              </a:rPr>
              <a:t> dell’istanza: non vi è espressa previsione; pertanto, richiamando la norma generale di cui all’art. 486 </a:t>
            </a:r>
            <a:r>
              <a:rPr lang="it-IT" dirty="0" err="1">
                <a:solidFill>
                  <a:schemeClr val="tx1"/>
                </a:solidFill>
                <a:latin typeface="Garamond" panose="02020404030301010803" pitchFamily="18" charset="0"/>
              </a:rPr>
              <a:t>c.p.c.</a:t>
            </a:r>
            <a:r>
              <a:rPr lang="it-IT" dirty="0">
                <a:solidFill>
                  <a:schemeClr val="tx1"/>
                </a:solidFill>
                <a:latin typeface="Garamond" panose="02020404030301010803" pitchFamily="18" charset="0"/>
              </a:rPr>
              <a:t>, è ragionevole ritenere che si tratti di </a:t>
            </a:r>
            <a:r>
              <a:rPr lang="it-IT" dirty="0">
                <a:solidFill>
                  <a:srgbClr val="00B050"/>
                </a:solidFill>
                <a:latin typeface="Garamond" panose="02020404030301010803" pitchFamily="18" charset="0"/>
              </a:rPr>
              <a:t>semplice istanza scritta</a:t>
            </a:r>
            <a:r>
              <a:rPr lang="it-IT" dirty="0">
                <a:solidFill>
                  <a:schemeClr val="tx1"/>
                </a:solidFill>
                <a:latin typeface="Garamond" panose="02020404030301010803" pitchFamily="18" charset="0"/>
              </a:rPr>
              <a:t> da depositare nel fascicolo dell’esecuzione all’attenzione del </a:t>
            </a:r>
            <a:r>
              <a:rPr lang="it-IT" dirty="0" err="1">
                <a:solidFill>
                  <a:schemeClr val="tx1"/>
                </a:solidFill>
                <a:latin typeface="Garamond" panose="02020404030301010803" pitchFamily="18" charset="0"/>
              </a:rPr>
              <a:t>g.e</a:t>
            </a:r>
            <a:r>
              <a:rPr lang="it-IT" dirty="0">
                <a:solidFill>
                  <a:schemeClr val="tx1"/>
                </a:solidFill>
                <a:latin typeface="Garamond" panose="02020404030301010803" pitchFamily="18" charset="0"/>
              </a:rPr>
              <a:t>., corredata di tutto quanto necessario alla verifica del possesso dei requisiti di cui al comma 2 della stessa norma. </a:t>
            </a:r>
          </a:p>
          <a:p>
            <a:pPr algn="just">
              <a:spcBef>
                <a:spcPts val="600"/>
              </a:spcBef>
              <a:spcAft>
                <a:spcPts val="600"/>
              </a:spcAft>
            </a:pPr>
            <a:r>
              <a:rPr lang="it-IT" i="1" dirty="0">
                <a:solidFill>
                  <a:schemeClr val="tx1"/>
                </a:solidFill>
                <a:latin typeface="Garamond" panose="02020404030301010803" pitchFamily="18" charset="0"/>
              </a:rPr>
              <a:t>c)</a:t>
            </a:r>
            <a:r>
              <a:rPr lang="it-IT" dirty="0">
                <a:solidFill>
                  <a:schemeClr val="tx1"/>
                </a:solidFill>
                <a:latin typeface="Garamond" panose="02020404030301010803" pitchFamily="18" charset="0"/>
              </a:rPr>
              <a:t> </a:t>
            </a:r>
            <a:r>
              <a:rPr lang="it-IT" b="1" u="sng" dirty="0">
                <a:solidFill>
                  <a:srgbClr val="00B050"/>
                </a:solidFill>
                <a:latin typeface="Garamond" panose="02020404030301010803" pitchFamily="18" charset="0"/>
              </a:rPr>
              <a:t>Termini</a:t>
            </a:r>
            <a:r>
              <a:rPr lang="it-IT" dirty="0">
                <a:solidFill>
                  <a:schemeClr val="tx1"/>
                </a:solidFill>
                <a:latin typeface="Garamond" panose="02020404030301010803" pitchFamily="18" charset="0"/>
              </a:rPr>
              <a:t> per proporre l’istanza: qui vi è espresso riferimento all’art. 624 </a:t>
            </a:r>
            <a:r>
              <a:rPr lang="it-IT" i="1" dirty="0">
                <a:solidFill>
                  <a:schemeClr val="tx1"/>
                </a:solidFill>
                <a:latin typeface="Garamond" panose="02020404030301010803" pitchFamily="18" charset="0"/>
              </a:rPr>
              <a:t>bis</a:t>
            </a:r>
            <a:r>
              <a:rPr lang="it-IT" dirty="0">
                <a:solidFill>
                  <a:schemeClr val="tx1"/>
                </a:solidFill>
                <a:latin typeface="Garamond" panose="02020404030301010803" pitchFamily="18" charset="0"/>
              </a:rPr>
              <a:t>, comma 1, secondo periodo, </a:t>
            </a:r>
            <a:r>
              <a:rPr lang="it-IT" dirty="0" err="1">
                <a:solidFill>
                  <a:schemeClr val="tx1"/>
                </a:solidFill>
                <a:latin typeface="Garamond" panose="02020404030301010803" pitchFamily="18" charset="0"/>
              </a:rPr>
              <a:t>c.p.c.</a:t>
            </a:r>
            <a:r>
              <a:rPr lang="it-IT" dirty="0">
                <a:solidFill>
                  <a:schemeClr val="tx1"/>
                </a:solidFill>
                <a:latin typeface="Garamond" panose="02020404030301010803" pitchFamily="18" charset="0"/>
              </a:rPr>
              <a:t> e quindi </a:t>
            </a:r>
            <a:r>
              <a:rPr lang="it-IT" dirty="0">
                <a:solidFill>
                  <a:srgbClr val="00B050"/>
                </a:solidFill>
                <a:latin typeface="Garamond" panose="02020404030301010803" pitchFamily="18" charset="0"/>
              </a:rPr>
              <a:t>fino a venti giorni prima della scadenza del termine per il deposito delle offerte di acquisto </a:t>
            </a:r>
            <a:r>
              <a:rPr lang="it-IT" dirty="0">
                <a:solidFill>
                  <a:schemeClr val="tx1"/>
                </a:solidFill>
                <a:latin typeface="Garamond" panose="02020404030301010803" pitchFamily="18" charset="0"/>
              </a:rPr>
              <a:t>(o fino a quindici giorni prima dell’incanto, ipotesi però ormai residuale).</a:t>
            </a:r>
          </a:p>
          <a:p>
            <a:pPr algn="just">
              <a:spcBef>
                <a:spcPts val="0"/>
              </a:spcBef>
              <a:spcAft>
                <a:spcPts val="0"/>
              </a:spcAft>
            </a:pPr>
            <a:r>
              <a:rPr lang="it-IT" dirty="0">
                <a:solidFill>
                  <a:srgbClr val="FF0000"/>
                </a:solidFill>
                <a:latin typeface="Garamond" panose="02020404030301010803" pitchFamily="18" charset="0"/>
              </a:rPr>
              <a:t>          → </a:t>
            </a:r>
            <a:r>
              <a:rPr lang="it-IT" dirty="0">
                <a:solidFill>
                  <a:schemeClr val="tx1"/>
                </a:solidFill>
                <a:latin typeface="Garamond" panose="02020404030301010803" pitchFamily="18" charset="0"/>
              </a:rPr>
              <a:t>Anche in relazione a tale punto la novella del 2021 ha colmato (</a:t>
            </a:r>
            <a:r>
              <a:rPr lang="it-IT" u="sng" dirty="0">
                <a:solidFill>
                  <a:schemeClr val="tx1"/>
                </a:solidFill>
                <a:latin typeface="Garamond" panose="02020404030301010803" pitchFamily="18" charset="0"/>
              </a:rPr>
              <a:t>salvaguardando l’interesse dei possibili offerenti in sede di vendita</a:t>
            </a:r>
            <a:r>
              <a:rPr lang="it-IT" dirty="0">
                <a:solidFill>
                  <a:schemeClr val="tx1"/>
                </a:solidFill>
                <a:latin typeface="Garamond" panose="02020404030301010803" pitchFamily="18" charset="0"/>
              </a:rPr>
              <a:t>) una importante lacuna della precedente versione che invece faceva supporre la possibilità di presentare l’istanza in qualunque momento, purché logicamente prima dell’aggiudicazione dell’immobile pignorato.  </a:t>
            </a:r>
          </a:p>
        </p:txBody>
      </p:sp>
    </p:spTree>
    <p:extLst>
      <p:ext uri="{BB962C8B-B14F-4D97-AF65-F5344CB8AC3E}">
        <p14:creationId xmlns:p14="http://schemas.microsoft.com/office/powerpoint/2010/main" val="338155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lstStyle/>
          <a:p>
            <a:pPr algn="just"/>
            <a:r>
              <a:rPr lang="it-IT" sz="2200" b="1" dirty="0">
                <a:solidFill>
                  <a:srgbClr val="FF000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a:t>
            </a:r>
            <a:r>
              <a:rPr lang="it-IT" sz="2200" b="1" dirty="0">
                <a:solidFill>
                  <a:srgbClr val="FF0000"/>
                </a:solidFill>
                <a:latin typeface="Garamond" panose="02020404030301010803" pitchFamily="18" charset="0"/>
              </a:rPr>
              <a:t>L’istanza al </a:t>
            </a:r>
            <a:r>
              <a:rPr lang="it-IT" sz="2200" b="1" dirty="0" err="1">
                <a:solidFill>
                  <a:srgbClr val="FF0000"/>
                </a:solidFill>
                <a:latin typeface="Garamond" panose="02020404030301010803" pitchFamily="18" charset="0"/>
              </a:rPr>
              <a:t>g.e</a:t>
            </a:r>
            <a:r>
              <a:rPr lang="it-IT" sz="2200" b="1" dirty="0">
                <a:solidFill>
                  <a:srgbClr val="FF0000"/>
                </a:solidFill>
                <a:latin typeface="Garamond" panose="02020404030301010803" pitchFamily="18" charset="0"/>
              </a:rPr>
              <a:t>. è cosa diversa dall’istanza al creditore</a:t>
            </a:r>
            <a:r>
              <a:rPr lang="it-IT" sz="2200" dirty="0">
                <a:solidFill>
                  <a:schemeClr val="tx1"/>
                </a:solidFill>
                <a:latin typeface="Garamond" panose="02020404030301010803" pitchFamily="18" charset="0"/>
              </a:rPr>
              <a:t>: </a:t>
            </a:r>
          </a:p>
          <a:p>
            <a:pPr algn="just"/>
            <a:endParaRPr lang="it-IT" dirty="0">
              <a:solidFill>
                <a:schemeClr val="tx1"/>
              </a:solidFill>
              <a:latin typeface="Garamond" panose="02020404030301010803" pitchFamily="18" charset="0"/>
            </a:endParaRPr>
          </a:p>
          <a:p>
            <a:pPr algn="ctr">
              <a:spcBef>
                <a:spcPts val="0"/>
              </a:spcBef>
              <a:spcAft>
                <a:spcPts val="0"/>
              </a:spcAft>
              <a:buFont typeface="Courier New" panose="02070309020205020404" pitchFamily="49" charset="0"/>
              <a:buChar char="o"/>
            </a:pPr>
            <a:r>
              <a:rPr lang="it-IT" sz="2200" b="1" dirty="0">
                <a:solidFill>
                  <a:srgbClr val="FFC000"/>
                </a:solidFill>
                <a:latin typeface="Garamond" panose="02020404030301010803" pitchFamily="18" charset="0"/>
              </a:rPr>
              <a:t> </a:t>
            </a:r>
            <a:r>
              <a:rPr lang="it-IT" sz="2200" b="1" u="sng" dirty="0">
                <a:solidFill>
                  <a:srgbClr val="FFC000"/>
                </a:solidFill>
                <a:latin typeface="Garamond" panose="02020404030301010803" pitchFamily="18" charset="0"/>
              </a:rPr>
              <a:t>al creditore si chiede di rinegoziare o rifinanziare il mutuo</a:t>
            </a:r>
            <a:r>
              <a:rPr lang="it-IT" sz="2200" dirty="0">
                <a:solidFill>
                  <a:schemeClr val="tx1"/>
                </a:solidFill>
                <a:latin typeface="Garamond" panose="02020404030301010803" pitchFamily="18" charset="0"/>
              </a:rPr>
              <a:t> </a:t>
            </a:r>
          </a:p>
          <a:p>
            <a:pPr algn="ctr">
              <a:spcBef>
                <a:spcPts val="0"/>
              </a:spcBef>
              <a:spcAft>
                <a:spcPts val="0"/>
              </a:spcAft>
            </a:pPr>
            <a:r>
              <a:rPr lang="it-IT" sz="2200" dirty="0">
                <a:solidFill>
                  <a:schemeClr val="tx1"/>
                </a:solidFill>
                <a:latin typeface="Garamond" panose="02020404030301010803" pitchFamily="18" charset="0"/>
              </a:rPr>
              <a:t>(e va presentata al creditore entro il 31 dicembre 2022); </a:t>
            </a:r>
          </a:p>
          <a:p>
            <a:pPr algn="ctr">
              <a:spcBef>
                <a:spcPts val="0"/>
              </a:spcBef>
              <a:spcAft>
                <a:spcPts val="0"/>
              </a:spcAft>
            </a:pPr>
            <a:endParaRPr lang="it-IT" sz="2200" u="sng" dirty="0">
              <a:solidFill>
                <a:schemeClr val="tx1"/>
              </a:solidFill>
              <a:latin typeface="Garamond" panose="02020404030301010803" pitchFamily="18" charset="0"/>
            </a:endParaRPr>
          </a:p>
          <a:p>
            <a:pPr algn="ctr">
              <a:spcBef>
                <a:spcPts val="0"/>
              </a:spcBef>
              <a:spcAft>
                <a:spcPts val="0"/>
              </a:spcAft>
              <a:buFont typeface="Courier New" panose="02070309020205020404" pitchFamily="49" charset="0"/>
              <a:buChar char="o"/>
            </a:pPr>
            <a:r>
              <a:rPr lang="it-IT" sz="2200" b="1" dirty="0">
                <a:solidFill>
                  <a:srgbClr val="00B050"/>
                </a:solidFill>
                <a:latin typeface="Garamond" panose="02020404030301010803" pitchFamily="18" charset="0"/>
              </a:rPr>
              <a:t> </a:t>
            </a:r>
            <a:r>
              <a:rPr lang="it-IT" sz="2200" b="1" u="sng" dirty="0">
                <a:solidFill>
                  <a:srgbClr val="00B050"/>
                </a:solidFill>
                <a:latin typeface="Garamond" panose="02020404030301010803" pitchFamily="18" charset="0"/>
              </a:rPr>
              <a:t>al </a:t>
            </a:r>
            <a:r>
              <a:rPr lang="it-IT" sz="2200" b="1" u="sng" dirty="0" err="1">
                <a:solidFill>
                  <a:srgbClr val="00B050"/>
                </a:solidFill>
                <a:latin typeface="Garamond" panose="02020404030301010803" pitchFamily="18" charset="0"/>
              </a:rPr>
              <a:t>g.e</a:t>
            </a:r>
            <a:r>
              <a:rPr lang="it-IT" sz="2200" b="1" u="sng" dirty="0">
                <a:solidFill>
                  <a:srgbClr val="00B050"/>
                </a:solidFill>
                <a:latin typeface="Garamond" panose="02020404030301010803" pitchFamily="18" charset="0"/>
              </a:rPr>
              <a:t>. si chiede la sospensione della procedura esecutiva</a:t>
            </a:r>
          </a:p>
          <a:p>
            <a:pPr algn="ctr">
              <a:spcBef>
                <a:spcPts val="0"/>
              </a:spcBef>
              <a:spcAft>
                <a:spcPts val="0"/>
              </a:spcAft>
            </a:pPr>
            <a:r>
              <a:rPr lang="it-IT" sz="2200" dirty="0">
                <a:solidFill>
                  <a:schemeClr val="tx1"/>
                </a:solidFill>
                <a:latin typeface="Garamond" panose="02020404030301010803" pitchFamily="18" charset="0"/>
              </a:rPr>
              <a:t> (nei termini di cui all’art. 624 </a:t>
            </a:r>
            <a:r>
              <a:rPr lang="it-IT" sz="2200" i="1" dirty="0">
                <a:solidFill>
                  <a:schemeClr val="tx1"/>
                </a:solidFill>
                <a:latin typeface="Garamond" panose="02020404030301010803" pitchFamily="18" charset="0"/>
              </a:rPr>
              <a:t>bis</a:t>
            </a:r>
            <a:r>
              <a:rPr lang="it-IT" sz="2200" dirty="0">
                <a:solidFill>
                  <a:schemeClr val="tx1"/>
                </a:solidFill>
                <a:latin typeface="Garamond" panose="02020404030301010803" pitchFamily="18" charset="0"/>
              </a:rPr>
              <a:t> </a:t>
            </a:r>
            <a:r>
              <a:rPr lang="it-IT" sz="2200" dirty="0" err="1">
                <a:solidFill>
                  <a:schemeClr val="tx1"/>
                </a:solidFill>
                <a:latin typeface="Garamond" panose="02020404030301010803" pitchFamily="18" charset="0"/>
              </a:rPr>
              <a:t>c.p.c.</a:t>
            </a:r>
            <a:r>
              <a:rPr lang="it-IT" sz="2200" dirty="0">
                <a:solidFill>
                  <a:schemeClr val="tx1"/>
                </a:solidFill>
                <a:latin typeface="Garamond" panose="02020404030301010803" pitchFamily="18" charset="0"/>
              </a:rPr>
              <a:t>)</a:t>
            </a:r>
          </a:p>
          <a:p>
            <a:pPr algn="ctr">
              <a:spcBef>
                <a:spcPts val="0"/>
              </a:spcBef>
              <a:spcAft>
                <a:spcPts val="0"/>
              </a:spcAft>
            </a:pPr>
            <a:r>
              <a:rPr lang="it-IT" sz="2200" dirty="0">
                <a:solidFill>
                  <a:schemeClr val="tx1"/>
                </a:solidFill>
                <a:latin typeface="Garamond" panose="02020404030301010803" pitchFamily="18" charset="0"/>
              </a:rPr>
              <a:t>allegando – tra le altre cose – l’istanza di rinegoziazione o finanziamento </a:t>
            </a:r>
            <a:r>
              <a:rPr lang="it-IT" sz="2200" b="1" dirty="0">
                <a:solidFill>
                  <a:srgbClr val="00B050"/>
                </a:solidFill>
                <a:latin typeface="Garamond" panose="02020404030301010803" pitchFamily="18" charset="0"/>
              </a:rPr>
              <a:t>GIÀ PRESENTATA</a:t>
            </a:r>
            <a:r>
              <a:rPr lang="it-IT" sz="2200" dirty="0">
                <a:solidFill>
                  <a:schemeClr val="tx1"/>
                </a:solidFill>
                <a:latin typeface="Garamond" panose="02020404030301010803" pitchFamily="18" charset="0"/>
              </a:rPr>
              <a:t> all’istituto di credito/intermediario finanziario/società di cartolarizzazione.</a:t>
            </a:r>
          </a:p>
          <a:p>
            <a:pPr algn="just">
              <a:spcBef>
                <a:spcPts val="0"/>
              </a:spcBef>
              <a:spcAft>
                <a:spcPts val="0"/>
              </a:spcAft>
            </a:pPr>
            <a:endParaRPr lang="it-IT" sz="2200" dirty="0">
              <a:solidFill>
                <a:schemeClr val="tx1"/>
              </a:solidFill>
              <a:latin typeface="Garamond" panose="02020404030301010803" pitchFamily="18" charset="0"/>
            </a:endParaRPr>
          </a:p>
          <a:p>
            <a:endParaRPr lang="it-IT" dirty="0"/>
          </a:p>
        </p:txBody>
      </p:sp>
    </p:spTree>
    <p:extLst>
      <p:ext uri="{BB962C8B-B14F-4D97-AF65-F5344CB8AC3E}">
        <p14:creationId xmlns:p14="http://schemas.microsoft.com/office/powerpoint/2010/main" val="2608713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t>
            </a:r>
          </a:p>
        </p:txBody>
      </p:sp>
      <p:sp>
        <p:nvSpPr>
          <p:cNvPr id="3" name="Segnaposto contenuto 2"/>
          <p:cNvSpPr>
            <a:spLocks noGrp="1"/>
          </p:cNvSpPr>
          <p:nvPr>
            <p:ph idx="1"/>
          </p:nvPr>
        </p:nvSpPr>
        <p:spPr/>
        <p:txBody>
          <a:bodyPr>
            <a:normAutofit lnSpcReduction="10000"/>
          </a:bodyPr>
          <a:lstStyle/>
          <a:p>
            <a:pPr algn="ctr"/>
            <a:endParaRPr lang="it-IT" sz="2200" b="1" dirty="0">
              <a:solidFill>
                <a:srgbClr val="0070C0"/>
              </a:solidFill>
              <a:latin typeface="Garamond" panose="02020404030301010803" pitchFamily="18" charset="0"/>
            </a:endParaRPr>
          </a:p>
          <a:p>
            <a:pPr algn="ctr"/>
            <a:r>
              <a:rPr lang="it-IT" sz="2200" b="1" dirty="0">
                <a:solidFill>
                  <a:srgbClr val="0070C0"/>
                </a:solidFill>
                <a:latin typeface="Garamond" panose="02020404030301010803" pitchFamily="18" charset="0"/>
              </a:rPr>
              <a:t>In sintesi</a:t>
            </a:r>
            <a:r>
              <a:rPr lang="it-IT" sz="2200" dirty="0">
                <a:solidFill>
                  <a:schemeClr val="tx1"/>
                </a:solidFill>
                <a:latin typeface="Garamond" panose="02020404030301010803" pitchFamily="18" charset="0"/>
              </a:rPr>
              <a:t>: </a:t>
            </a:r>
          </a:p>
          <a:p>
            <a:pPr algn="ctr"/>
            <a:r>
              <a:rPr lang="it-IT" sz="2200" b="1" u="sng" dirty="0">
                <a:solidFill>
                  <a:schemeClr val="tx1"/>
                </a:solidFill>
                <a:latin typeface="Garamond" panose="02020404030301010803" pitchFamily="18" charset="0"/>
              </a:rPr>
              <a:t>Non si può chiedere al </a:t>
            </a:r>
            <a:r>
              <a:rPr lang="it-IT" sz="2200" b="1" u="sng" dirty="0" err="1">
                <a:solidFill>
                  <a:schemeClr val="tx1"/>
                </a:solidFill>
                <a:latin typeface="Garamond" panose="02020404030301010803" pitchFamily="18" charset="0"/>
              </a:rPr>
              <a:t>g.e</a:t>
            </a:r>
            <a:r>
              <a:rPr lang="it-IT" sz="2200" b="1" u="sng" dirty="0">
                <a:solidFill>
                  <a:schemeClr val="tx1"/>
                </a:solidFill>
                <a:latin typeface="Garamond" panose="02020404030301010803" pitchFamily="18" charset="0"/>
              </a:rPr>
              <a:t>. di sospendere la procedura perché </a:t>
            </a:r>
            <a:r>
              <a:rPr lang="it-IT" sz="2200" b="1" i="1" u="sng" dirty="0">
                <a:solidFill>
                  <a:srgbClr val="FF0000"/>
                </a:solidFill>
                <a:latin typeface="Garamond" panose="02020404030301010803" pitchFamily="18" charset="0"/>
              </a:rPr>
              <a:t>si ha intenzione</a:t>
            </a:r>
            <a:r>
              <a:rPr lang="it-IT" sz="2200" b="1" u="sng" dirty="0">
                <a:solidFill>
                  <a:schemeClr val="tx1"/>
                </a:solidFill>
                <a:latin typeface="Garamond" panose="02020404030301010803" pitchFamily="18" charset="0"/>
              </a:rPr>
              <a:t> di formulare al creditore istanza di rinegoziazione, ma </a:t>
            </a:r>
            <a:r>
              <a:rPr lang="it-IT" sz="2200" b="1" i="1" u="sng" dirty="0">
                <a:solidFill>
                  <a:schemeClr val="tx1"/>
                </a:solidFill>
                <a:latin typeface="Garamond" panose="02020404030301010803" pitchFamily="18" charset="0"/>
              </a:rPr>
              <a:t>deve esserci seria volontà</a:t>
            </a:r>
            <a:r>
              <a:rPr lang="it-IT" sz="2200" b="1" u="sng" dirty="0">
                <a:solidFill>
                  <a:schemeClr val="tx1"/>
                </a:solidFill>
                <a:latin typeface="Garamond" panose="02020404030301010803" pitchFamily="18" charset="0"/>
              </a:rPr>
              <a:t> di procedere in tal senso dimostrata anche dall’aver </a:t>
            </a:r>
            <a:r>
              <a:rPr lang="it-IT" sz="2200" b="1" i="1" u="sng" dirty="0">
                <a:solidFill>
                  <a:srgbClr val="00B050"/>
                </a:solidFill>
                <a:latin typeface="Garamond" panose="02020404030301010803" pitchFamily="18" charset="0"/>
              </a:rPr>
              <a:t>già presentato</a:t>
            </a:r>
            <a:r>
              <a:rPr lang="it-IT" sz="2200" b="1" u="sng" dirty="0">
                <a:solidFill>
                  <a:srgbClr val="00B050"/>
                </a:solidFill>
                <a:latin typeface="Garamond" panose="02020404030301010803" pitchFamily="18" charset="0"/>
              </a:rPr>
              <a:t> </a:t>
            </a:r>
            <a:r>
              <a:rPr lang="it-IT" sz="2200" b="1" u="sng" dirty="0">
                <a:solidFill>
                  <a:schemeClr val="tx1"/>
                </a:solidFill>
                <a:latin typeface="Garamond" panose="02020404030301010803" pitchFamily="18" charset="0"/>
              </a:rPr>
              <a:t>l’istanza al destinatario della stessa.</a:t>
            </a:r>
          </a:p>
          <a:p>
            <a:endParaRPr lang="it-IT" sz="2200" dirty="0">
              <a:solidFill>
                <a:schemeClr val="tx1"/>
              </a:solidFill>
              <a:latin typeface="Garamond" panose="02020404030301010803" pitchFamily="18" charset="0"/>
            </a:endParaRPr>
          </a:p>
          <a:p>
            <a:endParaRPr lang="it-IT" sz="2200" dirty="0">
              <a:solidFill>
                <a:schemeClr val="tx1"/>
              </a:solidFill>
              <a:latin typeface="Garamond" panose="02020404030301010803" pitchFamily="18" charset="0"/>
            </a:endParaRPr>
          </a:p>
          <a:p>
            <a:pPr algn="just"/>
            <a:r>
              <a:rPr lang="it-IT" sz="2200" dirty="0">
                <a:solidFill>
                  <a:srgbClr val="00B050"/>
                </a:solidFill>
                <a:effectLst>
                  <a:outerShdw blurRad="38100" dist="38100" dir="2700000" algn="tl">
                    <a:srgbClr val="000000">
                      <a:alpha val="43137"/>
                    </a:srgbClr>
                  </a:outerShdw>
                </a:effectLst>
                <a:latin typeface="Garamond" panose="02020404030301010803" pitchFamily="18" charset="0"/>
              </a:rPr>
              <a:t>→</a:t>
            </a:r>
            <a:r>
              <a:rPr lang="it-IT" sz="2200" dirty="0">
                <a:solidFill>
                  <a:schemeClr val="tx1"/>
                </a:solidFill>
                <a:latin typeface="Garamond" panose="02020404030301010803" pitchFamily="18" charset="0"/>
              </a:rPr>
              <a:t> La precisazione può apparire superflua se si guarda al testo nella norma come novellato. Ma la vecchia formulazione lasciava adito a dubbi prevedendo la presentazione dell’istanza di rinegoziazione entro il 31.12.21 </a:t>
            </a:r>
            <a:r>
              <a:rPr lang="it-IT" sz="2200" i="1" dirty="0">
                <a:solidFill>
                  <a:schemeClr val="tx1"/>
                </a:solidFill>
                <a:latin typeface="Garamond" panose="02020404030301010803" pitchFamily="18" charset="0"/>
              </a:rPr>
              <a:t>nell’ambito del processo esecutivo</a:t>
            </a:r>
            <a:r>
              <a:rPr lang="it-IT" sz="2200" dirty="0">
                <a:solidFill>
                  <a:schemeClr val="tx1"/>
                </a:solidFill>
                <a:latin typeface="Garamond" panose="02020404030301010803" pitchFamily="18" charset="0"/>
              </a:rPr>
              <a:t> (comma 2, la </a:t>
            </a:r>
            <a:r>
              <a:rPr lang="it-IT" sz="2200" dirty="0" err="1">
                <a:solidFill>
                  <a:schemeClr val="tx1"/>
                </a:solidFill>
                <a:latin typeface="Garamond" panose="02020404030301010803" pitchFamily="18" charset="0"/>
              </a:rPr>
              <a:t>lett</a:t>
            </a:r>
            <a:r>
              <a:rPr lang="it-IT" sz="2200" dirty="0">
                <a:solidFill>
                  <a:schemeClr val="tx1"/>
                </a:solidFill>
                <a:latin typeface="Garamond" panose="02020404030301010803" pitchFamily="18" charset="0"/>
              </a:rPr>
              <a:t>. </a:t>
            </a:r>
            <a:r>
              <a:rPr lang="it-IT" sz="2200" i="1" dirty="0">
                <a:solidFill>
                  <a:schemeClr val="tx1"/>
                </a:solidFill>
                <a:latin typeface="Garamond" panose="02020404030301010803" pitchFamily="18" charset="0"/>
              </a:rPr>
              <a:t>f</a:t>
            </a:r>
            <a:r>
              <a:rPr lang="it-IT" sz="2200" dirty="0">
                <a:solidFill>
                  <a:schemeClr val="tx1"/>
                </a:solidFill>
                <a:latin typeface="Garamond" panose="02020404030301010803" pitchFamily="18" charset="0"/>
              </a:rPr>
              <a:t>).</a:t>
            </a:r>
            <a:endParaRPr lang="it-IT" sz="2200" dirty="0"/>
          </a:p>
        </p:txBody>
      </p:sp>
    </p:spTree>
    <p:extLst>
      <p:ext uri="{BB962C8B-B14F-4D97-AF65-F5344CB8AC3E}">
        <p14:creationId xmlns:p14="http://schemas.microsoft.com/office/powerpoint/2010/main" val="2657150430"/>
      </p:ext>
    </p:extLst>
  </p:cSld>
  <p:clrMapOvr>
    <a:masterClrMapping/>
  </p:clrMapOvr>
</p:sld>
</file>

<file path=ppt/theme/theme1.xml><?xml version="1.0" encoding="utf-8"?>
<a:theme xmlns:a="http://schemas.openxmlformats.org/drawingml/2006/main" name="Retrospettivo">
  <a:themeElements>
    <a:clrScheme name="Retrospettivo">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8174</TotalTime>
  <Words>3029</Words>
  <Application>Microsoft Office PowerPoint</Application>
  <PresentationFormat>Widescreen</PresentationFormat>
  <Paragraphs>126</Paragraphs>
  <Slides>22</Slides>
  <Notes>0</Notes>
  <HiddenSlides>0</HiddenSlides>
  <MMClips>0</MMClips>
  <ScaleCrop>false</ScaleCrop>
  <HeadingPairs>
    <vt:vector size="4" baseType="variant">
      <vt:variant>
        <vt:lpstr>Tema</vt:lpstr>
      </vt:variant>
      <vt:variant>
        <vt:i4>1</vt:i4>
      </vt:variant>
      <vt:variant>
        <vt:lpstr>Titoli diapositive</vt:lpstr>
      </vt:variant>
      <vt:variant>
        <vt:i4>22</vt:i4>
      </vt:variant>
    </vt:vector>
  </HeadingPairs>
  <TitlesOfParts>
    <vt:vector size="23" baseType="lpstr">
      <vt:lpstr>Retrospettivo</vt:lpstr>
      <vt:lpstr>                                                                      Pignoramento dell’abitazione principale e rinegoziazione del mutuo: valutazione delle condizioni.  I poteri di controllo del g.e. e modus operandi nella procedura esecutiva. </vt:lpstr>
      <vt:lpstr>Focus sull’argomento e  quadro normativo di riferimento</vt:lpstr>
      <vt:lpstr> </vt:lpstr>
      <vt:lpstr> </vt:lpstr>
      <vt:lpstr> </vt:lpstr>
      <vt:lpstr> </vt:lpstr>
      <vt:lpstr>1) L’istanza del debitore al g.e.</vt:lpstr>
      <vt:lpstr>  </vt:lpstr>
      <vt:lpstr> </vt:lpstr>
      <vt:lpstr> </vt:lpstr>
      <vt:lpstr> </vt:lpstr>
      <vt:lpstr> </vt:lpstr>
      <vt:lpstr>2) Il potere di controllo del g.e.</vt:lpstr>
      <vt:lpstr> </vt:lpstr>
      <vt:lpstr> </vt:lpstr>
      <vt:lpstr> </vt:lpstr>
      <vt:lpstr>3) Il provvedimento del g.e. e i suoi effetti sulla procedura esecutiva</vt:lpstr>
      <vt:lpstr> </vt:lpstr>
      <vt:lpstr> </vt:lpstr>
      <vt:lpstr> </vt:lpstr>
      <vt:lpstr> 4) I possibili rimedi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poteri del G.E. ed il processo esecutivo dopo l’emergenza da Covid-19</dc:title>
  <dc:creator>Fabrizio Minutoli</dc:creator>
  <cp:lastModifiedBy>Maria Ludovica Russo</cp:lastModifiedBy>
  <cp:revision>399</cp:revision>
  <cp:lastPrinted>2021-03-04T07:51:09Z</cp:lastPrinted>
  <dcterms:created xsi:type="dcterms:W3CDTF">2020-04-17T15:00:38Z</dcterms:created>
  <dcterms:modified xsi:type="dcterms:W3CDTF">2022-01-21T11:42:23Z</dcterms:modified>
</cp:coreProperties>
</file>