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sldIdLst>
    <p:sldId id="342" r:id="rId2"/>
    <p:sldId id="257" r:id="rId3"/>
    <p:sldId id="322" r:id="rId4"/>
    <p:sldId id="289" r:id="rId5"/>
    <p:sldId id="290" r:id="rId6"/>
    <p:sldId id="267" r:id="rId7"/>
    <p:sldId id="268" r:id="rId8"/>
    <p:sldId id="288" r:id="rId9"/>
    <p:sldId id="292" r:id="rId10"/>
    <p:sldId id="343" r:id="rId11"/>
    <p:sldId id="293" r:id="rId12"/>
    <p:sldId id="315" r:id="rId13"/>
    <p:sldId id="327" r:id="rId14"/>
    <p:sldId id="328" r:id="rId15"/>
    <p:sldId id="294" r:id="rId16"/>
    <p:sldId id="329" r:id="rId17"/>
    <p:sldId id="295" r:id="rId18"/>
    <p:sldId id="296" r:id="rId19"/>
    <p:sldId id="297" r:id="rId20"/>
    <p:sldId id="298" r:id="rId21"/>
    <p:sldId id="272" r:id="rId22"/>
    <p:sldId id="264" r:id="rId23"/>
    <p:sldId id="291" r:id="rId24"/>
    <p:sldId id="299" r:id="rId25"/>
    <p:sldId id="300" r:id="rId26"/>
    <p:sldId id="325" r:id="rId27"/>
    <p:sldId id="271" r:id="rId28"/>
    <p:sldId id="273" r:id="rId29"/>
    <p:sldId id="269" r:id="rId30"/>
    <p:sldId id="270" r:id="rId31"/>
    <p:sldId id="283" r:id="rId32"/>
    <p:sldId id="303" r:id="rId33"/>
    <p:sldId id="326" r:id="rId34"/>
    <p:sldId id="330" r:id="rId35"/>
    <p:sldId id="331" r:id="rId36"/>
    <p:sldId id="332" r:id="rId37"/>
    <p:sldId id="333" r:id="rId38"/>
    <p:sldId id="334" r:id="rId39"/>
    <p:sldId id="335" r:id="rId40"/>
    <p:sldId id="336" r:id="rId41"/>
    <p:sldId id="337" r:id="rId42"/>
    <p:sldId id="339" r:id="rId43"/>
    <p:sldId id="338" r:id="rId44"/>
    <p:sldId id="307" r:id="rId45"/>
    <p:sldId id="340" r:id="rId46"/>
    <p:sldId id="344" r:id="rId47"/>
    <p:sldId id="308" r:id="rId48"/>
    <p:sldId id="316" r:id="rId49"/>
    <p:sldId id="309" r:id="rId50"/>
    <p:sldId id="314" r:id="rId51"/>
    <p:sldId id="341" r:id="rId52"/>
    <p:sldId id="310" r:id="rId5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59" autoAdjust="0"/>
    <p:restoredTop sz="94614" autoAdjust="0"/>
  </p:normalViewPr>
  <p:slideViewPr>
    <p:cSldViewPr>
      <p:cViewPr>
        <p:scale>
          <a:sx n="75" d="100"/>
          <a:sy n="75" d="100"/>
        </p:scale>
        <p:origin x="-540" y="-72"/>
      </p:cViewPr>
      <p:guideLst>
        <p:guide orient="horz" pos="2160"/>
        <p:guide pos="2880"/>
      </p:guideLst>
    </p:cSldViewPr>
  </p:slideViewPr>
  <p:outlineViewPr>
    <p:cViewPr>
      <p:scale>
        <a:sx n="33" d="100"/>
        <a:sy n="33" d="100"/>
      </p:scale>
      <p:origin x="48" y="2074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CA9F35AB-164D-3F4B-8494-58ECB60AD840}"/>
              </a:ext>
            </a:extLst>
          </p:cNvPr>
          <p:cNvSpPr>
            <a:spLocks noGrp="1"/>
          </p:cNvSpPr>
          <p:nvPr>
            <p:ph type="ctrTitle"/>
          </p:nvPr>
        </p:nvSpPr>
        <p:spPr>
          <a:xfrm>
            <a:off x="1143000" y="1122363"/>
            <a:ext cx="6858000" cy="2387600"/>
          </a:xfrm>
        </p:spPr>
        <p:txBody>
          <a:bodyPr anchor="b"/>
          <a:lstStyle>
            <a:lvl1pPr algn="ctr">
              <a:defRPr sz="4500"/>
            </a:lvl1pPr>
          </a:lstStyle>
          <a:p>
            <a:r>
              <a:rPr lang="it-IT"/>
              <a:t>Fare clic per modificare lo stile del titolo dello schema</a:t>
            </a:r>
          </a:p>
        </p:txBody>
      </p:sp>
      <p:sp>
        <p:nvSpPr>
          <p:cNvPr id="3" name="Sottotitolo 2">
            <a:extLst>
              <a:ext uri="{FF2B5EF4-FFF2-40B4-BE49-F238E27FC236}">
                <a16:creationId xmlns="" xmlns:a16="http://schemas.microsoft.com/office/drawing/2014/main" id="{012248D8-8185-CB43-BEA4-4865442A271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p>
        </p:txBody>
      </p:sp>
      <p:sp>
        <p:nvSpPr>
          <p:cNvPr id="4" name="Segnaposto data 3">
            <a:extLst>
              <a:ext uri="{FF2B5EF4-FFF2-40B4-BE49-F238E27FC236}">
                <a16:creationId xmlns="" xmlns:a16="http://schemas.microsoft.com/office/drawing/2014/main" id="{6C5E2770-834C-EE4A-8457-0848725D5CCD}"/>
              </a:ext>
            </a:extLst>
          </p:cNvPr>
          <p:cNvSpPr>
            <a:spLocks noGrp="1"/>
          </p:cNvSpPr>
          <p:nvPr>
            <p:ph type="dt" sz="half" idx="10"/>
          </p:nvPr>
        </p:nvSpPr>
        <p:spPr/>
        <p:txBody>
          <a:bodyPr/>
          <a:lstStyle/>
          <a:p>
            <a:fld id="{7F49D355-16BD-4E45-BD9A-5EA878CF7CBD}" type="datetimeFigureOut">
              <a:rPr lang="it-IT" smtClean="0"/>
              <a:t>22/10/2018</a:t>
            </a:fld>
            <a:endParaRPr lang="it-IT"/>
          </a:p>
        </p:txBody>
      </p:sp>
      <p:sp>
        <p:nvSpPr>
          <p:cNvPr id="5" name="Segnaposto piè di pagina 4">
            <a:extLst>
              <a:ext uri="{FF2B5EF4-FFF2-40B4-BE49-F238E27FC236}">
                <a16:creationId xmlns="" xmlns:a16="http://schemas.microsoft.com/office/drawing/2014/main" id="{71F7ACEB-05B1-C648-97A6-DCE195AD33B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 xmlns:a16="http://schemas.microsoft.com/office/drawing/2014/main" id="{E2C7E461-582B-0D41-B420-A6E47F52E098}"/>
              </a:ext>
            </a:extLst>
          </p:cNvPr>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242948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DF31836-4C1A-094D-AB25-5C10B07F2E4C}"/>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 xmlns:a16="http://schemas.microsoft.com/office/drawing/2014/main" id="{ADAB6280-107E-CF4C-AA5C-9515ACD48A70}"/>
              </a:ext>
            </a:extLst>
          </p:cNvPr>
          <p:cNvSpPr>
            <a:spLocks noGrp="1"/>
          </p:cNvSpPr>
          <p:nvPr>
            <p:ph type="body" orient="vert" idx="1"/>
          </p:nvPr>
        </p:nvSpPr>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 xmlns:a16="http://schemas.microsoft.com/office/drawing/2014/main" id="{643710A3-973A-A046-A0E9-877CD3020298}"/>
              </a:ext>
            </a:extLst>
          </p:cNvPr>
          <p:cNvSpPr>
            <a:spLocks noGrp="1"/>
          </p:cNvSpPr>
          <p:nvPr>
            <p:ph type="dt" sz="half" idx="10"/>
          </p:nvPr>
        </p:nvSpPr>
        <p:spPr/>
        <p:txBody>
          <a:bodyPr/>
          <a:lstStyle/>
          <a:p>
            <a:fld id="{7F49D355-16BD-4E45-BD9A-5EA878CF7CBD}" type="datetimeFigureOut">
              <a:rPr lang="it-IT" smtClean="0"/>
              <a:t>22/10/2018</a:t>
            </a:fld>
            <a:endParaRPr lang="it-IT"/>
          </a:p>
        </p:txBody>
      </p:sp>
      <p:sp>
        <p:nvSpPr>
          <p:cNvPr id="5" name="Segnaposto piè di pagina 4">
            <a:extLst>
              <a:ext uri="{FF2B5EF4-FFF2-40B4-BE49-F238E27FC236}">
                <a16:creationId xmlns="" xmlns:a16="http://schemas.microsoft.com/office/drawing/2014/main" id="{8047DDE7-CD43-0E4B-A206-7CE95CA4172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 xmlns:a16="http://schemas.microsoft.com/office/drawing/2014/main" id="{4DFDF2EB-5E13-764E-843A-DB90B84B5DA5}"/>
              </a:ext>
            </a:extLst>
          </p:cNvPr>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1195172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 xmlns:a16="http://schemas.microsoft.com/office/drawing/2014/main" id="{1B39BFA7-A421-E842-BC8D-B41022AF767C}"/>
              </a:ext>
            </a:extLst>
          </p:cNvPr>
          <p:cNvSpPr>
            <a:spLocks noGrp="1"/>
          </p:cNvSpPr>
          <p:nvPr>
            <p:ph type="title" orient="vert"/>
          </p:nvPr>
        </p:nvSpPr>
        <p:spPr>
          <a:xfrm>
            <a:off x="6543675" y="365125"/>
            <a:ext cx="1971675"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 xmlns:a16="http://schemas.microsoft.com/office/drawing/2014/main" id="{50AC1B40-7573-F443-B410-94B4DC211C47}"/>
              </a:ext>
            </a:extLst>
          </p:cNvPr>
          <p:cNvSpPr>
            <a:spLocks noGrp="1"/>
          </p:cNvSpPr>
          <p:nvPr>
            <p:ph type="body" orient="vert" idx="1"/>
          </p:nvPr>
        </p:nvSpPr>
        <p:spPr>
          <a:xfrm>
            <a:off x="628650" y="365125"/>
            <a:ext cx="5800725" cy="5811838"/>
          </a:xfrm>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 xmlns:a16="http://schemas.microsoft.com/office/drawing/2014/main" id="{0338E6C6-57F0-0A48-9386-54ECF4D50384}"/>
              </a:ext>
            </a:extLst>
          </p:cNvPr>
          <p:cNvSpPr>
            <a:spLocks noGrp="1"/>
          </p:cNvSpPr>
          <p:nvPr>
            <p:ph type="dt" sz="half" idx="10"/>
          </p:nvPr>
        </p:nvSpPr>
        <p:spPr/>
        <p:txBody>
          <a:bodyPr/>
          <a:lstStyle/>
          <a:p>
            <a:fld id="{7F49D355-16BD-4E45-BD9A-5EA878CF7CBD}" type="datetimeFigureOut">
              <a:rPr lang="it-IT" smtClean="0"/>
              <a:t>22/10/2018</a:t>
            </a:fld>
            <a:endParaRPr lang="it-IT"/>
          </a:p>
        </p:txBody>
      </p:sp>
      <p:sp>
        <p:nvSpPr>
          <p:cNvPr id="5" name="Segnaposto piè di pagina 4">
            <a:extLst>
              <a:ext uri="{FF2B5EF4-FFF2-40B4-BE49-F238E27FC236}">
                <a16:creationId xmlns="" xmlns:a16="http://schemas.microsoft.com/office/drawing/2014/main" id="{CC423A52-6151-B74C-BCAD-69719574A7B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 xmlns:a16="http://schemas.microsoft.com/office/drawing/2014/main" id="{23D5D890-397C-384E-B873-C52EBB0976D4}"/>
              </a:ext>
            </a:extLst>
          </p:cNvPr>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1749015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D0F9808-01EE-9B40-B392-F8BCEF92949C}"/>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 xmlns:a16="http://schemas.microsoft.com/office/drawing/2014/main" id="{6EEBFE9E-E76B-F94E-8D90-1B2A1F90F63A}"/>
              </a:ext>
            </a:extLst>
          </p:cNvPr>
          <p:cNvSpPr>
            <a:spLocks noGrp="1"/>
          </p:cNvSpPr>
          <p:nvPr>
            <p:ph idx="1"/>
          </p:nvPr>
        </p:nvSpPr>
        <p:spPr/>
        <p:txBody>
          <a:bodyPr/>
          <a:lstStyle/>
          <a:p>
            <a:r>
              <a:rPr lang="it-IT"/>
              <a:t>Modifica gli stili del testo dello schema
Secondo livello
Terzo livello
Quarto livello
Quinto livello</a:t>
            </a:r>
          </a:p>
        </p:txBody>
      </p:sp>
      <p:sp>
        <p:nvSpPr>
          <p:cNvPr id="4" name="Segnaposto data 3">
            <a:extLst>
              <a:ext uri="{FF2B5EF4-FFF2-40B4-BE49-F238E27FC236}">
                <a16:creationId xmlns="" xmlns:a16="http://schemas.microsoft.com/office/drawing/2014/main" id="{D7DE4544-66BA-8D43-8B8D-1FB19BD6D207}"/>
              </a:ext>
            </a:extLst>
          </p:cNvPr>
          <p:cNvSpPr>
            <a:spLocks noGrp="1"/>
          </p:cNvSpPr>
          <p:nvPr>
            <p:ph type="dt" sz="half" idx="10"/>
          </p:nvPr>
        </p:nvSpPr>
        <p:spPr/>
        <p:txBody>
          <a:bodyPr/>
          <a:lstStyle/>
          <a:p>
            <a:fld id="{7F49D355-16BD-4E45-BD9A-5EA878CF7CBD}" type="datetimeFigureOut">
              <a:rPr lang="it-IT" smtClean="0"/>
              <a:t>22/10/2018</a:t>
            </a:fld>
            <a:endParaRPr lang="it-IT"/>
          </a:p>
        </p:txBody>
      </p:sp>
      <p:sp>
        <p:nvSpPr>
          <p:cNvPr id="5" name="Segnaposto piè di pagina 4">
            <a:extLst>
              <a:ext uri="{FF2B5EF4-FFF2-40B4-BE49-F238E27FC236}">
                <a16:creationId xmlns="" xmlns:a16="http://schemas.microsoft.com/office/drawing/2014/main" id="{846C8264-4C76-2540-9B35-1470A80F7E9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 xmlns:a16="http://schemas.microsoft.com/office/drawing/2014/main" id="{8CA4FCB4-3BB8-2446-B38A-6C32A47994B3}"/>
              </a:ext>
            </a:extLst>
          </p:cNvPr>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3103893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AE00BCA7-6CAE-FB4E-9C2E-0248C2769F30}"/>
              </a:ext>
            </a:extLst>
          </p:cNvPr>
          <p:cNvSpPr>
            <a:spLocks noGrp="1"/>
          </p:cNvSpPr>
          <p:nvPr>
            <p:ph type="title"/>
          </p:nvPr>
        </p:nvSpPr>
        <p:spPr>
          <a:xfrm>
            <a:off x="623888" y="1709739"/>
            <a:ext cx="7886700" cy="2852737"/>
          </a:xfrm>
        </p:spPr>
        <p:txBody>
          <a:bodyPr anchor="b"/>
          <a:lstStyle>
            <a:lvl1pPr>
              <a:defRPr sz="4500"/>
            </a:lvl1pPr>
          </a:lstStyle>
          <a:p>
            <a:r>
              <a:rPr lang="it-IT"/>
              <a:t>Fare clic per modificare lo stile del titolo dello schema</a:t>
            </a:r>
          </a:p>
        </p:txBody>
      </p:sp>
      <p:sp>
        <p:nvSpPr>
          <p:cNvPr id="3" name="Segnaposto testo 2">
            <a:extLst>
              <a:ext uri="{FF2B5EF4-FFF2-40B4-BE49-F238E27FC236}">
                <a16:creationId xmlns="" xmlns:a16="http://schemas.microsoft.com/office/drawing/2014/main" id="{5609A492-8AD6-034D-B5CB-8A6ACA5C49BF}"/>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r>
              <a:rPr lang="it-IT"/>
              <a:t>Modifica gli stili del testo dello schema
Secondo livello
Terzo livello
Quarto livello
Quinto livello</a:t>
            </a:r>
          </a:p>
        </p:txBody>
      </p:sp>
      <p:sp>
        <p:nvSpPr>
          <p:cNvPr id="4" name="Segnaposto data 3">
            <a:extLst>
              <a:ext uri="{FF2B5EF4-FFF2-40B4-BE49-F238E27FC236}">
                <a16:creationId xmlns="" xmlns:a16="http://schemas.microsoft.com/office/drawing/2014/main" id="{A38A1915-A286-D545-943B-8058E9265A03}"/>
              </a:ext>
            </a:extLst>
          </p:cNvPr>
          <p:cNvSpPr>
            <a:spLocks noGrp="1"/>
          </p:cNvSpPr>
          <p:nvPr>
            <p:ph type="dt" sz="half" idx="10"/>
          </p:nvPr>
        </p:nvSpPr>
        <p:spPr/>
        <p:txBody>
          <a:bodyPr/>
          <a:lstStyle/>
          <a:p>
            <a:fld id="{7F49D355-16BD-4E45-BD9A-5EA878CF7CBD}" type="datetimeFigureOut">
              <a:rPr lang="it-IT" smtClean="0"/>
              <a:t>22/10/2018</a:t>
            </a:fld>
            <a:endParaRPr lang="it-IT"/>
          </a:p>
        </p:txBody>
      </p:sp>
      <p:sp>
        <p:nvSpPr>
          <p:cNvPr id="5" name="Segnaposto piè di pagina 4">
            <a:extLst>
              <a:ext uri="{FF2B5EF4-FFF2-40B4-BE49-F238E27FC236}">
                <a16:creationId xmlns="" xmlns:a16="http://schemas.microsoft.com/office/drawing/2014/main" id="{320959DE-5226-514E-8CC9-5128B260E12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 xmlns:a16="http://schemas.microsoft.com/office/drawing/2014/main" id="{E700EECD-FCDD-004A-B809-BCDE36A887C6}"/>
              </a:ext>
            </a:extLst>
          </p:cNvPr>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1715321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28B51791-AD6B-A148-81EB-A2C9F2EF037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 xmlns:a16="http://schemas.microsoft.com/office/drawing/2014/main" id="{8F0B603B-44FF-794C-AC37-99A66EEE6CB8}"/>
              </a:ext>
            </a:extLst>
          </p:cNvPr>
          <p:cNvSpPr>
            <a:spLocks noGrp="1"/>
          </p:cNvSpPr>
          <p:nvPr>
            <p:ph sz="half" idx="1"/>
          </p:nvPr>
        </p:nvSpPr>
        <p:spPr>
          <a:xfrm>
            <a:off x="628650" y="1825625"/>
            <a:ext cx="3886200" cy="4351338"/>
          </a:xfr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 xmlns:a16="http://schemas.microsoft.com/office/drawing/2014/main" id="{8403451F-F597-0147-9706-DC6AF888D003}"/>
              </a:ext>
            </a:extLst>
          </p:cNvPr>
          <p:cNvSpPr>
            <a:spLocks noGrp="1"/>
          </p:cNvSpPr>
          <p:nvPr>
            <p:ph sz="half" idx="2"/>
          </p:nvPr>
        </p:nvSpPr>
        <p:spPr>
          <a:xfrm>
            <a:off x="4629150" y="1825625"/>
            <a:ext cx="3886200" cy="4351338"/>
          </a:xfrm>
        </p:spPr>
        <p:txBody>
          <a:bodyPr/>
          <a:lstStyle/>
          <a:p>
            <a:r>
              <a:rPr lang="it-IT"/>
              <a:t>Modifica gli stili del testo dello schema
Secondo livello
Terzo livello
Quarto livello
Quinto livello</a:t>
            </a:r>
          </a:p>
        </p:txBody>
      </p:sp>
      <p:sp>
        <p:nvSpPr>
          <p:cNvPr id="5" name="Segnaposto data 4">
            <a:extLst>
              <a:ext uri="{FF2B5EF4-FFF2-40B4-BE49-F238E27FC236}">
                <a16:creationId xmlns="" xmlns:a16="http://schemas.microsoft.com/office/drawing/2014/main" id="{4801078A-D3CE-2D42-8664-EB0C54EFEE84}"/>
              </a:ext>
            </a:extLst>
          </p:cNvPr>
          <p:cNvSpPr>
            <a:spLocks noGrp="1"/>
          </p:cNvSpPr>
          <p:nvPr>
            <p:ph type="dt" sz="half" idx="10"/>
          </p:nvPr>
        </p:nvSpPr>
        <p:spPr/>
        <p:txBody>
          <a:bodyPr/>
          <a:lstStyle/>
          <a:p>
            <a:fld id="{7F49D355-16BD-4E45-BD9A-5EA878CF7CBD}" type="datetimeFigureOut">
              <a:rPr lang="it-IT" smtClean="0"/>
              <a:t>22/10/2018</a:t>
            </a:fld>
            <a:endParaRPr lang="it-IT"/>
          </a:p>
        </p:txBody>
      </p:sp>
      <p:sp>
        <p:nvSpPr>
          <p:cNvPr id="6" name="Segnaposto piè di pagina 5">
            <a:extLst>
              <a:ext uri="{FF2B5EF4-FFF2-40B4-BE49-F238E27FC236}">
                <a16:creationId xmlns="" xmlns:a16="http://schemas.microsoft.com/office/drawing/2014/main" id="{6AA07EAD-1D8C-EF43-B5A4-79BF1C04700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 xmlns:a16="http://schemas.microsoft.com/office/drawing/2014/main" id="{DB4995CC-FFB5-D04F-81C0-A40CE3146C8F}"/>
              </a:ext>
            </a:extLst>
          </p:cNvPr>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2986635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B1419992-00D9-0148-8037-ABB5097B1175}"/>
              </a:ext>
            </a:extLst>
          </p:cNvPr>
          <p:cNvSpPr>
            <a:spLocks noGrp="1"/>
          </p:cNvSpPr>
          <p:nvPr>
            <p:ph type="title"/>
          </p:nvPr>
        </p:nvSpPr>
        <p:spPr>
          <a:xfrm>
            <a:off x="629841" y="365126"/>
            <a:ext cx="7886700" cy="1325563"/>
          </a:xfrm>
        </p:spPr>
        <p:txBody>
          <a:bodyPr/>
          <a:lstStyle/>
          <a:p>
            <a:r>
              <a:rPr lang="it-IT"/>
              <a:t>Fare clic per modificare lo stile del titolo dello schema</a:t>
            </a:r>
          </a:p>
        </p:txBody>
      </p:sp>
      <p:sp>
        <p:nvSpPr>
          <p:cNvPr id="3" name="Segnaposto testo 2">
            <a:extLst>
              <a:ext uri="{FF2B5EF4-FFF2-40B4-BE49-F238E27FC236}">
                <a16:creationId xmlns="" xmlns:a16="http://schemas.microsoft.com/office/drawing/2014/main" id="{70AB020A-6329-3940-931E-0D3E5C22CF04}"/>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 xmlns:a16="http://schemas.microsoft.com/office/drawing/2014/main" id="{11CE1F6F-F2A6-2045-A757-DD40586E3C8E}"/>
              </a:ext>
            </a:extLst>
          </p:cNvPr>
          <p:cNvSpPr>
            <a:spLocks noGrp="1"/>
          </p:cNvSpPr>
          <p:nvPr>
            <p:ph sz="half" idx="2"/>
          </p:nvPr>
        </p:nvSpPr>
        <p:spPr>
          <a:xfrm>
            <a:off x="629842" y="2505075"/>
            <a:ext cx="3868340" cy="3684588"/>
          </a:xfr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 xmlns:a16="http://schemas.microsoft.com/office/drawing/2014/main" id="{E6CFCA47-F0A8-634F-808C-547962724720}"/>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 xmlns:a16="http://schemas.microsoft.com/office/drawing/2014/main" id="{A0A3C0D7-1E10-0C43-8EDB-33759A8D0F09}"/>
              </a:ext>
            </a:extLst>
          </p:cNvPr>
          <p:cNvSpPr>
            <a:spLocks noGrp="1"/>
          </p:cNvSpPr>
          <p:nvPr>
            <p:ph sz="quarter" idx="4"/>
          </p:nvPr>
        </p:nvSpPr>
        <p:spPr>
          <a:xfrm>
            <a:off x="4629150" y="2505075"/>
            <a:ext cx="3887391" cy="3684588"/>
          </a:xfrm>
        </p:spPr>
        <p:txBody>
          <a:bodyPr/>
          <a:lstStyle/>
          <a:p>
            <a:r>
              <a:rPr lang="it-IT"/>
              <a:t>Modifica gli stili del testo dello schema
Secondo livello
Terzo livello
Quarto livello
Quinto livello</a:t>
            </a:r>
          </a:p>
        </p:txBody>
      </p:sp>
      <p:sp>
        <p:nvSpPr>
          <p:cNvPr id="7" name="Segnaposto data 6">
            <a:extLst>
              <a:ext uri="{FF2B5EF4-FFF2-40B4-BE49-F238E27FC236}">
                <a16:creationId xmlns="" xmlns:a16="http://schemas.microsoft.com/office/drawing/2014/main" id="{C2446188-24D8-7945-AD64-83E4A0F33752}"/>
              </a:ext>
            </a:extLst>
          </p:cNvPr>
          <p:cNvSpPr>
            <a:spLocks noGrp="1"/>
          </p:cNvSpPr>
          <p:nvPr>
            <p:ph type="dt" sz="half" idx="10"/>
          </p:nvPr>
        </p:nvSpPr>
        <p:spPr/>
        <p:txBody>
          <a:bodyPr/>
          <a:lstStyle/>
          <a:p>
            <a:fld id="{7F49D355-16BD-4E45-BD9A-5EA878CF7CBD}" type="datetimeFigureOut">
              <a:rPr lang="it-IT" smtClean="0"/>
              <a:t>22/10/2018</a:t>
            </a:fld>
            <a:endParaRPr lang="it-IT"/>
          </a:p>
        </p:txBody>
      </p:sp>
      <p:sp>
        <p:nvSpPr>
          <p:cNvPr id="8" name="Segnaposto piè di pagina 7">
            <a:extLst>
              <a:ext uri="{FF2B5EF4-FFF2-40B4-BE49-F238E27FC236}">
                <a16:creationId xmlns="" xmlns:a16="http://schemas.microsoft.com/office/drawing/2014/main" id="{91546FE7-2D5D-494D-901E-21D3FA8E1BDF}"/>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 xmlns:a16="http://schemas.microsoft.com/office/drawing/2014/main" id="{6FF3B896-3738-8145-86C4-337515D122AF}"/>
              </a:ext>
            </a:extLst>
          </p:cNvPr>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131885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49BE56E9-D8EA-A943-B8B7-7ACCA91B504A}"/>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 xmlns:a16="http://schemas.microsoft.com/office/drawing/2014/main" id="{6160B989-0C77-3145-B93E-8B53B35C60F5}"/>
              </a:ext>
            </a:extLst>
          </p:cNvPr>
          <p:cNvSpPr>
            <a:spLocks noGrp="1"/>
          </p:cNvSpPr>
          <p:nvPr>
            <p:ph type="dt" sz="half" idx="10"/>
          </p:nvPr>
        </p:nvSpPr>
        <p:spPr/>
        <p:txBody>
          <a:bodyPr/>
          <a:lstStyle/>
          <a:p>
            <a:fld id="{7F49D355-16BD-4E45-BD9A-5EA878CF7CBD}" type="datetimeFigureOut">
              <a:rPr lang="it-IT" smtClean="0"/>
              <a:t>22/10/2018</a:t>
            </a:fld>
            <a:endParaRPr lang="it-IT"/>
          </a:p>
        </p:txBody>
      </p:sp>
      <p:sp>
        <p:nvSpPr>
          <p:cNvPr id="4" name="Segnaposto piè di pagina 3">
            <a:extLst>
              <a:ext uri="{FF2B5EF4-FFF2-40B4-BE49-F238E27FC236}">
                <a16:creationId xmlns="" xmlns:a16="http://schemas.microsoft.com/office/drawing/2014/main" id="{B8A94579-EDE7-104C-967B-B4C9AA8AF2FD}"/>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 xmlns:a16="http://schemas.microsoft.com/office/drawing/2014/main" id="{01D28383-5167-5043-B069-40495D542770}"/>
              </a:ext>
            </a:extLst>
          </p:cNvPr>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1127247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 xmlns:a16="http://schemas.microsoft.com/office/drawing/2014/main" id="{1B3F2E72-9D45-8E4D-AD57-511F0B937265}"/>
              </a:ext>
            </a:extLst>
          </p:cNvPr>
          <p:cNvSpPr>
            <a:spLocks noGrp="1"/>
          </p:cNvSpPr>
          <p:nvPr>
            <p:ph type="dt" sz="half" idx="10"/>
          </p:nvPr>
        </p:nvSpPr>
        <p:spPr/>
        <p:txBody>
          <a:bodyPr/>
          <a:lstStyle/>
          <a:p>
            <a:fld id="{7F49D355-16BD-4E45-BD9A-5EA878CF7CBD}" type="datetimeFigureOut">
              <a:rPr lang="it-IT" smtClean="0"/>
              <a:t>22/10/2018</a:t>
            </a:fld>
            <a:endParaRPr lang="it-IT"/>
          </a:p>
        </p:txBody>
      </p:sp>
      <p:sp>
        <p:nvSpPr>
          <p:cNvPr id="3" name="Segnaposto piè di pagina 2">
            <a:extLst>
              <a:ext uri="{FF2B5EF4-FFF2-40B4-BE49-F238E27FC236}">
                <a16:creationId xmlns="" xmlns:a16="http://schemas.microsoft.com/office/drawing/2014/main" id="{1789309E-1545-1746-BFB1-FD328531A988}"/>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 xmlns:a16="http://schemas.microsoft.com/office/drawing/2014/main" id="{A7577DBA-7C5E-E24C-A4D5-69035072E834}"/>
              </a:ext>
            </a:extLst>
          </p:cNvPr>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2464124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5B6C1062-3286-F64E-8C97-0BBABA4E8D2F}"/>
              </a:ext>
            </a:extLst>
          </p:cNvPr>
          <p:cNvSpPr>
            <a:spLocks noGrp="1"/>
          </p:cNvSpPr>
          <p:nvPr>
            <p:ph type="title"/>
          </p:nvPr>
        </p:nvSpPr>
        <p:spPr>
          <a:xfrm>
            <a:off x="629841" y="457200"/>
            <a:ext cx="2949178" cy="1600200"/>
          </a:xfrm>
        </p:spPr>
        <p:txBody>
          <a:bodyPr anchor="b"/>
          <a:lstStyle>
            <a:lvl1pPr>
              <a:defRPr sz="2400"/>
            </a:lvl1pPr>
          </a:lstStyle>
          <a:p>
            <a:r>
              <a:rPr lang="it-IT"/>
              <a:t>Fare clic per modificare lo stile del titolo dello schema</a:t>
            </a:r>
          </a:p>
        </p:txBody>
      </p:sp>
      <p:sp>
        <p:nvSpPr>
          <p:cNvPr id="3" name="Segnaposto contenuto 2">
            <a:extLst>
              <a:ext uri="{FF2B5EF4-FFF2-40B4-BE49-F238E27FC236}">
                <a16:creationId xmlns="" xmlns:a16="http://schemas.microsoft.com/office/drawing/2014/main" id="{156E5BDD-E613-2248-AFB2-62F921997648}"/>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r>
              <a:rPr lang="it-IT"/>
              <a:t>Modifica gli stili del testo dello schema
Secondo livello
Terzo livello
Quarto livello
Quinto livello</a:t>
            </a:r>
          </a:p>
        </p:txBody>
      </p:sp>
      <p:sp>
        <p:nvSpPr>
          <p:cNvPr id="4" name="Segnaposto testo 3">
            <a:extLst>
              <a:ext uri="{FF2B5EF4-FFF2-40B4-BE49-F238E27FC236}">
                <a16:creationId xmlns="" xmlns:a16="http://schemas.microsoft.com/office/drawing/2014/main" id="{14680C86-BB2F-E64D-AB1B-25F42345BE4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it-IT"/>
              <a:t>Modifica gli stili del testo dello schema
Secondo livello
Terzo livello
Quarto livello
Quinto livello</a:t>
            </a:r>
          </a:p>
        </p:txBody>
      </p:sp>
      <p:sp>
        <p:nvSpPr>
          <p:cNvPr id="5" name="Segnaposto data 4">
            <a:extLst>
              <a:ext uri="{FF2B5EF4-FFF2-40B4-BE49-F238E27FC236}">
                <a16:creationId xmlns="" xmlns:a16="http://schemas.microsoft.com/office/drawing/2014/main" id="{61B577AF-1B72-B442-BC2F-1DFC1814C37F}"/>
              </a:ext>
            </a:extLst>
          </p:cNvPr>
          <p:cNvSpPr>
            <a:spLocks noGrp="1"/>
          </p:cNvSpPr>
          <p:nvPr>
            <p:ph type="dt" sz="half" idx="10"/>
          </p:nvPr>
        </p:nvSpPr>
        <p:spPr/>
        <p:txBody>
          <a:bodyPr/>
          <a:lstStyle/>
          <a:p>
            <a:fld id="{7F49D355-16BD-4E45-BD9A-5EA878CF7CBD}" type="datetimeFigureOut">
              <a:rPr lang="it-IT" smtClean="0"/>
              <a:t>22/10/2018</a:t>
            </a:fld>
            <a:endParaRPr lang="it-IT"/>
          </a:p>
        </p:txBody>
      </p:sp>
      <p:sp>
        <p:nvSpPr>
          <p:cNvPr id="6" name="Segnaposto piè di pagina 5">
            <a:extLst>
              <a:ext uri="{FF2B5EF4-FFF2-40B4-BE49-F238E27FC236}">
                <a16:creationId xmlns="" xmlns:a16="http://schemas.microsoft.com/office/drawing/2014/main" id="{E81605AF-5354-ED4C-9F14-0A10DA811C8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 xmlns:a16="http://schemas.microsoft.com/office/drawing/2014/main" id="{8F805CFC-BB63-D34D-BA6E-6D1E0F1E561C}"/>
              </a:ext>
            </a:extLst>
          </p:cNvPr>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3872563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6A39092E-A78D-6048-AD10-0C7218E50C70}"/>
              </a:ext>
            </a:extLst>
          </p:cNvPr>
          <p:cNvSpPr>
            <a:spLocks noGrp="1"/>
          </p:cNvSpPr>
          <p:nvPr>
            <p:ph type="title"/>
          </p:nvPr>
        </p:nvSpPr>
        <p:spPr>
          <a:xfrm>
            <a:off x="629841" y="457200"/>
            <a:ext cx="2949178" cy="1600200"/>
          </a:xfrm>
        </p:spPr>
        <p:txBody>
          <a:bodyPr anchor="b"/>
          <a:lstStyle>
            <a:lvl1pPr>
              <a:defRPr sz="2400"/>
            </a:lvl1pPr>
          </a:lstStyle>
          <a:p>
            <a:r>
              <a:rPr lang="it-IT"/>
              <a:t>Fare clic per modificare lo stile del titolo dello schema</a:t>
            </a:r>
          </a:p>
        </p:txBody>
      </p:sp>
      <p:sp>
        <p:nvSpPr>
          <p:cNvPr id="3" name="Segnaposto immagine 2">
            <a:extLst>
              <a:ext uri="{FF2B5EF4-FFF2-40B4-BE49-F238E27FC236}">
                <a16:creationId xmlns="" xmlns:a16="http://schemas.microsoft.com/office/drawing/2014/main" id="{750C456A-0A52-CD44-8EBA-5E64A88BB0F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it-IT"/>
          </a:p>
        </p:txBody>
      </p:sp>
      <p:sp>
        <p:nvSpPr>
          <p:cNvPr id="4" name="Segnaposto testo 3">
            <a:extLst>
              <a:ext uri="{FF2B5EF4-FFF2-40B4-BE49-F238E27FC236}">
                <a16:creationId xmlns="" xmlns:a16="http://schemas.microsoft.com/office/drawing/2014/main" id="{F5F743F9-F21A-DC4C-87BE-C77D9F4250F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it-IT"/>
              <a:t>Modifica gli stili del testo dello schema
Secondo livello
Terzo livello
Quarto livello
Quinto livello</a:t>
            </a:r>
          </a:p>
        </p:txBody>
      </p:sp>
      <p:sp>
        <p:nvSpPr>
          <p:cNvPr id="5" name="Segnaposto data 4">
            <a:extLst>
              <a:ext uri="{FF2B5EF4-FFF2-40B4-BE49-F238E27FC236}">
                <a16:creationId xmlns="" xmlns:a16="http://schemas.microsoft.com/office/drawing/2014/main" id="{4253B920-9332-8D4D-B3C1-77BCF14F862D}"/>
              </a:ext>
            </a:extLst>
          </p:cNvPr>
          <p:cNvSpPr>
            <a:spLocks noGrp="1"/>
          </p:cNvSpPr>
          <p:nvPr>
            <p:ph type="dt" sz="half" idx="10"/>
          </p:nvPr>
        </p:nvSpPr>
        <p:spPr/>
        <p:txBody>
          <a:bodyPr/>
          <a:lstStyle/>
          <a:p>
            <a:fld id="{7F49D355-16BD-4E45-BD9A-5EA878CF7CBD}" type="datetimeFigureOut">
              <a:rPr lang="it-IT" smtClean="0"/>
              <a:t>22/10/2018</a:t>
            </a:fld>
            <a:endParaRPr lang="it-IT"/>
          </a:p>
        </p:txBody>
      </p:sp>
      <p:sp>
        <p:nvSpPr>
          <p:cNvPr id="6" name="Segnaposto piè di pagina 5">
            <a:extLst>
              <a:ext uri="{FF2B5EF4-FFF2-40B4-BE49-F238E27FC236}">
                <a16:creationId xmlns="" xmlns:a16="http://schemas.microsoft.com/office/drawing/2014/main" id="{ADB70190-6085-874E-A881-44522C857E7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 xmlns:a16="http://schemas.microsoft.com/office/drawing/2014/main" id="{CFCF3152-D037-B745-8BCF-50AE33BDC5BC}"/>
              </a:ext>
            </a:extLst>
          </p:cNvPr>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2125519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 xmlns:a16="http://schemas.microsoft.com/office/drawing/2014/main" id="{828FEB68-16CE-9D4B-83EF-EAF3ACD07001}"/>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 xmlns:a16="http://schemas.microsoft.com/office/drawing/2014/main" id="{55F44252-ECD2-C540-94A1-300FFC2F2D18}"/>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
        <p:nvSpPr>
          <p:cNvPr id="4" name="Segnaposto data 3">
            <a:extLst>
              <a:ext uri="{FF2B5EF4-FFF2-40B4-BE49-F238E27FC236}">
                <a16:creationId xmlns="" xmlns:a16="http://schemas.microsoft.com/office/drawing/2014/main" id="{F29CBCE8-69AB-9140-9C51-48317CF2F61B}"/>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F49D355-16BD-4E45-BD9A-5EA878CF7CBD}" type="datetimeFigureOut">
              <a:rPr lang="it-IT" smtClean="0"/>
              <a:t>22/10/2018</a:t>
            </a:fld>
            <a:endParaRPr lang="it-IT"/>
          </a:p>
        </p:txBody>
      </p:sp>
      <p:sp>
        <p:nvSpPr>
          <p:cNvPr id="5" name="Segnaposto piè di pagina 4">
            <a:extLst>
              <a:ext uri="{FF2B5EF4-FFF2-40B4-BE49-F238E27FC236}">
                <a16:creationId xmlns="" xmlns:a16="http://schemas.microsoft.com/office/drawing/2014/main" id="{D76E3ED2-3F8A-6E40-93BE-BA994B2EE77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t-IT"/>
          </a:p>
        </p:txBody>
      </p:sp>
      <p:sp>
        <p:nvSpPr>
          <p:cNvPr id="6" name="Segnaposto numero diapositiva 5">
            <a:extLst>
              <a:ext uri="{FF2B5EF4-FFF2-40B4-BE49-F238E27FC236}">
                <a16:creationId xmlns="" xmlns:a16="http://schemas.microsoft.com/office/drawing/2014/main" id="{B8DC819B-5758-E544-A8CB-ED3546B96332}"/>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7A41E1B-4F70-4964-A407-84C68BE8251C}" type="slidenum">
              <a:rPr lang="it-IT" smtClean="0"/>
              <a:t>‹N›</a:t>
            </a:fld>
            <a:endParaRPr lang="it-IT"/>
          </a:p>
        </p:txBody>
      </p:sp>
    </p:spTree>
    <p:extLst>
      <p:ext uri="{BB962C8B-B14F-4D97-AF65-F5344CB8AC3E}">
        <p14:creationId xmlns:p14="http://schemas.microsoft.com/office/powerpoint/2010/main" val="6113794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brocardi.it/dizionario/3999.html"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hyperlink" Target="https://www.brocardi.it/dizionario/3996.html" TargetMode="External"/><Relationship Id="rId4" Type="http://schemas.openxmlformats.org/officeDocument/2006/relationships/hyperlink" Target="https://www.brocardi.it/dizionario/3995.html" TargetMode="Externa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normattiva.it/uri-res/N2Ls?urn:nir:stato:codice.procedura.civile:1940-10-28;1443~art495-com3"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7">
            <a:extLst>
              <a:ext uri="{FF2B5EF4-FFF2-40B4-BE49-F238E27FC236}">
                <a16:creationId xmlns="" xmlns:a16="http://schemas.microsoft.com/office/drawing/2014/main" id="{23962611-DFD5-4092-AAFD-559E3DFCE2C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56616" y="0"/>
            <a:ext cx="818271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9">
            <a:extLst>
              <a:ext uri="{FF2B5EF4-FFF2-40B4-BE49-F238E27FC236}">
                <a16:creationId xmlns="" xmlns:a16="http://schemas.microsoft.com/office/drawing/2014/main" id="{2270F1FA-0425-408F-9861-80BF5AFB276D}"/>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ctrTitle"/>
          </p:nvPr>
        </p:nvSpPr>
        <p:spPr>
          <a:xfrm>
            <a:off x="2284026" y="2043663"/>
            <a:ext cx="4578895" cy="2031055"/>
          </a:xfrm>
        </p:spPr>
        <p:txBody>
          <a:bodyPr anchor="ctr">
            <a:normAutofit/>
          </a:bodyPr>
          <a:lstStyle/>
          <a:p>
            <a:r>
              <a:rPr lang="it-IT" sz="4000" b="1" i="1" dirty="0" smtClean="0">
                <a:solidFill>
                  <a:srgbClr val="FFFFFF"/>
                </a:solidFill>
              </a:rPr>
              <a:t>Conversione e poteri cognitivi del GE</a:t>
            </a:r>
            <a:endParaRPr lang="it-IT" sz="4000" dirty="0">
              <a:solidFill>
                <a:srgbClr val="FFFFFF"/>
              </a:solidFill>
            </a:endParaRPr>
          </a:p>
        </p:txBody>
      </p:sp>
      <p:sp>
        <p:nvSpPr>
          <p:cNvPr id="3" name="Sottotitolo 2"/>
          <p:cNvSpPr>
            <a:spLocks noGrp="1"/>
          </p:cNvSpPr>
          <p:nvPr>
            <p:ph type="subTitle" idx="1"/>
          </p:nvPr>
        </p:nvSpPr>
        <p:spPr>
          <a:xfrm>
            <a:off x="2284026" y="4074718"/>
            <a:ext cx="4578895" cy="682079"/>
          </a:xfrm>
        </p:spPr>
        <p:txBody>
          <a:bodyPr>
            <a:normAutofit lnSpcReduction="10000"/>
          </a:bodyPr>
          <a:lstStyle/>
          <a:p>
            <a:r>
              <a:rPr lang="it-IT" i="1" dirty="0" err="1" smtClean="0">
                <a:solidFill>
                  <a:srgbClr val="FFFFFF"/>
                </a:solidFill>
              </a:rPr>
              <a:t>Mariadomenica</a:t>
            </a:r>
            <a:r>
              <a:rPr lang="it-IT" i="1" dirty="0" smtClean="0">
                <a:solidFill>
                  <a:srgbClr val="FFFFFF"/>
                </a:solidFill>
              </a:rPr>
              <a:t> Marchese </a:t>
            </a:r>
          </a:p>
          <a:p>
            <a:r>
              <a:rPr lang="it-IT" i="1" dirty="0" smtClean="0">
                <a:solidFill>
                  <a:srgbClr val="FFFFFF"/>
                </a:solidFill>
              </a:rPr>
              <a:t>Napoli</a:t>
            </a:r>
            <a:r>
              <a:rPr lang="it-IT" i="1" dirty="0">
                <a:solidFill>
                  <a:srgbClr val="FFFFFF"/>
                </a:solidFill>
              </a:rPr>
              <a:t>, 20 ottobre 2018</a:t>
            </a:r>
            <a:endParaRPr lang="it-IT" dirty="0">
              <a:solidFill>
                <a:srgbClr val="FFFFFF"/>
              </a:solidFill>
            </a:endParaRPr>
          </a:p>
        </p:txBody>
      </p:sp>
    </p:spTree>
    <p:extLst>
      <p:ext uri="{BB962C8B-B14F-4D97-AF65-F5344CB8AC3E}">
        <p14:creationId xmlns:p14="http://schemas.microsoft.com/office/powerpoint/2010/main" val="39752434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a:extLst>
              <a:ext uri="{FF2B5EF4-FFF2-40B4-BE49-F238E27FC236}">
                <a16:creationId xmlns="" xmlns:a16="http://schemas.microsoft.com/office/drawing/2014/main" id="{87F797E9-0585-CC4D-A569-25B08F0F4376}"/>
              </a:ext>
            </a:extLst>
          </p:cNvPr>
          <p:cNvSpPr>
            <a:spLocks noGrp="1"/>
          </p:cNvSpPr>
          <p:nvPr>
            <p:ph type="title"/>
          </p:nvPr>
        </p:nvSpPr>
        <p:spPr>
          <a:xfrm>
            <a:off x="884419" y="826680"/>
            <a:ext cx="7375161" cy="1325563"/>
          </a:xfrm>
        </p:spPr>
        <p:txBody>
          <a:bodyPr>
            <a:normAutofit/>
          </a:bodyPr>
          <a:lstStyle/>
          <a:p>
            <a:pPr algn="ctr"/>
            <a:r>
              <a:rPr lang="it-IT" sz="3200" b="1" dirty="0">
                <a:solidFill>
                  <a:srgbClr val="FFFFFF"/>
                </a:solidFill>
              </a:rPr>
              <a:t>(</a:t>
            </a:r>
            <a:r>
              <a:rPr lang="it-IT" sz="3200" b="1" i="1" dirty="0">
                <a:solidFill>
                  <a:srgbClr val="FFFFFF"/>
                </a:solidFill>
              </a:rPr>
              <a:t>segue</a:t>
            </a:r>
            <a:r>
              <a:rPr lang="it-IT" sz="3200" b="1" dirty="0">
                <a:solidFill>
                  <a:srgbClr val="FFFFFF"/>
                </a:solidFill>
              </a:rPr>
              <a:t>)</a:t>
            </a:r>
          </a:p>
        </p:txBody>
      </p:sp>
      <p:sp>
        <p:nvSpPr>
          <p:cNvPr id="3" name="Segnaposto contenuto 2">
            <a:extLst>
              <a:ext uri="{FF2B5EF4-FFF2-40B4-BE49-F238E27FC236}">
                <a16:creationId xmlns="" xmlns:a16="http://schemas.microsoft.com/office/drawing/2014/main" id="{6CE1C0E1-67B3-7C4F-B565-AC0653265F20}"/>
              </a:ext>
            </a:extLst>
          </p:cNvPr>
          <p:cNvSpPr>
            <a:spLocks noGrp="1"/>
          </p:cNvSpPr>
          <p:nvPr>
            <p:ph idx="1"/>
          </p:nvPr>
        </p:nvSpPr>
        <p:spPr>
          <a:xfrm>
            <a:off x="884419" y="3092970"/>
            <a:ext cx="7375161" cy="2693976"/>
          </a:xfrm>
        </p:spPr>
        <p:txBody>
          <a:bodyPr>
            <a:normAutofit/>
          </a:bodyPr>
          <a:lstStyle/>
          <a:p>
            <a:pPr marL="0" indent="0">
              <a:buNone/>
            </a:pPr>
            <a:r>
              <a:rPr lang="it-IT" sz="1700" b="1" dirty="0">
                <a:solidFill>
                  <a:srgbClr val="000000"/>
                </a:solidFill>
              </a:rPr>
              <a:t>3. Creditori </a:t>
            </a:r>
            <a:r>
              <a:rPr lang="it-IT" sz="1700" dirty="0">
                <a:solidFill>
                  <a:srgbClr val="000000"/>
                </a:solidFill>
              </a:rPr>
              <a:t>(Cass. n. 2253/1975)</a:t>
            </a:r>
          </a:p>
          <a:p>
            <a:pPr marL="0" indent="0">
              <a:buNone/>
            </a:pPr>
            <a:r>
              <a:rPr lang="it-IT" sz="1700" b="1" dirty="0">
                <a:solidFill>
                  <a:srgbClr val="000000"/>
                </a:solidFill>
              </a:rPr>
              <a:t>4. Comproprietario non esecutato</a:t>
            </a:r>
          </a:p>
          <a:p>
            <a:pPr marL="455613" indent="0" algn="just">
              <a:buNone/>
            </a:pPr>
            <a:r>
              <a:rPr lang="it-IT" sz="1700" b="1" dirty="0">
                <a:solidFill>
                  <a:srgbClr val="000000"/>
                </a:solidFill>
              </a:rPr>
              <a:t>tesi contraria: </a:t>
            </a:r>
            <a:r>
              <a:rPr lang="it-IT" sz="1700" dirty="0">
                <a:solidFill>
                  <a:srgbClr val="000000"/>
                </a:solidFill>
              </a:rPr>
              <a:t>quando il bene è pignorato </a:t>
            </a:r>
            <a:r>
              <a:rPr lang="it-IT" sz="1700" i="1" dirty="0">
                <a:solidFill>
                  <a:srgbClr val="000000"/>
                </a:solidFill>
              </a:rPr>
              <a:t>pro quota</a:t>
            </a:r>
            <a:r>
              <a:rPr lang="it-IT" sz="1700" b="1" dirty="0">
                <a:solidFill>
                  <a:srgbClr val="000000"/>
                </a:solidFill>
              </a:rPr>
              <a:t> </a:t>
            </a:r>
            <a:r>
              <a:rPr lang="it-IT" sz="1700" dirty="0">
                <a:solidFill>
                  <a:srgbClr val="000000"/>
                </a:solidFill>
              </a:rPr>
              <a:t>(almeno sino al momento dell’apertura del giudizio di divisione, perché sino a tale momento rimane estraneo), considerando che la conversione mira alla liberazione del bene staggito/</a:t>
            </a:r>
            <a:r>
              <a:rPr lang="it-IT" sz="1700" u="sng" dirty="0">
                <a:solidFill>
                  <a:srgbClr val="000000"/>
                </a:solidFill>
              </a:rPr>
              <a:t>eccezionalità delle ipotesi di responsabilità patrimoniale del terzo</a:t>
            </a:r>
          </a:p>
          <a:p>
            <a:pPr marL="0" indent="0">
              <a:buNone/>
            </a:pPr>
            <a:r>
              <a:rPr lang="it-IT" sz="1700" b="1" dirty="0">
                <a:solidFill>
                  <a:srgbClr val="000000"/>
                </a:solidFill>
              </a:rPr>
              <a:t>5. Coniuge non esecutato </a:t>
            </a:r>
            <a:r>
              <a:rPr lang="it-IT" sz="1700" dirty="0">
                <a:solidFill>
                  <a:srgbClr val="000000"/>
                </a:solidFill>
              </a:rPr>
              <a:t>in regime di comunione legale (essendo il bene pignorato per intero, Cass. n. 6575/2013)</a:t>
            </a:r>
          </a:p>
          <a:p>
            <a:endParaRPr lang="it-IT" sz="1700" dirty="0">
              <a:solidFill>
                <a:srgbClr val="000000"/>
              </a:solidFill>
            </a:endParaRPr>
          </a:p>
        </p:txBody>
      </p:sp>
    </p:spTree>
    <p:extLst>
      <p:ext uri="{BB962C8B-B14F-4D97-AF65-F5344CB8AC3E}">
        <p14:creationId xmlns:p14="http://schemas.microsoft.com/office/powerpoint/2010/main" val="435557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323529" y="2053641"/>
            <a:ext cx="3168352" cy="2760098"/>
          </a:xfrm>
        </p:spPr>
        <p:txBody>
          <a:bodyPr>
            <a:normAutofit/>
          </a:bodyPr>
          <a:lstStyle/>
          <a:p>
            <a:r>
              <a:rPr lang="it-IT" dirty="0" smtClean="0">
                <a:solidFill>
                  <a:srgbClr val="FFFFFF"/>
                </a:solidFill>
              </a:rPr>
              <a:t>RIPROPOSIZIONE DELL’ISTANZA</a:t>
            </a:r>
            <a:endParaRPr lang="it-IT" dirty="0">
              <a:solidFill>
                <a:srgbClr val="FFFFFF"/>
              </a:solidFill>
            </a:endParaRPr>
          </a:p>
        </p:txBody>
      </p:sp>
      <p:sp>
        <p:nvSpPr>
          <p:cNvPr id="3" name="Segnaposto contenuto 2"/>
          <p:cNvSpPr>
            <a:spLocks noGrp="1"/>
          </p:cNvSpPr>
          <p:nvPr>
            <p:ph idx="1"/>
          </p:nvPr>
        </p:nvSpPr>
        <p:spPr>
          <a:xfrm>
            <a:off x="4567930" y="801866"/>
            <a:ext cx="3979563" cy="5230634"/>
          </a:xfrm>
        </p:spPr>
        <p:txBody>
          <a:bodyPr anchor="ctr">
            <a:normAutofit lnSpcReduction="10000"/>
          </a:bodyPr>
          <a:lstStyle/>
          <a:p>
            <a:r>
              <a:rPr lang="it-IT" b="1" dirty="0">
                <a:solidFill>
                  <a:srgbClr val="000000"/>
                </a:solidFill>
              </a:rPr>
              <a:t>INAMMISSIBILITÀ </a:t>
            </a:r>
            <a:r>
              <a:rPr lang="it-IT" dirty="0">
                <a:solidFill>
                  <a:srgbClr val="000000"/>
                </a:solidFill>
              </a:rPr>
              <a:t>di una seconda istanza </a:t>
            </a:r>
            <a:r>
              <a:rPr lang="it-IT" u="sng" dirty="0">
                <a:solidFill>
                  <a:srgbClr val="000000"/>
                </a:solidFill>
              </a:rPr>
              <a:t>anche quando proposta da un soggetto diverso dal debitore </a:t>
            </a:r>
            <a:r>
              <a:rPr lang="it-IT" dirty="0">
                <a:solidFill>
                  <a:srgbClr val="000000"/>
                </a:solidFill>
              </a:rPr>
              <a:t>ma che rappresenti i </a:t>
            </a:r>
            <a:r>
              <a:rPr lang="it-IT" u="sng" dirty="0">
                <a:solidFill>
                  <a:srgbClr val="000000"/>
                </a:solidFill>
              </a:rPr>
              <a:t>medesimi interessi patrimoniali </a:t>
            </a:r>
            <a:r>
              <a:rPr lang="it-IT" dirty="0">
                <a:solidFill>
                  <a:srgbClr val="000000"/>
                </a:solidFill>
              </a:rPr>
              <a:t>(successori a titolo universale e particolare) SALVO il caso di più debitori esecutati</a:t>
            </a:r>
          </a:p>
          <a:p>
            <a:pPr marL="0" indent="0">
              <a:buNone/>
            </a:pPr>
            <a:endParaRPr lang="it-IT" dirty="0">
              <a:solidFill>
                <a:srgbClr val="000000"/>
              </a:solidFill>
            </a:endParaRPr>
          </a:p>
          <a:p>
            <a:r>
              <a:rPr lang="it-IT" dirty="0">
                <a:solidFill>
                  <a:srgbClr val="000000"/>
                </a:solidFill>
              </a:rPr>
              <a:t>Istanza </a:t>
            </a:r>
            <a:r>
              <a:rPr lang="it-IT" dirty="0" err="1">
                <a:solidFill>
                  <a:srgbClr val="000000"/>
                </a:solidFill>
              </a:rPr>
              <a:t>deformalizzata</a:t>
            </a:r>
            <a:r>
              <a:rPr lang="it-IT" dirty="0">
                <a:solidFill>
                  <a:srgbClr val="000000"/>
                </a:solidFill>
              </a:rPr>
              <a:t> o istanza scritta?</a:t>
            </a:r>
          </a:p>
          <a:p>
            <a:pPr marL="0" indent="0">
              <a:buNone/>
            </a:pPr>
            <a:endParaRPr lang="it-IT" dirty="0">
              <a:solidFill>
                <a:srgbClr val="000000"/>
              </a:solidFill>
            </a:endParaRPr>
          </a:p>
          <a:p>
            <a:r>
              <a:rPr lang="it-IT" dirty="0">
                <a:solidFill>
                  <a:srgbClr val="000000"/>
                </a:solidFill>
              </a:rPr>
              <a:t>Anche a verbale?</a:t>
            </a:r>
          </a:p>
          <a:p>
            <a:pPr marL="0" indent="0">
              <a:buNone/>
            </a:pPr>
            <a:endParaRPr lang="it-IT" dirty="0">
              <a:solidFill>
                <a:srgbClr val="000000"/>
              </a:solidFill>
            </a:endParaRPr>
          </a:p>
          <a:p>
            <a:r>
              <a:rPr lang="it-IT" dirty="0">
                <a:solidFill>
                  <a:srgbClr val="000000"/>
                </a:solidFill>
              </a:rPr>
              <a:t>Anche senza assistenza del difensore?</a:t>
            </a:r>
          </a:p>
          <a:p>
            <a:pPr marL="0" indent="0">
              <a:buNone/>
            </a:pPr>
            <a:endParaRPr lang="it-IT" dirty="0">
              <a:solidFill>
                <a:srgbClr val="000000"/>
              </a:solidFill>
            </a:endParaRPr>
          </a:p>
        </p:txBody>
      </p:sp>
    </p:spTree>
    <p:extLst>
      <p:ext uri="{BB962C8B-B14F-4D97-AF65-F5344CB8AC3E}">
        <p14:creationId xmlns:p14="http://schemas.microsoft.com/office/powerpoint/2010/main" val="18782171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884419" y="826680"/>
            <a:ext cx="7375161" cy="1325563"/>
          </a:xfrm>
        </p:spPr>
        <p:txBody>
          <a:bodyPr>
            <a:normAutofit/>
          </a:bodyPr>
          <a:lstStyle/>
          <a:p>
            <a:pPr algn="ctr"/>
            <a:r>
              <a:rPr lang="it-IT" sz="3200" b="1" dirty="0">
                <a:solidFill>
                  <a:srgbClr val="FFFFFF"/>
                </a:solidFill>
              </a:rPr>
              <a:t>art. 495 co. 2 c.p.c.</a:t>
            </a:r>
          </a:p>
        </p:txBody>
      </p:sp>
      <p:sp>
        <p:nvSpPr>
          <p:cNvPr id="3" name="Segnaposto contenuto 2"/>
          <p:cNvSpPr>
            <a:spLocks noGrp="1"/>
          </p:cNvSpPr>
          <p:nvPr>
            <p:ph idx="1"/>
          </p:nvPr>
        </p:nvSpPr>
        <p:spPr>
          <a:xfrm>
            <a:off x="884419" y="3092970"/>
            <a:ext cx="7375161" cy="3000326"/>
          </a:xfrm>
        </p:spPr>
        <p:txBody>
          <a:bodyPr>
            <a:normAutofit/>
          </a:bodyPr>
          <a:lstStyle/>
          <a:p>
            <a:pPr marL="0" indent="0">
              <a:buNone/>
            </a:pPr>
            <a:r>
              <a:rPr lang="it-IT" sz="2000" b="1" dirty="0">
                <a:solidFill>
                  <a:srgbClr val="000000"/>
                </a:solidFill>
              </a:rPr>
              <a:t>PRESUPPOSTO DI AMMISSIBILITÀ</a:t>
            </a:r>
          </a:p>
          <a:p>
            <a:pPr marL="0" indent="0">
              <a:buNone/>
            </a:pPr>
            <a:r>
              <a:rPr lang="it-IT" sz="2000" dirty="0">
                <a:solidFill>
                  <a:srgbClr val="000000"/>
                </a:solidFill>
              </a:rPr>
              <a:t>Deposito di una somma corrispondente ad 1/5 dell’importo «</a:t>
            </a:r>
            <a:r>
              <a:rPr lang="it-IT" sz="2000" i="1" dirty="0">
                <a:solidFill>
                  <a:srgbClr val="000000"/>
                </a:solidFill>
              </a:rPr>
              <a:t>del credito </a:t>
            </a:r>
            <a:r>
              <a:rPr lang="it-IT" sz="2000" i="1" u="sng" dirty="0">
                <a:solidFill>
                  <a:srgbClr val="000000"/>
                </a:solidFill>
              </a:rPr>
              <a:t>per cui è stato eseguito il pignoramento</a:t>
            </a:r>
            <a:r>
              <a:rPr lang="it-IT" sz="2000" i="1" dirty="0">
                <a:solidFill>
                  <a:srgbClr val="000000"/>
                </a:solidFill>
              </a:rPr>
              <a:t> e dei crediti dei creditori intervenuti indicati nei rispettivi atti di intervento</a:t>
            </a:r>
            <a:r>
              <a:rPr lang="it-IT" sz="2000" dirty="0">
                <a:solidFill>
                  <a:srgbClr val="000000"/>
                </a:solidFill>
              </a:rPr>
              <a:t>»</a:t>
            </a:r>
          </a:p>
          <a:p>
            <a:pPr marL="0" indent="0">
              <a:buNone/>
            </a:pPr>
            <a:endParaRPr lang="it-IT" sz="2000" dirty="0">
              <a:solidFill>
                <a:srgbClr val="000000"/>
              </a:solidFill>
            </a:endParaRPr>
          </a:p>
          <a:p>
            <a:pPr marL="0" indent="0">
              <a:buNone/>
            </a:pPr>
            <a:r>
              <a:rPr lang="it-IT" sz="2000" b="1" dirty="0">
                <a:solidFill>
                  <a:srgbClr val="000000"/>
                </a:solidFill>
              </a:rPr>
              <a:t>Vanno tenute in considerazione le pretese di tutti i creditori, procedente ed intervenuti </a:t>
            </a:r>
            <a:r>
              <a:rPr lang="it-IT" sz="2000" dirty="0">
                <a:solidFill>
                  <a:srgbClr val="000000"/>
                </a:solidFill>
              </a:rPr>
              <a:t>(si ha riguardo, ai fini della determinazione del quinto ai </a:t>
            </a:r>
            <a:r>
              <a:rPr lang="it-IT" sz="2000" i="1" u="sng" dirty="0">
                <a:solidFill>
                  <a:srgbClr val="000000"/>
                </a:solidFill>
              </a:rPr>
              <a:t>soli interventi in atti al momento del deposito dell’istanza di conversione, titolati e non</a:t>
            </a:r>
            <a:r>
              <a:rPr lang="it-IT" sz="2000" dirty="0">
                <a:solidFill>
                  <a:srgbClr val="000000"/>
                </a:solidFill>
              </a:rPr>
              <a:t>)</a:t>
            </a:r>
          </a:p>
          <a:p>
            <a:pPr>
              <a:buFontTx/>
              <a:buChar char="-"/>
            </a:pPr>
            <a:endParaRPr lang="it-IT" sz="1700" dirty="0">
              <a:solidFill>
                <a:srgbClr val="000000"/>
              </a:solidFill>
            </a:endParaRPr>
          </a:p>
        </p:txBody>
      </p:sp>
    </p:spTree>
    <p:extLst>
      <p:ext uri="{BB962C8B-B14F-4D97-AF65-F5344CB8AC3E}">
        <p14:creationId xmlns:p14="http://schemas.microsoft.com/office/powerpoint/2010/main" val="3692293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480059" y="2053641"/>
            <a:ext cx="2751871" cy="2760098"/>
          </a:xfrm>
        </p:spPr>
        <p:txBody>
          <a:bodyPr>
            <a:normAutofit/>
          </a:bodyPr>
          <a:lstStyle/>
          <a:p>
            <a:r>
              <a:rPr lang="it-IT" dirty="0" smtClean="0">
                <a:solidFill>
                  <a:srgbClr val="FFFFFF"/>
                </a:solidFill>
              </a:rPr>
              <a:t>QUESTIONI</a:t>
            </a:r>
            <a:endParaRPr lang="it-IT" dirty="0">
              <a:solidFill>
                <a:srgbClr val="FFFFFF"/>
              </a:solidFill>
            </a:endParaRPr>
          </a:p>
        </p:txBody>
      </p:sp>
      <p:sp>
        <p:nvSpPr>
          <p:cNvPr id="3" name="Segnaposto contenuto 2"/>
          <p:cNvSpPr>
            <a:spLocks noGrp="1"/>
          </p:cNvSpPr>
          <p:nvPr>
            <p:ph idx="1"/>
          </p:nvPr>
        </p:nvSpPr>
        <p:spPr>
          <a:xfrm>
            <a:off x="4567930" y="801866"/>
            <a:ext cx="3979563" cy="5230634"/>
          </a:xfrm>
        </p:spPr>
        <p:txBody>
          <a:bodyPr anchor="ctr">
            <a:normAutofit/>
          </a:bodyPr>
          <a:lstStyle/>
          <a:p>
            <a:r>
              <a:rPr lang="it-IT" b="1" dirty="0">
                <a:solidFill>
                  <a:srgbClr val="000000"/>
                </a:solidFill>
              </a:rPr>
              <a:t>PRIMO COMMA:</a:t>
            </a:r>
          </a:p>
          <a:p>
            <a:pPr marL="355600" indent="0">
              <a:buNone/>
            </a:pPr>
            <a:r>
              <a:rPr lang="it-IT" u="sng" dirty="0">
                <a:solidFill>
                  <a:srgbClr val="000000"/>
                </a:solidFill>
              </a:rPr>
              <a:t>Importo dovuto al creditore pignorante </a:t>
            </a:r>
            <a:r>
              <a:rPr lang="it-IT" dirty="0">
                <a:solidFill>
                  <a:srgbClr val="000000"/>
                </a:solidFill>
              </a:rPr>
              <a:t>e ai creditori intervenuti, comprensivo di capitale, degli interesse e delle spese</a:t>
            </a:r>
          </a:p>
          <a:p>
            <a:r>
              <a:rPr lang="it-IT" b="1" dirty="0">
                <a:solidFill>
                  <a:srgbClr val="000000"/>
                </a:solidFill>
              </a:rPr>
              <a:t>SECONDO COMMA:</a:t>
            </a:r>
          </a:p>
          <a:p>
            <a:pPr marL="355600" indent="0">
              <a:buNone/>
            </a:pPr>
            <a:r>
              <a:rPr lang="it-IT" dirty="0">
                <a:solidFill>
                  <a:srgbClr val="000000"/>
                </a:solidFill>
              </a:rPr>
              <a:t>Un quinto dell’importo del </a:t>
            </a:r>
            <a:r>
              <a:rPr lang="it-IT" u="sng" dirty="0">
                <a:solidFill>
                  <a:srgbClr val="000000"/>
                </a:solidFill>
              </a:rPr>
              <a:t>credito per cui è stato eseguito il pignoramento</a:t>
            </a:r>
            <a:r>
              <a:rPr lang="it-IT" dirty="0">
                <a:solidFill>
                  <a:srgbClr val="000000"/>
                </a:solidFill>
              </a:rPr>
              <a:t> e dei crediti dei creditori intervenuti indicati nei rispettivi atti di intervento</a:t>
            </a:r>
          </a:p>
        </p:txBody>
      </p:sp>
    </p:spTree>
    <p:extLst>
      <p:ext uri="{BB962C8B-B14F-4D97-AF65-F5344CB8AC3E}">
        <p14:creationId xmlns:p14="http://schemas.microsoft.com/office/powerpoint/2010/main" val="496454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480059" y="2053641"/>
            <a:ext cx="2751871" cy="2760098"/>
          </a:xfrm>
        </p:spPr>
        <p:txBody>
          <a:bodyPr>
            <a:normAutofit/>
          </a:bodyPr>
          <a:lstStyle/>
          <a:p>
            <a:endParaRPr lang="it-IT">
              <a:solidFill>
                <a:srgbClr val="FFFFFF"/>
              </a:solidFill>
            </a:endParaRPr>
          </a:p>
        </p:txBody>
      </p:sp>
      <p:sp>
        <p:nvSpPr>
          <p:cNvPr id="3" name="Segnaposto contenuto 2"/>
          <p:cNvSpPr>
            <a:spLocks noGrp="1"/>
          </p:cNvSpPr>
          <p:nvPr>
            <p:ph idx="1"/>
          </p:nvPr>
        </p:nvSpPr>
        <p:spPr>
          <a:xfrm>
            <a:off x="4567930" y="801866"/>
            <a:ext cx="3979563" cy="5230634"/>
          </a:xfrm>
        </p:spPr>
        <p:txBody>
          <a:bodyPr anchor="ctr">
            <a:normAutofit/>
          </a:bodyPr>
          <a:lstStyle/>
          <a:p>
            <a:r>
              <a:rPr lang="it-IT" b="1" dirty="0">
                <a:solidFill>
                  <a:srgbClr val="000000"/>
                </a:solidFill>
              </a:rPr>
              <a:t>BASE DI CALCOLO PER IL QUINTO </a:t>
            </a:r>
          </a:p>
          <a:p>
            <a:pPr marL="184150" indent="0">
              <a:buNone/>
            </a:pPr>
            <a:r>
              <a:rPr lang="it-IT" dirty="0">
                <a:solidFill>
                  <a:srgbClr val="000000"/>
                </a:solidFill>
              </a:rPr>
              <a:t>Quale atto costituisce il punto di riferimento/la base di calcolo per determinare la somma corrispondente al quinto?</a:t>
            </a:r>
          </a:p>
          <a:p>
            <a:endParaRPr lang="it-IT" dirty="0">
              <a:solidFill>
                <a:srgbClr val="000000"/>
              </a:solidFill>
            </a:endParaRPr>
          </a:p>
          <a:p>
            <a:r>
              <a:rPr lang="it-IT" b="1" dirty="0">
                <a:solidFill>
                  <a:srgbClr val="000000"/>
                </a:solidFill>
              </a:rPr>
              <a:t>INTERESSI/SPESE MATURATI SUCCESSIVAMENTE </a:t>
            </a:r>
          </a:p>
          <a:p>
            <a:pPr marL="227013" indent="0">
              <a:buNone/>
            </a:pPr>
            <a:r>
              <a:rPr lang="it-IT" dirty="0">
                <a:solidFill>
                  <a:srgbClr val="000000"/>
                </a:solidFill>
              </a:rPr>
              <a:t>Ai fini della determinazione del quinto vanno conteggiati interessi e spese maturati successivamente all’inizio dell’esecuzione?</a:t>
            </a:r>
          </a:p>
        </p:txBody>
      </p:sp>
    </p:spTree>
    <p:extLst>
      <p:ext uri="{BB962C8B-B14F-4D97-AF65-F5344CB8AC3E}">
        <p14:creationId xmlns:p14="http://schemas.microsoft.com/office/powerpoint/2010/main" val="2538457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884419" y="826680"/>
            <a:ext cx="7375161" cy="1325563"/>
          </a:xfrm>
        </p:spPr>
        <p:txBody>
          <a:bodyPr>
            <a:normAutofit/>
          </a:bodyPr>
          <a:lstStyle/>
          <a:p>
            <a:pPr algn="ctr"/>
            <a:r>
              <a:rPr lang="it-IT" sz="3200" b="1" dirty="0">
                <a:solidFill>
                  <a:srgbClr val="FFFFFF"/>
                </a:solidFill>
              </a:rPr>
              <a:t>BASE DI CALCOLO</a:t>
            </a:r>
          </a:p>
        </p:txBody>
      </p:sp>
      <p:sp>
        <p:nvSpPr>
          <p:cNvPr id="3" name="Segnaposto contenuto 2"/>
          <p:cNvSpPr>
            <a:spLocks noGrp="1"/>
          </p:cNvSpPr>
          <p:nvPr>
            <p:ph idx="1"/>
          </p:nvPr>
        </p:nvSpPr>
        <p:spPr>
          <a:xfrm>
            <a:off x="884419" y="3092970"/>
            <a:ext cx="7375161" cy="2693976"/>
          </a:xfrm>
        </p:spPr>
        <p:txBody>
          <a:bodyPr>
            <a:normAutofit fontScale="85000" lnSpcReduction="20000"/>
          </a:bodyPr>
          <a:lstStyle/>
          <a:p>
            <a:r>
              <a:rPr lang="it-IT" sz="2400" b="1" dirty="0">
                <a:solidFill>
                  <a:srgbClr val="000000"/>
                </a:solidFill>
              </a:rPr>
              <a:t>PROCEDENTE: </a:t>
            </a:r>
            <a:r>
              <a:rPr lang="it-IT" sz="2400" dirty="0">
                <a:solidFill>
                  <a:srgbClr val="000000"/>
                </a:solidFill>
              </a:rPr>
              <a:t>somme indicate nel pignoramento (iniziata l’esecuzione, non è più possibile prescindere dall’</a:t>
            </a:r>
            <a:r>
              <a:rPr lang="it-IT" sz="2400" u="sng" dirty="0">
                <a:solidFill>
                  <a:srgbClr val="000000"/>
                </a:solidFill>
              </a:rPr>
              <a:t>attualizzazione del credito </a:t>
            </a:r>
            <a:r>
              <a:rPr lang="it-IT" sz="2400" dirty="0">
                <a:solidFill>
                  <a:srgbClr val="000000"/>
                </a:solidFill>
              </a:rPr>
              <a:t>nel precetto prima e nel pignoramento poi rispetto a quella originariamente portata dal titolo esecutivo)</a:t>
            </a:r>
          </a:p>
          <a:p>
            <a:pPr marL="0" indent="0">
              <a:buNone/>
            </a:pPr>
            <a:endParaRPr lang="it-IT" sz="2400" dirty="0">
              <a:solidFill>
                <a:srgbClr val="000000"/>
              </a:solidFill>
            </a:endParaRPr>
          </a:p>
          <a:p>
            <a:r>
              <a:rPr lang="it-IT" sz="2400" b="1" dirty="0">
                <a:solidFill>
                  <a:srgbClr val="000000"/>
                </a:solidFill>
              </a:rPr>
              <a:t>INTERVENTI: </a:t>
            </a:r>
            <a:r>
              <a:rPr lang="it-IT" sz="2400" dirty="0">
                <a:solidFill>
                  <a:srgbClr val="000000"/>
                </a:solidFill>
              </a:rPr>
              <a:t>atti di </a:t>
            </a:r>
            <a:r>
              <a:rPr lang="it-IT" sz="2400" dirty="0" smtClean="0">
                <a:solidFill>
                  <a:srgbClr val="000000"/>
                </a:solidFill>
              </a:rPr>
              <a:t>intervento </a:t>
            </a:r>
          </a:p>
          <a:p>
            <a:r>
              <a:rPr lang="it-IT" sz="2400" dirty="0">
                <a:solidFill>
                  <a:srgbClr val="000000"/>
                </a:solidFill>
              </a:rPr>
              <a:t>Nel caso di </a:t>
            </a:r>
            <a:r>
              <a:rPr lang="it-IT" sz="2400" b="1" dirty="0">
                <a:solidFill>
                  <a:srgbClr val="000000"/>
                </a:solidFill>
              </a:rPr>
              <a:t>intervento successivo </a:t>
            </a:r>
            <a:r>
              <a:rPr lang="it-IT" sz="2400" dirty="0">
                <a:solidFill>
                  <a:srgbClr val="000000"/>
                </a:solidFill>
              </a:rPr>
              <a:t>all’istanza di conversione ed al versamento del quinto non se ne tiene conto ai fini della delibazione dell’ammissibilità dell’istanza ma ai fini della determinazione della somma da versare ai fini della conversione</a:t>
            </a:r>
          </a:p>
          <a:p>
            <a:endParaRPr lang="it-IT" sz="2400" dirty="0">
              <a:solidFill>
                <a:srgbClr val="000000"/>
              </a:solidFill>
            </a:endParaRPr>
          </a:p>
          <a:p>
            <a:pPr marL="0" indent="0">
              <a:buNone/>
            </a:pPr>
            <a:endParaRPr lang="it-IT" sz="1700" dirty="0">
              <a:solidFill>
                <a:srgbClr val="000000"/>
              </a:solidFill>
            </a:endParaRPr>
          </a:p>
        </p:txBody>
      </p:sp>
    </p:spTree>
    <p:extLst>
      <p:ext uri="{BB962C8B-B14F-4D97-AF65-F5344CB8AC3E}">
        <p14:creationId xmlns:p14="http://schemas.microsoft.com/office/powerpoint/2010/main" val="1017367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884419" y="826680"/>
            <a:ext cx="7375161" cy="1325563"/>
          </a:xfrm>
        </p:spPr>
        <p:txBody>
          <a:bodyPr>
            <a:normAutofit/>
          </a:bodyPr>
          <a:lstStyle/>
          <a:p>
            <a:pPr algn="ctr"/>
            <a:r>
              <a:rPr lang="it-IT" sz="3200" b="1" dirty="0">
                <a:solidFill>
                  <a:srgbClr val="FFFFFF"/>
                </a:solidFill>
              </a:rPr>
              <a:t>CREDITI MATURATI SUCCESSIVAMENTE </a:t>
            </a:r>
            <a:r>
              <a:rPr lang="it-IT" sz="2800" dirty="0">
                <a:solidFill>
                  <a:srgbClr val="FFFFFF"/>
                </a:solidFill>
              </a:rPr>
              <a:t>(interessi, spese)</a:t>
            </a:r>
            <a:endParaRPr lang="it-IT" sz="3200" dirty="0">
              <a:solidFill>
                <a:srgbClr val="FFFFFF"/>
              </a:solidFill>
            </a:endParaRPr>
          </a:p>
        </p:txBody>
      </p:sp>
      <p:sp>
        <p:nvSpPr>
          <p:cNvPr id="3" name="Segnaposto contenuto 2"/>
          <p:cNvSpPr>
            <a:spLocks noGrp="1"/>
          </p:cNvSpPr>
          <p:nvPr>
            <p:ph idx="1"/>
          </p:nvPr>
        </p:nvSpPr>
        <p:spPr>
          <a:xfrm>
            <a:off x="884419" y="2753936"/>
            <a:ext cx="7375161" cy="3383104"/>
          </a:xfrm>
        </p:spPr>
        <p:txBody>
          <a:bodyPr>
            <a:normAutofit/>
          </a:bodyPr>
          <a:lstStyle/>
          <a:p>
            <a:r>
              <a:rPr lang="it-IT" sz="2400" dirty="0">
                <a:solidFill>
                  <a:srgbClr val="000000"/>
                </a:solidFill>
              </a:rPr>
              <a:t>sono rilevanti ai fini dell’adozione dell’ordinanza di conversione da parte del GE e </a:t>
            </a:r>
            <a:r>
              <a:rPr lang="it-IT" sz="2400" u="sng" dirty="0">
                <a:solidFill>
                  <a:srgbClr val="000000"/>
                </a:solidFill>
              </a:rPr>
              <a:t>non ai fini dell’ammissibilità dell’istanza di conversione</a:t>
            </a:r>
          </a:p>
          <a:p>
            <a:r>
              <a:rPr lang="it-IT" sz="2400" b="1" i="1" dirty="0">
                <a:solidFill>
                  <a:srgbClr val="000000"/>
                </a:solidFill>
              </a:rPr>
              <a:t>RATIO</a:t>
            </a:r>
            <a:r>
              <a:rPr lang="it-IT" sz="2400" dirty="0">
                <a:solidFill>
                  <a:srgbClr val="000000"/>
                </a:solidFill>
              </a:rPr>
              <a:t>, indicazione di un </a:t>
            </a:r>
            <a:r>
              <a:rPr lang="it-IT" sz="2400" b="1" dirty="0">
                <a:solidFill>
                  <a:srgbClr val="000000"/>
                </a:solidFill>
              </a:rPr>
              <a:t>criterio certo </a:t>
            </a:r>
            <a:r>
              <a:rPr lang="it-IT" sz="2400" dirty="0">
                <a:solidFill>
                  <a:srgbClr val="000000"/>
                </a:solidFill>
              </a:rPr>
              <a:t>per la determinazione della somma che il debitore deve versare a pena di inammissibilità dell’istanza</a:t>
            </a:r>
          </a:p>
          <a:p>
            <a:r>
              <a:rPr lang="it-IT" sz="2400" dirty="0">
                <a:solidFill>
                  <a:srgbClr val="000000"/>
                </a:solidFill>
              </a:rPr>
              <a:t>Non rientrano in tale base di calcolo le </a:t>
            </a:r>
            <a:r>
              <a:rPr lang="it-IT" sz="2400" b="1" dirty="0">
                <a:solidFill>
                  <a:srgbClr val="000000"/>
                </a:solidFill>
              </a:rPr>
              <a:t>spese di giustizia </a:t>
            </a:r>
            <a:r>
              <a:rPr lang="it-IT" sz="2400" dirty="0">
                <a:solidFill>
                  <a:srgbClr val="000000"/>
                </a:solidFill>
              </a:rPr>
              <a:t>(non sono contemplate dalla norma)</a:t>
            </a:r>
          </a:p>
          <a:p>
            <a:endParaRPr lang="it-IT" sz="1700" dirty="0">
              <a:solidFill>
                <a:srgbClr val="000000"/>
              </a:solidFill>
            </a:endParaRPr>
          </a:p>
        </p:txBody>
      </p:sp>
    </p:spTree>
    <p:extLst>
      <p:ext uri="{BB962C8B-B14F-4D97-AF65-F5344CB8AC3E}">
        <p14:creationId xmlns:p14="http://schemas.microsoft.com/office/powerpoint/2010/main" val="1598553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395536" y="2048951"/>
            <a:ext cx="3024336" cy="2760098"/>
          </a:xfrm>
        </p:spPr>
        <p:txBody>
          <a:bodyPr>
            <a:normAutofit/>
          </a:bodyPr>
          <a:lstStyle/>
          <a:p>
            <a:r>
              <a:rPr lang="it-IT" dirty="0" smtClean="0">
                <a:solidFill>
                  <a:srgbClr val="FFFFFF"/>
                </a:solidFill>
              </a:rPr>
              <a:t>ACCONTI E CONTESTAZIONI</a:t>
            </a:r>
            <a:endParaRPr lang="it-IT" dirty="0">
              <a:solidFill>
                <a:srgbClr val="FFFFFF"/>
              </a:solidFill>
            </a:endParaRPr>
          </a:p>
        </p:txBody>
      </p:sp>
      <p:sp>
        <p:nvSpPr>
          <p:cNvPr id="3" name="Segnaposto contenuto 2"/>
          <p:cNvSpPr>
            <a:spLocks noGrp="1"/>
          </p:cNvSpPr>
          <p:nvPr>
            <p:ph idx="1"/>
          </p:nvPr>
        </p:nvSpPr>
        <p:spPr>
          <a:xfrm>
            <a:off x="4567930" y="801866"/>
            <a:ext cx="3979563" cy="5230634"/>
          </a:xfrm>
        </p:spPr>
        <p:txBody>
          <a:bodyPr anchor="ctr">
            <a:normAutofit/>
          </a:bodyPr>
          <a:lstStyle/>
          <a:p>
            <a:r>
              <a:rPr lang="it-IT" dirty="0">
                <a:solidFill>
                  <a:srgbClr val="000000"/>
                </a:solidFill>
              </a:rPr>
              <a:t>Detrazione di eventuali </a:t>
            </a:r>
            <a:r>
              <a:rPr lang="it-IT" b="1" dirty="0">
                <a:solidFill>
                  <a:srgbClr val="000000"/>
                </a:solidFill>
              </a:rPr>
              <a:t>ACCONTI</a:t>
            </a:r>
            <a:r>
              <a:rPr lang="it-IT" dirty="0">
                <a:solidFill>
                  <a:srgbClr val="000000"/>
                </a:solidFill>
              </a:rPr>
              <a:t> (acclarati </a:t>
            </a:r>
            <a:r>
              <a:rPr lang="it-IT" dirty="0" err="1">
                <a:solidFill>
                  <a:srgbClr val="000000"/>
                </a:solidFill>
              </a:rPr>
              <a:t>documentalmente</a:t>
            </a:r>
            <a:r>
              <a:rPr lang="it-IT" dirty="0">
                <a:solidFill>
                  <a:srgbClr val="000000"/>
                </a:solidFill>
              </a:rPr>
              <a:t> e anche successivi all’inizio dell’esecuzione forzata)</a:t>
            </a:r>
          </a:p>
          <a:p>
            <a:r>
              <a:rPr lang="it-IT" dirty="0">
                <a:solidFill>
                  <a:srgbClr val="000000"/>
                </a:solidFill>
              </a:rPr>
              <a:t>Eventuali </a:t>
            </a:r>
            <a:r>
              <a:rPr lang="it-IT" b="1" dirty="0">
                <a:solidFill>
                  <a:srgbClr val="000000"/>
                </a:solidFill>
              </a:rPr>
              <a:t>contestazioni</a:t>
            </a:r>
            <a:r>
              <a:rPr lang="it-IT" dirty="0">
                <a:solidFill>
                  <a:srgbClr val="000000"/>
                </a:solidFill>
              </a:rPr>
              <a:t> del </a:t>
            </a:r>
            <a:r>
              <a:rPr lang="it-IT" i="1" dirty="0">
                <a:solidFill>
                  <a:srgbClr val="000000"/>
                </a:solidFill>
              </a:rPr>
              <a:t>quantum</a:t>
            </a:r>
            <a:r>
              <a:rPr lang="it-IT" dirty="0">
                <a:solidFill>
                  <a:srgbClr val="000000"/>
                </a:solidFill>
              </a:rPr>
              <a:t> non possono incidere ai fini della determinazione del quinto che deve tenere in considerazione i criteri suddetti indipendentemente da eventuali doglianze del </a:t>
            </a:r>
            <a:r>
              <a:rPr lang="it-IT" dirty="0" smtClean="0">
                <a:solidFill>
                  <a:srgbClr val="000000"/>
                </a:solidFill>
              </a:rPr>
              <a:t>debitore</a:t>
            </a:r>
          </a:p>
          <a:p>
            <a:r>
              <a:rPr lang="it-IT" dirty="0" smtClean="0">
                <a:solidFill>
                  <a:srgbClr val="000000"/>
                </a:solidFill>
              </a:rPr>
              <a:t>A fronte di un’opposizione ex art. 615 </a:t>
            </a:r>
            <a:r>
              <a:rPr lang="it-IT" dirty="0" err="1" smtClean="0">
                <a:solidFill>
                  <a:srgbClr val="000000"/>
                </a:solidFill>
              </a:rPr>
              <a:t>c.p.c.</a:t>
            </a:r>
            <a:r>
              <a:rPr lang="it-IT" dirty="0" smtClean="0">
                <a:solidFill>
                  <a:srgbClr val="000000"/>
                </a:solidFill>
              </a:rPr>
              <a:t> solo una sentenza passata in giudicato consentirebbe una diversa determinazione della base di calcolo per il deposito del quinto</a:t>
            </a:r>
            <a:endParaRPr lang="it-IT" dirty="0">
              <a:solidFill>
                <a:srgbClr val="000000"/>
              </a:solidFill>
            </a:endParaRPr>
          </a:p>
          <a:p>
            <a:pPr marL="0" indent="0">
              <a:buNone/>
            </a:pPr>
            <a:endParaRPr lang="it-IT" dirty="0">
              <a:solidFill>
                <a:srgbClr val="000000"/>
              </a:solidFill>
            </a:endParaRPr>
          </a:p>
        </p:txBody>
      </p:sp>
    </p:spTree>
    <p:extLst>
      <p:ext uri="{BB962C8B-B14F-4D97-AF65-F5344CB8AC3E}">
        <p14:creationId xmlns:p14="http://schemas.microsoft.com/office/powerpoint/2010/main" val="6225077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884419" y="826680"/>
            <a:ext cx="7375161" cy="1325563"/>
          </a:xfrm>
        </p:spPr>
        <p:txBody>
          <a:bodyPr>
            <a:normAutofit/>
          </a:bodyPr>
          <a:lstStyle/>
          <a:p>
            <a:pPr algn="ctr"/>
            <a:r>
              <a:rPr lang="it-IT" sz="3200" b="1" dirty="0">
                <a:solidFill>
                  <a:srgbClr val="FFFFFF"/>
                </a:solidFill>
              </a:rPr>
              <a:t>Cass. n. 17957/2007</a:t>
            </a:r>
          </a:p>
        </p:txBody>
      </p:sp>
      <p:sp>
        <p:nvSpPr>
          <p:cNvPr id="3" name="Segnaposto contenuto 2"/>
          <p:cNvSpPr>
            <a:spLocks noGrp="1"/>
          </p:cNvSpPr>
          <p:nvPr>
            <p:ph idx="1"/>
          </p:nvPr>
        </p:nvSpPr>
        <p:spPr>
          <a:xfrm>
            <a:off x="884419" y="3092970"/>
            <a:ext cx="7375161" cy="3648398"/>
          </a:xfrm>
        </p:spPr>
        <p:txBody>
          <a:bodyPr>
            <a:normAutofit/>
          </a:bodyPr>
          <a:lstStyle/>
          <a:p>
            <a:pPr marL="0" indent="0" algn="just">
              <a:buNone/>
            </a:pPr>
            <a:r>
              <a:rPr lang="it-IT" sz="1700" i="1" dirty="0">
                <a:solidFill>
                  <a:srgbClr val="000000"/>
                </a:solidFill>
              </a:rPr>
              <a:t>In tema di conversione del pignoramento, qualora il debitore, per un errore che egli addebiti a se stesso (nella specie definendolo "materiale") e che abbia compiuto all'atto del versamento, abbia versato, ai sensi del secondo comma dell'art. 495 cod. </a:t>
            </a:r>
            <a:r>
              <a:rPr lang="it-IT" sz="1700" i="1" dirty="0" err="1">
                <a:solidFill>
                  <a:srgbClr val="000000"/>
                </a:solidFill>
              </a:rPr>
              <a:t>proc</a:t>
            </a:r>
            <a:r>
              <a:rPr lang="it-IT" sz="1700" i="1" dirty="0">
                <a:solidFill>
                  <a:srgbClr val="000000"/>
                </a:solidFill>
              </a:rPr>
              <a:t>. civ., una somma inferiore alla misura del quinto, deve escludersi che la sanzione della inammissibilità della conversione possa essere in concreto evitata invocandosi da parte del debitore stesso il principio della idoneità dell'atto al raggiungimento dello scopo per essere stata versata una somma non di molto inferiore a quella che si sarebbe dovuta versare e per doversi, quindi, configurare come effettiva la volontà del debitore di procedere alla conversione, giacché </a:t>
            </a:r>
            <a:r>
              <a:rPr lang="it-IT" sz="1700" b="1" i="1" dirty="0">
                <a:solidFill>
                  <a:srgbClr val="000000"/>
                </a:solidFill>
              </a:rPr>
              <a:t>il suddetto principio non può venire in rilievo quando la legge commina la sanzione della </a:t>
            </a:r>
            <a:r>
              <a:rPr lang="it-IT" sz="1700" b="1" i="1" dirty="0" smtClean="0">
                <a:solidFill>
                  <a:srgbClr val="000000"/>
                </a:solidFill>
              </a:rPr>
              <a:t>inammissibilità</a:t>
            </a:r>
          </a:p>
          <a:p>
            <a:pPr marL="0" indent="0" algn="just">
              <a:buNone/>
            </a:pPr>
            <a:r>
              <a:rPr lang="it-IT" sz="1800" dirty="0">
                <a:solidFill>
                  <a:srgbClr val="000000"/>
                </a:solidFill>
              </a:rPr>
              <a:t>Raggiungimento dello scopo ed </a:t>
            </a:r>
            <a:r>
              <a:rPr lang="it-IT" sz="1800" b="1" dirty="0">
                <a:solidFill>
                  <a:srgbClr val="000000"/>
                </a:solidFill>
              </a:rPr>
              <a:t>errori materiali/ principio non applicabile a fronte della sanzione dell’inammissibilità</a:t>
            </a:r>
          </a:p>
          <a:p>
            <a:pPr marL="0" indent="0" algn="just">
              <a:buNone/>
            </a:pPr>
            <a:endParaRPr lang="it-IT" sz="1700" b="1" i="1" dirty="0">
              <a:solidFill>
                <a:srgbClr val="000000"/>
              </a:solidFill>
            </a:endParaRPr>
          </a:p>
        </p:txBody>
      </p:sp>
    </p:spTree>
    <p:extLst>
      <p:ext uri="{BB962C8B-B14F-4D97-AF65-F5344CB8AC3E}">
        <p14:creationId xmlns:p14="http://schemas.microsoft.com/office/powerpoint/2010/main" val="23093979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884419" y="826680"/>
            <a:ext cx="7375161" cy="1325563"/>
          </a:xfrm>
        </p:spPr>
        <p:txBody>
          <a:bodyPr>
            <a:normAutofit/>
          </a:bodyPr>
          <a:lstStyle/>
          <a:p>
            <a:pPr algn="ctr"/>
            <a:r>
              <a:rPr lang="it-IT" sz="3200" b="1" i="1" dirty="0">
                <a:solidFill>
                  <a:srgbClr val="FFFFFF"/>
                </a:solidFill>
              </a:rPr>
              <a:t>RATIO</a:t>
            </a:r>
          </a:p>
        </p:txBody>
      </p:sp>
      <p:sp>
        <p:nvSpPr>
          <p:cNvPr id="3" name="Segnaposto contenuto 2"/>
          <p:cNvSpPr>
            <a:spLocks noGrp="1"/>
          </p:cNvSpPr>
          <p:nvPr>
            <p:ph idx="1"/>
          </p:nvPr>
        </p:nvSpPr>
        <p:spPr>
          <a:xfrm>
            <a:off x="884419" y="3092970"/>
            <a:ext cx="7375161" cy="2693976"/>
          </a:xfrm>
        </p:spPr>
        <p:txBody>
          <a:bodyPr>
            <a:normAutofit/>
          </a:bodyPr>
          <a:lstStyle/>
          <a:p>
            <a:pPr marL="0" indent="0">
              <a:buNone/>
            </a:pPr>
            <a:r>
              <a:rPr lang="it-IT" sz="2400" dirty="0">
                <a:solidFill>
                  <a:srgbClr val="000000"/>
                </a:solidFill>
              </a:rPr>
              <a:t>- l’inammissibilità evita che l’istanza di conversione rallenti il normale corso dell’esecuzione forzata</a:t>
            </a:r>
          </a:p>
          <a:p>
            <a:pPr marL="0" indent="0">
              <a:buNone/>
            </a:pPr>
            <a:r>
              <a:rPr lang="it-IT" sz="2400" dirty="0">
                <a:solidFill>
                  <a:srgbClr val="000000"/>
                </a:solidFill>
              </a:rPr>
              <a:t>- rappresenta un avvertimento al debitore in ordine alla serietà dell’impegno che assume</a:t>
            </a:r>
          </a:p>
          <a:p>
            <a:r>
              <a:rPr lang="it-IT" sz="2400" b="1" dirty="0">
                <a:solidFill>
                  <a:srgbClr val="000000"/>
                </a:solidFill>
              </a:rPr>
              <a:t>REITERAZIONE</a:t>
            </a:r>
            <a:r>
              <a:rPr lang="it-IT" sz="2400" dirty="0">
                <a:solidFill>
                  <a:srgbClr val="000000"/>
                </a:solidFill>
              </a:rPr>
              <a:t>, è impedita sia da un precedente rigetto che da una declaratoria di inammissibilità per vizi formali (</a:t>
            </a:r>
            <a:r>
              <a:rPr lang="it-IT" sz="2400" b="1" dirty="0">
                <a:solidFill>
                  <a:srgbClr val="000000"/>
                </a:solidFill>
              </a:rPr>
              <a:t>Cass. n. 15362/2017</a:t>
            </a:r>
            <a:r>
              <a:rPr lang="it-IT" sz="2400" dirty="0">
                <a:solidFill>
                  <a:srgbClr val="000000"/>
                </a:solidFill>
              </a:rPr>
              <a:t>)</a:t>
            </a:r>
          </a:p>
        </p:txBody>
      </p:sp>
    </p:spTree>
    <p:extLst>
      <p:ext uri="{BB962C8B-B14F-4D97-AF65-F5344CB8AC3E}">
        <p14:creationId xmlns:p14="http://schemas.microsoft.com/office/powerpoint/2010/main" val="2621432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Segnaposto contenuto 2"/>
          <p:cNvSpPr>
            <a:spLocks noGrp="1"/>
          </p:cNvSpPr>
          <p:nvPr>
            <p:ph idx="1"/>
          </p:nvPr>
        </p:nvSpPr>
        <p:spPr>
          <a:xfrm>
            <a:off x="4567930" y="801866"/>
            <a:ext cx="3979563" cy="5230634"/>
          </a:xfrm>
        </p:spPr>
        <p:txBody>
          <a:bodyPr anchor="ctr">
            <a:normAutofit/>
          </a:bodyPr>
          <a:lstStyle/>
          <a:p>
            <a:r>
              <a:rPr lang="it-IT" dirty="0">
                <a:solidFill>
                  <a:srgbClr val="000000"/>
                </a:solidFill>
              </a:rPr>
              <a:t>Subprocedimento che definisce la procedura esecutiva </a:t>
            </a:r>
            <a:r>
              <a:rPr lang="it-IT" b="1" u="sng" dirty="0">
                <a:solidFill>
                  <a:srgbClr val="000000"/>
                </a:solidFill>
              </a:rPr>
              <a:t>in modo alternativo</a:t>
            </a:r>
            <a:r>
              <a:rPr lang="it-IT" b="1" dirty="0">
                <a:solidFill>
                  <a:srgbClr val="000000"/>
                </a:solidFill>
              </a:rPr>
              <a:t> </a:t>
            </a:r>
            <a:r>
              <a:rPr lang="it-IT" dirty="0">
                <a:solidFill>
                  <a:srgbClr val="000000"/>
                </a:solidFill>
              </a:rPr>
              <a:t>rispetto alla tipica fase di liquidazione</a:t>
            </a:r>
          </a:p>
          <a:p>
            <a:pPr marL="0" indent="0">
              <a:buNone/>
            </a:pPr>
            <a:endParaRPr lang="it-IT" dirty="0">
              <a:solidFill>
                <a:srgbClr val="000000"/>
              </a:solidFill>
            </a:endParaRPr>
          </a:p>
          <a:p>
            <a:r>
              <a:rPr lang="it-IT" b="1" dirty="0">
                <a:solidFill>
                  <a:srgbClr val="000000"/>
                </a:solidFill>
              </a:rPr>
              <a:t>TRASFERIMENTO DEL VINCOLO PIGNORATIZIO </a:t>
            </a:r>
            <a:r>
              <a:rPr lang="it-IT" dirty="0">
                <a:solidFill>
                  <a:srgbClr val="000000"/>
                </a:solidFill>
              </a:rPr>
              <a:t>dai beni inizialmente aggrediti ad una somma di denaro normativamente determinata</a:t>
            </a:r>
          </a:p>
          <a:p>
            <a:pPr marL="0" indent="0">
              <a:buNone/>
            </a:pPr>
            <a:endParaRPr lang="it-IT" dirty="0">
              <a:solidFill>
                <a:srgbClr val="000000"/>
              </a:solidFill>
            </a:endParaRPr>
          </a:p>
          <a:p>
            <a:r>
              <a:rPr lang="it-IT" dirty="0">
                <a:solidFill>
                  <a:srgbClr val="000000"/>
                </a:solidFill>
              </a:rPr>
              <a:t>Diritto del debitore</a:t>
            </a:r>
          </a:p>
          <a:p>
            <a:pPr marL="0" indent="0">
              <a:buNone/>
            </a:pPr>
            <a:endParaRPr lang="it-IT" dirty="0">
              <a:solidFill>
                <a:srgbClr val="000000"/>
              </a:solidFill>
            </a:endParaRPr>
          </a:p>
          <a:p>
            <a:r>
              <a:rPr lang="it-IT" dirty="0">
                <a:solidFill>
                  <a:srgbClr val="000000"/>
                </a:solidFill>
              </a:rPr>
              <a:t>Competenza del Giudice dell’Esecuzione</a:t>
            </a:r>
          </a:p>
        </p:txBody>
      </p:sp>
    </p:spTree>
    <p:extLst>
      <p:ext uri="{BB962C8B-B14F-4D97-AF65-F5344CB8AC3E}">
        <p14:creationId xmlns:p14="http://schemas.microsoft.com/office/powerpoint/2010/main" val="35791616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884419" y="826680"/>
            <a:ext cx="7375161" cy="1325563"/>
          </a:xfrm>
        </p:spPr>
        <p:txBody>
          <a:bodyPr>
            <a:normAutofit/>
          </a:bodyPr>
          <a:lstStyle/>
          <a:p>
            <a:pPr algn="ctr"/>
            <a:r>
              <a:rPr lang="it-IT" sz="3200" b="1" dirty="0">
                <a:solidFill>
                  <a:srgbClr val="FFFFFF"/>
                </a:solidFill>
              </a:rPr>
              <a:t>RESTITUZIONE DEL </a:t>
            </a:r>
            <a:r>
              <a:rPr lang="it-IT" sz="3200" b="1" dirty="0" smtClean="0">
                <a:solidFill>
                  <a:srgbClr val="FFFFFF"/>
                </a:solidFill>
              </a:rPr>
              <a:t>QUINTO E REITERAZIONE DELL’ISTANZA</a:t>
            </a:r>
            <a:endParaRPr lang="it-IT" sz="3200" b="1" dirty="0">
              <a:solidFill>
                <a:srgbClr val="FFFFFF"/>
              </a:solidFill>
            </a:endParaRPr>
          </a:p>
        </p:txBody>
      </p:sp>
      <p:sp>
        <p:nvSpPr>
          <p:cNvPr id="3" name="Segnaposto contenuto 2"/>
          <p:cNvSpPr>
            <a:spLocks noGrp="1"/>
          </p:cNvSpPr>
          <p:nvPr>
            <p:ph idx="1"/>
          </p:nvPr>
        </p:nvSpPr>
        <p:spPr>
          <a:xfrm>
            <a:off x="884419" y="3092970"/>
            <a:ext cx="7375161" cy="2693976"/>
          </a:xfrm>
        </p:spPr>
        <p:txBody>
          <a:bodyPr>
            <a:normAutofit/>
          </a:bodyPr>
          <a:lstStyle/>
          <a:p>
            <a:pPr marL="0" indent="0">
              <a:buNone/>
            </a:pPr>
            <a:r>
              <a:rPr lang="it-IT" sz="1600" dirty="0">
                <a:solidFill>
                  <a:srgbClr val="000000"/>
                </a:solidFill>
              </a:rPr>
              <a:t>- </a:t>
            </a:r>
            <a:r>
              <a:rPr lang="it-IT" sz="2400" dirty="0">
                <a:solidFill>
                  <a:srgbClr val="000000"/>
                </a:solidFill>
              </a:rPr>
              <a:t>quando il debitore </a:t>
            </a:r>
            <a:r>
              <a:rPr lang="it-IT" sz="2400" b="1" dirty="0">
                <a:solidFill>
                  <a:srgbClr val="000000"/>
                </a:solidFill>
              </a:rPr>
              <a:t>rinunci</a:t>
            </a:r>
            <a:r>
              <a:rPr lang="it-IT" sz="2400" dirty="0">
                <a:solidFill>
                  <a:srgbClr val="000000"/>
                </a:solidFill>
              </a:rPr>
              <a:t> all’istanza di conversione</a:t>
            </a:r>
          </a:p>
          <a:p>
            <a:pPr>
              <a:buFontTx/>
              <a:buChar char="-"/>
            </a:pPr>
            <a:r>
              <a:rPr lang="it-IT" sz="2400" dirty="0" smtClean="0">
                <a:solidFill>
                  <a:srgbClr val="000000"/>
                </a:solidFill>
              </a:rPr>
              <a:t>quando </a:t>
            </a:r>
            <a:r>
              <a:rPr lang="it-IT" sz="2400" dirty="0">
                <a:solidFill>
                  <a:srgbClr val="000000"/>
                </a:solidFill>
              </a:rPr>
              <a:t>l’istanza sia </a:t>
            </a:r>
            <a:r>
              <a:rPr lang="it-IT" sz="2400" b="1" dirty="0">
                <a:solidFill>
                  <a:srgbClr val="000000"/>
                </a:solidFill>
              </a:rPr>
              <a:t>dichiarata inammissibile</a:t>
            </a:r>
            <a:r>
              <a:rPr lang="it-IT" sz="2400" dirty="0">
                <a:solidFill>
                  <a:srgbClr val="000000"/>
                </a:solidFill>
              </a:rPr>
              <a:t> (l’incameramento delle somme invece consegue solo all’inottemperanza del pagamento delle somme individuate con l’ordinanza di </a:t>
            </a:r>
            <a:r>
              <a:rPr lang="it-IT" sz="2400" dirty="0" smtClean="0">
                <a:solidFill>
                  <a:srgbClr val="000000"/>
                </a:solidFill>
              </a:rPr>
              <a:t>conversione)</a:t>
            </a:r>
          </a:p>
          <a:p>
            <a:pPr>
              <a:buFontTx/>
              <a:buChar char="-"/>
            </a:pPr>
            <a:r>
              <a:rPr lang="it-IT" sz="2400" dirty="0" smtClean="0">
                <a:solidFill>
                  <a:srgbClr val="000000"/>
                </a:solidFill>
              </a:rPr>
              <a:t>Istanza </a:t>
            </a:r>
            <a:r>
              <a:rPr lang="it-IT" sz="2400" dirty="0">
                <a:solidFill>
                  <a:srgbClr val="000000"/>
                </a:solidFill>
              </a:rPr>
              <a:t>ulteriore ammissibile invece quando il debitore abbia rinunciato a quella </a:t>
            </a:r>
            <a:r>
              <a:rPr lang="it-IT" sz="2400" dirty="0" smtClean="0">
                <a:solidFill>
                  <a:srgbClr val="000000"/>
                </a:solidFill>
              </a:rPr>
              <a:t>precedente</a:t>
            </a:r>
          </a:p>
        </p:txBody>
      </p:sp>
    </p:spTree>
    <p:extLst>
      <p:ext uri="{BB962C8B-B14F-4D97-AF65-F5344CB8AC3E}">
        <p14:creationId xmlns:p14="http://schemas.microsoft.com/office/powerpoint/2010/main" val="41535109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884419" y="826680"/>
            <a:ext cx="7375161" cy="1325563"/>
          </a:xfrm>
        </p:spPr>
        <p:txBody>
          <a:bodyPr>
            <a:normAutofit/>
          </a:bodyPr>
          <a:lstStyle/>
          <a:p>
            <a:pPr algn="ctr"/>
            <a:r>
              <a:rPr lang="it-IT" sz="3200" b="1" i="1" dirty="0">
                <a:solidFill>
                  <a:srgbClr val="FFFFFF"/>
                </a:solidFill>
              </a:rPr>
              <a:t>DIES A QUO</a:t>
            </a:r>
          </a:p>
        </p:txBody>
      </p:sp>
      <p:sp>
        <p:nvSpPr>
          <p:cNvPr id="3" name="Segnaposto contenuto 2"/>
          <p:cNvSpPr>
            <a:spLocks noGrp="1"/>
          </p:cNvSpPr>
          <p:nvPr>
            <p:ph idx="1"/>
          </p:nvPr>
        </p:nvSpPr>
        <p:spPr>
          <a:xfrm>
            <a:off x="884419" y="3092970"/>
            <a:ext cx="7375161" cy="2693976"/>
          </a:xfrm>
        </p:spPr>
        <p:txBody>
          <a:bodyPr>
            <a:normAutofit/>
          </a:bodyPr>
          <a:lstStyle/>
          <a:p>
            <a:r>
              <a:rPr lang="it-IT" sz="2400" dirty="0">
                <a:solidFill>
                  <a:srgbClr val="000000"/>
                </a:solidFill>
              </a:rPr>
              <a:t>fino alla notifica del pignoramento, pagamento a mani dell’ufficiale giudiziario, art. 494 </a:t>
            </a:r>
            <a:r>
              <a:rPr lang="it-IT" sz="2400" dirty="0" err="1">
                <a:solidFill>
                  <a:srgbClr val="000000"/>
                </a:solidFill>
              </a:rPr>
              <a:t>c.p.c.</a:t>
            </a:r>
            <a:endParaRPr lang="it-IT" sz="2400" dirty="0">
              <a:solidFill>
                <a:srgbClr val="000000"/>
              </a:solidFill>
            </a:endParaRPr>
          </a:p>
          <a:p>
            <a:r>
              <a:rPr lang="it-IT" sz="2400" dirty="0">
                <a:solidFill>
                  <a:srgbClr val="000000"/>
                </a:solidFill>
              </a:rPr>
              <a:t>dopo la </a:t>
            </a:r>
            <a:r>
              <a:rPr lang="it-IT" sz="2400" b="1" dirty="0">
                <a:solidFill>
                  <a:srgbClr val="000000"/>
                </a:solidFill>
              </a:rPr>
              <a:t>notifica del pignoramento</a:t>
            </a:r>
            <a:r>
              <a:rPr lang="it-IT" sz="2400" dirty="0">
                <a:solidFill>
                  <a:srgbClr val="000000"/>
                </a:solidFill>
              </a:rPr>
              <a:t>, ammissibilità dell’istanza di conversione</a:t>
            </a:r>
          </a:p>
          <a:p>
            <a:r>
              <a:rPr lang="it-IT" sz="2400" b="1" dirty="0">
                <a:solidFill>
                  <a:srgbClr val="000000"/>
                </a:solidFill>
              </a:rPr>
              <a:t>anche prima dell’iscrizione a ruolo </a:t>
            </a:r>
            <a:r>
              <a:rPr lang="it-IT" sz="2400" dirty="0">
                <a:solidFill>
                  <a:srgbClr val="000000"/>
                </a:solidFill>
              </a:rPr>
              <a:t>(</a:t>
            </a:r>
            <a:r>
              <a:rPr lang="it-IT" sz="2400" b="1" u="sng" dirty="0">
                <a:solidFill>
                  <a:srgbClr val="000000"/>
                </a:solidFill>
              </a:rPr>
              <a:t>art. 159 </a:t>
            </a:r>
            <a:r>
              <a:rPr lang="it-IT" sz="2400" b="1" i="1" u="sng" dirty="0">
                <a:solidFill>
                  <a:srgbClr val="000000"/>
                </a:solidFill>
              </a:rPr>
              <a:t>ter</a:t>
            </a:r>
            <a:r>
              <a:rPr lang="it-IT" sz="2400" b="1" u="sng" dirty="0">
                <a:solidFill>
                  <a:srgbClr val="000000"/>
                </a:solidFill>
              </a:rPr>
              <a:t> </a:t>
            </a:r>
            <a:r>
              <a:rPr lang="it-IT" sz="2400" b="1" u="sng" dirty="0" err="1">
                <a:solidFill>
                  <a:srgbClr val="000000"/>
                </a:solidFill>
              </a:rPr>
              <a:t>disp</a:t>
            </a:r>
            <a:r>
              <a:rPr lang="it-IT" sz="2400" b="1" u="sng" dirty="0">
                <a:solidFill>
                  <a:srgbClr val="000000"/>
                </a:solidFill>
              </a:rPr>
              <a:t>. </a:t>
            </a:r>
            <a:r>
              <a:rPr lang="it-IT" sz="2400" b="1" u="sng" dirty="0" err="1">
                <a:solidFill>
                  <a:srgbClr val="000000"/>
                </a:solidFill>
              </a:rPr>
              <a:t>att</a:t>
            </a:r>
            <a:r>
              <a:rPr lang="it-IT" sz="2400" b="1" u="sng" dirty="0">
                <a:solidFill>
                  <a:srgbClr val="000000"/>
                </a:solidFill>
              </a:rPr>
              <a:t>. </a:t>
            </a:r>
            <a:r>
              <a:rPr lang="it-IT" sz="2400" b="1" u="sng" dirty="0" err="1">
                <a:solidFill>
                  <a:srgbClr val="000000"/>
                </a:solidFill>
              </a:rPr>
              <a:t>c.p.c</a:t>
            </a:r>
            <a:r>
              <a:rPr lang="it-IT" sz="2400" dirty="0" err="1">
                <a:solidFill>
                  <a:srgbClr val="000000"/>
                </a:solidFill>
              </a:rPr>
              <a:t>.</a:t>
            </a:r>
            <a:r>
              <a:rPr lang="it-IT" sz="2400" dirty="0">
                <a:solidFill>
                  <a:srgbClr val="000000"/>
                </a:solidFill>
              </a:rPr>
              <a:t>, iscrizione a ruolo a cura di un soggetto diverso dal creditore che depositi un’istanza)</a:t>
            </a:r>
          </a:p>
        </p:txBody>
      </p:sp>
    </p:spTree>
    <p:extLst>
      <p:ext uri="{BB962C8B-B14F-4D97-AF65-F5344CB8AC3E}">
        <p14:creationId xmlns:p14="http://schemas.microsoft.com/office/powerpoint/2010/main" val="40559206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884419" y="826680"/>
            <a:ext cx="7375161" cy="1325563"/>
          </a:xfrm>
        </p:spPr>
        <p:txBody>
          <a:bodyPr>
            <a:normAutofit/>
          </a:bodyPr>
          <a:lstStyle/>
          <a:p>
            <a:pPr algn="ctr"/>
            <a:r>
              <a:rPr lang="it-IT" sz="3200" b="1" dirty="0">
                <a:solidFill>
                  <a:srgbClr val="FFFFFF"/>
                </a:solidFill>
              </a:rPr>
              <a:t>TEMPESTIVITÀ: </a:t>
            </a:r>
            <a:r>
              <a:rPr lang="it-IT" sz="3200" b="1" i="1" dirty="0" err="1">
                <a:solidFill>
                  <a:srgbClr val="FFFFFF"/>
                </a:solidFill>
              </a:rPr>
              <a:t>dies</a:t>
            </a:r>
            <a:r>
              <a:rPr lang="it-IT" sz="3200" b="1" i="1" dirty="0">
                <a:solidFill>
                  <a:srgbClr val="FFFFFF"/>
                </a:solidFill>
              </a:rPr>
              <a:t> ad </a:t>
            </a:r>
            <a:r>
              <a:rPr lang="it-IT" sz="3200" b="1" i="1" dirty="0" err="1">
                <a:solidFill>
                  <a:srgbClr val="FFFFFF"/>
                </a:solidFill>
              </a:rPr>
              <a:t>quem</a:t>
            </a:r>
            <a:endParaRPr lang="it-IT" sz="3200" b="1" i="1" dirty="0">
              <a:solidFill>
                <a:srgbClr val="FFFFFF"/>
              </a:solidFill>
            </a:endParaRPr>
          </a:p>
        </p:txBody>
      </p:sp>
      <p:sp>
        <p:nvSpPr>
          <p:cNvPr id="3" name="Segnaposto contenuto 2"/>
          <p:cNvSpPr>
            <a:spLocks noGrp="1"/>
          </p:cNvSpPr>
          <p:nvPr>
            <p:ph idx="1"/>
          </p:nvPr>
        </p:nvSpPr>
        <p:spPr>
          <a:xfrm>
            <a:off x="884419" y="3092970"/>
            <a:ext cx="7375161" cy="2693976"/>
          </a:xfrm>
        </p:spPr>
        <p:txBody>
          <a:bodyPr>
            <a:normAutofit/>
          </a:bodyPr>
          <a:lstStyle/>
          <a:p>
            <a:pPr marL="0" indent="0">
              <a:buNone/>
            </a:pPr>
            <a:r>
              <a:rPr lang="it-IT" sz="2000" b="1" dirty="0">
                <a:solidFill>
                  <a:srgbClr val="000000"/>
                </a:solidFill>
              </a:rPr>
              <a:t>art. 495 co. 1 </a:t>
            </a:r>
            <a:r>
              <a:rPr lang="it-IT" sz="2000" b="1" dirty="0" err="1">
                <a:solidFill>
                  <a:srgbClr val="000000"/>
                </a:solidFill>
              </a:rPr>
              <a:t>c.p.c.</a:t>
            </a:r>
            <a:endParaRPr lang="it-IT" sz="2000" b="1" dirty="0">
              <a:solidFill>
                <a:srgbClr val="000000"/>
              </a:solidFill>
            </a:endParaRPr>
          </a:p>
          <a:p>
            <a:pPr marL="0" indent="0">
              <a:buNone/>
            </a:pPr>
            <a:r>
              <a:rPr lang="it-IT" sz="2000" b="1" i="1" u="sng" dirty="0"/>
              <a:t>Prima che sia disposta la </a:t>
            </a:r>
            <a:r>
              <a:rPr lang="it-IT" sz="2000" b="1" i="1" u="sng" dirty="0">
                <a:hlinkClick r:id="rId3" action="ppaction://hlinkfile" tooltip="Dizionario Giuridico: Vendita forzata"/>
              </a:rPr>
              <a:t>vendita</a:t>
            </a:r>
            <a:r>
              <a:rPr lang="it-IT" sz="2000" b="1" i="1" u="sng" dirty="0"/>
              <a:t> o l'assegnazione a norma degli articoli 530, 552 e 569</a:t>
            </a:r>
            <a:r>
              <a:rPr lang="it-IT" sz="2000" i="1" dirty="0"/>
              <a:t>, il debitore </a:t>
            </a:r>
            <a:r>
              <a:rPr lang="it-IT" sz="2000" i="1" dirty="0" err="1"/>
              <a:t>puo'</a:t>
            </a:r>
            <a:r>
              <a:rPr lang="it-IT" sz="2000" i="1" dirty="0"/>
              <a:t> chiedere di sostituire alle cose o ai crediti pignorati una somma di denaro pari, oltre alle spese di esecuzione, all'importo dovuto al </a:t>
            </a:r>
            <a:r>
              <a:rPr lang="it-IT" sz="2000" i="1" dirty="0">
                <a:hlinkClick r:id="rId4" action="ppaction://hlinkfile" tooltip="Dizionario Giuridico: Creditore pignorante"/>
              </a:rPr>
              <a:t>creditore pignorante</a:t>
            </a:r>
            <a:r>
              <a:rPr lang="it-IT" sz="2000" i="1" dirty="0"/>
              <a:t> e ai </a:t>
            </a:r>
            <a:r>
              <a:rPr lang="it-IT" sz="2000" i="1" dirty="0">
                <a:hlinkClick r:id="rId5" action="ppaction://hlinkfile" tooltip="Dizionario Giuridico: Creditori intervenuti"/>
              </a:rPr>
              <a:t>creditori intervenuti</a:t>
            </a:r>
            <a:r>
              <a:rPr lang="it-IT" sz="2000" i="1" dirty="0"/>
              <a:t>, comprensivo del capitale, degli interessi e delle spese. </a:t>
            </a:r>
          </a:p>
          <a:p>
            <a:pPr marL="0" indent="0">
              <a:buNone/>
            </a:pPr>
            <a:endParaRPr lang="it-IT" sz="2000" b="1" i="1" dirty="0" smtClean="0">
              <a:solidFill>
                <a:srgbClr val="000000"/>
              </a:solidFill>
            </a:endParaRPr>
          </a:p>
          <a:p>
            <a:pPr marL="0" indent="0">
              <a:buNone/>
            </a:pPr>
            <a:r>
              <a:rPr lang="it-IT" sz="2000" b="1" i="1" dirty="0" smtClean="0">
                <a:solidFill>
                  <a:srgbClr val="000000"/>
                </a:solidFill>
              </a:rPr>
              <a:t>PRIMA</a:t>
            </a:r>
            <a:r>
              <a:rPr lang="it-IT" sz="2000" b="1" i="1" dirty="0">
                <a:solidFill>
                  <a:srgbClr val="000000"/>
                </a:solidFill>
              </a:rPr>
              <a:t>: </a:t>
            </a:r>
            <a:r>
              <a:rPr lang="it-IT" sz="2000" i="1" dirty="0">
                <a:solidFill>
                  <a:srgbClr val="000000"/>
                </a:solidFill>
              </a:rPr>
              <a:t>«in qualsiasi momento anteriore alla vendita»</a:t>
            </a:r>
          </a:p>
        </p:txBody>
      </p:sp>
    </p:spTree>
    <p:extLst>
      <p:ext uri="{BB962C8B-B14F-4D97-AF65-F5344CB8AC3E}">
        <p14:creationId xmlns:p14="http://schemas.microsoft.com/office/powerpoint/2010/main" val="6553168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480059" y="2053641"/>
            <a:ext cx="2751871" cy="2760098"/>
          </a:xfrm>
        </p:spPr>
        <p:txBody>
          <a:bodyPr>
            <a:normAutofit/>
          </a:bodyPr>
          <a:lstStyle/>
          <a:p>
            <a:r>
              <a:rPr lang="it-IT" dirty="0" smtClean="0">
                <a:solidFill>
                  <a:srgbClr val="FFFFFF"/>
                </a:solidFill>
              </a:rPr>
              <a:t>ART. 187</a:t>
            </a:r>
            <a:r>
              <a:rPr lang="it-IT" i="1" dirty="0" smtClean="0">
                <a:solidFill>
                  <a:srgbClr val="FFFFFF"/>
                </a:solidFill>
              </a:rPr>
              <a:t> BIS </a:t>
            </a:r>
            <a:r>
              <a:rPr lang="it-IT" dirty="0" smtClean="0">
                <a:solidFill>
                  <a:srgbClr val="FFFFFF"/>
                </a:solidFill>
              </a:rPr>
              <a:t>DISP. ATT. C.P.C.</a:t>
            </a:r>
            <a:endParaRPr lang="it-IT" dirty="0">
              <a:solidFill>
                <a:srgbClr val="FFFFFF"/>
              </a:solidFill>
            </a:endParaRPr>
          </a:p>
        </p:txBody>
      </p:sp>
      <p:sp>
        <p:nvSpPr>
          <p:cNvPr id="3" name="Segnaposto contenuto 2"/>
          <p:cNvSpPr>
            <a:spLocks noGrp="1"/>
          </p:cNvSpPr>
          <p:nvPr>
            <p:ph idx="1"/>
          </p:nvPr>
        </p:nvSpPr>
        <p:spPr>
          <a:xfrm>
            <a:off x="4567930" y="801866"/>
            <a:ext cx="3979563" cy="5230634"/>
          </a:xfrm>
        </p:spPr>
        <p:txBody>
          <a:bodyPr anchor="ctr">
            <a:normAutofit/>
          </a:bodyPr>
          <a:lstStyle/>
          <a:p>
            <a:pPr marL="0" indent="0">
              <a:buNone/>
            </a:pPr>
            <a:r>
              <a:rPr lang="it-IT" i="1" dirty="0" smtClean="0">
                <a:solidFill>
                  <a:srgbClr val="000000"/>
                </a:solidFill>
              </a:rPr>
              <a:t>In </a:t>
            </a:r>
            <a:r>
              <a:rPr lang="it-IT" i="1" dirty="0">
                <a:solidFill>
                  <a:srgbClr val="000000"/>
                </a:solidFill>
              </a:rPr>
              <a:t>ogni caso di estinzione o di chiusura anticipata del processo esecutivo avvenuta </a:t>
            </a:r>
            <a:r>
              <a:rPr lang="it-IT" b="1" i="1" u="sng" dirty="0">
                <a:solidFill>
                  <a:srgbClr val="000000"/>
                </a:solidFill>
              </a:rPr>
              <a:t>dopo l’aggiudicazione, anche provvisoria, o l’assegnazione</a:t>
            </a:r>
            <a:r>
              <a:rPr lang="it-IT" i="1" dirty="0">
                <a:solidFill>
                  <a:srgbClr val="000000"/>
                </a:solidFill>
              </a:rPr>
              <a:t>, restano fermi nei confronti dei terzi aggiudicatari o assegnatari, in forza dell’art. 632 co. 2 c.p.c., gli effetti di tali atti. </a:t>
            </a:r>
            <a:r>
              <a:rPr lang="it-IT" b="1" i="1" dirty="0">
                <a:solidFill>
                  <a:srgbClr val="000000"/>
                </a:solidFill>
              </a:rPr>
              <a:t>Dopo il compimento degli stessi atti, l’istanza di cui all’art. 495 c.p.c. non è più procedibile</a:t>
            </a:r>
          </a:p>
          <a:p>
            <a:r>
              <a:rPr lang="it-IT" b="1" i="1" dirty="0">
                <a:solidFill>
                  <a:srgbClr val="000000"/>
                </a:solidFill>
              </a:rPr>
              <a:t>DOPO AGGIUDICAZIONE  PROVVISORIA/ASSEGNAZIONE – improcedibilità dell’istanza di conversione</a:t>
            </a:r>
          </a:p>
        </p:txBody>
      </p:sp>
    </p:spTree>
    <p:extLst>
      <p:ext uri="{BB962C8B-B14F-4D97-AF65-F5344CB8AC3E}">
        <p14:creationId xmlns:p14="http://schemas.microsoft.com/office/powerpoint/2010/main" val="13944206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884419" y="826680"/>
            <a:ext cx="7375161" cy="1325563"/>
          </a:xfrm>
        </p:spPr>
        <p:txBody>
          <a:bodyPr>
            <a:normAutofit/>
          </a:bodyPr>
          <a:lstStyle/>
          <a:p>
            <a:pPr algn="ctr"/>
            <a:r>
              <a:rPr lang="it-IT" sz="3200" b="1" dirty="0">
                <a:solidFill>
                  <a:srgbClr val="FFFFFF"/>
                </a:solidFill>
              </a:rPr>
              <a:t>Disciplina transitoria</a:t>
            </a:r>
          </a:p>
        </p:txBody>
      </p:sp>
      <p:sp>
        <p:nvSpPr>
          <p:cNvPr id="3" name="Segnaposto contenuto 2"/>
          <p:cNvSpPr>
            <a:spLocks noGrp="1"/>
          </p:cNvSpPr>
          <p:nvPr>
            <p:ph idx="1"/>
          </p:nvPr>
        </p:nvSpPr>
        <p:spPr>
          <a:xfrm>
            <a:off x="884419" y="3092970"/>
            <a:ext cx="7375161" cy="2693976"/>
          </a:xfrm>
        </p:spPr>
        <p:txBody>
          <a:bodyPr>
            <a:normAutofit/>
          </a:bodyPr>
          <a:lstStyle/>
          <a:p>
            <a:r>
              <a:rPr lang="it-IT" sz="1700">
                <a:solidFill>
                  <a:srgbClr val="000000"/>
                </a:solidFill>
              </a:rPr>
              <a:t>Norma di </a:t>
            </a:r>
            <a:r>
              <a:rPr lang="it-IT" sz="1700" b="1">
                <a:solidFill>
                  <a:srgbClr val="000000"/>
                </a:solidFill>
              </a:rPr>
              <a:t>interpretazione autentica </a:t>
            </a:r>
            <a:r>
              <a:rPr lang="it-IT" sz="1700">
                <a:solidFill>
                  <a:srgbClr val="000000"/>
                </a:solidFill>
              </a:rPr>
              <a:t>che trova applicazione anche ai procedimenti in corso alla data della sua entrata in  vigore (Cass. n. 25507/2006)</a:t>
            </a:r>
          </a:p>
          <a:p>
            <a:r>
              <a:rPr lang="it-IT" sz="1700">
                <a:solidFill>
                  <a:srgbClr val="000000"/>
                </a:solidFill>
              </a:rPr>
              <a:t>Istanze di conversione nell’ambito di </a:t>
            </a:r>
            <a:r>
              <a:rPr lang="it-IT" sz="1700" b="1">
                <a:solidFill>
                  <a:srgbClr val="000000"/>
                </a:solidFill>
              </a:rPr>
              <a:t>procedure già pendenti alla data di entrata in vigore della legge n. 80/2005 (1 MARZO 2006)</a:t>
            </a:r>
            <a:r>
              <a:rPr lang="it-IT" sz="1700">
                <a:solidFill>
                  <a:srgbClr val="000000"/>
                </a:solidFill>
              </a:rPr>
              <a:t>;</a:t>
            </a:r>
          </a:p>
          <a:p>
            <a:r>
              <a:rPr lang="it-IT" sz="1700" b="1">
                <a:solidFill>
                  <a:srgbClr val="000000"/>
                </a:solidFill>
              </a:rPr>
              <a:t>REGOLA GENERALE </a:t>
            </a:r>
            <a:r>
              <a:rPr lang="it-IT" sz="1700">
                <a:solidFill>
                  <a:srgbClr val="000000"/>
                </a:solidFill>
              </a:rPr>
              <a:t>(art. 2 co. 3 </a:t>
            </a:r>
            <a:r>
              <a:rPr lang="it-IT" sz="1700" i="1">
                <a:solidFill>
                  <a:srgbClr val="000000"/>
                </a:solidFill>
              </a:rPr>
              <a:t>sexies</a:t>
            </a:r>
            <a:r>
              <a:rPr lang="it-IT" sz="1700">
                <a:solidFill>
                  <a:srgbClr val="000000"/>
                </a:solidFill>
              </a:rPr>
              <a:t>), le nuove disposizioni si applicano alle procedure in corso alla data del 1 marzo 2006 ma «</a:t>
            </a:r>
            <a:r>
              <a:rPr lang="it-IT" sz="1700" i="1">
                <a:solidFill>
                  <a:srgbClr val="000000"/>
                </a:solidFill>
              </a:rPr>
              <a:t>quando è stata ordinata la vendita, questa ha luogo con l’osservanza delle norme precedentemente in vigore</a:t>
            </a:r>
            <a:r>
              <a:rPr lang="it-IT" sz="1700">
                <a:solidFill>
                  <a:srgbClr val="000000"/>
                </a:solidFill>
              </a:rPr>
              <a:t>»</a:t>
            </a:r>
          </a:p>
        </p:txBody>
      </p:sp>
    </p:spTree>
    <p:extLst>
      <p:ext uri="{BB962C8B-B14F-4D97-AF65-F5344CB8AC3E}">
        <p14:creationId xmlns:p14="http://schemas.microsoft.com/office/powerpoint/2010/main" val="3414762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884419" y="826680"/>
            <a:ext cx="7375161" cy="1325563"/>
          </a:xfrm>
        </p:spPr>
        <p:txBody>
          <a:bodyPr>
            <a:normAutofit/>
          </a:bodyPr>
          <a:lstStyle/>
          <a:p>
            <a:pPr algn="ctr"/>
            <a:r>
              <a:rPr lang="it-IT" sz="3200" b="1" dirty="0">
                <a:solidFill>
                  <a:srgbClr val="FFFFFF"/>
                </a:solidFill>
              </a:rPr>
              <a:t>Tesi:</a:t>
            </a:r>
          </a:p>
        </p:txBody>
      </p:sp>
      <p:sp>
        <p:nvSpPr>
          <p:cNvPr id="3" name="Segnaposto contenuto 2"/>
          <p:cNvSpPr>
            <a:spLocks noGrp="1"/>
          </p:cNvSpPr>
          <p:nvPr>
            <p:ph idx="1"/>
          </p:nvPr>
        </p:nvSpPr>
        <p:spPr>
          <a:xfrm>
            <a:off x="884419" y="3092970"/>
            <a:ext cx="7375161" cy="2693976"/>
          </a:xfrm>
        </p:spPr>
        <p:txBody>
          <a:bodyPr>
            <a:normAutofit/>
          </a:bodyPr>
          <a:lstStyle/>
          <a:p>
            <a:r>
              <a:rPr lang="it-IT" sz="1700" dirty="0">
                <a:solidFill>
                  <a:srgbClr val="000000"/>
                </a:solidFill>
              </a:rPr>
              <a:t>Inapplicabilità della nuova disciplina alle procedure in cui il pignoramento non soddisfi l’onere informativo di cui all’art. 492 co. 3 c.p.c.;</a:t>
            </a:r>
          </a:p>
          <a:p>
            <a:r>
              <a:rPr lang="it-IT" sz="1700" dirty="0">
                <a:solidFill>
                  <a:srgbClr val="000000"/>
                </a:solidFill>
              </a:rPr>
              <a:t>L’istanza di conversione presentata in sede di vendita va disciplinata dalla previgente normativa in via analogica con quanto previsto per la fase di vendita in generale – </a:t>
            </a:r>
            <a:r>
              <a:rPr lang="it-IT" sz="1700" u="sng" dirty="0">
                <a:solidFill>
                  <a:srgbClr val="000000"/>
                </a:solidFill>
              </a:rPr>
              <a:t>AMMISSIBILITÀ se proposta dopo la vendita ma prima dell’aggiudicazione provvisoria/assegnazione</a:t>
            </a:r>
          </a:p>
          <a:p>
            <a:r>
              <a:rPr lang="it-IT" sz="1700" dirty="0">
                <a:solidFill>
                  <a:srgbClr val="000000"/>
                </a:solidFill>
              </a:rPr>
              <a:t>Istanza di vendita ammissibile solo quando proposta prima che sia disposta la vendita – </a:t>
            </a:r>
            <a:r>
              <a:rPr lang="it-IT" sz="1700" u="sng" dirty="0">
                <a:solidFill>
                  <a:srgbClr val="000000"/>
                </a:solidFill>
              </a:rPr>
              <a:t>INAMMISSIBILITÀ se proposta dopo la vendita</a:t>
            </a:r>
          </a:p>
        </p:txBody>
      </p:sp>
    </p:spTree>
    <p:extLst>
      <p:ext uri="{BB962C8B-B14F-4D97-AF65-F5344CB8AC3E}">
        <p14:creationId xmlns:p14="http://schemas.microsoft.com/office/powerpoint/2010/main" val="41456467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480059" y="2053641"/>
            <a:ext cx="2751871" cy="2760098"/>
          </a:xfrm>
        </p:spPr>
        <p:txBody>
          <a:bodyPr>
            <a:normAutofit/>
          </a:bodyPr>
          <a:lstStyle/>
          <a:p>
            <a:endParaRPr lang="it-IT">
              <a:solidFill>
                <a:srgbClr val="FFFFFF"/>
              </a:solidFill>
            </a:endParaRPr>
          </a:p>
        </p:txBody>
      </p:sp>
      <p:sp>
        <p:nvSpPr>
          <p:cNvPr id="3" name="Segnaposto contenuto 2"/>
          <p:cNvSpPr>
            <a:spLocks noGrp="1"/>
          </p:cNvSpPr>
          <p:nvPr>
            <p:ph idx="1"/>
          </p:nvPr>
        </p:nvSpPr>
        <p:spPr>
          <a:xfrm>
            <a:off x="4567930" y="801866"/>
            <a:ext cx="3979563" cy="5230634"/>
          </a:xfrm>
        </p:spPr>
        <p:txBody>
          <a:bodyPr anchor="ctr">
            <a:normAutofit/>
          </a:bodyPr>
          <a:lstStyle/>
          <a:p>
            <a:r>
              <a:rPr lang="it-IT" sz="1900" b="1" dirty="0">
                <a:solidFill>
                  <a:srgbClr val="000000"/>
                </a:solidFill>
              </a:rPr>
              <a:t>Cass. SS.UU. n. 25507/2006</a:t>
            </a:r>
          </a:p>
          <a:p>
            <a:r>
              <a:rPr lang="it-IT" sz="1900" b="1" dirty="0">
                <a:solidFill>
                  <a:srgbClr val="000000"/>
                </a:solidFill>
              </a:rPr>
              <a:t>C. Cost. n. 309/2008</a:t>
            </a:r>
          </a:p>
          <a:p>
            <a:pPr marL="227013" indent="-214313">
              <a:buNone/>
            </a:pPr>
            <a:r>
              <a:rPr lang="it-IT" sz="1900" dirty="0">
                <a:solidFill>
                  <a:srgbClr val="000000"/>
                </a:solidFill>
              </a:rPr>
              <a:t>1</a:t>
            </a:r>
            <a:r>
              <a:rPr lang="it-IT" sz="1900" b="1" dirty="0">
                <a:solidFill>
                  <a:srgbClr val="000000"/>
                </a:solidFill>
              </a:rPr>
              <a:t>. RETRODATAZIONE </a:t>
            </a:r>
            <a:r>
              <a:rPr lang="it-IT" sz="1900" dirty="0">
                <a:solidFill>
                  <a:srgbClr val="000000"/>
                </a:solidFill>
              </a:rPr>
              <a:t>del termine finale di proponibilità dell’istanza di conversione anche nelle procedure già pendente alla data del 1 marzo 2006 (improcedibilità delle istanze per cui vi fosse già stata assegnazione o aggiudicazione provvisoria)</a:t>
            </a:r>
          </a:p>
          <a:p>
            <a:pPr marL="227013" indent="-214313">
              <a:buNone/>
            </a:pPr>
            <a:r>
              <a:rPr lang="it-IT" sz="1900" dirty="0">
                <a:solidFill>
                  <a:srgbClr val="000000"/>
                </a:solidFill>
              </a:rPr>
              <a:t>2. </a:t>
            </a:r>
            <a:r>
              <a:rPr lang="it-IT" sz="1900" b="1" dirty="0">
                <a:solidFill>
                  <a:srgbClr val="000000"/>
                </a:solidFill>
              </a:rPr>
              <a:t>MATURARE DELLA PRECLUSIONE</a:t>
            </a:r>
            <a:r>
              <a:rPr lang="it-IT" sz="1900" dirty="0">
                <a:solidFill>
                  <a:srgbClr val="000000"/>
                </a:solidFill>
              </a:rPr>
              <a:t> quando nelle procedure già pendenti fosse già stata disposta l’aggiudicazione o l’assegnazione alla data del 15 maggio 2005</a:t>
            </a:r>
          </a:p>
        </p:txBody>
      </p:sp>
    </p:spTree>
    <p:extLst>
      <p:ext uri="{BB962C8B-B14F-4D97-AF65-F5344CB8AC3E}">
        <p14:creationId xmlns:p14="http://schemas.microsoft.com/office/powerpoint/2010/main" val="17536449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884419" y="826680"/>
            <a:ext cx="7375161" cy="1325563"/>
          </a:xfrm>
        </p:spPr>
        <p:txBody>
          <a:bodyPr>
            <a:normAutofit/>
          </a:bodyPr>
          <a:lstStyle/>
          <a:p>
            <a:pPr algn="ctr"/>
            <a:r>
              <a:rPr lang="it-IT" sz="3200" b="1" dirty="0">
                <a:solidFill>
                  <a:srgbClr val="FFFFFF"/>
                </a:solidFill>
              </a:rPr>
              <a:t>UDIENZA O PROVVEDIMENTO?</a:t>
            </a:r>
          </a:p>
        </p:txBody>
      </p:sp>
      <p:sp>
        <p:nvSpPr>
          <p:cNvPr id="3" name="Segnaposto contenuto 2"/>
          <p:cNvSpPr>
            <a:spLocks noGrp="1"/>
          </p:cNvSpPr>
          <p:nvPr>
            <p:ph idx="1"/>
          </p:nvPr>
        </p:nvSpPr>
        <p:spPr>
          <a:xfrm>
            <a:off x="884419" y="3092970"/>
            <a:ext cx="7375161" cy="2693976"/>
          </a:xfrm>
        </p:spPr>
        <p:txBody>
          <a:bodyPr>
            <a:normAutofit/>
          </a:bodyPr>
          <a:lstStyle/>
          <a:p>
            <a:r>
              <a:rPr lang="it-IT" sz="1700" b="1" dirty="0">
                <a:solidFill>
                  <a:srgbClr val="000000"/>
                </a:solidFill>
              </a:rPr>
              <a:t>TESI DELL’UDIENZA:</a:t>
            </a:r>
          </a:p>
          <a:p>
            <a:pPr marL="0" indent="227013">
              <a:buNone/>
            </a:pPr>
            <a:r>
              <a:rPr lang="it-IT" sz="1700" dirty="0">
                <a:solidFill>
                  <a:srgbClr val="000000"/>
                </a:solidFill>
              </a:rPr>
              <a:t>- identificazione certa del termine </a:t>
            </a:r>
            <a:r>
              <a:rPr lang="it-IT" sz="1700" dirty="0" err="1">
                <a:solidFill>
                  <a:srgbClr val="000000"/>
                </a:solidFill>
              </a:rPr>
              <a:t>decadenziale</a:t>
            </a:r>
            <a:endParaRPr lang="it-IT" sz="1700" dirty="0">
              <a:solidFill>
                <a:srgbClr val="000000"/>
              </a:solidFill>
            </a:endParaRPr>
          </a:p>
          <a:p>
            <a:endParaRPr lang="it-IT" sz="1700" dirty="0">
              <a:solidFill>
                <a:srgbClr val="000000"/>
              </a:solidFill>
            </a:endParaRPr>
          </a:p>
          <a:p>
            <a:r>
              <a:rPr lang="it-IT" sz="1700" b="1" dirty="0">
                <a:solidFill>
                  <a:srgbClr val="000000"/>
                </a:solidFill>
              </a:rPr>
              <a:t>TESI DEL PROVVEDIMENTO:</a:t>
            </a:r>
          </a:p>
          <a:p>
            <a:pPr marL="227013" indent="0">
              <a:buNone/>
            </a:pPr>
            <a:r>
              <a:rPr lang="it-IT" sz="1700" dirty="0">
                <a:solidFill>
                  <a:srgbClr val="000000"/>
                </a:solidFill>
              </a:rPr>
              <a:t>- dato letterale</a:t>
            </a:r>
          </a:p>
          <a:p>
            <a:pPr marL="227013" indent="0">
              <a:buNone/>
            </a:pPr>
            <a:r>
              <a:rPr lang="it-IT" sz="1700" i="1" dirty="0">
                <a:solidFill>
                  <a:srgbClr val="000000"/>
                </a:solidFill>
              </a:rPr>
              <a:t>- favor</a:t>
            </a:r>
            <a:r>
              <a:rPr lang="it-IT" sz="1700" dirty="0">
                <a:solidFill>
                  <a:srgbClr val="000000"/>
                </a:solidFill>
              </a:rPr>
              <a:t> nei confronti dell’istituto della conversione</a:t>
            </a:r>
          </a:p>
          <a:p>
            <a:pPr marL="227013" indent="0">
              <a:buNone/>
            </a:pPr>
            <a:r>
              <a:rPr lang="it-IT" sz="1700" dirty="0">
                <a:solidFill>
                  <a:srgbClr val="000000"/>
                </a:solidFill>
              </a:rPr>
              <a:t>- Cass. n. 27852/2013</a:t>
            </a:r>
          </a:p>
          <a:p>
            <a:pPr marL="227013" indent="0">
              <a:buNone/>
            </a:pPr>
            <a:r>
              <a:rPr lang="it-IT" sz="1700" dirty="0">
                <a:solidFill>
                  <a:srgbClr val="000000"/>
                </a:solidFill>
              </a:rPr>
              <a:t>- rilevanza/irrilevanza di rinvii d’ufficio</a:t>
            </a:r>
          </a:p>
        </p:txBody>
      </p:sp>
    </p:spTree>
    <p:extLst>
      <p:ext uri="{BB962C8B-B14F-4D97-AF65-F5344CB8AC3E}">
        <p14:creationId xmlns:p14="http://schemas.microsoft.com/office/powerpoint/2010/main" val="20033823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480059" y="2053641"/>
            <a:ext cx="2751871" cy="2760098"/>
          </a:xfrm>
        </p:spPr>
        <p:txBody>
          <a:bodyPr>
            <a:normAutofit/>
          </a:bodyPr>
          <a:lstStyle/>
          <a:p>
            <a:endParaRPr lang="it-IT">
              <a:solidFill>
                <a:srgbClr val="FFFFFF"/>
              </a:solidFill>
            </a:endParaRPr>
          </a:p>
        </p:txBody>
      </p:sp>
      <p:sp>
        <p:nvSpPr>
          <p:cNvPr id="3" name="Segnaposto contenuto 2"/>
          <p:cNvSpPr>
            <a:spLocks noGrp="1"/>
          </p:cNvSpPr>
          <p:nvPr>
            <p:ph idx="1"/>
          </p:nvPr>
        </p:nvSpPr>
        <p:spPr>
          <a:xfrm>
            <a:off x="4567930" y="801866"/>
            <a:ext cx="3979563" cy="5230634"/>
          </a:xfrm>
        </p:spPr>
        <p:txBody>
          <a:bodyPr anchor="ctr">
            <a:normAutofit/>
          </a:bodyPr>
          <a:lstStyle/>
          <a:p>
            <a:r>
              <a:rPr lang="it-IT" b="1" dirty="0"/>
              <a:t>IMMOBILIARE/ QUOTE SOCIALI</a:t>
            </a:r>
            <a:r>
              <a:rPr lang="it-IT" dirty="0"/>
              <a:t>, ordinanza di autorizzazione alla vendita – ordinanza di delega</a:t>
            </a:r>
          </a:p>
          <a:p>
            <a:pPr marL="0" indent="0">
              <a:buNone/>
            </a:pPr>
            <a:endParaRPr lang="it-IT" dirty="0"/>
          </a:p>
          <a:p>
            <a:r>
              <a:rPr lang="it-IT" b="1" dirty="0"/>
              <a:t>MOBILIARI</a:t>
            </a:r>
            <a:r>
              <a:rPr lang="it-IT" dirty="0"/>
              <a:t>, vendita</a:t>
            </a:r>
          </a:p>
          <a:p>
            <a:pPr marL="0" indent="0">
              <a:buNone/>
            </a:pPr>
            <a:endParaRPr lang="it-IT" dirty="0"/>
          </a:p>
          <a:p>
            <a:r>
              <a:rPr lang="it-IT" b="1" dirty="0"/>
              <a:t>CREDITI, </a:t>
            </a:r>
            <a:r>
              <a:rPr lang="it-IT" dirty="0"/>
              <a:t>sino alla pronuncia dell’ordinanza di assegnazione </a:t>
            </a:r>
            <a:r>
              <a:rPr lang="it-IT" dirty="0" err="1"/>
              <a:t>ancorchè</a:t>
            </a:r>
            <a:r>
              <a:rPr lang="it-IT" dirty="0"/>
              <a:t> il terzo abbia reso dichiarazione positiva prima dell’udienza</a:t>
            </a:r>
          </a:p>
          <a:p>
            <a:endParaRPr lang="it-IT" dirty="0">
              <a:solidFill>
                <a:srgbClr val="000000"/>
              </a:solidFill>
            </a:endParaRPr>
          </a:p>
        </p:txBody>
      </p:sp>
    </p:spTree>
    <p:extLst>
      <p:ext uri="{BB962C8B-B14F-4D97-AF65-F5344CB8AC3E}">
        <p14:creationId xmlns:p14="http://schemas.microsoft.com/office/powerpoint/2010/main" val="36922012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884419" y="826680"/>
            <a:ext cx="7375161" cy="1325563"/>
          </a:xfrm>
        </p:spPr>
        <p:txBody>
          <a:bodyPr>
            <a:normAutofit/>
          </a:bodyPr>
          <a:lstStyle/>
          <a:p>
            <a:pPr algn="ctr"/>
            <a:r>
              <a:rPr lang="it-IT" sz="3200" b="1" dirty="0">
                <a:solidFill>
                  <a:srgbClr val="FFFFFF"/>
                </a:solidFill>
              </a:rPr>
              <a:t>RISERVA e </a:t>
            </a:r>
            <a:r>
              <a:rPr lang="it-IT" sz="3200" b="1" i="1" dirty="0" err="1">
                <a:solidFill>
                  <a:srgbClr val="FFFFFF"/>
                </a:solidFill>
              </a:rPr>
              <a:t>dies</a:t>
            </a:r>
            <a:r>
              <a:rPr lang="it-IT" sz="3200" b="1" i="1" dirty="0">
                <a:solidFill>
                  <a:srgbClr val="FFFFFF"/>
                </a:solidFill>
              </a:rPr>
              <a:t> ad </a:t>
            </a:r>
            <a:r>
              <a:rPr lang="it-IT" sz="3200" b="1" i="1" dirty="0" err="1" smtClean="0">
                <a:solidFill>
                  <a:srgbClr val="FFFFFF"/>
                </a:solidFill>
              </a:rPr>
              <a:t>quem</a:t>
            </a:r>
            <a:endParaRPr lang="it-IT" sz="3200" b="1" i="1" dirty="0">
              <a:solidFill>
                <a:srgbClr val="FFFFFF"/>
              </a:solidFill>
            </a:endParaRPr>
          </a:p>
        </p:txBody>
      </p:sp>
      <p:sp>
        <p:nvSpPr>
          <p:cNvPr id="3" name="Segnaposto contenuto 2"/>
          <p:cNvSpPr>
            <a:spLocks noGrp="1"/>
          </p:cNvSpPr>
          <p:nvPr>
            <p:ph idx="1"/>
          </p:nvPr>
        </p:nvSpPr>
        <p:spPr>
          <a:xfrm>
            <a:off x="884419" y="3092970"/>
            <a:ext cx="7375161" cy="2693976"/>
          </a:xfrm>
        </p:spPr>
        <p:txBody>
          <a:bodyPr>
            <a:normAutofit/>
          </a:bodyPr>
          <a:lstStyle/>
          <a:p>
            <a:r>
              <a:rPr lang="it-IT" sz="1700" b="1">
                <a:solidFill>
                  <a:srgbClr val="000000"/>
                </a:solidFill>
              </a:rPr>
              <a:t>ANCHE DOPO LA RISERVA </a:t>
            </a:r>
            <a:r>
              <a:rPr lang="it-IT" sz="1700">
                <a:solidFill>
                  <a:srgbClr val="000000"/>
                </a:solidFill>
              </a:rPr>
              <a:t>(ma prima che sia disposta la vendita) -  decadenza connessa all’adozione del provvedimento di vendita/assegnazione/delega, diversamente opinando si anticiperebbe in via interpretativa un termine decadenziale</a:t>
            </a:r>
          </a:p>
          <a:p>
            <a:r>
              <a:rPr lang="it-IT" sz="1700" b="1">
                <a:solidFill>
                  <a:srgbClr val="000000"/>
                </a:solidFill>
              </a:rPr>
              <a:t>Cass. n. 27852/2013 </a:t>
            </a:r>
            <a:r>
              <a:rPr lang="it-IT" sz="1700">
                <a:solidFill>
                  <a:srgbClr val="000000"/>
                </a:solidFill>
              </a:rPr>
              <a:t>« </a:t>
            </a:r>
            <a:r>
              <a:rPr lang="it-IT" sz="1700" i="1">
                <a:solidFill>
                  <a:srgbClr val="000000"/>
                </a:solidFill>
              </a:rPr>
              <a:t>(…)</a:t>
            </a:r>
            <a:r>
              <a:rPr lang="it-IT" sz="1700">
                <a:solidFill>
                  <a:srgbClr val="000000"/>
                </a:solidFill>
              </a:rPr>
              <a:t> </a:t>
            </a:r>
            <a:r>
              <a:rPr lang="it-IT" sz="1700" i="1">
                <a:solidFill>
                  <a:srgbClr val="000000"/>
                </a:solidFill>
              </a:rPr>
              <a:t>la pronuncia dell'ordinanza di vendita o di assegnazione preclude definitivamente, ed a chiunque, di avanzare l'istanza, a prescindere dall'esito del relativo sub procedimento di vendita</a:t>
            </a:r>
            <a:r>
              <a:rPr lang="it-IT" sz="1700">
                <a:solidFill>
                  <a:srgbClr val="000000"/>
                </a:solidFill>
              </a:rPr>
              <a:t>»</a:t>
            </a:r>
          </a:p>
          <a:p>
            <a:endParaRPr lang="it-IT" sz="1700">
              <a:solidFill>
                <a:srgbClr val="000000"/>
              </a:solidFill>
            </a:endParaRPr>
          </a:p>
        </p:txBody>
      </p:sp>
    </p:spTree>
    <p:extLst>
      <p:ext uri="{BB962C8B-B14F-4D97-AF65-F5344CB8AC3E}">
        <p14:creationId xmlns:p14="http://schemas.microsoft.com/office/powerpoint/2010/main" val="2621076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480059" y="2053641"/>
            <a:ext cx="2751871" cy="2760098"/>
          </a:xfrm>
        </p:spPr>
        <p:txBody>
          <a:bodyPr>
            <a:normAutofit/>
          </a:bodyPr>
          <a:lstStyle/>
          <a:p>
            <a:endParaRPr lang="it-IT" dirty="0">
              <a:solidFill>
                <a:srgbClr val="FFFFFF"/>
              </a:solidFill>
            </a:endParaRPr>
          </a:p>
        </p:txBody>
      </p:sp>
      <p:sp>
        <p:nvSpPr>
          <p:cNvPr id="3" name="Segnaposto contenuto 2"/>
          <p:cNvSpPr>
            <a:spLocks noGrp="1"/>
          </p:cNvSpPr>
          <p:nvPr>
            <p:ph idx="1"/>
          </p:nvPr>
        </p:nvSpPr>
        <p:spPr>
          <a:xfrm>
            <a:off x="4567930" y="801866"/>
            <a:ext cx="3979562" cy="5230634"/>
          </a:xfrm>
        </p:spPr>
        <p:txBody>
          <a:bodyPr anchor="ctr">
            <a:normAutofit/>
          </a:bodyPr>
          <a:lstStyle/>
          <a:p>
            <a:r>
              <a:rPr lang="it-IT" b="1" dirty="0">
                <a:solidFill>
                  <a:srgbClr val="000000"/>
                </a:solidFill>
              </a:rPr>
              <a:t>Funzione deflattiva </a:t>
            </a:r>
            <a:r>
              <a:rPr lang="it-IT" dirty="0">
                <a:solidFill>
                  <a:srgbClr val="000000"/>
                </a:solidFill>
              </a:rPr>
              <a:t>– Contrazione dei tempi processuali</a:t>
            </a:r>
          </a:p>
          <a:p>
            <a:pPr marL="0" indent="0">
              <a:buNone/>
            </a:pPr>
            <a:endParaRPr lang="it-IT" dirty="0">
              <a:solidFill>
                <a:srgbClr val="000000"/>
              </a:solidFill>
            </a:endParaRPr>
          </a:p>
          <a:p>
            <a:r>
              <a:rPr lang="it-IT" dirty="0">
                <a:solidFill>
                  <a:srgbClr val="000000"/>
                </a:solidFill>
              </a:rPr>
              <a:t>Interesse del debitore e dei creditori</a:t>
            </a:r>
          </a:p>
          <a:p>
            <a:pPr marL="0" indent="0">
              <a:buNone/>
            </a:pPr>
            <a:endParaRPr lang="it-IT" dirty="0">
              <a:solidFill>
                <a:srgbClr val="000000"/>
              </a:solidFill>
            </a:endParaRPr>
          </a:p>
          <a:p>
            <a:r>
              <a:rPr lang="it-IT" dirty="0">
                <a:solidFill>
                  <a:srgbClr val="000000"/>
                </a:solidFill>
              </a:rPr>
              <a:t>Non implica il riconoscimento dei debiti</a:t>
            </a:r>
          </a:p>
          <a:p>
            <a:pPr marL="0" indent="0">
              <a:buNone/>
            </a:pPr>
            <a:endParaRPr lang="it-IT" dirty="0">
              <a:solidFill>
                <a:srgbClr val="000000"/>
              </a:solidFill>
            </a:endParaRPr>
          </a:p>
        </p:txBody>
      </p:sp>
    </p:spTree>
    <p:extLst>
      <p:ext uri="{BB962C8B-B14F-4D97-AF65-F5344CB8AC3E}">
        <p14:creationId xmlns:p14="http://schemas.microsoft.com/office/powerpoint/2010/main" val="12136179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480059" y="2053641"/>
            <a:ext cx="2751871" cy="2760098"/>
          </a:xfrm>
        </p:spPr>
        <p:txBody>
          <a:bodyPr>
            <a:normAutofit/>
          </a:bodyPr>
          <a:lstStyle/>
          <a:p>
            <a:endParaRPr lang="it-IT">
              <a:solidFill>
                <a:srgbClr val="FFFFFF"/>
              </a:solidFill>
            </a:endParaRPr>
          </a:p>
        </p:txBody>
      </p:sp>
      <p:sp>
        <p:nvSpPr>
          <p:cNvPr id="3" name="Segnaposto contenuto 2"/>
          <p:cNvSpPr>
            <a:spLocks noGrp="1"/>
          </p:cNvSpPr>
          <p:nvPr>
            <p:ph idx="1"/>
          </p:nvPr>
        </p:nvSpPr>
        <p:spPr>
          <a:xfrm>
            <a:off x="4567930" y="801866"/>
            <a:ext cx="3979563" cy="5230634"/>
          </a:xfrm>
        </p:spPr>
        <p:txBody>
          <a:bodyPr anchor="ctr">
            <a:normAutofit/>
          </a:bodyPr>
          <a:lstStyle/>
          <a:p>
            <a:r>
              <a:rPr lang="it-IT" b="1" dirty="0">
                <a:solidFill>
                  <a:srgbClr val="000000"/>
                </a:solidFill>
              </a:rPr>
              <a:t>FINO ALL’UDIENZA </a:t>
            </a:r>
            <a:r>
              <a:rPr lang="it-IT" dirty="0">
                <a:solidFill>
                  <a:srgbClr val="000000"/>
                </a:solidFill>
              </a:rPr>
              <a:t>(e non oltre, anche quando a detta udienza il GE si riservi)</a:t>
            </a:r>
          </a:p>
          <a:p>
            <a:r>
              <a:rPr lang="it-IT" dirty="0">
                <a:solidFill>
                  <a:srgbClr val="000000"/>
                </a:solidFill>
              </a:rPr>
              <a:t>la riserva non può che involgere gli aspetti sussistenti e noti al momento in cui il GE si riserva – CRISTALLIZZAZIONE DEL </a:t>
            </a:r>
            <a:r>
              <a:rPr lang="it-IT" i="1" dirty="0">
                <a:solidFill>
                  <a:srgbClr val="000000"/>
                </a:solidFill>
              </a:rPr>
              <a:t>THEMA DECIDENDUM</a:t>
            </a:r>
          </a:p>
          <a:p>
            <a:r>
              <a:rPr lang="it-IT" dirty="0">
                <a:solidFill>
                  <a:srgbClr val="000000"/>
                </a:solidFill>
              </a:rPr>
              <a:t>aspetti di ordine pratico: strumentalizzazione del tempo, non preventivabile, che il GE impiega a sciogliere la </a:t>
            </a:r>
            <a:r>
              <a:rPr lang="it-IT" dirty="0" smtClean="0">
                <a:solidFill>
                  <a:srgbClr val="000000"/>
                </a:solidFill>
              </a:rPr>
              <a:t>riserva</a:t>
            </a:r>
            <a:endParaRPr lang="it-IT" dirty="0">
              <a:solidFill>
                <a:srgbClr val="000000"/>
              </a:solidFill>
            </a:endParaRPr>
          </a:p>
        </p:txBody>
      </p:sp>
    </p:spTree>
    <p:extLst>
      <p:ext uri="{BB962C8B-B14F-4D97-AF65-F5344CB8AC3E}">
        <p14:creationId xmlns:p14="http://schemas.microsoft.com/office/powerpoint/2010/main" val="34596253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884419" y="826680"/>
            <a:ext cx="7375161" cy="1325563"/>
          </a:xfrm>
        </p:spPr>
        <p:txBody>
          <a:bodyPr>
            <a:normAutofit/>
          </a:bodyPr>
          <a:lstStyle/>
          <a:p>
            <a:pPr algn="ctr"/>
            <a:r>
              <a:rPr lang="it-IT" sz="3200" b="1" dirty="0">
                <a:solidFill>
                  <a:srgbClr val="FFFFFF"/>
                </a:solidFill>
              </a:rPr>
              <a:t>CONTRADDITTORIO</a:t>
            </a:r>
          </a:p>
        </p:txBody>
      </p:sp>
      <p:sp>
        <p:nvSpPr>
          <p:cNvPr id="3" name="Segnaposto contenuto 2"/>
          <p:cNvSpPr>
            <a:spLocks noGrp="1"/>
          </p:cNvSpPr>
          <p:nvPr>
            <p:ph idx="1"/>
          </p:nvPr>
        </p:nvSpPr>
        <p:spPr>
          <a:xfrm>
            <a:off x="884419" y="3092970"/>
            <a:ext cx="7375161" cy="2693976"/>
          </a:xfrm>
        </p:spPr>
        <p:txBody>
          <a:bodyPr>
            <a:normAutofit/>
          </a:bodyPr>
          <a:lstStyle/>
          <a:p>
            <a:pPr marL="0" indent="0">
              <a:buNone/>
            </a:pPr>
            <a:r>
              <a:rPr lang="it-IT" sz="2000" dirty="0">
                <a:solidFill>
                  <a:srgbClr val="000000"/>
                </a:solidFill>
              </a:rPr>
              <a:t>- termine acceleratorio di trenta giorni dal deposito dell’istanza</a:t>
            </a:r>
          </a:p>
          <a:p>
            <a:r>
              <a:rPr lang="it-IT" sz="2000" dirty="0">
                <a:solidFill>
                  <a:srgbClr val="000000"/>
                </a:solidFill>
              </a:rPr>
              <a:t>Non è necessario l’</a:t>
            </a:r>
            <a:r>
              <a:rPr lang="it-IT" sz="2000" b="1" dirty="0">
                <a:solidFill>
                  <a:srgbClr val="000000"/>
                </a:solidFill>
              </a:rPr>
              <a:t>avviso ai sensi dell’art. 498 </a:t>
            </a:r>
            <a:r>
              <a:rPr lang="it-IT" sz="2000" b="1" dirty="0" err="1">
                <a:solidFill>
                  <a:srgbClr val="000000"/>
                </a:solidFill>
              </a:rPr>
              <a:t>c.p.c.</a:t>
            </a:r>
            <a:r>
              <a:rPr lang="it-IT" sz="2000" b="1" dirty="0">
                <a:solidFill>
                  <a:srgbClr val="000000"/>
                </a:solidFill>
              </a:rPr>
              <a:t> </a:t>
            </a:r>
            <a:r>
              <a:rPr lang="it-IT" sz="2000" dirty="0">
                <a:solidFill>
                  <a:srgbClr val="000000"/>
                </a:solidFill>
              </a:rPr>
              <a:t>ai creditori iscritti in quanto all’esito della conversione non è disposta la cancellazione delle ipoteche</a:t>
            </a:r>
          </a:p>
          <a:p>
            <a:r>
              <a:rPr lang="it-IT" sz="2000" dirty="0">
                <a:solidFill>
                  <a:srgbClr val="000000"/>
                </a:solidFill>
              </a:rPr>
              <a:t>Invito al deposito di </a:t>
            </a:r>
            <a:r>
              <a:rPr lang="it-IT" sz="2000" b="1" dirty="0">
                <a:solidFill>
                  <a:srgbClr val="000000"/>
                </a:solidFill>
              </a:rPr>
              <a:t>note di precisazione dei crediti</a:t>
            </a:r>
          </a:p>
          <a:p>
            <a:endParaRPr lang="it-IT" sz="1700" dirty="0">
              <a:solidFill>
                <a:srgbClr val="000000"/>
              </a:solidFill>
            </a:endParaRPr>
          </a:p>
        </p:txBody>
      </p:sp>
    </p:spTree>
    <p:extLst>
      <p:ext uri="{BB962C8B-B14F-4D97-AF65-F5344CB8AC3E}">
        <p14:creationId xmlns:p14="http://schemas.microsoft.com/office/powerpoint/2010/main" val="17739158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884419" y="826680"/>
            <a:ext cx="7375161" cy="1325563"/>
          </a:xfrm>
        </p:spPr>
        <p:txBody>
          <a:bodyPr>
            <a:normAutofit/>
          </a:bodyPr>
          <a:lstStyle/>
          <a:p>
            <a:pPr algn="ctr"/>
            <a:r>
              <a:rPr lang="it-IT" sz="3200" b="1" dirty="0">
                <a:solidFill>
                  <a:srgbClr val="FFFFFF"/>
                </a:solidFill>
              </a:rPr>
              <a:t>DETERMINAZIONE DELLA SOMMA</a:t>
            </a:r>
          </a:p>
        </p:txBody>
      </p:sp>
      <p:sp>
        <p:nvSpPr>
          <p:cNvPr id="3" name="Segnaposto contenuto 2"/>
          <p:cNvSpPr>
            <a:spLocks noGrp="1"/>
          </p:cNvSpPr>
          <p:nvPr>
            <p:ph idx="1"/>
          </p:nvPr>
        </p:nvSpPr>
        <p:spPr>
          <a:xfrm>
            <a:off x="884419" y="3092970"/>
            <a:ext cx="7375161" cy="2693976"/>
          </a:xfrm>
        </p:spPr>
        <p:txBody>
          <a:bodyPr>
            <a:normAutofit/>
          </a:bodyPr>
          <a:lstStyle/>
          <a:p>
            <a:pPr>
              <a:buFontTx/>
              <a:buChar char="-"/>
            </a:pPr>
            <a:r>
              <a:rPr lang="it-IT" sz="2000" b="1" dirty="0" smtClean="0">
                <a:solidFill>
                  <a:srgbClr val="000000"/>
                </a:solidFill>
              </a:rPr>
              <a:t>Spese </a:t>
            </a:r>
            <a:r>
              <a:rPr lang="it-IT" sz="2000" b="1" dirty="0">
                <a:solidFill>
                  <a:srgbClr val="000000"/>
                </a:solidFill>
              </a:rPr>
              <a:t>di esecuzione </a:t>
            </a:r>
            <a:r>
              <a:rPr lang="it-IT" sz="2000" dirty="0">
                <a:solidFill>
                  <a:srgbClr val="000000"/>
                </a:solidFill>
              </a:rPr>
              <a:t>(spese strettamente </a:t>
            </a:r>
            <a:r>
              <a:rPr lang="it-IT" sz="2000" u="sng" dirty="0">
                <a:solidFill>
                  <a:srgbClr val="000000"/>
                </a:solidFill>
              </a:rPr>
              <a:t>correlate al processo di esecuzione</a:t>
            </a:r>
            <a:r>
              <a:rPr lang="it-IT" sz="2000" dirty="0">
                <a:solidFill>
                  <a:srgbClr val="000000"/>
                </a:solidFill>
              </a:rPr>
              <a:t>, sostenute nell’interesse della massa e che sarebbero soddisfatte in </a:t>
            </a:r>
            <a:r>
              <a:rPr lang="it-IT" sz="2000" dirty="0" err="1">
                <a:solidFill>
                  <a:srgbClr val="000000"/>
                </a:solidFill>
              </a:rPr>
              <a:t>prededuzione</a:t>
            </a:r>
            <a:r>
              <a:rPr lang="it-IT" sz="2000" dirty="0">
                <a:solidFill>
                  <a:srgbClr val="000000"/>
                </a:solidFill>
              </a:rPr>
              <a:t> in una normale distribuzione forzata</a:t>
            </a:r>
            <a:r>
              <a:rPr lang="it-IT" sz="2000" dirty="0" smtClean="0">
                <a:solidFill>
                  <a:srgbClr val="000000"/>
                </a:solidFill>
              </a:rPr>
              <a:t>»</a:t>
            </a:r>
          </a:p>
          <a:p>
            <a:pPr marL="0" indent="0">
              <a:buNone/>
            </a:pPr>
            <a:endParaRPr lang="it-IT" sz="2000" b="1" dirty="0">
              <a:solidFill>
                <a:srgbClr val="000000"/>
              </a:solidFill>
            </a:endParaRPr>
          </a:p>
          <a:p>
            <a:pPr marL="0" indent="0">
              <a:buNone/>
            </a:pPr>
            <a:r>
              <a:rPr lang="it-IT" sz="2000" dirty="0">
                <a:solidFill>
                  <a:srgbClr val="000000"/>
                </a:solidFill>
              </a:rPr>
              <a:t>- </a:t>
            </a:r>
            <a:r>
              <a:rPr lang="it-IT" sz="2000" b="1" dirty="0">
                <a:solidFill>
                  <a:srgbClr val="000000"/>
                </a:solidFill>
              </a:rPr>
              <a:t>Importo dovuto a creditore procedente ed intervenuti </a:t>
            </a:r>
            <a:r>
              <a:rPr lang="it-IT" sz="2000" dirty="0">
                <a:solidFill>
                  <a:srgbClr val="000000"/>
                </a:solidFill>
              </a:rPr>
              <a:t>(capitale, interesse e spese – anche quelle sostenute fuori al processo esecutivo, previa liquidazione)</a:t>
            </a:r>
          </a:p>
          <a:p>
            <a:endParaRPr lang="it-IT" sz="1700" dirty="0">
              <a:solidFill>
                <a:srgbClr val="000000"/>
              </a:solidFill>
            </a:endParaRPr>
          </a:p>
        </p:txBody>
      </p:sp>
    </p:spTree>
    <p:extLst>
      <p:ext uri="{BB962C8B-B14F-4D97-AF65-F5344CB8AC3E}">
        <p14:creationId xmlns:p14="http://schemas.microsoft.com/office/powerpoint/2010/main" val="39767335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480059" y="2053641"/>
            <a:ext cx="2751871" cy="2760098"/>
          </a:xfrm>
        </p:spPr>
        <p:txBody>
          <a:bodyPr>
            <a:normAutofit/>
          </a:bodyPr>
          <a:lstStyle/>
          <a:p>
            <a:endParaRPr lang="it-IT">
              <a:solidFill>
                <a:srgbClr val="FFFFFF"/>
              </a:solidFill>
            </a:endParaRPr>
          </a:p>
        </p:txBody>
      </p:sp>
      <p:sp>
        <p:nvSpPr>
          <p:cNvPr id="3" name="Segnaposto contenuto 2"/>
          <p:cNvSpPr>
            <a:spLocks noGrp="1"/>
          </p:cNvSpPr>
          <p:nvPr>
            <p:ph idx="1"/>
          </p:nvPr>
        </p:nvSpPr>
        <p:spPr>
          <a:xfrm>
            <a:off x="4567930" y="801866"/>
            <a:ext cx="3979563" cy="5230634"/>
          </a:xfrm>
        </p:spPr>
        <p:txBody>
          <a:bodyPr anchor="ctr">
            <a:normAutofit/>
          </a:bodyPr>
          <a:lstStyle/>
          <a:p>
            <a:pPr marL="0" indent="0">
              <a:buNone/>
            </a:pPr>
            <a:r>
              <a:rPr lang="it-IT" dirty="0">
                <a:solidFill>
                  <a:srgbClr val="000000"/>
                </a:solidFill>
              </a:rPr>
              <a:t>- </a:t>
            </a:r>
            <a:r>
              <a:rPr lang="it-IT" b="1" dirty="0">
                <a:solidFill>
                  <a:srgbClr val="000000"/>
                </a:solidFill>
              </a:rPr>
              <a:t>BASE DI CALCOLO PER IL VERSAMENTO DEL QUINTO</a:t>
            </a:r>
            <a:r>
              <a:rPr lang="it-IT" dirty="0">
                <a:solidFill>
                  <a:srgbClr val="000000"/>
                </a:solidFill>
              </a:rPr>
              <a:t>, crediti dichiarati</a:t>
            </a:r>
          </a:p>
          <a:p>
            <a:pPr marL="0" indent="0">
              <a:buNone/>
            </a:pPr>
            <a:endParaRPr lang="it-IT" dirty="0">
              <a:solidFill>
                <a:srgbClr val="000000"/>
              </a:solidFill>
            </a:endParaRPr>
          </a:p>
          <a:p>
            <a:pPr marL="0" indent="0">
              <a:buNone/>
            </a:pPr>
            <a:r>
              <a:rPr lang="it-IT" b="1" dirty="0">
                <a:solidFill>
                  <a:srgbClr val="000000"/>
                </a:solidFill>
              </a:rPr>
              <a:t>- SOMMA OGGETTO DI CONVERSIONE</a:t>
            </a:r>
            <a:r>
              <a:rPr lang="it-IT" dirty="0">
                <a:solidFill>
                  <a:srgbClr val="000000"/>
                </a:solidFill>
              </a:rPr>
              <a:t>, sulla base delle note di credito aggiornate e tenendo conto di eventuali contestazioni da parte del debitore</a:t>
            </a:r>
          </a:p>
          <a:p>
            <a:endParaRPr lang="it-IT" dirty="0">
              <a:solidFill>
                <a:srgbClr val="000000"/>
              </a:solidFill>
            </a:endParaRPr>
          </a:p>
        </p:txBody>
      </p:sp>
    </p:spTree>
    <p:extLst>
      <p:ext uri="{BB962C8B-B14F-4D97-AF65-F5344CB8AC3E}">
        <p14:creationId xmlns:p14="http://schemas.microsoft.com/office/powerpoint/2010/main" val="35961579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884419" y="826680"/>
            <a:ext cx="7375161" cy="1325563"/>
          </a:xfrm>
        </p:spPr>
        <p:txBody>
          <a:bodyPr>
            <a:normAutofit/>
          </a:bodyPr>
          <a:lstStyle/>
          <a:p>
            <a:pPr algn="ctr"/>
            <a:r>
              <a:rPr lang="it-IT" sz="3200" b="1" dirty="0">
                <a:solidFill>
                  <a:srgbClr val="FFFFFF"/>
                </a:solidFill>
              </a:rPr>
              <a:t>FRUTTI</a:t>
            </a:r>
          </a:p>
        </p:txBody>
      </p:sp>
      <p:sp>
        <p:nvSpPr>
          <p:cNvPr id="3" name="Segnaposto contenuto 2"/>
          <p:cNvSpPr>
            <a:spLocks noGrp="1"/>
          </p:cNvSpPr>
          <p:nvPr>
            <p:ph idx="1"/>
          </p:nvPr>
        </p:nvSpPr>
        <p:spPr>
          <a:xfrm>
            <a:off x="884419" y="3092970"/>
            <a:ext cx="7375161" cy="2693976"/>
          </a:xfrm>
        </p:spPr>
        <p:txBody>
          <a:bodyPr>
            <a:normAutofit/>
          </a:bodyPr>
          <a:lstStyle/>
          <a:p>
            <a:pPr algn="just"/>
            <a:r>
              <a:rPr lang="it-IT" sz="2000" dirty="0">
                <a:solidFill>
                  <a:srgbClr val="000000"/>
                </a:solidFill>
              </a:rPr>
              <a:t>Si discute se i frutti maturati dal bene staggiti e a cui il pignoramento si estende, devono essere tenuti in considerazione ai fini della determinazione della </a:t>
            </a:r>
            <a:r>
              <a:rPr lang="it-IT" sz="2000" dirty="0" smtClean="0">
                <a:solidFill>
                  <a:srgbClr val="000000"/>
                </a:solidFill>
              </a:rPr>
              <a:t>somma</a:t>
            </a:r>
          </a:p>
          <a:p>
            <a:pPr marL="0" indent="0" algn="just">
              <a:buNone/>
            </a:pPr>
            <a:r>
              <a:rPr lang="it-IT" sz="2000" dirty="0" smtClean="0">
                <a:solidFill>
                  <a:srgbClr val="000000"/>
                </a:solidFill>
              </a:rPr>
              <a:t> </a:t>
            </a:r>
            <a:endParaRPr lang="it-IT" sz="2000" dirty="0">
              <a:solidFill>
                <a:srgbClr val="000000"/>
              </a:solidFill>
            </a:endParaRPr>
          </a:p>
          <a:p>
            <a:pPr algn="just"/>
            <a:r>
              <a:rPr lang="it-IT" sz="2000" dirty="0">
                <a:solidFill>
                  <a:srgbClr val="000000"/>
                </a:solidFill>
              </a:rPr>
              <a:t>TESI PREFERIBILE, per evitare ripercussioni sull’ordinanza determinativa della somma, a fronte di eventuali inadempimenti, è preferibile non tenerli in considerazione. </a:t>
            </a:r>
          </a:p>
        </p:txBody>
      </p:sp>
    </p:spTree>
    <p:extLst>
      <p:ext uri="{BB962C8B-B14F-4D97-AF65-F5344CB8AC3E}">
        <p14:creationId xmlns:p14="http://schemas.microsoft.com/office/powerpoint/2010/main" val="9952008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884419" y="826680"/>
            <a:ext cx="7375161" cy="1325563"/>
          </a:xfrm>
        </p:spPr>
        <p:txBody>
          <a:bodyPr>
            <a:normAutofit/>
          </a:bodyPr>
          <a:lstStyle/>
          <a:p>
            <a:pPr algn="ctr"/>
            <a:r>
              <a:rPr lang="it-IT" sz="3200" b="1" dirty="0">
                <a:solidFill>
                  <a:srgbClr val="FFFFFF"/>
                </a:solidFill>
              </a:rPr>
              <a:t>INTERVENTI</a:t>
            </a:r>
          </a:p>
        </p:txBody>
      </p:sp>
      <p:sp>
        <p:nvSpPr>
          <p:cNvPr id="3" name="Segnaposto contenuto 2"/>
          <p:cNvSpPr>
            <a:spLocks noGrp="1"/>
          </p:cNvSpPr>
          <p:nvPr>
            <p:ph idx="1"/>
          </p:nvPr>
        </p:nvSpPr>
        <p:spPr>
          <a:xfrm>
            <a:off x="884419" y="3092970"/>
            <a:ext cx="7375161" cy="2693976"/>
          </a:xfrm>
        </p:spPr>
        <p:txBody>
          <a:bodyPr>
            <a:normAutofit/>
          </a:bodyPr>
          <a:lstStyle/>
          <a:p>
            <a:r>
              <a:rPr lang="it-IT" sz="2000" dirty="0">
                <a:solidFill>
                  <a:srgbClr val="000000"/>
                </a:solidFill>
              </a:rPr>
              <a:t>Non è più configurabile un intervento tardivo in sede di istanza di </a:t>
            </a:r>
            <a:r>
              <a:rPr lang="it-IT" sz="2000" dirty="0" smtClean="0">
                <a:solidFill>
                  <a:srgbClr val="000000"/>
                </a:solidFill>
              </a:rPr>
              <a:t>conversione</a:t>
            </a:r>
          </a:p>
          <a:p>
            <a:pPr marL="0" indent="0">
              <a:buNone/>
            </a:pPr>
            <a:endParaRPr lang="it-IT" sz="2000" dirty="0">
              <a:solidFill>
                <a:srgbClr val="000000"/>
              </a:solidFill>
            </a:endParaRPr>
          </a:p>
          <a:p>
            <a:r>
              <a:rPr lang="it-IT" sz="2000" i="1" dirty="0">
                <a:solidFill>
                  <a:srgbClr val="000000"/>
                </a:solidFill>
              </a:rPr>
              <a:t>Quando un intervento può dirsi </a:t>
            </a:r>
            <a:r>
              <a:rPr lang="it-IT" sz="2000" b="1" i="1" dirty="0">
                <a:solidFill>
                  <a:srgbClr val="000000"/>
                </a:solidFill>
              </a:rPr>
              <a:t>tardivo</a:t>
            </a:r>
            <a:r>
              <a:rPr lang="it-IT" sz="2000" i="1" dirty="0">
                <a:solidFill>
                  <a:srgbClr val="000000"/>
                </a:solidFill>
              </a:rPr>
              <a:t> rispetto al subprocedimento di conversione</a:t>
            </a:r>
            <a:r>
              <a:rPr lang="it-IT" sz="2000" i="1" dirty="0" smtClean="0">
                <a:solidFill>
                  <a:srgbClr val="000000"/>
                </a:solidFill>
              </a:rPr>
              <a:t>?</a:t>
            </a:r>
            <a:endParaRPr lang="it-IT" sz="2000" i="1" dirty="0">
              <a:solidFill>
                <a:srgbClr val="000000"/>
              </a:solidFill>
            </a:endParaRPr>
          </a:p>
        </p:txBody>
      </p:sp>
    </p:spTree>
    <p:extLst>
      <p:ext uri="{BB962C8B-B14F-4D97-AF65-F5344CB8AC3E}">
        <p14:creationId xmlns:p14="http://schemas.microsoft.com/office/powerpoint/2010/main" val="23780272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480059" y="2053641"/>
            <a:ext cx="2751871" cy="2760098"/>
          </a:xfrm>
        </p:spPr>
        <p:txBody>
          <a:bodyPr>
            <a:normAutofit/>
          </a:bodyPr>
          <a:lstStyle/>
          <a:p>
            <a:endParaRPr lang="it-IT">
              <a:solidFill>
                <a:srgbClr val="FFFFFF"/>
              </a:solidFill>
            </a:endParaRPr>
          </a:p>
        </p:txBody>
      </p:sp>
      <p:sp>
        <p:nvSpPr>
          <p:cNvPr id="3" name="Segnaposto contenuto 2"/>
          <p:cNvSpPr>
            <a:spLocks noGrp="1"/>
          </p:cNvSpPr>
          <p:nvPr>
            <p:ph idx="1"/>
          </p:nvPr>
        </p:nvSpPr>
        <p:spPr>
          <a:xfrm>
            <a:off x="4567930" y="801866"/>
            <a:ext cx="3979563" cy="5230634"/>
          </a:xfrm>
        </p:spPr>
        <p:txBody>
          <a:bodyPr anchor="ctr">
            <a:normAutofit/>
          </a:bodyPr>
          <a:lstStyle/>
          <a:p>
            <a:r>
              <a:rPr lang="it-IT" sz="1900" b="1">
                <a:solidFill>
                  <a:srgbClr val="000000"/>
                </a:solidFill>
              </a:rPr>
              <a:t>CREDITORI MUNITI DI CAUSE LEGITTIME DI PRELAZIONE E NON INTERVENUTI, </a:t>
            </a:r>
            <a:r>
              <a:rPr lang="it-IT" sz="1900">
                <a:solidFill>
                  <a:srgbClr val="000000"/>
                </a:solidFill>
              </a:rPr>
              <a:t>non va notificato l’avviso </a:t>
            </a:r>
            <a:r>
              <a:rPr lang="it-IT" sz="1900" i="1">
                <a:solidFill>
                  <a:srgbClr val="000000"/>
                </a:solidFill>
              </a:rPr>
              <a:t>ex</a:t>
            </a:r>
            <a:r>
              <a:rPr lang="it-IT" sz="1900">
                <a:solidFill>
                  <a:srgbClr val="000000"/>
                </a:solidFill>
              </a:rPr>
              <a:t> art. 498 c.p.c. in quanto all’esito del sub procedimento di conversione non si verifica un fenomeno di purgazione;</a:t>
            </a:r>
          </a:p>
          <a:p>
            <a:r>
              <a:rPr lang="it-IT" sz="1900" b="1">
                <a:solidFill>
                  <a:srgbClr val="000000"/>
                </a:solidFill>
              </a:rPr>
              <a:t>INTERVENTI SUCCESSIVI ALL’ORDINANZA DI CONVERSIONE</a:t>
            </a:r>
            <a:r>
              <a:rPr lang="it-IT" sz="1900">
                <a:solidFill>
                  <a:srgbClr val="000000"/>
                </a:solidFill>
              </a:rPr>
              <a:t>, sicuramente non possono essere tenuti in considerazione ma potranno essere soddisfatti </a:t>
            </a:r>
            <a:r>
              <a:rPr lang="it-IT" sz="1900" u="sng">
                <a:solidFill>
                  <a:srgbClr val="000000"/>
                </a:solidFill>
              </a:rPr>
              <a:t>solo in via residuale</a:t>
            </a:r>
            <a:r>
              <a:rPr lang="it-IT" sz="1900">
                <a:solidFill>
                  <a:srgbClr val="000000"/>
                </a:solidFill>
              </a:rPr>
              <a:t>, laddove sopravanzino somme (es. sopravvenuta caducazione del titolo esecutivo di uno dei creditori la cui pretesa era stata contemplata in sede di determinazione della somma oggetto di conversione)</a:t>
            </a:r>
          </a:p>
          <a:p>
            <a:endParaRPr lang="it-IT" sz="1900">
              <a:solidFill>
                <a:srgbClr val="000000"/>
              </a:solidFill>
            </a:endParaRPr>
          </a:p>
        </p:txBody>
      </p:sp>
    </p:spTree>
    <p:extLst>
      <p:ext uri="{BB962C8B-B14F-4D97-AF65-F5344CB8AC3E}">
        <p14:creationId xmlns:p14="http://schemas.microsoft.com/office/powerpoint/2010/main" val="2682770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480059" y="2053641"/>
            <a:ext cx="2751871" cy="2760098"/>
          </a:xfrm>
        </p:spPr>
        <p:txBody>
          <a:bodyPr>
            <a:normAutofit/>
          </a:bodyPr>
          <a:lstStyle/>
          <a:p>
            <a:endParaRPr lang="it-IT">
              <a:solidFill>
                <a:srgbClr val="FFFFFF"/>
              </a:solidFill>
            </a:endParaRPr>
          </a:p>
        </p:txBody>
      </p:sp>
      <p:sp>
        <p:nvSpPr>
          <p:cNvPr id="3" name="Segnaposto contenuto 2"/>
          <p:cNvSpPr>
            <a:spLocks noGrp="1"/>
          </p:cNvSpPr>
          <p:nvPr>
            <p:ph idx="1"/>
          </p:nvPr>
        </p:nvSpPr>
        <p:spPr>
          <a:xfrm>
            <a:off x="4567930" y="801866"/>
            <a:ext cx="3979563" cy="5230634"/>
          </a:xfrm>
        </p:spPr>
        <p:txBody>
          <a:bodyPr anchor="ctr">
            <a:normAutofit/>
          </a:bodyPr>
          <a:lstStyle/>
          <a:p>
            <a:r>
              <a:rPr lang="it-IT" sz="1800" b="1" dirty="0">
                <a:solidFill>
                  <a:srgbClr val="000000"/>
                </a:solidFill>
              </a:rPr>
              <a:t>INTERVENTI DEPOSITATI TRA L’ISTANZA DI CONVERSIONE E L’ORDINANZA DI CONVERSIONE:</a:t>
            </a:r>
          </a:p>
          <a:p>
            <a:pPr marL="184150" indent="0">
              <a:buNone/>
            </a:pPr>
            <a:r>
              <a:rPr lang="it-IT" sz="1800" dirty="0">
                <a:solidFill>
                  <a:srgbClr val="000000"/>
                </a:solidFill>
              </a:rPr>
              <a:t>- </a:t>
            </a:r>
            <a:r>
              <a:rPr lang="it-IT" sz="1800" b="1" dirty="0">
                <a:solidFill>
                  <a:srgbClr val="000000"/>
                </a:solidFill>
              </a:rPr>
              <a:t>sono ammissibili </a:t>
            </a:r>
            <a:r>
              <a:rPr lang="it-IT" sz="1800" dirty="0">
                <a:solidFill>
                  <a:srgbClr val="000000"/>
                </a:solidFill>
              </a:rPr>
              <a:t>(le uniche decadenze che conseguono ad un intervento tardivo sono quelle di cui all’art. 565 c.p.c.) – l’intervento è tempestivo quando proposto entro l’udienza fissata per l’autorizzazione alla vendita, art. 564 c.p.c.</a:t>
            </a:r>
          </a:p>
          <a:p>
            <a:pPr marL="184150" indent="0">
              <a:buNone/>
            </a:pPr>
            <a:r>
              <a:rPr lang="it-IT" sz="1800" dirty="0">
                <a:solidFill>
                  <a:srgbClr val="000000"/>
                </a:solidFill>
              </a:rPr>
              <a:t>- </a:t>
            </a:r>
            <a:r>
              <a:rPr lang="it-IT" sz="1800" b="1" dirty="0">
                <a:solidFill>
                  <a:srgbClr val="000000"/>
                </a:solidFill>
              </a:rPr>
              <a:t>sono rilevanti</a:t>
            </a:r>
            <a:r>
              <a:rPr lang="it-IT" sz="1800" dirty="0">
                <a:solidFill>
                  <a:srgbClr val="000000"/>
                </a:solidFill>
              </a:rPr>
              <a:t>, soltanto quando depositati prima dell’udienza in cui è adottata l’ordinanza di conversione o il GE si è riservato per l’adozione della stessa</a:t>
            </a:r>
          </a:p>
          <a:p>
            <a:pPr marL="184150" indent="0">
              <a:buNone/>
            </a:pPr>
            <a:r>
              <a:rPr lang="it-IT" sz="1800" dirty="0">
                <a:solidFill>
                  <a:srgbClr val="000000"/>
                </a:solidFill>
              </a:rPr>
              <a:t>- sono rilevanti </a:t>
            </a:r>
            <a:r>
              <a:rPr lang="it-IT" sz="1800" b="1" dirty="0">
                <a:solidFill>
                  <a:srgbClr val="000000"/>
                </a:solidFill>
              </a:rPr>
              <a:t>anche quando </a:t>
            </a:r>
            <a:r>
              <a:rPr lang="it-IT" sz="1800" dirty="0">
                <a:solidFill>
                  <a:srgbClr val="000000"/>
                </a:solidFill>
              </a:rPr>
              <a:t>l’udienza fissata all’esito del deposito dell’istanza di conversione sia rinviata, anche d’ufficio</a:t>
            </a:r>
          </a:p>
          <a:p>
            <a:endParaRPr lang="it-IT" sz="1800" dirty="0">
              <a:solidFill>
                <a:srgbClr val="000000"/>
              </a:solidFill>
            </a:endParaRPr>
          </a:p>
        </p:txBody>
      </p:sp>
    </p:spTree>
    <p:extLst>
      <p:ext uri="{BB962C8B-B14F-4D97-AF65-F5344CB8AC3E}">
        <p14:creationId xmlns:p14="http://schemas.microsoft.com/office/powerpoint/2010/main" val="36237467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884419" y="826680"/>
            <a:ext cx="7375161" cy="1325563"/>
          </a:xfrm>
        </p:spPr>
        <p:txBody>
          <a:bodyPr>
            <a:normAutofit/>
          </a:bodyPr>
          <a:lstStyle/>
          <a:p>
            <a:pPr algn="ctr"/>
            <a:r>
              <a:rPr lang="it-IT" sz="3200" b="1" dirty="0">
                <a:solidFill>
                  <a:srgbClr val="FFFFFF"/>
                </a:solidFill>
              </a:rPr>
              <a:t>Cass. n. 6086/2015</a:t>
            </a:r>
          </a:p>
        </p:txBody>
      </p:sp>
      <p:sp>
        <p:nvSpPr>
          <p:cNvPr id="3" name="Segnaposto contenuto 2"/>
          <p:cNvSpPr>
            <a:spLocks noGrp="1"/>
          </p:cNvSpPr>
          <p:nvPr>
            <p:ph idx="1"/>
          </p:nvPr>
        </p:nvSpPr>
        <p:spPr>
          <a:xfrm>
            <a:off x="884419" y="3092970"/>
            <a:ext cx="7375161" cy="2693976"/>
          </a:xfrm>
        </p:spPr>
        <p:txBody>
          <a:bodyPr>
            <a:normAutofit/>
          </a:bodyPr>
          <a:lstStyle/>
          <a:p>
            <a:r>
              <a:rPr lang="it-IT" sz="1700" i="1">
                <a:solidFill>
                  <a:srgbClr val="000000"/>
                </a:solidFill>
              </a:rPr>
              <a:t>Peraltro, deve ribadirsi che, in materia di espropriazione forzata, ai fini della conversione del pignoramento immobiliare, il giudice dell'esecuzione deve determinare la somma da sostituire ai beni pignorati tenendo conto, oltre che delle spese di esecuzione, dell'importo, comprensivo del capitale, degli interessi e delle spese, dovuto al creditore pignorante ed ai </a:t>
            </a:r>
            <a:r>
              <a:rPr lang="it-IT" sz="1700" b="1" i="1" u="sng">
                <a:solidFill>
                  <a:srgbClr val="000000"/>
                </a:solidFill>
              </a:rPr>
              <a:t>creditori intervenuti fino al momento dell'udienza in cui è pronunciata (ovvero, in cui il giudice si è riservato di pronunciare) </a:t>
            </a:r>
            <a:r>
              <a:rPr lang="it-IT" sz="1700" i="1">
                <a:solidFill>
                  <a:srgbClr val="000000"/>
                </a:solidFill>
              </a:rPr>
              <a:t>l'ordinanza di conversione ai sensi dell'</a:t>
            </a:r>
            <a:r>
              <a:rPr lang="it-IT" sz="1700" i="1">
                <a:solidFill>
                  <a:srgbClr val="000000"/>
                </a:solidFill>
                <a:hlinkClick r:id="rId3"/>
              </a:rPr>
              <a:t>art. 495 c.p.c., comma 3</a:t>
            </a:r>
            <a:r>
              <a:rPr lang="it-IT" sz="1700" i="1">
                <a:solidFill>
                  <a:srgbClr val="000000"/>
                </a:solidFill>
              </a:rPr>
              <a:t> (così anche </a:t>
            </a:r>
            <a:r>
              <a:rPr lang="it-IT" sz="1700" b="1" i="1">
                <a:solidFill>
                  <a:srgbClr val="000000"/>
                </a:solidFill>
              </a:rPr>
              <a:t>Cass. 24.1.2012 n. 940</a:t>
            </a:r>
            <a:r>
              <a:rPr lang="it-IT" sz="1700" i="1">
                <a:solidFill>
                  <a:srgbClr val="000000"/>
                </a:solidFill>
              </a:rPr>
              <a:t>)</a:t>
            </a:r>
          </a:p>
        </p:txBody>
      </p:sp>
    </p:spTree>
    <p:extLst>
      <p:ext uri="{BB962C8B-B14F-4D97-AF65-F5344CB8AC3E}">
        <p14:creationId xmlns:p14="http://schemas.microsoft.com/office/powerpoint/2010/main" val="15726637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884419" y="826680"/>
            <a:ext cx="7375161" cy="1325563"/>
          </a:xfrm>
        </p:spPr>
        <p:txBody>
          <a:bodyPr>
            <a:normAutofit/>
          </a:bodyPr>
          <a:lstStyle/>
          <a:p>
            <a:pPr algn="ctr"/>
            <a:r>
              <a:rPr lang="it-IT" sz="3200" b="1" dirty="0">
                <a:solidFill>
                  <a:srgbClr val="FFFFFF"/>
                </a:solidFill>
              </a:rPr>
              <a:t>Cass. n. 940/2012</a:t>
            </a:r>
          </a:p>
        </p:txBody>
      </p:sp>
      <p:sp>
        <p:nvSpPr>
          <p:cNvPr id="3" name="Segnaposto contenuto 2"/>
          <p:cNvSpPr>
            <a:spLocks noGrp="1"/>
          </p:cNvSpPr>
          <p:nvPr>
            <p:ph idx="1"/>
          </p:nvPr>
        </p:nvSpPr>
        <p:spPr>
          <a:xfrm>
            <a:off x="884419" y="3092970"/>
            <a:ext cx="7375161" cy="2693976"/>
          </a:xfrm>
        </p:spPr>
        <p:txBody>
          <a:bodyPr>
            <a:normAutofit/>
          </a:bodyPr>
          <a:lstStyle/>
          <a:p>
            <a:pPr marL="0" indent="0">
              <a:buNone/>
            </a:pPr>
            <a:r>
              <a:rPr lang="it-IT" sz="1700" i="1">
                <a:solidFill>
                  <a:srgbClr val="000000"/>
                </a:solidFill>
              </a:rPr>
              <a:t>In materia di espropriazione forzata, ai fini della conversione del pignoramento immobiliare, il giudice dell'esecuzione deve determinare la somma da sostituire ai beni pignorati tenendo conto, oltre che delle spese di esecuzione, dell'importo, comprensivo del capitale, degli interessi e delle spese, dovuto al creditore pignorante e ai creditori </a:t>
            </a:r>
            <a:r>
              <a:rPr lang="it-IT" sz="1700" b="1" i="1" u="sng">
                <a:solidFill>
                  <a:srgbClr val="000000"/>
                </a:solidFill>
              </a:rPr>
              <a:t>intervenuti fino al momento dell'udienza in cui è pronunciata (ovvero, in cui il giudice si è riservato di pronunciare) l'ordinanza di conversione </a:t>
            </a:r>
            <a:r>
              <a:rPr lang="it-IT" sz="1700" i="1">
                <a:solidFill>
                  <a:srgbClr val="000000"/>
                </a:solidFill>
              </a:rPr>
              <a:t>ai sensi dell'art. 495, terzo comma, cod. proc. civ.</a:t>
            </a:r>
          </a:p>
        </p:txBody>
      </p:sp>
    </p:spTree>
    <p:extLst>
      <p:ext uri="{BB962C8B-B14F-4D97-AF65-F5344CB8AC3E}">
        <p14:creationId xmlns:p14="http://schemas.microsoft.com/office/powerpoint/2010/main" val="956993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884419" y="826680"/>
            <a:ext cx="7375161" cy="1325563"/>
          </a:xfrm>
        </p:spPr>
        <p:txBody>
          <a:bodyPr>
            <a:normAutofit/>
          </a:bodyPr>
          <a:lstStyle/>
          <a:p>
            <a:pPr algn="ctr"/>
            <a:r>
              <a:rPr lang="it-IT" sz="3200" b="1" dirty="0">
                <a:solidFill>
                  <a:srgbClr val="FFFFFF"/>
                </a:solidFill>
              </a:rPr>
              <a:t>INTERVENTI LEGISLATIVI</a:t>
            </a:r>
          </a:p>
        </p:txBody>
      </p:sp>
      <p:sp>
        <p:nvSpPr>
          <p:cNvPr id="3" name="Segnaposto contenuto 2"/>
          <p:cNvSpPr>
            <a:spLocks noGrp="1"/>
          </p:cNvSpPr>
          <p:nvPr>
            <p:ph idx="1"/>
          </p:nvPr>
        </p:nvSpPr>
        <p:spPr>
          <a:xfrm>
            <a:off x="884419" y="3092970"/>
            <a:ext cx="7375161" cy="2693976"/>
          </a:xfrm>
        </p:spPr>
        <p:txBody>
          <a:bodyPr>
            <a:normAutofit/>
          </a:bodyPr>
          <a:lstStyle/>
          <a:p>
            <a:endParaRPr lang="it-IT" sz="2000" dirty="0">
              <a:solidFill>
                <a:srgbClr val="000000"/>
              </a:solidFill>
            </a:endParaRPr>
          </a:p>
          <a:p>
            <a:r>
              <a:rPr lang="it-IT" sz="2000" dirty="0" smtClean="0">
                <a:solidFill>
                  <a:srgbClr val="000000"/>
                </a:solidFill>
              </a:rPr>
              <a:t>versamenti </a:t>
            </a:r>
            <a:r>
              <a:rPr lang="it-IT" sz="2000" dirty="0">
                <a:solidFill>
                  <a:srgbClr val="000000"/>
                </a:solidFill>
              </a:rPr>
              <a:t>rateali (legge n. 358/1976);</a:t>
            </a:r>
          </a:p>
          <a:p>
            <a:r>
              <a:rPr lang="it-IT" sz="2000" dirty="0">
                <a:solidFill>
                  <a:srgbClr val="000000"/>
                </a:solidFill>
              </a:rPr>
              <a:t>eliminazione del pagamento rateale – obbligo del versamento del quinto – proponibilità dell’istanza una sola volta (l. n. 353/1990);</a:t>
            </a:r>
          </a:p>
          <a:p>
            <a:r>
              <a:rPr lang="it-IT" sz="2000" dirty="0">
                <a:solidFill>
                  <a:srgbClr val="000000"/>
                </a:solidFill>
              </a:rPr>
              <a:t>reintroduzione della rateizzazione (l. n. 302/1998);</a:t>
            </a:r>
          </a:p>
          <a:p>
            <a:r>
              <a:rPr lang="it-IT" sz="2000" dirty="0">
                <a:solidFill>
                  <a:srgbClr val="000000"/>
                </a:solidFill>
              </a:rPr>
              <a:t>termine finale (legge n. 80/2005);</a:t>
            </a:r>
          </a:p>
          <a:p>
            <a:r>
              <a:rPr lang="it-IT" sz="2000" dirty="0">
                <a:solidFill>
                  <a:srgbClr val="000000"/>
                </a:solidFill>
              </a:rPr>
              <a:t>allungamento tempi rateazione (l. n. 132/2015).</a:t>
            </a:r>
          </a:p>
          <a:p>
            <a:pPr marL="0" indent="0">
              <a:buNone/>
            </a:pPr>
            <a:endParaRPr lang="it-IT" sz="1700" dirty="0">
              <a:solidFill>
                <a:srgbClr val="000000"/>
              </a:solidFill>
            </a:endParaRPr>
          </a:p>
          <a:p>
            <a:endParaRPr lang="it-IT" sz="1700" dirty="0">
              <a:solidFill>
                <a:srgbClr val="000000"/>
              </a:solidFill>
            </a:endParaRPr>
          </a:p>
        </p:txBody>
      </p:sp>
    </p:spTree>
    <p:extLst>
      <p:ext uri="{BB962C8B-B14F-4D97-AF65-F5344CB8AC3E}">
        <p14:creationId xmlns:p14="http://schemas.microsoft.com/office/powerpoint/2010/main" val="19622927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884419" y="826680"/>
            <a:ext cx="7375161" cy="1325563"/>
          </a:xfrm>
        </p:spPr>
        <p:txBody>
          <a:bodyPr>
            <a:normAutofit/>
          </a:bodyPr>
          <a:lstStyle/>
          <a:p>
            <a:pPr algn="ctr"/>
            <a:r>
              <a:rPr lang="it-IT" sz="3200" b="1" dirty="0">
                <a:solidFill>
                  <a:srgbClr val="FFFFFF"/>
                </a:solidFill>
              </a:rPr>
              <a:t>ACCERTAMENTO DEI CREDITI</a:t>
            </a:r>
          </a:p>
        </p:txBody>
      </p:sp>
      <p:sp>
        <p:nvSpPr>
          <p:cNvPr id="3" name="Segnaposto contenuto 2"/>
          <p:cNvSpPr>
            <a:spLocks noGrp="1"/>
          </p:cNvSpPr>
          <p:nvPr>
            <p:ph idx="1"/>
          </p:nvPr>
        </p:nvSpPr>
        <p:spPr>
          <a:xfrm>
            <a:off x="884419" y="2753936"/>
            <a:ext cx="7375161" cy="3915424"/>
          </a:xfrm>
        </p:spPr>
        <p:txBody>
          <a:bodyPr>
            <a:noAutofit/>
          </a:bodyPr>
          <a:lstStyle/>
          <a:p>
            <a:r>
              <a:rPr lang="it-IT" sz="2400" dirty="0">
                <a:solidFill>
                  <a:srgbClr val="000000"/>
                </a:solidFill>
              </a:rPr>
              <a:t>art. 495 co. 3 </a:t>
            </a:r>
            <a:r>
              <a:rPr lang="it-IT" sz="2400" dirty="0" err="1">
                <a:solidFill>
                  <a:srgbClr val="000000"/>
                </a:solidFill>
              </a:rPr>
              <a:t>c.p.c.</a:t>
            </a:r>
            <a:r>
              <a:rPr lang="it-IT" sz="2400" dirty="0">
                <a:solidFill>
                  <a:srgbClr val="000000"/>
                </a:solidFill>
              </a:rPr>
              <a:t> «</a:t>
            </a:r>
            <a:r>
              <a:rPr lang="it-IT" sz="2400" b="1" i="1" dirty="0">
                <a:solidFill>
                  <a:srgbClr val="000000"/>
                </a:solidFill>
              </a:rPr>
              <a:t>SENTITE LE PARTI</a:t>
            </a:r>
            <a:r>
              <a:rPr lang="it-IT" sz="2400" dirty="0">
                <a:solidFill>
                  <a:srgbClr val="000000"/>
                </a:solidFill>
              </a:rPr>
              <a:t>», il contraddittorio che precede la determinazione della somma oggetto di conversione ha fatto sorgere dubbi:</a:t>
            </a:r>
          </a:p>
          <a:p>
            <a:pPr marL="0" indent="0">
              <a:buNone/>
            </a:pPr>
            <a:endParaRPr lang="it-IT" sz="2400" dirty="0">
              <a:solidFill>
                <a:srgbClr val="000000"/>
              </a:solidFill>
            </a:endParaRPr>
          </a:p>
          <a:p>
            <a:r>
              <a:rPr lang="it-IT" sz="2400" dirty="0">
                <a:solidFill>
                  <a:srgbClr val="000000"/>
                </a:solidFill>
              </a:rPr>
              <a:t>SUI </a:t>
            </a:r>
            <a:r>
              <a:rPr lang="it-IT" sz="2400" b="1" dirty="0">
                <a:solidFill>
                  <a:srgbClr val="000000"/>
                </a:solidFill>
              </a:rPr>
              <a:t>POTERI COGNITIVI </a:t>
            </a:r>
            <a:r>
              <a:rPr lang="it-IT" sz="2400" dirty="0">
                <a:solidFill>
                  <a:srgbClr val="000000"/>
                </a:solidFill>
              </a:rPr>
              <a:t>DEL </a:t>
            </a:r>
            <a:r>
              <a:rPr lang="it-IT" sz="2400" i="1" dirty="0" smtClean="0">
                <a:solidFill>
                  <a:srgbClr val="000000"/>
                </a:solidFill>
              </a:rPr>
              <a:t>GE</a:t>
            </a:r>
          </a:p>
          <a:p>
            <a:r>
              <a:rPr lang="it-IT" sz="2400" dirty="0" smtClean="0">
                <a:solidFill>
                  <a:srgbClr val="000000"/>
                </a:solidFill>
              </a:rPr>
              <a:t>SULL’</a:t>
            </a:r>
            <a:r>
              <a:rPr lang="it-IT" sz="2400" b="1" dirty="0" smtClean="0">
                <a:solidFill>
                  <a:srgbClr val="000000"/>
                </a:solidFill>
              </a:rPr>
              <a:t>OGGETTO </a:t>
            </a:r>
            <a:r>
              <a:rPr lang="it-IT" sz="2400" b="1" dirty="0">
                <a:solidFill>
                  <a:srgbClr val="000000"/>
                </a:solidFill>
              </a:rPr>
              <a:t>DELL’ACCERTAMENTO</a:t>
            </a:r>
            <a:r>
              <a:rPr lang="it-IT" sz="2400" dirty="0">
                <a:solidFill>
                  <a:srgbClr val="000000"/>
                </a:solidFill>
              </a:rPr>
              <a:t> DA PARTE DEL </a:t>
            </a:r>
            <a:r>
              <a:rPr lang="it-IT" sz="2400" dirty="0" smtClean="0">
                <a:solidFill>
                  <a:srgbClr val="000000"/>
                </a:solidFill>
              </a:rPr>
              <a:t>GE</a:t>
            </a:r>
          </a:p>
          <a:p>
            <a:pPr marL="0" indent="0">
              <a:buNone/>
            </a:pPr>
            <a:endParaRPr lang="it-IT" sz="2400" dirty="0" smtClean="0">
              <a:solidFill>
                <a:srgbClr val="000000"/>
              </a:solidFill>
            </a:endParaRPr>
          </a:p>
          <a:p>
            <a:r>
              <a:rPr lang="it-IT" sz="2400" dirty="0" smtClean="0">
                <a:solidFill>
                  <a:srgbClr val="000000"/>
                </a:solidFill>
              </a:rPr>
              <a:t>Premessa la NATURA SOMMARIA di detto accertamento e la traslazione del processo esecutivo verso la fase distributiva</a:t>
            </a:r>
            <a:endParaRPr lang="it-IT" sz="2400" dirty="0">
              <a:solidFill>
                <a:srgbClr val="000000"/>
              </a:solidFill>
            </a:endParaRPr>
          </a:p>
        </p:txBody>
      </p:sp>
    </p:spTree>
    <p:extLst>
      <p:ext uri="{BB962C8B-B14F-4D97-AF65-F5344CB8AC3E}">
        <p14:creationId xmlns:p14="http://schemas.microsoft.com/office/powerpoint/2010/main" val="10316857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480059" y="2053641"/>
            <a:ext cx="2751871" cy="2760098"/>
          </a:xfrm>
        </p:spPr>
        <p:txBody>
          <a:bodyPr>
            <a:normAutofit/>
          </a:bodyPr>
          <a:lstStyle/>
          <a:p>
            <a:endParaRPr lang="it-IT">
              <a:solidFill>
                <a:srgbClr val="FFFFFF"/>
              </a:solidFill>
            </a:endParaRPr>
          </a:p>
        </p:txBody>
      </p:sp>
      <p:sp>
        <p:nvSpPr>
          <p:cNvPr id="3" name="Segnaposto contenuto 2"/>
          <p:cNvSpPr>
            <a:spLocks noGrp="1"/>
          </p:cNvSpPr>
          <p:nvPr>
            <p:ph idx="1"/>
          </p:nvPr>
        </p:nvSpPr>
        <p:spPr>
          <a:xfrm>
            <a:off x="4567930" y="801866"/>
            <a:ext cx="3979563" cy="5230634"/>
          </a:xfrm>
        </p:spPr>
        <p:txBody>
          <a:bodyPr anchor="ctr">
            <a:normAutofit/>
          </a:bodyPr>
          <a:lstStyle/>
          <a:p>
            <a:r>
              <a:rPr lang="it-IT" b="1" dirty="0">
                <a:solidFill>
                  <a:srgbClr val="000000"/>
                </a:solidFill>
              </a:rPr>
              <a:t>PROFILI DI AMMISSIBILITÀ</a:t>
            </a:r>
            <a:r>
              <a:rPr lang="it-IT" dirty="0">
                <a:solidFill>
                  <a:srgbClr val="000000"/>
                </a:solidFill>
              </a:rPr>
              <a:t>, non </a:t>
            </a:r>
            <a:r>
              <a:rPr lang="it-IT" dirty="0" smtClean="0">
                <a:solidFill>
                  <a:srgbClr val="000000"/>
                </a:solidFill>
              </a:rPr>
              <a:t>attengono </a:t>
            </a:r>
            <a:r>
              <a:rPr lang="it-IT" dirty="0">
                <a:solidFill>
                  <a:srgbClr val="000000"/>
                </a:solidFill>
              </a:rPr>
              <a:t>alla sfera cognitiva in senso proprio in quanto il GE si limita a verificare i </a:t>
            </a:r>
            <a:r>
              <a:rPr lang="it-IT" i="1" dirty="0">
                <a:solidFill>
                  <a:srgbClr val="000000"/>
                </a:solidFill>
              </a:rPr>
              <a:t>presupposti PREDETERMINATI </a:t>
            </a:r>
            <a:r>
              <a:rPr lang="it-IT" dirty="0">
                <a:solidFill>
                  <a:srgbClr val="000000"/>
                </a:solidFill>
              </a:rPr>
              <a:t>dal legislatore</a:t>
            </a:r>
          </a:p>
          <a:p>
            <a:endParaRPr lang="it-IT" dirty="0">
              <a:solidFill>
                <a:srgbClr val="000000"/>
              </a:solidFill>
            </a:endParaRPr>
          </a:p>
          <a:p>
            <a:r>
              <a:rPr lang="it-IT" b="1" dirty="0">
                <a:solidFill>
                  <a:srgbClr val="000000"/>
                </a:solidFill>
              </a:rPr>
              <a:t>PROFILI COGNITIVI</a:t>
            </a:r>
            <a:r>
              <a:rPr lang="it-IT" dirty="0">
                <a:solidFill>
                  <a:srgbClr val="000000"/>
                </a:solidFill>
              </a:rPr>
              <a:t>, delibazione che concerne </a:t>
            </a:r>
            <a:r>
              <a:rPr lang="it-IT" i="1" dirty="0">
                <a:solidFill>
                  <a:srgbClr val="000000"/>
                </a:solidFill>
              </a:rPr>
              <a:t>l’INDIVIDUAZIONE E L’AMMONTARE </a:t>
            </a:r>
            <a:r>
              <a:rPr lang="it-IT" dirty="0">
                <a:solidFill>
                  <a:srgbClr val="000000"/>
                </a:solidFill>
              </a:rPr>
              <a:t>dei crediti azionati </a:t>
            </a:r>
            <a:r>
              <a:rPr lang="it-IT" i="1" dirty="0">
                <a:solidFill>
                  <a:srgbClr val="000000"/>
                </a:solidFill>
              </a:rPr>
              <a:t>in </a:t>
            </a:r>
            <a:r>
              <a:rPr lang="it-IT" i="1" dirty="0" err="1">
                <a:solidFill>
                  <a:srgbClr val="000000"/>
                </a:solidFill>
              </a:rPr>
              <a:t>executivis</a:t>
            </a:r>
            <a:r>
              <a:rPr lang="it-IT" i="1" dirty="0">
                <a:solidFill>
                  <a:srgbClr val="000000"/>
                </a:solidFill>
              </a:rPr>
              <a:t> </a:t>
            </a:r>
            <a:r>
              <a:rPr lang="it-IT" dirty="0">
                <a:solidFill>
                  <a:srgbClr val="000000"/>
                </a:solidFill>
              </a:rPr>
              <a:t>dal creditore procedente e dai creditori intervenuti</a:t>
            </a:r>
          </a:p>
        </p:txBody>
      </p:sp>
    </p:spTree>
    <p:extLst>
      <p:ext uri="{BB962C8B-B14F-4D97-AF65-F5344CB8AC3E}">
        <p14:creationId xmlns:p14="http://schemas.microsoft.com/office/powerpoint/2010/main" val="24997050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884419" y="826680"/>
            <a:ext cx="7375161" cy="1325563"/>
          </a:xfrm>
        </p:spPr>
        <p:txBody>
          <a:bodyPr>
            <a:normAutofit/>
          </a:bodyPr>
          <a:lstStyle/>
          <a:p>
            <a:pPr algn="ctr"/>
            <a:r>
              <a:rPr lang="it-IT" sz="3200" b="1" i="1" dirty="0">
                <a:solidFill>
                  <a:srgbClr val="FFFFFF"/>
                </a:solidFill>
              </a:rPr>
              <a:t>dottrina</a:t>
            </a:r>
          </a:p>
        </p:txBody>
      </p:sp>
      <p:sp>
        <p:nvSpPr>
          <p:cNvPr id="3" name="Segnaposto contenuto 2"/>
          <p:cNvSpPr>
            <a:spLocks noGrp="1"/>
          </p:cNvSpPr>
          <p:nvPr>
            <p:ph idx="1"/>
          </p:nvPr>
        </p:nvSpPr>
        <p:spPr>
          <a:xfrm>
            <a:off x="884419" y="3092970"/>
            <a:ext cx="7375161" cy="2856310"/>
          </a:xfrm>
        </p:spPr>
        <p:txBody>
          <a:bodyPr>
            <a:noAutofit/>
          </a:bodyPr>
          <a:lstStyle/>
          <a:p>
            <a:r>
              <a:rPr lang="it-IT" sz="2400" b="1" dirty="0">
                <a:solidFill>
                  <a:srgbClr val="000000"/>
                </a:solidFill>
              </a:rPr>
              <a:t>PRIMA TESI (</a:t>
            </a:r>
            <a:r>
              <a:rPr lang="it-IT" sz="2400" b="1" i="1" dirty="0">
                <a:solidFill>
                  <a:srgbClr val="000000"/>
                </a:solidFill>
              </a:rPr>
              <a:t>fase giurisdizionale/cognitiva</a:t>
            </a:r>
            <a:r>
              <a:rPr lang="it-IT" sz="2400" b="1" dirty="0">
                <a:solidFill>
                  <a:srgbClr val="000000"/>
                </a:solidFill>
              </a:rPr>
              <a:t>) : </a:t>
            </a:r>
            <a:r>
              <a:rPr lang="it-IT" sz="2400" dirty="0">
                <a:solidFill>
                  <a:srgbClr val="000000"/>
                </a:solidFill>
              </a:rPr>
              <a:t>ordinanza/sentite le parti – il GE deve compiere un accertamento, sia pur sommario, avente ad oggetto la sussistenza e l’entità delle pretese vantate dai creditori</a:t>
            </a:r>
          </a:p>
          <a:p>
            <a:r>
              <a:rPr lang="it-IT" sz="2400" b="1" dirty="0">
                <a:solidFill>
                  <a:srgbClr val="000000"/>
                </a:solidFill>
              </a:rPr>
              <a:t>SECONDA TESI </a:t>
            </a:r>
            <a:r>
              <a:rPr lang="it-IT" sz="2400" dirty="0">
                <a:solidFill>
                  <a:srgbClr val="000000"/>
                </a:solidFill>
              </a:rPr>
              <a:t>– in difetto di una norma ad hoc ed in difetto del potere di assumere mezzi istruttori/prove costituende, non sarebbe configurabile un potere cognitivo da parte del GE</a:t>
            </a:r>
          </a:p>
        </p:txBody>
      </p:sp>
    </p:spTree>
    <p:extLst>
      <p:ext uri="{BB962C8B-B14F-4D97-AF65-F5344CB8AC3E}">
        <p14:creationId xmlns:p14="http://schemas.microsoft.com/office/powerpoint/2010/main" val="5377599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884419" y="826680"/>
            <a:ext cx="7375161" cy="1325563"/>
          </a:xfrm>
        </p:spPr>
        <p:txBody>
          <a:bodyPr>
            <a:normAutofit/>
          </a:bodyPr>
          <a:lstStyle/>
          <a:p>
            <a:pPr algn="ctr"/>
            <a:r>
              <a:rPr lang="it-IT" sz="3200" b="1" dirty="0">
                <a:solidFill>
                  <a:srgbClr val="FFFFFF"/>
                </a:solidFill>
              </a:rPr>
              <a:t>GIURISPRUDENZA</a:t>
            </a:r>
          </a:p>
        </p:txBody>
      </p:sp>
      <p:sp>
        <p:nvSpPr>
          <p:cNvPr id="3" name="Segnaposto contenuto 2"/>
          <p:cNvSpPr>
            <a:spLocks noGrp="1"/>
          </p:cNvSpPr>
          <p:nvPr>
            <p:ph idx="1"/>
          </p:nvPr>
        </p:nvSpPr>
        <p:spPr>
          <a:xfrm>
            <a:off x="884419" y="3092970"/>
            <a:ext cx="7375161" cy="3216350"/>
          </a:xfrm>
        </p:spPr>
        <p:txBody>
          <a:bodyPr>
            <a:noAutofit/>
          </a:bodyPr>
          <a:lstStyle/>
          <a:p>
            <a:pPr marL="0" indent="0">
              <a:buNone/>
            </a:pPr>
            <a:r>
              <a:rPr lang="it-IT" sz="2000" b="1" dirty="0">
                <a:solidFill>
                  <a:srgbClr val="000000"/>
                </a:solidFill>
              </a:rPr>
              <a:t>TESI PIU’RISALENTE</a:t>
            </a:r>
          </a:p>
          <a:p>
            <a:r>
              <a:rPr lang="it-IT" sz="2000" b="1" dirty="0">
                <a:solidFill>
                  <a:srgbClr val="000000"/>
                </a:solidFill>
              </a:rPr>
              <a:t>VALUTAZIONE DEL GE: </a:t>
            </a:r>
            <a:r>
              <a:rPr lang="it-IT" sz="2000" dirty="0">
                <a:solidFill>
                  <a:srgbClr val="000000"/>
                </a:solidFill>
              </a:rPr>
              <a:t>sindacato limitato solo ad eventuali </a:t>
            </a:r>
            <a:r>
              <a:rPr lang="it-IT" sz="2000" i="1" u="sng" dirty="0">
                <a:solidFill>
                  <a:srgbClr val="000000"/>
                </a:solidFill>
              </a:rPr>
              <a:t>errori di calcolo </a:t>
            </a:r>
            <a:r>
              <a:rPr lang="it-IT" sz="2000" dirty="0">
                <a:solidFill>
                  <a:srgbClr val="000000"/>
                </a:solidFill>
              </a:rPr>
              <a:t>e verifica del rispetto dei </a:t>
            </a:r>
            <a:r>
              <a:rPr lang="it-IT" sz="2000" i="1" u="sng" dirty="0">
                <a:solidFill>
                  <a:srgbClr val="000000"/>
                </a:solidFill>
              </a:rPr>
              <a:t>presupposti procedurali </a:t>
            </a:r>
            <a:r>
              <a:rPr lang="it-IT" sz="2000" dirty="0">
                <a:solidFill>
                  <a:srgbClr val="000000"/>
                </a:solidFill>
              </a:rPr>
              <a:t>– vincolo della domanda dei creditori – LEGITTIMAZIONE AL CONCORSO, verifica di certezza, liquidità ed esigibilità dei crediti – «cognizione» circoscritta ad un CALCOLO </a:t>
            </a:r>
            <a:r>
              <a:rPr lang="it-IT" sz="2000" dirty="0" smtClean="0">
                <a:solidFill>
                  <a:srgbClr val="000000"/>
                </a:solidFill>
              </a:rPr>
              <a:t>ARITMETICO</a:t>
            </a:r>
          </a:p>
          <a:p>
            <a:r>
              <a:rPr lang="it-IT" sz="2000" b="1" dirty="0" smtClean="0">
                <a:solidFill>
                  <a:srgbClr val="000000"/>
                </a:solidFill>
              </a:rPr>
              <a:t>CONTESTAZIONI</a:t>
            </a:r>
            <a:r>
              <a:rPr lang="it-IT" sz="2000" dirty="0" smtClean="0">
                <a:solidFill>
                  <a:srgbClr val="000000"/>
                </a:solidFill>
              </a:rPr>
              <a:t> </a:t>
            </a:r>
            <a:r>
              <a:rPr lang="it-IT" sz="2000" dirty="0">
                <a:solidFill>
                  <a:srgbClr val="000000"/>
                </a:solidFill>
              </a:rPr>
              <a:t>da parte del debitore – con opposizione all’esecuzione, art. 615 </a:t>
            </a:r>
            <a:r>
              <a:rPr lang="it-IT" sz="2000" dirty="0" err="1">
                <a:solidFill>
                  <a:srgbClr val="000000"/>
                </a:solidFill>
              </a:rPr>
              <a:t>c.p.c.</a:t>
            </a:r>
            <a:r>
              <a:rPr lang="it-IT" sz="2000" dirty="0">
                <a:solidFill>
                  <a:srgbClr val="000000"/>
                </a:solidFill>
              </a:rPr>
              <a:t> o in fase distributiva ai sensi dell’art. 512 </a:t>
            </a:r>
            <a:r>
              <a:rPr lang="it-IT" sz="2000" dirty="0" err="1">
                <a:solidFill>
                  <a:srgbClr val="000000"/>
                </a:solidFill>
              </a:rPr>
              <a:t>c.p.c.</a:t>
            </a:r>
            <a:endParaRPr lang="it-IT" sz="2000" dirty="0">
              <a:solidFill>
                <a:srgbClr val="000000"/>
              </a:solidFill>
            </a:endParaRPr>
          </a:p>
        </p:txBody>
      </p:sp>
    </p:spTree>
    <p:extLst>
      <p:ext uri="{BB962C8B-B14F-4D97-AF65-F5344CB8AC3E}">
        <p14:creationId xmlns:p14="http://schemas.microsoft.com/office/powerpoint/2010/main" val="10092966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480059" y="2053641"/>
            <a:ext cx="2751871" cy="2760098"/>
          </a:xfrm>
        </p:spPr>
        <p:txBody>
          <a:bodyPr>
            <a:normAutofit/>
          </a:bodyPr>
          <a:lstStyle/>
          <a:p>
            <a:endParaRPr lang="it-IT">
              <a:solidFill>
                <a:srgbClr val="FFFFFF"/>
              </a:solidFill>
            </a:endParaRPr>
          </a:p>
        </p:txBody>
      </p:sp>
      <p:sp>
        <p:nvSpPr>
          <p:cNvPr id="3" name="Segnaposto contenuto 2"/>
          <p:cNvSpPr>
            <a:spLocks noGrp="1"/>
          </p:cNvSpPr>
          <p:nvPr>
            <p:ph idx="1"/>
          </p:nvPr>
        </p:nvSpPr>
        <p:spPr>
          <a:xfrm>
            <a:off x="4567930" y="801866"/>
            <a:ext cx="3979563" cy="5651470"/>
          </a:xfrm>
        </p:spPr>
        <p:txBody>
          <a:bodyPr anchor="ctr">
            <a:noAutofit/>
          </a:bodyPr>
          <a:lstStyle/>
          <a:p>
            <a:r>
              <a:rPr lang="it-IT" sz="1800" b="1" dirty="0">
                <a:solidFill>
                  <a:srgbClr val="000000"/>
                </a:solidFill>
              </a:rPr>
              <a:t>ORDINANZA CHE DETERMINA LA SOMMA</a:t>
            </a:r>
            <a:r>
              <a:rPr lang="it-IT" sz="1800" dirty="0">
                <a:solidFill>
                  <a:srgbClr val="000000"/>
                </a:solidFill>
              </a:rPr>
              <a:t>, impugnazione ai sensi dell’art. 617 c.p.c., non è sindacabile l’accertamento dell’importo determinato dal GE ma </a:t>
            </a:r>
            <a:r>
              <a:rPr lang="it-IT" sz="1800" b="1" dirty="0">
                <a:solidFill>
                  <a:srgbClr val="000000"/>
                </a:solidFill>
              </a:rPr>
              <a:t>solo eventuali discrepanze</a:t>
            </a:r>
            <a:r>
              <a:rPr lang="it-IT" sz="1800" dirty="0">
                <a:solidFill>
                  <a:srgbClr val="000000"/>
                </a:solidFill>
              </a:rPr>
              <a:t> rispetto ai criteri indicati dall’art. 495 c.p.c.</a:t>
            </a:r>
          </a:p>
          <a:p>
            <a:r>
              <a:rPr lang="it-IT" sz="1800" b="1" dirty="0">
                <a:solidFill>
                  <a:srgbClr val="000000"/>
                </a:solidFill>
              </a:rPr>
              <a:t>COROLLARI:</a:t>
            </a:r>
          </a:p>
          <a:p>
            <a:pPr marL="184150" indent="0">
              <a:buNone/>
            </a:pPr>
            <a:r>
              <a:rPr lang="it-IT" sz="1800" dirty="0">
                <a:solidFill>
                  <a:srgbClr val="000000"/>
                </a:solidFill>
              </a:rPr>
              <a:t>- la mancata contestazione dell’ordinanza che determina la somma </a:t>
            </a:r>
            <a:r>
              <a:rPr lang="it-IT" sz="1800" u="sng" dirty="0">
                <a:solidFill>
                  <a:srgbClr val="000000"/>
                </a:solidFill>
              </a:rPr>
              <a:t>non preclude eventuali contestazioni in sede distributiva</a:t>
            </a:r>
            <a:r>
              <a:rPr lang="it-IT" sz="1800" dirty="0">
                <a:solidFill>
                  <a:srgbClr val="000000"/>
                </a:solidFill>
              </a:rPr>
              <a:t>;</a:t>
            </a:r>
          </a:p>
          <a:p>
            <a:pPr marL="184150" indent="0">
              <a:buNone/>
            </a:pPr>
            <a:r>
              <a:rPr lang="it-IT" sz="1800" dirty="0">
                <a:solidFill>
                  <a:srgbClr val="000000"/>
                </a:solidFill>
              </a:rPr>
              <a:t>- la decisione sulle contestazioni avverso l’ordinanza di determinazione della somma </a:t>
            </a:r>
            <a:r>
              <a:rPr lang="it-IT" sz="1800" b="1" dirty="0">
                <a:solidFill>
                  <a:srgbClr val="000000"/>
                </a:solidFill>
              </a:rPr>
              <a:t>non costituisce alcun giudicato</a:t>
            </a:r>
            <a:r>
              <a:rPr lang="it-IT" sz="1800" dirty="0">
                <a:solidFill>
                  <a:srgbClr val="000000"/>
                </a:solidFill>
              </a:rPr>
              <a:t> sul credito</a:t>
            </a:r>
          </a:p>
          <a:p>
            <a:r>
              <a:rPr lang="it-IT" sz="1800" dirty="0">
                <a:solidFill>
                  <a:srgbClr val="000000"/>
                </a:solidFill>
              </a:rPr>
              <a:t>Contestazioni sul merito della pretesa creditoria avrebbero dovuto essere proposte con </a:t>
            </a:r>
            <a:r>
              <a:rPr lang="it-IT" sz="1800" b="1" dirty="0">
                <a:solidFill>
                  <a:srgbClr val="000000"/>
                </a:solidFill>
              </a:rPr>
              <a:t>l’opposizione all’esecuzione ex art. 615 c.p.c</a:t>
            </a:r>
            <a:r>
              <a:rPr lang="it-IT" sz="1800" dirty="0">
                <a:solidFill>
                  <a:srgbClr val="000000"/>
                </a:solidFill>
              </a:rPr>
              <a:t>.</a:t>
            </a:r>
          </a:p>
        </p:txBody>
      </p:sp>
    </p:spTree>
    <p:extLst>
      <p:ext uri="{BB962C8B-B14F-4D97-AF65-F5344CB8AC3E}">
        <p14:creationId xmlns:p14="http://schemas.microsoft.com/office/powerpoint/2010/main" val="37292765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884419" y="826680"/>
            <a:ext cx="7375161" cy="1325563"/>
          </a:xfrm>
        </p:spPr>
        <p:txBody>
          <a:bodyPr>
            <a:normAutofit/>
          </a:bodyPr>
          <a:lstStyle/>
          <a:p>
            <a:pPr algn="ctr"/>
            <a:r>
              <a:rPr lang="it-IT" sz="3200" b="1" dirty="0">
                <a:solidFill>
                  <a:srgbClr val="FFFFFF"/>
                </a:solidFill>
              </a:rPr>
              <a:t>LIMITI</a:t>
            </a:r>
          </a:p>
        </p:txBody>
      </p:sp>
      <p:sp>
        <p:nvSpPr>
          <p:cNvPr id="3" name="Segnaposto contenuto 2"/>
          <p:cNvSpPr>
            <a:spLocks noGrp="1"/>
          </p:cNvSpPr>
          <p:nvPr>
            <p:ph idx="1"/>
          </p:nvPr>
        </p:nvSpPr>
        <p:spPr>
          <a:xfrm>
            <a:off x="884419" y="2753936"/>
            <a:ext cx="7375161" cy="3771408"/>
          </a:xfrm>
        </p:spPr>
        <p:txBody>
          <a:bodyPr>
            <a:noAutofit/>
          </a:bodyPr>
          <a:lstStyle/>
          <a:p>
            <a:r>
              <a:rPr lang="it-IT" sz="2000" b="1" i="1" dirty="0">
                <a:solidFill>
                  <a:srgbClr val="000000"/>
                </a:solidFill>
              </a:rPr>
              <a:t>STRUTTURA DELLA CONVERSIONE, </a:t>
            </a:r>
            <a:r>
              <a:rPr lang="it-IT" sz="2000" dirty="0">
                <a:solidFill>
                  <a:srgbClr val="000000"/>
                </a:solidFill>
              </a:rPr>
              <a:t>è diretta alla soddisfazione integrale di tutti i creditori </a:t>
            </a:r>
            <a:r>
              <a:rPr lang="it-IT" sz="2000" dirty="0" smtClean="0">
                <a:solidFill>
                  <a:srgbClr val="000000"/>
                </a:solidFill>
              </a:rPr>
              <a:t>– DISTRIBUZIONE CAPIENTE</a:t>
            </a:r>
          </a:p>
          <a:p>
            <a:endParaRPr lang="it-IT" sz="2000" dirty="0" smtClean="0">
              <a:solidFill>
                <a:srgbClr val="000000"/>
              </a:solidFill>
            </a:endParaRPr>
          </a:p>
          <a:p>
            <a:r>
              <a:rPr lang="it-IT" sz="2000" b="1" dirty="0" smtClean="0">
                <a:solidFill>
                  <a:srgbClr val="000000"/>
                </a:solidFill>
              </a:rPr>
              <a:t>LIMITI </a:t>
            </a:r>
            <a:r>
              <a:rPr lang="it-IT" sz="2000" b="1" dirty="0">
                <a:solidFill>
                  <a:srgbClr val="000000"/>
                </a:solidFill>
              </a:rPr>
              <a:t>DEI RIMEDI 615/512 </a:t>
            </a:r>
            <a:r>
              <a:rPr lang="it-IT" sz="2000" b="1" dirty="0" smtClean="0">
                <a:solidFill>
                  <a:srgbClr val="000000"/>
                </a:solidFill>
              </a:rPr>
              <a:t>PER IL CREDITORE</a:t>
            </a:r>
            <a:r>
              <a:rPr lang="it-IT" sz="2000" dirty="0" smtClean="0">
                <a:solidFill>
                  <a:srgbClr val="000000"/>
                </a:solidFill>
              </a:rPr>
              <a:t> es</a:t>
            </a:r>
            <a:r>
              <a:rPr lang="it-IT" sz="2000" dirty="0">
                <a:solidFill>
                  <a:srgbClr val="000000"/>
                </a:solidFill>
              </a:rPr>
              <a:t>. inidoneità del 615 a tutelare il creditore a fronte di un’ordinanza di conversione che accerti il credito in misura inferiore a quella fatta valere – </a:t>
            </a:r>
            <a:r>
              <a:rPr lang="it-IT" sz="2000" i="1" dirty="0">
                <a:solidFill>
                  <a:srgbClr val="000000"/>
                </a:solidFill>
              </a:rPr>
              <a:t>stesso limite per la contestazione in sede distributiva che, pur se accolta, non potrebbe impedire la liberazione del </a:t>
            </a:r>
            <a:r>
              <a:rPr lang="it-IT" sz="2000" i="1" dirty="0" smtClean="0">
                <a:solidFill>
                  <a:srgbClr val="000000"/>
                </a:solidFill>
              </a:rPr>
              <a:t>bene</a:t>
            </a:r>
            <a:r>
              <a:rPr lang="it-IT" sz="2000" dirty="0" smtClean="0">
                <a:solidFill>
                  <a:srgbClr val="000000"/>
                </a:solidFill>
              </a:rPr>
              <a:t>) - in fase distributiva il creditore non ha interesse a contestare l’ordinanza </a:t>
            </a:r>
            <a:r>
              <a:rPr lang="it-IT" sz="2000" smtClean="0">
                <a:solidFill>
                  <a:srgbClr val="000000"/>
                </a:solidFill>
              </a:rPr>
              <a:t>di conversione</a:t>
            </a:r>
            <a:endParaRPr lang="it-IT" sz="2000" dirty="0" smtClean="0">
              <a:solidFill>
                <a:srgbClr val="000000"/>
              </a:solidFill>
            </a:endParaRPr>
          </a:p>
          <a:p>
            <a:endParaRPr lang="it-IT" sz="2000" b="1" dirty="0">
              <a:solidFill>
                <a:srgbClr val="000000"/>
              </a:solidFill>
            </a:endParaRPr>
          </a:p>
          <a:p>
            <a:r>
              <a:rPr lang="it-IT" sz="2000" b="1" dirty="0" smtClean="0">
                <a:solidFill>
                  <a:srgbClr val="000000"/>
                </a:solidFill>
              </a:rPr>
              <a:t>LIMITE DEL 615 PER IL DEBITORE </a:t>
            </a:r>
            <a:r>
              <a:rPr lang="it-IT" sz="2000" dirty="0" smtClean="0">
                <a:solidFill>
                  <a:srgbClr val="000000"/>
                </a:solidFill>
              </a:rPr>
              <a:t>– solo la verosimile inconsistenza di tutti i crediti potrebbe portare all’accoglimento della sospensione</a:t>
            </a:r>
          </a:p>
        </p:txBody>
      </p:sp>
    </p:spTree>
    <p:extLst>
      <p:ext uri="{BB962C8B-B14F-4D97-AF65-F5344CB8AC3E}">
        <p14:creationId xmlns:p14="http://schemas.microsoft.com/office/powerpoint/2010/main" val="19095786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smtClean="0"/>
              <a:t>Sentite le parti</a:t>
            </a:r>
            <a:endParaRPr lang="it-IT" b="1" i="1" dirty="0"/>
          </a:p>
        </p:txBody>
      </p:sp>
      <p:sp>
        <p:nvSpPr>
          <p:cNvPr id="3" name="Segnaposto contenuto 2"/>
          <p:cNvSpPr>
            <a:spLocks noGrp="1"/>
          </p:cNvSpPr>
          <p:nvPr>
            <p:ph idx="1"/>
          </p:nvPr>
        </p:nvSpPr>
        <p:spPr/>
        <p:txBody>
          <a:bodyPr/>
          <a:lstStyle/>
          <a:p>
            <a:pPr marL="0" indent="0">
              <a:buNone/>
            </a:pPr>
            <a:endParaRPr lang="it-IT" sz="2400" dirty="0" smtClean="0">
              <a:solidFill>
                <a:srgbClr val="000000"/>
              </a:solidFill>
            </a:endParaRPr>
          </a:p>
          <a:p>
            <a:pPr marL="0" indent="0">
              <a:buNone/>
            </a:pPr>
            <a:r>
              <a:rPr lang="it-IT" sz="2400" dirty="0" smtClean="0">
                <a:solidFill>
                  <a:srgbClr val="000000"/>
                </a:solidFill>
              </a:rPr>
              <a:t>Procedimento </a:t>
            </a:r>
            <a:r>
              <a:rPr lang="it-IT" sz="2400" dirty="0">
                <a:solidFill>
                  <a:srgbClr val="000000"/>
                </a:solidFill>
              </a:rPr>
              <a:t>di verifica che si attaglia maggiormente al nuovo volto delle </a:t>
            </a:r>
            <a:r>
              <a:rPr lang="it-IT" sz="2400" b="1" dirty="0">
                <a:solidFill>
                  <a:srgbClr val="000000"/>
                </a:solidFill>
              </a:rPr>
              <a:t>cognizioni anticipate </a:t>
            </a:r>
            <a:r>
              <a:rPr lang="it-IT" sz="2400" dirty="0">
                <a:solidFill>
                  <a:srgbClr val="000000"/>
                </a:solidFill>
              </a:rPr>
              <a:t>nell’ambito del processo esecutivo (cfr. art. 499 co. 6 </a:t>
            </a:r>
            <a:r>
              <a:rPr lang="it-IT" sz="2400" dirty="0" err="1">
                <a:solidFill>
                  <a:srgbClr val="000000"/>
                </a:solidFill>
              </a:rPr>
              <a:t>c.p.c.</a:t>
            </a:r>
            <a:r>
              <a:rPr lang="it-IT" sz="2400" dirty="0">
                <a:solidFill>
                  <a:srgbClr val="000000"/>
                </a:solidFill>
              </a:rPr>
              <a:t> e nuovo volto della controversia distributiva)</a:t>
            </a:r>
          </a:p>
          <a:p>
            <a:endParaRPr lang="it-IT" dirty="0"/>
          </a:p>
        </p:txBody>
      </p:sp>
    </p:spTree>
    <p:extLst>
      <p:ext uri="{BB962C8B-B14F-4D97-AF65-F5344CB8AC3E}">
        <p14:creationId xmlns:p14="http://schemas.microsoft.com/office/powerpoint/2010/main" val="8357410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884419" y="826680"/>
            <a:ext cx="7375161" cy="1325563"/>
          </a:xfrm>
        </p:spPr>
        <p:txBody>
          <a:bodyPr>
            <a:noAutofit/>
          </a:bodyPr>
          <a:lstStyle/>
          <a:p>
            <a:pPr algn="ctr"/>
            <a:r>
              <a:rPr lang="it-IT" sz="3200" b="1" dirty="0">
                <a:solidFill>
                  <a:srgbClr val="FFFFFF"/>
                </a:solidFill>
              </a:rPr>
              <a:t>SECONDA TESI (più recente)</a:t>
            </a:r>
            <a:endParaRPr lang="it-IT" sz="3200" dirty="0">
              <a:solidFill>
                <a:srgbClr val="FFFFFF"/>
              </a:solidFill>
            </a:endParaRPr>
          </a:p>
        </p:txBody>
      </p:sp>
      <p:sp>
        <p:nvSpPr>
          <p:cNvPr id="3" name="Segnaposto contenuto 2"/>
          <p:cNvSpPr>
            <a:spLocks noGrp="1"/>
          </p:cNvSpPr>
          <p:nvPr>
            <p:ph idx="1"/>
          </p:nvPr>
        </p:nvSpPr>
        <p:spPr>
          <a:xfrm>
            <a:off x="884419" y="3092970"/>
            <a:ext cx="7375161" cy="3216350"/>
          </a:xfrm>
        </p:spPr>
        <p:txBody>
          <a:bodyPr>
            <a:noAutofit/>
          </a:bodyPr>
          <a:lstStyle/>
          <a:p>
            <a:pPr algn="just"/>
            <a:r>
              <a:rPr lang="it-IT" sz="1800" b="1" dirty="0">
                <a:solidFill>
                  <a:srgbClr val="000000"/>
                </a:solidFill>
              </a:rPr>
              <a:t>617/AMPLIAMENTO DEI MOTIVI DI CONTESTAZIONE</a:t>
            </a:r>
            <a:r>
              <a:rPr lang="it-IT" sz="1800" dirty="0">
                <a:solidFill>
                  <a:srgbClr val="000000"/>
                </a:solidFill>
              </a:rPr>
              <a:t>, anche in ordine </a:t>
            </a:r>
            <a:r>
              <a:rPr lang="it-IT" sz="1800" dirty="0" err="1">
                <a:solidFill>
                  <a:srgbClr val="000000"/>
                </a:solidFill>
              </a:rPr>
              <a:t>all’</a:t>
            </a:r>
            <a:r>
              <a:rPr lang="it-IT" sz="1800" i="1" dirty="0" err="1">
                <a:solidFill>
                  <a:srgbClr val="000000"/>
                </a:solidFill>
              </a:rPr>
              <a:t>an</a:t>
            </a:r>
            <a:r>
              <a:rPr lang="it-IT" sz="1800" dirty="0">
                <a:solidFill>
                  <a:srgbClr val="000000"/>
                </a:solidFill>
              </a:rPr>
              <a:t> ed al </a:t>
            </a:r>
            <a:r>
              <a:rPr lang="it-IT" sz="1800" i="1" dirty="0">
                <a:solidFill>
                  <a:srgbClr val="000000"/>
                </a:solidFill>
              </a:rPr>
              <a:t>quantum</a:t>
            </a:r>
            <a:r>
              <a:rPr lang="it-IT" sz="1800" dirty="0">
                <a:solidFill>
                  <a:srgbClr val="000000"/>
                </a:solidFill>
              </a:rPr>
              <a:t> della pretesa creditoria, </a:t>
            </a:r>
            <a:r>
              <a:rPr lang="it-IT" sz="1800" u="sng" dirty="0">
                <a:solidFill>
                  <a:srgbClr val="000000"/>
                </a:solidFill>
              </a:rPr>
              <a:t>errori in </a:t>
            </a:r>
            <a:r>
              <a:rPr lang="it-IT" sz="1800" u="sng" dirty="0" smtClean="0">
                <a:solidFill>
                  <a:srgbClr val="000000"/>
                </a:solidFill>
              </a:rPr>
              <a:t>fatto </a:t>
            </a:r>
            <a:r>
              <a:rPr lang="it-IT" sz="1800" u="sng" dirty="0">
                <a:solidFill>
                  <a:srgbClr val="000000"/>
                </a:solidFill>
              </a:rPr>
              <a:t>ed in diritto </a:t>
            </a:r>
            <a:r>
              <a:rPr lang="it-IT" sz="1800" dirty="0">
                <a:solidFill>
                  <a:srgbClr val="000000"/>
                </a:solidFill>
              </a:rPr>
              <a:t>anche quando il debitore non avesse proposto opposizione all’esecuzione ai sensi dell’art. 615 </a:t>
            </a:r>
            <a:r>
              <a:rPr lang="it-IT" sz="1800" dirty="0" err="1">
                <a:solidFill>
                  <a:srgbClr val="000000"/>
                </a:solidFill>
              </a:rPr>
              <a:t>c.p.c</a:t>
            </a:r>
            <a:r>
              <a:rPr lang="it-IT" sz="1800" dirty="0" err="1" smtClean="0">
                <a:solidFill>
                  <a:srgbClr val="000000"/>
                </a:solidFill>
              </a:rPr>
              <a:t>.</a:t>
            </a:r>
            <a:endParaRPr lang="it-IT" sz="1800" dirty="0" smtClean="0">
              <a:solidFill>
                <a:srgbClr val="000000"/>
              </a:solidFill>
            </a:endParaRPr>
          </a:p>
          <a:p>
            <a:endParaRPr lang="it-IT" sz="1800" dirty="0">
              <a:solidFill>
                <a:srgbClr val="000000"/>
              </a:solidFill>
            </a:endParaRPr>
          </a:p>
          <a:p>
            <a:pPr marL="0" indent="0">
              <a:buNone/>
            </a:pPr>
            <a:endParaRPr lang="it-IT" sz="1800" dirty="0">
              <a:solidFill>
                <a:srgbClr val="000000"/>
              </a:solidFill>
            </a:endParaRPr>
          </a:p>
          <a:p>
            <a:pPr algn="just"/>
            <a:r>
              <a:rPr lang="it-IT" sz="1800" b="1" dirty="0">
                <a:solidFill>
                  <a:srgbClr val="000000"/>
                </a:solidFill>
              </a:rPr>
              <a:t>VALUTAZIONE DEL GE: </a:t>
            </a:r>
            <a:r>
              <a:rPr lang="it-IT" sz="1800" dirty="0">
                <a:solidFill>
                  <a:srgbClr val="000000"/>
                </a:solidFill>
              </a:rPr>
              <a:t>non solo sindacato limitato ad eventuali </a:t>
            </a:r>
            <a:r>
              <a:rPr lang="it-IT" sz="1800" u="sng" dirty="0">
                <a:solidFill>
                  <a:srgbClr val="000000"/>
                </a:solidFill>
              </a:rPr>
              <a:t>errori di calcolo </a:t>
            </a:r>
            <a:r>
              <a:rPr lang="it-IT" sz="1800" dirty="0">
                <a:solidFill>
                  <a:srgbClr val="000000"/>
                </a:solidFill>
              </a:rPr>
              <a:t>ma</a:t>
            </a:r>
            <a:r>
              <a:rPr lang="it-IT" sz="1800" b="1" dirty="0">
                <a:solidFill>
                  <a:srgbClr val="000000"/>
                </a:solidFill>
              </a:rPr>
              <a:t> ACCERTAMENTO </a:t>
            </a:r>
            <a:r>
              <a:rPr lang="it-IT" sz="1800" b="1" dirty="0" smtClean="0">
                <a:solidFill>
                  <a:srgbClr val="000000"/>
                </a:solidFill>
              </a:rPr>
              <a:t>SOMMARIO</a:t>
            </a:r>
            <a:r>
              <a:rPr lang="it-IT" sz="1800" dirty="0" smtClean="0">
                <a:solidFill>
                  <a:srgbClr val="000000"/>
                </a:solidFill>
              </a:rPr>
              <a:t> in ordine alla pretesa creditoria </a:t>
            </a:r>
            <a:r>
              <a:rPr lang="it-IT" sz="1800" dirty="0" err="1" smtClean="0">
                <a:solidFill>
                  <a:srgbClr val="000000"/>
                </a:solidFill>
              </a:rPr>
              <a:t>benchè</a:t>
            </a:r>
            <a:r>
              <a:rPr lang="it-IT" sz="1800" dirty="0" smtClean="0">
                <a:solidFill>
                  <a:srgbClr val="000000"/>
                </a:solidFill>
              </a:rPr>
              <a:t> CIRCOSCRITTO E FUNZIONALE al bene della vita cui l’opponente aspira, l’annullamento o la modifica dell’ordinanza di conversione</a:t>
            </a:r>
          </a:p>
          <a:p>
            <a:pPr marL="0" indent="0">
              <a:buNone/>
            </a:pPr>
            <a:r>
              <a:rPr lang="it-IT" sz="1800" b="1" dirty="0" smtClean="0">
                <a:solidFill>
                  <a:srgbClr val="000000"/>
                </a:solidFill>
              </a:rPr>
              <a:t> </a:t>
            </a:r>
            <a:endParaRPr lang="it-IT" sz="1800" b="1" dirty="0">
              <a:solidFill>
                <a:srgbClr val="000000"/>
              </a:solidFill>
            </a:endParaRPr>
          </a:p>
        </p:txBody>
      </p:sp>
    </p:spTree>
    <p:extLst>
      <p:ext uri="{BB962C8B-B14F-4D97-AF65-F5344CB8AC3E}">
        <p14:creationId xmlns:p14="http://schemas.microsoft.com/office/powerpoint/2010/main" val="33369768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480059" y="2053641"/>
            <a:ext cx="2751871" cy="2760098"/>
          </a:xfrm>
        </p:spPr>
        <p:txBody>
          <a:bodyPr>
            <a:normAutofit/>
          </a:bodyPr>
          <a:lstStyle/>
          <a:p>
            <a:r>
              <a:rPr lang="it-IT" dirty="0" smtClean="0">
                <a:solidFill>
                  <a:srgbClr val="FFFFFF"/>
                </a:solidFill>
              </a:rPr>
              <a:t>Opposizione agli atti esecutivi</a:t>
            </a:r>
            <a:endParaRPr lang="it-IT" dirty="0">
              <a:solidFill>
                <a:srgbClr val="FFFFFF"/>
              </a:solidFill>
            </a:endParaRPr>
          </a:p>
        </p:txBody>
      </p:sp>
      <p:sp>
        <p:nvSpPr>
          <p:cNvPr id="3" name="Segnaposto contenuto 2"/>
          <p:cNvSpPr>
            <a:spLocks noGrp="1"/>
          </p:cNvSpPr>
          <p:nvPr>
            <p:ph idx="1"/>
          </p:nvPr>
        </p:nvSpPr>
        <p:spPr>
          <a:xfrm>
            <a:off x="4567930" y="801866"/>
            <a:ext cx="3979563" cy="5230634"/>
          </a:xfrm>
        </p:spPr>
        <p:txBody>
          <a:bodyPr anchor="ctr">
            <a:normAutofit/>
          </a:bodyPr>
          <a:lstStyle/>
          <a:p>
            <a:pPr>
              <a:buFontTx/>
              <a:buChar char="-"/>
            </a:pPr>
            <a:r>
              <a:rPr lang="it-IT" dirty="0" smtClean="0">
                <a:solidFill>
                  <a:srgbClr val="000000"/>
                </a:solidFill>
              </a:rPr>
              <a:t>Inosservanza formale dei criteri di determinazione dell’art. 495 </a:t>
            </a:r>
            <a:r>
              <a:rPr lang="it-IT" dirty="0" err="1" smtClean="0">
                <a:solidFill>
                  <a:srgbClr val="000000"/>
                </a:solidFill>
              </a:rPr>
              <a:t>c.p.c.</a:t>
            </a:r>
            <a:r>
              <a:rPr lang="it-IT" dirty="0" smtClean="0">
                <a:solidFill>
                  <a:srgbClr val="000000"/>
                </a:solidFill>
              </a:rPr>
              <a:t>;</a:t>
            </a:r>
          </a:p>
          <a:p>
            <a:pPr>
              <a:buFontTx/>
              <a:buChar char="-"/>
            </a:pPr>
            <a:r>
              <a:rPr lang="it-IT" dirty="0" smtClean="0">
                <a:solidFill>
                  <a:srgbClr val="000000"/>
                </a:solidFill>
              </a:rPr>
              <a:t>Inosservanza delle regole espresse o sottese dall’art. 495 </a:t>
            </a:r>
            <a:r>
              <a:rPr lang="it-IT" dirty="0" err="1" smtClean="0">
                <a:solidFill>
                  <a:srgbClr val="000000"/>
                </a:solidFill>
              </a:rPr>
              <a:t>c.p.c.</a:t>
            </a:r>
            <a:r>
              <a:rPr lang="it-IT" dirty="0" smtClean="0">
                <a:solidFill>
                  <a:srgbClr val="000000"/>
                </a:solidFill>
              </a:rPr>
              <a:t>;</a:t>
            </a:r>
          </a:p>
          <a:p>
            <a:pPr>
              <a:buFontTx/>
              <a:buChar char="-"/>
            </a:pPr>
            <a:r>
              <a:rPr lang="it-IT" i="1" dirty="0" smtClean="0">
                <a:solidFill>
                  <a:srgbClr val="000000"/>
                </a:solidFill>
              </a:rPr>
              <a:t>an</a:t>
            </a:r>
            <a:r>
              <a:rPr lang="it-IT" dirty="0" smtClean="0">
                <a:solidFill>
                  <a:srgbClr val="000000"/>
                </a:solidFill>
              </a:rPr>
              <a:t> e </a:t>
            </a:r>
            <a:r>
              <a:rPr lang="it-IT" i="1" dirty="0" smtClean="0">
                <a:solidFill>
                  <a:srgbClr val="000000"/>
                </a:solidFill>
              </a:rPr>
              <a:t>quantum </a:t>
            </a:r>
            <a:r>
              <a:rPr lang="it-IT" dirty="0" smtClean="0">
                <a:solidFill>
                  <a:srgbClr val="000000"/>
                </a:solidFill>
              </a:rPr>
              <a:t>della pretesa creditoria</a:t>
            </a:r>
            <a:endParaRPr lang="it-IT" dirty="0">
              <a:solidFill>
                <a:srgbClr val="000000"/>
              </a:solidFill>
            </a:endParaRPr>
          </a:p>
        </p:txBody>
      </p:sp>
    </p:spTree>
    <p:extLst>
      <p:ext uri="{BB962C8B-B14F-4D97-AF65-F5344CB8AC3E}">
        <p14:creationId xmlns:p14="http://schemas.microsoft.com/office/powerpoint/2010/main" val="15200530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480059" y="2053641"/>
            <a:ext cx="2751871" cy="2760098"/>
          </a:xfrm>
        </p:spPr>
        <p:txBody>
          <a:bodyPr>
            <a:normAutofit/>
          </a:bodyPr>
          <a:lstStyle/>
          <a:p>
            <a:endParaRPr lang="it-IT">
              <a:solidFill>
                <a:srgbClr val="FFFFFF"/>
              </a:solidFill>
            </a:endParaRPr>
          </a:p>
        </p:txBody>
      </p:sp>
      <p:sp>
        <p:nvSpPr>
          <p:cNvPr id="3" name="Segnaposto contenuto 2"/>
          <p:cNvSpPr>
            <a:spLocks noGrp="1"/>
          </p:cNvSpPr>
          <p:nvPr>
            <p:ph idx="1"/>
          </p:nvPr>
        </p:nvSpPr>
        <p:spPr>
          <a:xfrm>
            <a:off x="4567930" y="801866"/>
            <a:ext cx="3979563" cy="5230634"/>
          </a:xfrm>
        </p:spPr>
        <p:txBody>
          <a:bodyPr anchor="ctr">
            <a:normAutofit/>
          </a:bodyPr>
          <a:lstStyle/>
          <a:p>
            <a:r>
              <a:rPr lang="it-IT" b="1">
                <a:solidFill>
                  <a:srgbClr val="000000"/>
                </a:solidFill>
              </a:rPr>
              <a:t>GIUDICATO</a:t>
            </a:r>
            <a:r>
              <a:rPr lang="it-IT">
                <a:solidFill>
                  <a:srgbClr val="000000"/>
                </a:solidFill>
              </a:rPr>
              <a:t> circoscritto a questo limitato «</a:t>
            </a:r>
            <a:r>
              <a:rPr lang="it-IT" i="1">
                <a:solidFill>
                  <a:srgbClr val="000000"/>
                </a:solidFill>
              </a:rPr>
              <a:t>bene della vita</a:t>
            </a:r>
            <a:r>
              <a:rPr lang="it-IT">
                <a:solidFill>
                  <a:srgbClr val="000000"/>
                </a:solidFill>
              </a:rPr>
              <a:t>» perseguito</a:t>
            </a:r>
          </a:p>
          <a:p>
            <a:r>
              <a:rPr lang="it-IT" b="1">
                <a:solidFill>
                  <a:srgbClr val="000000"/>
                </a:solidFill>
              </a:rPr>
              <a:t>ININFLUENTE </a:t>
            </a:r>
            <a:r>
              <a:rPr lang="it-IT">
                <a:solidFill>
                  <a:srgbClr val="000000"/>
                </a:solidFill>
              </a:rPr>
              <a:t>al di fuori del processo esecutivo</a:t>
            </a:r>
          </a:p>
          <a:p>
            <a:r>
              <a:rPr lang="it-IT">
                <a:solidFill>
                  <a:srgbClr val="000000"/>
                </a:solidFill>
              </a:rPr>
              <a:t>principio della </a:t>
            </a:r>
            <a:r>
              <a:rPr lang="it-IT" b="1" u="sng">
                <a:solidFill>
                  <a:srgbClr val="000000"/>
                </a:solidFill>
              </a:rPr>
              <a:t>tendenziale reversibilità</a:t>
            </a:r>
            <a:r>
              <a:rPr lang="it-IT" b="1">
                <a:solidFill>
                  <a:srgbClr val="000000"/>
                </a:solidFill>
              </a:rPr>
              <a:t> </a:t>
            </a:r>
            <a:r>
              <a:rPr lang="it-IT">
                <a:solidFill>
                  <a:srgbClr val="000000"/>
                </a:solidFill>
              </a:rPr>
              <a:t>di ogni accertamento del giudice dell’esecuzione nel tempo anteriore alla distribuzione (o all’attribuzione) nel caso di un solo creditore</a:t>
            </a:r>
          </a:p>
          <a:p>
            <a:r>
              <a:rPr lang="it-IT">
                <a:solidFill>
                  <a:srgbClr val="000000"/>
                </a:solidFill>
              </a:rPr>
              <a:t>SALVO che sia stata </a:t>
            </a:r>
            <a:r>
              <a:rPr lang="it-IT" b="1">
                <a:solidFill>
                  <a:srgbClr val="000000"/>
                </a:solidFill>
              </a:rPr>
              <a:t>precedentemente decisa </a:t>
            </a:r>
            <a:r>
              <a:rPr lang="it-IT">
                <a:solidFill>
                  <a:srgbClr val="000000"/>
                </a:solidFill>
              </a:rPr>
              <a:t>identica questione in sede di opposizione agli atti esecutivi</a:t>
            </a:r>
          </a:p>
        </p:txBody>
      </p:sp>
    </p:spTree>
    <p:extLst>
      <p:ext uri="{BB962C8B-B14F-4D97-AF65-F5344CB8AC3E}">
        <p14:creationId xmlns:p14="http://schemas.microsoft.com/office/powerpoint/2010/main" val="584478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884419" y="826680"/>
            <a:ext cx="7375161" cy="1325563"/>
          </a:xfrm>
        </p:spPr>
        <p:txBody>
          <a:bodyPr>
            <a:normAutofit/>
          </a:bodyPr>
          <a:lstStyle/>
          <a:p>
            <a:pPr algn="ctr"/>
            <a:r>
              <a:rPr lang="it-IT" sz="3200" b="1" dirty="0">
                <a:solidFill>
                  <a:srgbClr val="FFFFFF"/>
                </a:solidFill>
              </a:rPr>
              <a:t>SOSTITUZIONE OGGETTO</a:t>
            </a:r>
          </a:p>
        </p:txBody>
      </p:sp>
      <p:sp>
        <p:nvSpPr>
          <p:cNvPr id="3" name="Segnaposto contenuto 2"/>
          <p:cNvSpPr>
            <a:spLocks noGrp="1"/>
          </p:cNvSpPr>
          <p:nvPr>
            <p:ph idx="1"/>
          </p:nvPr>
        </p:nvSpPr>
        <p:spPr>
          <a:xfrm>
            <a:off x="884419" y="3092970"/>
            <a:ext cx="7375161" cy="2693976"/>
          </a:xfrm>
        </p:spPr>
        <p:txBody>
          <a:bodyPr>
            <a:normAutofit lnSpcReduction="10000"/>
          </a:bodyPr>
          <a:lstStyle/>
          <a:p>
            <a:pPr marL="342900" indent="-342900">
              <a:buFont typeface="+mj-lt"/>
              <a:buAutoNum type="arabicPeriod"/>
            </a:pPr>
            <a:r>
              <a:rPr lang="it-IT" sz="2000" dirty="0">
                <a:solidFill>
                  <a:srgbClr val="000000"/>
                </a:solidFill>
              </a:rPr>
              <a:t>il versamento della somma </a:t>
            </a:r>
            <a:r>
              <a:rPr lang="it-IT" sz="2000" u="sng" dirty="0">
                <a:solidFill>
                  <a:srgbClr val="000000"/>
                </a:solidFill>
              </a:rPr>
              <a:t>non libera l’esecutato </a:t>
            </a:r>
            <a:r>
              <a:rPr lang="it-IT" sz="2000" dirty="0">
                <a:solidFill>
                  <a:srgbClr val="000000"/>
                </a:solidFill>
              </a:rPr>
              <a:t>né ha incidenza sul titolo esecutivo e sul credito non avendo funzione </a:t>
            </a:r>
            <a:r>
              <a:rPr lang="it-IT" sz="2000" dirty="0" err="1">
                <a:solidFill>
                  <a:srgbClr val="000000"/>
                </a:solidFill>
              </a:rPr>
              <a:t>solutoria</a:t>
            </a:r>
            <a:r>
              <a:rPr lang="it-IT" sz="2000" dirty="0">
                <a:solidFill>
                  <a:srgbClr val="000000"/>
                </a:solidFill>
              </a:rPr>
              <a:t>/di </a:t>
            </a:r>
            <a:r>
              <a:rPr lang="it-IT" sz="2000" dirty="0" smtClean="0">
                <a:solidFill>
                  <a:srgbClr val="000000"/>
                </a:solidFill>
              </a:rPr>
              <a:t>pagamento (a differenza del 494 co. 1 </a:t>
            </a:r>
            <a:r>
              <a:rPr lang="it-IT" sz="2000" dirty="0" err="1" smtClean="0">
                <a:solidFill>
                  <a:srgbClr val="000000"/>
                </a:solidFill>
              </a:rPr>
              <a:t>c.p.c.</a:t>
            </a:r>
            <a:r>
              <a:rPr lang="it-IT" sz="2000" dirty="0" smtClean="0">
                <a:solidFill>
                  <a:srgbClr val="000000"/>
                </a:solidFill>
              </a:rPr>
              <a:t>) – il debitore non rinuncia alle contestazioni e non riconosce il debito</a:t>
            </a:r>
            <a:endParaRPr lang="it-IT" sz="2000" dirty="0">
              <a:solidFill>
                <a:srgbClr val="000000"/>
              </a:solidFill>
            </a:endParaRPr>
          </a:p>
          <a:p>
            <a:pPr marL="342900" indent="-342900">
              <a:buFont typeface="+mj-lt"/>
              <a:buAutoNum type="arabicPeriod"/>
            </a:pPr>
            <a:r>
              <a:rPr lang="it-IT" sz="2000" dirty="0">
                <a:solidFill>
                  <a:srgbClr val="000000"/>
                </a:solidFill>
              </a:rPr>
              <a:t>la conversione non comporta la perdita della </a:t>
            </a:r>
            <a:r>
              <a:rPr lang="it-IT" sz="2000" u="sng" dirty="0">
                <a:solidFill>
                  <a:srgbClr val="000000"/>
                </a:solidFill>
              </a:rPr>
              <a:t>garanzia ipotecaria</a:t>
            </a:r>
          </a:p>
          <a:p>
            <a:pPr marL="342900" indent="-342900" algn="just">
              <a:buFont typeface="+mj-lt"/>
              <a:buAutoNum type="arabicPeriod"/>
            </a:pPr>
            <a:r>
              <a:rPr lang="it-IT" sz="2000" dirty="0">
                <a:solidFill>
                  <a:srgbClr val="000000"/>
                </a:solidFill>
              </a:rPr>
              <a:t>le somme versate dal debitore, soggette al vincolo, in caso di </a:t>
            </a:r>
            <a:r>
              <a:rPr lang="it-IT" sz="2000" u="sng" dirty="0">
                <a:solidFill>
                  <a:srgbClr val="000000"/>
                </a:solidFill>
              </a:rPr>
              <a:t>sopravanzo,</a:t>
            </a:r>
            <a:r>
              <a:rPr lang="it-IT" sz="2000" dirty="0">
                <a:solidFill>
                  <a:srgbClr val="000000"/>
                </a:solidFill>
              </a:rPr>
              <a:t> vanno restituite al debitore</a:t>
            </a:r>
          </a:p>
          <a:p>
            <a:pPr marL="342900" indent="-342900">
              <a:buFont typeface="+mj-lt"/>
              <a:buAutoNum type="arabicPeriod"/>
            </a:pPr>
            <a:r>
              <a:rPr lang="it-IT" sz="2000" dirty="0">
                <a:solidFill>
                  <a:srgbClr val="000000"/>
                </a:solidFill>
              </a:rPr>
              <a:t>il versamento rateale delle somme non è soggetto a </a:t>
            </a:r>
            <a:r>
              <a:rPr lang="it-IT" sz="2000" u="sng" dirty="0">
                <a:solidFill>
                  <a:srgbClr val="000000"/>
                </a:solidFill>
              </a:rPr>
              <a:t>revocatoria</a:t>
            </a:r>
            <a:r>
              <a:rPr lang="it-IT" sz="2000" dirty="0">
                <a:solidFill>
                  <a:srgbClr val="000000"/>
                </a:solidFill>
              </a:rPr>
              <a:t> in quanto non può qualificarsi quale pagamento</a:t>
            </a:r>
          </a:p>
        </p:txBody>
      </p:sp>
    </p:spTree>
    <p:extLst>
      <p:ext uri="{BB962C8B-B14F-4D97-AF65-F5344CB8AC3E}">
        <p14:creationId xmlns:p14="http://schemas.microsoft.com/office/powerpoint/2010/main" val="24964283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884419" y="826680"/>
            <a:ext cx="7375161" cy="1325563"/>
          </a:xfrm>
        </p:spPr>
        <p:txBody>
          <a:bodyPr>
            <a:normAutofit/>
          </a:bodyPr>
          <a:lstStyle/>
          <a:p>
            <a:pPr algn="ctr"/>
            <a:r>
              <a:rPr lang="it-IT" sz="3200" b="1" dirty="0">
                <a:solidFill>
                  <a:srgbClr val="FFFFFF"/>
                </a:solidFill>
              </a:rPr>
              <a:t>DEBITORE – RIMEDI PROPONIBILI</a:t>
            </a:r>
            <a:endParaRPr lang="it-IT" sz="3200" dirty="0">
              <a:solidFill>
                <a:srgbClr val="FFFFFF"/>
              </a:solidFill>
            </a:endParaRPr>
          </a:p>
        </p:txBody>
      </p:sp>
      <p:sp>
        <p:nvSpPr>
          <p:cNvPr id="3" name="Segnaposto contenuto 2"/>
          <p:cNvSpPr>
            <a:spLocks noGrp="1"/>
          </p:cNvSpPr>
          <p:nvPr>
            <p:ph idx="1"/>
          </p:nvPr>
        </p:nvSpPr>
        <p:spPr>
          <a:xfrm>
            <a:off x="884419" y="2636912"/>
            <a:ext cx="7375161" cy="3816424"/>
          </a:xfrm>
        </p:spPr>
        <p:txBody>
          <a:bodyPr>
            <a:normAutofit fontScale="92500" lnSpcReduction="20000"/>
          </a:bodyPr>
          <a:lstStyle/>
          <a:p>
            <a:pPr>
              <a:buFontTx/>
              <a:buChar char="-"/>
            </a:pPr>
            <a:r>
              <a:rPr lang="it-IT" sz="2000" b="1" dirty="0">
                <a:solidFill>
                  <a:srgbClr val="000000"/>
                </a:solidFill>
              </a:rPr>
              <a:t>615 - Opposizione all’esecuzione </a:t>
            </a:r>
            <a:r>
              <a:rPr lang="it-IT" sz="2000" dirty="0">
                <a:solidFill>
                  <a:srgbClr val="000000"/>
                </a:solidFill>
              </a:rPr>
              <a:t>(anche durante il sub procedimento di conversione) ed anche prima dell’adozione dell’ordinanza che determina la somma da versare per contestare l’esistenza e l’ammontare dei crediti in </a:t>
            </a:r>
            <a:r>
              <a:rPr lang="it-IT" sz="2000" dirty="0" smtClean="0">
                <a:solidFill>
                  <a:srgbClr val="000000"/>
                </a:solidFill>
              </a:rPr>
              <a:t>concorso – ESISTENZA DEL CREDITO</a:t>
            </a:r>
            <a:endParaRPr lang="it-IT" sz="2000" dirty="0">
              <a:solidFill>
                <a:srgbClr val="000000"/>
              </a:solidFill>
            </a:endParaRPr>
          </a:p>
          <a:p>
            <a:pPr>
              <a:buFontTx/>
              <a:buChar char="-"/>
            </a:pPr>
            <a:endParaRPr lang="it-IT" sz="2000" dirty="0">
              <a:solidFill>
                <a:srgbClr val="000000"/>
              </a:solidFill>
            </a:endParaRPr>
          </a:p>
          <a:p>
            <a:pPr>
              <a:buFontTx/>
              <a:buChar char="-"/>
            </a:pPr>
            <a:r>
              <a:rPr lang="it-IT" sz="2000" b="1" dirty="0">
                <a:solidFill>
                  <a:srgbClr val="000000"/>
                </a:solidFill>
              </a:rPr>
              <a:t>617 - Opposizione agli atti esecutivi con oggetto allargato </a:t>
            </a:r>
            <a:r>
              <a:rPr lang="it-IT" sz="2000" dirty="0">
                <a:solidFill>
                  <a:srgbClr val="000000"/>
                </a:solidFill>
              </a:rPr>
              <a:t>ed anticipatoria delle controversie distributive (quando il debitore intenda ottenere subito una </a:t>
            </a:r>
            <a:r>
              <a:rPr lang="it-IT" sz="2000" u="sng" dirty="0">
                <a:solidFill>
                  <a:srgbClr val="000000"/>
                </a:solidFill>
              </a:rPr>
              <a:t>rideterminazione della somma </a:t>
            </a:r>
            <a:r>
              <a:rPr lang="it-IT" sz="2000" dirty="0">
                <a:solidFill>
                  <a:srgbClr val="000000"/>
                </a:solidFill>
              </a:rPr>
              <a:t>da versare e la sospensione del pagamento delle rate a scadere</a:t>
            </a:r>
            <a:r>
              <a:rPr lang="it-IT" sz="2000" dirty="0" smtClean="0">
                <a:solidFill>
                  <a:srgbClr val="000000"/>
                </a:solidFill>
              </a:rPr>
              <a:t>) – CONTENUTO DELL’ORDINANZA DI CONVERSIONE</a:t>
            </a:r>
            <a:endParaRPr lang="it-IT" sz="2000" dirty="0">
              <a:solidFill>
                <a:srgbClr val="000000"/>
              </a:solidFill>
            </a:endParaRPr>
          </a:p>
          <a:p>
            <a:pPr>
              <a:buFontTx/>
              <a:buChar char="-"/>
            </a:pPr>
            <a:endParaRPr lang="it-IT" sz="2000" dirty="0">
              <a:solidFill>
                <a:srgbClr val="000000"/>
              </a:solidFill>
            </a:endParaRPr>
          </a:p>
          <a:p>
            <a:pPr>
              <a:buFontTx/>
              <a:buChar char="-"/>
            </a:pPr>
            <a:r>
              <a:rPr lang="it-IT" sz="2000" b="1" dirty="0">
                <a:solidFill>
                  <a:srgbClr val="000000"/>
                </a:solidFill>
              </a:rPr>
              <a:t>512 - Contestazioni in fase distributiva </a:t>
            </a:r>
            <a:r>
              <a:rPr lang="it-IT" sz="2000" dirty="0">
                <a:solidFill>
                  <a:srgbClr val="000000"/>
                </a:solidFill>
              </a:rPr>
              <a:t>(preclusa solo dalla proposizione di una tempestiva opposizione agli atti esecutivi, </a:t>
            </a:r>
            <a:r>
              <a:rPr lang="it-IT" sz="2000" dirty="0" err="1">
                <a:solidFill>
                  <a:srgbClr val="000000"/>
                </a:solidFill>
              </a:rPr>
              <a:t>Cass</a:t>
            </a:r>
            <a:r>
              <a:rPr lang="it-IT" sz="2000" dirty="0">
                <a:solidFill>
                  <a:srgbClr val="000000"/>
                </a:solidFill>
              </a:rPr>
              <a:t>. n. 6845/2015) – contestazione dell’esistenza ed ammontare del credito per ottenere la </a:t>
            </a:r>
            <a:r>
              <a:rPr lang="it-IT" sz="2000" b="1" i="1" dirty="0">
                <a:solidFill>
                  <a:srgbClr val="000000"/>
                </a:solidFill>
              </a:rPr>
              <a:t>restituzione</a:t>
            </a:r>
            <a:r>
              <a:rPr lang="it-IT" sz="2000" dirty="0">
                <a:solidFill>
                  <a:srgbClr val="000000"/>
                </a:solidFill>
              </a:rPr>
              <a:t> delle somme indebitamente </a:t>
            </a:r>
            <a:r>
              <a:rPr lang="it-IT" sz="2000" dirty="0" smtClean="0">
                <a:solidFill>
                  <a:srgbClr val="000000"/>
                </a:solidFill>
              </a:rPr>
              <a:t>versate</a:t>
            </a:r>
            <a:endParaRPr lang="it-IT" sz="2000" dirty="0">
              <a:solidFill>
                <a:srgbClr val="000000"/>
              </a:solidFill>
            </a:endParaRPr>
          </a:p>
          <a:p>
            <a:pPr>
              <a:buFontTx/>
              <a:buChar char="-"/>
            </a:pPr>
            <a:endParaRPr lang="it-IT" sz="1400" dirty="0">
              <a:solidFill>
                <a:srgbClr val="000000"/>
              </a:solidFill>
            </a:endParaRPr>
          </a:p>
          <a:p>
            <a:endParaRPr lang="it-IT" sz="1400" dirty="0">
              <a:solidFill>
                <a:srgbClr val="000000"/>
              </a:solidFill>
            </a:endParaRPr>
          </a:p>
        </p:txBody>
      </p:sp>
    </p:spTree>
    <p:extLst>
      <p:ext uri="{BB962C8B-B14F-4D97-AF65-F5344CB8AC3E}">
        <p14:creationId xmlns:p14="http://schemas.microsoft.com/office/powerpoint/2010/main" val="34511819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480059" y="2053641"/>
            <a:ext cx="2751871" cy="2760098"/>
          </a:xfrm>
        </p:spPr>
        <p:txBody>
          <a:bodyPr>
            <a:normAutofit/>
          </a:bodyPr>
          <a:lstStyle/>
          <a:p>
            <a:endParaRPr lang="it-IT">
              <a:solidFill>
                <a:srgbClr val="FFFFFF"/>
              </a:solidFill>
            </a:endParaRPr>
          </a:p>
        </p:txBody>
      </p:sp>
      <p:sp>
        <p:nvSpPr>
          <p:cNvPr id="3" name="Segnaposto contenuto 2"/>
          <p:cNvSpPr>
            <a:spLocks noGrp="1"/>
          </p:cNvSpPr>
          <p:nvPr>
            <p:ph idx="1"/>
          </p:nvPr>
        </p:nvSpPr>
        <p:spPr>
          <a:xfrm>
            <a:off x="4567930" y="801866"/>
            <a:ext cx="3979563" cy="5230634"/>
          </a:xfrm>
        </p:spPr>
        <p:txBody>
          <a:bodyPr anchor="ctr">
            <a:normAutofit/>
          </a:bodyPr>
          <a:lstStyle/>
          <a:p>
            <a:pPr marL="0" indent="0">
              <a:buNone/>
            </a:pPr>
            <a:r>
              <a:rPr lang="it-IT" dirty="0">
                <a:solidFill>
                  <a:srgbClr val="000000"/>
                </a:solidFill>
              </a:rPr>
              <a:t>- la decisione sull’opposizione agli atti esecutivi ha </a:t>
            </a:r>
            <a:r>
              <a:rPr lang="it-IT" b="1" dirty="0">
                <a:solidFill>
                  <a:srgbClr val="000000"/>
                </a:solidFill>
              </a:rPr>
              <a:t>rilevanza </a:t>
            </a:r>
            <a:r>
              <a:rPr lang="it-IT" b="1" dirty="0" err="1">
                <a:solidFill>
                  <a:srgbClr val="000000"/>
                </a:solidFill>
              </a:rPr>
              <a:t>endoesecutiva</a:t>
            </a:r>
            <a:r>
              <a:rPr lang="it-IT" dirty="0">
                <a:solidFill>
                  <a:srgbClr val="000000"/>
                </a:solidFill>
              </a:rPr>
              <a:t> (Cass. n. 20733/2009):</a:t>
            </a:r>
          </a:p>
          <a:p>
            <a:pPr marL="0" indent="0">
              <a:buNone/>
            </a:pPr>
            <a:r>
              <a:rPr lang="it-IT" dirty="0">
                <a:solidFill>
                  <a:srgbClr val="000000"/>
                </a:solidFill>
              </a:rPr>
              <a:t>- rileva </a:t>
            </a:r>
            <a:r>
              <a:rPr lang="it-IT" b="1" dirty="0">
                <a:solidFill>
                  <a:srgbClr val="000000"/>
                </a:solidFill>
              </a:rPr>
              <a:t>ai fini della conversione</a:t>
            </a:r>
          </a:p>
          <a:p>
            <a:pPr marL="0" indent="0">
              <a:buNone/>
            </a:pPr>
            <a:r>
              <a:rPr lang="it-IT" dirty="0">
                <a:solidFill>
                  <a:srgbClr val="000000"/>
                </a:solidFill>
              </a:rPr>
              <a:t>- non consente la riproposizione della medesima doglianza in fase </a:t>
            </a:r>
            <a:r>
              <a:rPr lang="it-IT" dirty="0" smtClean="0">
                <a:solidFill>
                  <a:srgbClr val="000000"/>
                </a:solidFill>
              </a:rPr>
              <a:t>distributiva/</a:t>
            </a:r>
            <a:r>
              <a:rPr lang="it-IT" b="1" dirty="0" smtClean="0">
                <a:solidFill>
                  <a:srgbClr val="000000"/>
                </a:solidFill>
              </a:rPr>
              <a:t>GIUDICATO ENDOESECUTIVO</a:t>
            </a:r>
            <a:endParaRPr lang="it-IT" b="1" dirty="0">
              <a:solidFill>
                <a:srgbClr val="000000"/>
              </a:solidFill>
            </a:endParaRPr>
          </a:p>
          <a:p>
            <a:pPr marL="0" indent="0">
              <a:buNone/>
            </a:pPr>
            <a:r>
              <a:rPr lang="it-IT" dirty="0">
                <a:solidFill>
                  <a:srgbClr val="000000"/>
                </a:solidFill>
              </a:rPr>
              <a:t>- conserva tale efficacia anche quando il sub procedimento di conversione non giunga al suo epilogo tradizionale, ovvero riprende il suo normale corso con la fase liquidatoria</a:t>
            </a:r>
          </a:p>
        </p:txBody>
      </p:sp>
    </p:spTree>
    <p:extLst>
      <p:ext uri="{BB962C8B-B14F-4D97-AF65-F5344CB8AC3E}">
        <p14:creationId xmlns:p14="http://schemas.microsoft.com/office/powerpoint/2010/main" val="257018939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884419" y="826680"/>
            <a:ext cx="7375161" cy="1325563"/>
          </a:xfrm>
        </p:spPr>
        <p:txBody>
          <a:bodyPr>
            <a:normAutofit/>
          </a:bodyPr>
          <a:lstStyle/>
          <a:p>
            <a:pPr algn="ctr"/>
            <a:r>
              <a:rPr lang="it-IT" sz="3200" b="1" dirty="0">
                <a:solidFill>
                  <a:srgbClr val="FFFFFF"/>
                </a:solidFill>
              </a:rPr>
              <a:t>MANCATA IMPUGNAZIONE</a:t>
            </a:r>
          </a:p>
        </p:txBody>
      </p:sp>
      <p:sp>
        <p:nvSpPr>
          <p:cNvPr id="3" name="Segnaposto contenuto 2"/>
          <p:cNvSpPr>
            <a:spLocks noGrp="1"/>
          </p:cNvSpPr>
          <p:nvPr>
            <p:ph idx="1"/>
          </p:nvPr>
        </p:nvSpPr>
        <p:spPr>
          <a:xfrm>
            <a:off x="884419" y="3092970"/>
            <a:ext cx="7375161" cy="3000326"/>
          </a:xfrm>
        </p:spPr>
        <p:txBody>
          <a:bodyPr>
            <a:noAutofit/>
          </a:bodyPr>
          <a:lstStyle/>
          <a:p>
            <a:r>
              <a:rPr lang="it-IT" sz="2400" b="1" dirty="0">
                <a:solidFill>
                  <a:srgbClr val="000000"/>
                </a:solidFill>
              </a:rPr>
              <a:t>DEBITORE</a:t>
            </a:r>
            <a:r>
              <a:rPr lang="it-IT" sz="2400" dirty="0">
                <a:solidFill>
                  <a:srgbClr val="000000"/>
                </a:solidFill>
              </a:rPr>
              <a:t>, non preclude la possibilità di sollevare contestazioni in fase distributiva</a:t>
            </a:r>
          </a:p>
          <a:p>
            <a:r>
              <a:rPr lang="it-IT" sz="2400" b="1" dirty="0">
                <a:solidFill>
                  <a:srgbClr val="000000"/>
                </a:solidFill>
              </a:rPr>
              <a:t>CREDITORE</a:t>
            </a:r>
            <a:r>
              <a:rPr lang="it-IT" sz="2400" dirty="0">
                <a:solidFill>
                  <a:srgbClr val="000000"/>
                </a:solidFill>
              </a:rPr>
              <a:t>, onere di immediata impugnazione dell’ordinanza che determina la somma oggetto di conversione, a seguito dell’adempimento da parte del creditore eventuali contestazioni sarebbero tardive perché il debitore si libera con il pagamento integrale di detta somma</a:t>
            </a:r>
          </a:p>
        </p:txBody>
      </p:sp>
    </p:spTree>
    <p:extLst>
      <p:ext uri="{BB962C8B-B14F-4D97-AF65-F5344CB8AC3E}">
        <p14:creationId xmlns:p14="http://schemas.microsoft.com/office/powerpoint/2010/main" val="3094524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884419" y="826680"/>
            <a:ext cx="7375161" cy="1325563"/>
          </a:xfrm>
        </p:spPr>
        <p:txBody>
          <a:bodyPr>
            <a:normAutofit/>
          </a:bodyPr>
          <a:lstStyle/>
          <a:p>
            <a:pPr algn="ctr"/>
            <a:r>
              <a:rPr lang="it-IT" sz="3200" b="1" dirty="0">
                <a:solidFill>
                  <a:srgbClr val="FFFFFF"/>
                </a:solidFill>
              </a:rPr>
              <a:t>art. 492 co.3 c.p.c.</a:t>
            </a:r>
          </a:p>
        </p:txBody>
      </p:sp>
      <p:sp>
        <p:nvSpPr>
          <p:cNvPr id="3" name="Segnaposto contenuto 2"/>
          <p:cNvSpPr>
            <a:spLocks noGrp="1"/>
          </p:cNvSpPr>
          <p:nvPr>
            <p:ph idx="1"/>
          </p:nvPr>
        </p:nvSpPr>
        <p:spPr>
          <a:xfrm>
            <a:off x="884419" y="3092970"/>
            <a:ext cx="7375161" cy="2693976"/>
          </a:xfrm>
        </p:spPr>
        <p:txBody>
          <a:bodyPr>
            <a:normAutofit/>
          </a:bodyPr>
          <a:lstStyle/>
          <a:p>
            <a:pPr marL="0" indent="0" algn="just">
              <a:buNone/>
            </a:pPr>
            <a:r>
              <a:rPr lang="it-IT" sz="1700" dirty="0">
                <a:solidFill>
                  <a:srgbClr val="000000"/>
                </a:solidFill>
              </a:rPr>
              <a:t>Il pignoramento deve anche contenere l'</a:t>
            </a:r>
            <a:r>
              <a:rPr lang="it-IT" sz="1700" b="1" dirty="0">
                <a:solidFill>
                  <a:srgbClr val="000000"/>
                </a:solidFill>
              </a:rPr>
              <a:t>avvertimento</a:t>
            </a:r>
            <a:r>
              <a:rPr lang="it-IT" sz="1700" dirty="0">
                <a:solidFill>
                  <a:srgbClr val="000000"/>
                </a:solidFill>
              </a:rPr>
              <a:t> che il debitore, ai sensi dell'articolo 495, può chiedere di sostituire alle cose o ai crediti pignorati una somma di denaro pari all'importo dovuto al creditore pignorante e ai creditori intervenuti, comprensivo del capitale, degli interessi e delle spese, oltre che delle spese di esecuzione, sempre che, a pena di inammissibilità, sia da lui depositata in cancelleria, prima che sia disposta la vendita o l'assegnazione a norma degli articoli 530, 552 e 569, la relativa istanza unitamente ad una somma non inferiore ad un quinto dell'importo del credito per cui è stato eseguito il pignoramento e dei crediti dei creditori intervenuti indicati nei rispettivi atti di intervento, dedotti i versamenti effettuati di cui deve essere data prova documentale</a:t>
            </a:r>
          </a:p>
        </p:txBody>
      </p:sp>
    </p:spTree>
    <p:extLst>
      <p:ext uri="{BB962C8B-B14F-4D97-AF65-F5344CB8AC3E}">
        <p14:creationId xmlns:p14="http://schemas.microsoft.com/office/powerpoint/2010/main" val="2002555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480059" y="2053641"/>
            <a:ext cx="2751871" cy="2760098"/>
          </a:xfrm>
        </p:spPr>
        <p:txBody>
          <a:bodyPr>
            <a:normAutofit/>
          </a:bodyPr>
          <a:lstStyle/>
          <a:p>
            <a:endParaRPr lang="it-IT">
              <a:solidFill>
                <a:srgbClr val="FFFFFF"/>
              </a:solidFill>
            </a:endParaRPr>
          </a:p>
        </p:txBody>
      </p:sp>
      <p:sp>
        <p:nvSpPr>
          <p:cNvPr id="3" name="Segnaposto contenuto 2"/>
          <p:cNvSpPr>
            <a:spLocks noGrp="1"/>
          </p:cNvSpPr>
          <p:nvPr>
            <p:ph idx="1"/>
          </p:nvPr>
        </p:nvSpPr>
        <p:spPr>
          <a:xfrm>
            <a:off x="4567930" y="801866"/>
            <a:ext cx="3979563" cy="5230634"/>
          </a:xfrm>
        </p:spPr>
        <p:txBody>
          <a:bodyPr anchor="ctr">
            <a:normAutofit/>
          </a:bodyPr>
          <a:lstStyle/>
          <a:p>
            <a:r>
              <a:rPr lang="it-IT" b="1" dirty="0">
                <a:solidFill>
                  <a:srgbClr val="000000"/>
                </a:solidFill>
              </a:rPr>
              <a:t>ONERE INFORMATIVO </a:t>
            </a:r>
            <a:r>
              <a:rPr lang="it-IT" dirty="0">
                <a:solidFill>
                  <a:srgbClr val="000000"/>
                </a:solidFill>
              </a:rPr>
              <a:t>la cui omissione è sanabile anche con un’iniziativa successiva da parte del creditore o su ordine del GE</a:t>
            </a:r>
          </a:p>
          <a:p>
            <a:pPr marL="0" indent="0">
              <a:buNone/>
            </a:pPr>
            <a:r>
              <a:rPr lang="it-IT" dirty="0">
                <a:solidFill>
                  <a:srgbClr val="000000"/>
                </a:solidFill>
              </a:rPr>
              <a:t> - opposizione agli atti esecutivi</a:t>
            </a:r>
          </a:p>
          <a:p>
            <a:endParaRPr lang="it-IT" dirty="0">
              <a:solidFill>
                <a:srgbClr val="000000"/>
              </a:solidFill>
            </a:endParaRPr>
          </a:p>
          <a:p>
            <a:pPr marL="0" indent="0">
              <a:buNone/>
            </a:pPr>
            <a:endParaRPr lang="it-IT" dirty="0">
              <a:solidFill>
                <a:srgbClr val="000000"/>
              </a:solidFill>
            </a:endParaRPr>
          </a:p>
        </p:txBody>
      </p:sp>
    </p:spTree>
    <p:extLst>
      <p:ext uri="{BB962C8B-B14F-4D97-AF65-F5344CB8AC3E}">
        <p14:creationId xmlns:p14="http://schemas.microsoft.com/office/powerpoint/2010/main" val="1848965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480059" y="2053641"/>
            <a:ext cx="2751871" cy="2760098"/>
          </a:xfrm>
        </p:spPr>
        <p:txBody>
          <a:bodyPr>
            <a:normAutofit/>
          </a:bodyPr>
          <a:lstStyle/>
          <a:p>
            <a:r>
              <a:rPr lang="it-IT" dirty="0" smtClean="0">
                <a:solidFill>
                  <a:srgbClr val="FFFFFF"/>
                </a:solidFill>
              </a:rPr>
              <a:t>RISCHIO DI UN USO DILATORIO</a:t>
            </a:r>
            <a:endParaRPr lang="it-IT" dirty="0">
              <a:solidFill>
                <a:srgbClr val="FFFFFF"/>
              </a:solidFill>
            </a:endParaRPr>
          </a:p>
        </p:txBody>
      </p:sp>
      <p:sp>
        <p:nvSpPr>
          <p:cNvPr id="3" name="Segnaposto contenuto 2"/>
          <p:cNvSpPr>
            <a:spLocks noGrp="1"/>
          </p:cNvSpPr>
          <p:nvPr>
            <p:ph idx="1"/>
          </p:nvPr>
        </p:nvSpPr>
        <p:spPr>
          <a:xfrm>
            <a:off x="4567930" y="801866"/>
            <a:ext cx="3979563" cy="5230634"/>
          </a:xfrm>
        </p:spPr>
        <p:txBody>
          <a:bodyPr anchor="ctr">
            <a:normAutofit/>
          </a:bodyPr>
          <a:lstStyle/>
          <a:p>
            <a:pPr>
              <a:buFontTx/>
              <a:buChar char="-"/>
            </a:pPr>
            <a:r>
              <a:rPr lang="it-IT" dirty="0" smtClean="0">
                <a:solidFill>
                  <a:srgbClr val="000000"/>
                </a:solidFill>
              </a:rPr>
              <a:t>versamento </a:t>
            </a:r>
            <a:r>
              <a:rPr lang="it-IT" dirty="0">
                <a:solidFill>
                  <a:srgbClr val="000000"/>
                </a:solidFill>
              </a:rPr>
              <a:t>di un </a:t>
            </a:r>
            <a:r>
              <a:rPr lang="it-IT" b="1" u="sng" dirty="0">
                <a:solidFill>
                  <a:srgbClr val="000000"/>
                </a:solidFill>
              </a:rPr>
              <a:t>quinto</a:t>
            </a:r>
            <a:r>
              <a:rPr lang="it-IT" dirty="0">
                <a:solidFill>
                  <a:srgbClr val="000000"/>
                </a:solidFill>
              </a:rPr>
              <a:t> dell’importo del credito (l. n. 353/1990</a:t>
            </a:r>
            <a:r>
              <a:rPr lang="it-IT" dirty="0" smtClean="0">
                <a:solidFill>
                  <a:srgbClr val="000000"/>
                </a:solidFill>
              </a:rPr>
              <a:t>);</a:t>
            </a:r>
          </a:p>
          <a:p>
            <a:pPr marL="0" indent="0">
              <a:buNone/>
            </a:pPr>
            <a:endParaRPr lang="it-IT" dirty="0">
              <a:solidFill>
                <a:srgbClr val="000000"/>
              </a:solidFill>
            </a:endParaRPr>
          </a:p>
          <a:p>
            <a:pPr>
              <a:buFontTx/>
              <a:buChar char="-"/>
            </a:pPr>
            <a:r>
              <a:rPr lang="it-IT" b="1" u="sng" dirty="0">
                <a:solidFill>
                  <a:srgbClr val="000000"/>
                </a:solidFill>
              </a:rPr>
              <a:t>termine ultimo</a:t>
            </a:r>
            <a:r>
              <a:rPr lang="it-IT" b="1" dirty="0">
                <a:solidFill>
                  <a:srgbClr val="000000"/>
                </a:solidFill>
              </a:rPr>
              <a:t> </a:t>
            </a:r>
            <a:r>
              <a:rPr lang="it-IT" dirty="0">
                <a:solidFill>
                  <a:srgbClr val="000000"/>
                </a:solidFill>
              </a:rPr>
              <a:t>per la proposizione dell’istanza di conversione (la cui anticipazione ha consentito di positivizzare un termine di pagamento rateale più lungo del passato</a:t>
            </a:r>
            <a:r>
              <a:rPr lang="it-IT" dirty="0" smtClean="0">
                <a:solidFill>
                  <a:srgbClr val="000000"/>
                </a:solidFill>
              </a:rPr>
              <a:t>);</a:t>
            </a:r>
          </a:p>
          <a:p>
            <a:pPr marL="0" indent="0">
              <a:buNone/>
            </a:pPr>
            <a:endParaRPr lang="it-IT" dirty="0">
              <a:solidFill>
                <a:srgbClr val="000000"/>
              </a:solidFill>
            </a:endParaRPr>
          </a:p>
          <a:p>
            <a:pPr>
              <a:buFontTx/>
              <a:buChar char="-"/>
            </a:pPr>
            <a:r>
              <a:rPr lang="it-IT" dirty="0">
                <a:solidFill>
                  <a:srgbClr val="000000"/>
                </a:solidFill>
              </a:rPr>
              <a:t>limiti alla</a:t>
            </a:r>
            <a:r>
              <a:rPr lang="it-IT" b="1" dirty="0">
                <a:solidFill>
                  <a:srgbClr val="000000"/>
                </a:solidFill>
              </a:rPr>
              <a:t> </a:t>
            </a:r>
            <a:r>
              <a:rPr lang="it-IT" b="1" u="sng" dirty="0">
                <a:solidFill>
                  <a:srgbClr val="000000"/>
                </a:solidFill>
              </a:rPr>
              <a:t>riproposizione </a:t>
            </a:r>
            <a:r>
              <a:rPr lang="it-IT" dirty="0">
                <a:solidFill>
                  <a:srgbClr val="000000"/>
                </a:solidFill>
              </a:rPr>
              <a:t>dell’istanza di conversione, art. 495 </a:t>
            </a:r>
            <a:r>
              <a:rPr lang="it-IT" dirty="0" err="1">
                <a:solidFill>
                  <a:srgbClr val="000000"/>
                </a:solidFill>
              </a:rPr>
              <a:t>ult</a:t>
            </a:r>
            <a:r>
              <a:rPr lang="it-IT" dirty="0">
                <a:solidFill>
                  <a:srgbClr val="000000"/>
                </a:solidFill>
              </a:rPr>
              <a:t>. co. c.p.c.</a:t>
            </a:r>
          </a:p>
          <a:p>
            <a:endParaRPr lang="it-IT" dirty="0">
              <a:solidFill>
                <a:srgbClr val="000000"/>
              </a:solidFill>
            </a:endParaRPr>
          </a:p>
        </p:txBody>
      </p:sp>
    </p:spTree>
    <p:extLst>
      <p:ext uri="{BB962C8B-B14F-4D97-AF65-F5344CB8AC3E}">
        <p14:creationId xmlns:p14="http://schemas.microsoft.com/office/powerpoint/2010/main" val="963870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884419" y="826680"/>
            <a:ext cx="7375161" cy="1325563"/>
          </a:xfrm>
        </p:spPr>
        <p:txBody>
          <a:bodyPr>
            <a:normAutofit/>
          </a:bodyPr>
          <a:lstStyle/>
          <a:p>
            <a:pPr algn="ctr"/>
            <a:r>
              <a:rPr lang="it-IT" sz="3200" b="1" dirty="0">
                <a:solidFill>
                  <a:srgbClr val="FFFFFF"/>
                </a:solidFill>
              </a:rPr>
              <a:t>LEGITTIMAZIONE ATTIVA</a:t>
            </a:r>
          </a:p>
        </p:txBody>
      </p:sp>
      <p:sp>
        <p:nvSpPr>
          <p:cNvPr id="3" name="Segnaposto contenuto 2"/>
          <p:cNvSpPr>
            <a:spLocks noGrp="1"/>
          </p:cNvSpPr>
          <p:nvPr>
            <p:ph idx="1"/>
          </p:nvPr>
        </p:nvSpPr>
        <p:spPr>
          <a:xfrm>
            <a:off x="884419" y="3092970"/>
            <a:ext cx="7375161" cy="2693976"/>
          </a:xfrm>
        </p:spPr>
        <p:txBody>
          <a:bodyPr>
            <a:normAutofit/>
          </a:bodyPr>
          <a:lstStyle/>
          <a:p>
            <a:pPr algn="just"/>
            <a:r>
              <a:rPr lang="it-IT" sz="1700" dirty="0">
                <a:solidFill>
                  <a:srgbClr val="000000"/>
                </a:solidFill>
              </a:rPr>
              <a:t>Il </a:t>
            </a:r>
            <a:r>
              <a:rPr lang="it-IT" sz="1700" b="1" dirty="0">
                <a:solidFill>
                  <a:srgbClr val="000000"/>
                </a:solidFill>
              </a:rPr>
              <a:t>debitore</a:t>
            </a:r>
            <a:r>
              <a:rPr lang="it-IT" sz="1700" dirty="0">
                <a:solidFill>
                  <a:srgbClr val="000000"/>
                </a:solidFill>
              </a:rPr>
              <a:t>, anche con risorse non proprie</a:t>
            </a:r>
          </a:p>
          <a:p>
            <a:pPr marL="0" indent="0" algn="just">
              <a:buNone/>
            </a:pPr>
            <a:endParaRPr lang="it-IT" sz="1700" dirty="0">
              <a:solidFill>
                <a:srgbClr val="000000"/>
              </a:solidFill>
            </a:endParaRPr>
          </a:p>
          <a:p>
            <a:pPr algn="just"/>
            <a:r>
              <a:rPr lang="it-IT" sz="1700" b="1" dirty="0">
                <a:solidFill>
                  <a:srgbClr val="000000"/>
                </a:solidFill>
              </a:rPr>
              <a:t>Soggetti diversi dal debitore</a:t>
            </a:r>
            <a:r>
              <a:rPr lang="it-IT" sz="1700" dirty="0">
                <a:solidFill>
                  <a:srgbClr val="000000"/>
                </a:solidFill>
              </a:rPr>
              <a:t> interessati alla liberazione del bene pignorato: </a:t>
            </a:r>
          </a:p>
          <a:p>
            <a:pPr marL="698500" indent="-342900" algn="just">
              <a:buFont typeface="+mj-lt"/>
              <a:buAutoNum type="arabicPeriod"/>
            </a:pPr>
            <a:r>
              <a:rPr lang="it-IT" sz="1700" b="1" dirty="0">
                <a:solidFill>
                  <a:srgbClr val="000000"/>
                </a:solidFill>
              </a:rPr>
              <a:t>terzi assoggettati alla procedura </a:t>
            </a:r>
            <a:r>
              <a:rPr lang="it-IT" sz="1700" b="1" i="1" dirty="0">
                <a:solidFill>
                  <a:srgbClr val="000000"/>
                </a:solidFill>
              </a:rPr>
              <a:t>ex</a:t>
            </a:r>
            <a:r>
              <a:rPr lang="it-IT" sz="1700" b="1" dirty="0">
                <a:solidFill>
                  <a:srgbClr val="000000"/>
                </a:solidFill>
              </a:rPr>
              <a:t> art. 602 c.p.c.</a:t>
            </a:r>
          </a:p>
          <a:p>
            <a:pPr marL="698500" indent="-342900" algn="just">
              <a:buFont typeface="+mj-lt"/>
              <a:buAutoNum type="arabicPeriod"/>
            </a:pPr>
            <a:r>
              <a:rPr lang="it-IT" sz="1700" b="1" dirty="0">
                <a:solidFill>
                  <a:srgbClr val="000000"/>
                </a:solidFill>
              </a:rPr>
              <a:t>terzi acquirenti </a:t>
            </a:r>
            <a:r>
              <a:rPr lang="it-IT" sz="1700" dirty="0">
                <a:solidFill>
                  <a:srgbClr val="000000"/>
                </a:solidFill>
              </a:rPr>
              <a:t>del bene pignorato che abbiano ottenuto l’accoglimento della domanda </a:t>
            </a:r>
            <a:r>
              <a:rPr lang="it-IT" sz="1700" i="1" dirty="0">
                <a:solidFill>
                  <a:srgbClr val="000000"/>
                </a:solidFill>
              </a:rPr>
              <a:t>ex </a:t>
            </a:r>
            <a:r>
              <a:rPr lang="it-IT" sz="1700" dirty="0">
                <a:solidFill>
                  <a:srgbClr val="000000"/>
                </a:solidFill>
              </a:rPr>
              <a:t>art. 2932 c.c. e siano stati autorizzati a versare il prezzo per la cancellazione del pignoramento (con annotazione dell’avveramento della condizione, art. 2655 c.c. all’esito del pagamento della somma stabilita in sede di conversione) - Cass. n. 8250/2009</a:t>
            </a:r>
          </a:p>
        </p:txBody>
      </p:sp>
    </p:spTree>
    <p:extLst>
      <p:ext uri="{BB962C8B-B14F-4D97-AF65-F5344CB8AC3E}">
        <p14:creationId xmlns:p14="http://schemas.microsoft.com/office/powerpoint/2010/main" val="271642224"/>
      </p:ext>
    </p:extLst>
  </p:cSld>
  <p:clrMapOvr>
    <a:masterClrMapping/>
  </p:clrMapOvr>
</p:sld>
</file>

<file path=ppt/theme/theme1.xml><?xml version="1.0" encoding="utf-8"?>
<a:theme xmlns:a="http://schemas.openxmlformats.org/drawingml/2006/main" name="Tema di Office">
  <a:themeElements>
    <a:clrScheme name="Verde giallo">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4289</TotalTime>
  <Words>3544</Words>
  <Application>Microsoft Office PowerPoint</Application>
  <PresentationFormat>Presentazione su schermo (4:3)</PresentationFormat>
  <Paragraphs>226</Paragraphs>
  <Slides>52</Slides>
  <Notes>0</Notes>
  <HiddenSlides>0</HiddenSlides>
  <MMClips>0</MMClips>
  <ScaleCrop>false</ScaleCrop>
  <HeadingPairs>
    <vt:vector size="4" baseType="variant">
      <vt:variant>
        <vt:lpstr>Tema</vt:lpstr>
      </vt:variant>
      <vt:variant>
        <vt:i4>1</vt:i4>
      </vt:variant>
      <vt:variant>
        <vt:lpstr>Titoli diapositive</vt:lpstr>
      </vt:variant>
      <vt:variant>
        <vt:i4>52</vt:i4>
      </vt:variant>
    </vt:vector>
  </HeadingPairs>
  <TitlesOfParts>
    <vt:vector size="53" baseType="lpstr">
      <vt:lpstr>Tema di Office</vt:lpstr>
      <vt:lpstr>Conversione e poteri cognitivi del GE</vt:lpstr>
      <vt:lpstr>Presentazione standard di PowerPoint</vt:lpstr>
      <vt:lpstr>Presentazione standard di PowerPoint</vt:lpstr>
      <vt:lpstr>INTERVENTI LEGISLATIVI</vt:lpstr>
      <vt:lpstr>SOSTITUZIONE OGGETTO</vt:lpstr>
      <vt:lpstr>art. 492 co.3 c.p.c.</vt:lpstr>
      <vt:lpstr>Presentazione standard di PowerPoint</vt:lpstr>
      <vt:lpstr>RISCHIO DI UN USO DILATORIO</vt:lpstr>
      <vt:lpstr>LEGITTIMAZIONE ATTIVA</vt:lpstr>
      <vt:lpstr>(segue)</vt:lpstr>
      <vt:lpstr>RIPROPOSIZIONE DELL’ISTANZA</vt:lpstr>
      <vt:lpstr>art. 495 co. 2 c.p.c.</vt:lpstr>
      <vt:lpstr>QUESTIONI</vt:lpstr>
      <vt:lpstr>Presentazione standard di PowerPoint</vt:lpstr>
      <vt:lpstr>BASE DI CALCOLO</vt:lpstr>
      <vt:lpstr>CREDITI MATURATI SUCCESSIVAMENTE (interessi, spese)</vt:lpstr>
      <vt:lpstr>ACCONTI E CONTESTAZIONI</vt:lpstr>
      <vt:lpstr>Cass. n. 17957/2007</vt:lpstr>
      <vt:lpstr>RATIO</vt:lpstr>
      <vt:lpstr>RESTITUZIONE DEL QUINTO E REITERAZIONE DELL’ISTANZA</vt:lpstr>
      <vt:lpstr>DIES A QUO</vt:lpstr>
      <vt:lpstr>TEMPESTIVITÀ: dies ad quem</vt:lpstr>
      <vt:lpstr>ART. 187 BIS DISP. ATT. C.P.C.</vt:lpstr>
      <vt:lpstr>Disciplina transitoria</vt:lpstr>
      <vt:lpstr>Tesi:</vt:lpstr>
      <vt:lpstr>Presentazione standard di PowerPoint</vt:lpstr>
      <vt:lpstr>UDIENZA O PROVVEDIMENTO?</vt:lpstr>
      <vt:lpstr>Presentazione standard di PowerPoint</vt:lpstr>
      <vt:lpstr>RISERVA e dies ad quem</vt:lpstr>
      <vt:lpstr>Presentazione standard di PowerPoint</vt:lpstr>
      <vt:lpstr>CONTRADDITTORIO</vt:lpstr>
      <vt:lpstr>DETERMINAZIONE DELLA SOMMA</vt:lpstr>
      <vt:lpstr>Presentazione standard di PowerPoint</vt:lpstr>
      <vt:lpstr>FRUTTI</vt:lpstr>
      <vt:lpstr>INTERVENTI</vt:lpstr>
      <vt:lpstr>Presentazione standard di PowerPoint</vt:lpstr>
      <vt:lpstr>Presentazione standard di PowerPoint</vt:lpstr>
      <vt:lpstr>Cass. n. 6086/2015</vt:lpstr>
      <vt:lpstr>Cass. n. 940/2012</vt:lpstr>
      <vt:lpstr>ACCERTAMENTO DEI CREDITI</vt:lpstr>
      <vt:lpstr>Presentazione standard di PowerPoint</vt:lpstr>
      <vt:lpstr>dottrina</vt:lpstr>
      <vt:lpstr>GIURISPRUDENZA</vt:lpstr>
      <vt:lpstr>Presentazione standard di PowerPoint</vt:lpstr>
      <vt:lpstr>LIMITI</vt:lpstr>
      <vt:lpstr>Sentite le parti</vt:lpstr>
      <vt:lpstr>SECONDA TESI (più recente)</vt:lpstr>
      <vt:lpstr>Opposizione agli atti esecutivi</vt:lpstr>
      <vt:lpstr>Presentazione standard di PowerPoint</vt:lpstr>
      <vt:lpstr>DEBITORE – RIMEDI PROPONIBILI</vt:lpstr>
      <vt:lpstr>Presentazione standard di PowerPoint</vt:lpstr>
      <vt:lpstr>MANCATA IMPUGNAZIONE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CONVERSIONE DEL PIGNORAMENTO Napoli, 20 ottobre 2018</dc:title>
  <dc:creator>Mariadomenica Marchese</dc:creator>
  <cp:lastModifiedBy>Alberto Crivelli</cp:lastModifiedBy>
  <cp:revision>111</cp:revision>
  <dcterms:created xsi:type="dcterms:W3CDTF">2018-09-29T19:50:42Z</dcterms:created>
  <dcterms:modified xsi:type="dcterms:W3CDTF">2018-10-22T11:13:35Z</dcterms:modified>
</cp:coreProperties>
</file>