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1" r:id="rId22"/>
    <p:sldId id="282" r:id="rId23"/>
    <p:sldId id="283" r:id="rId24"/>
    <p:sldId id="285" r:id="rId25"/>
    <p:sldId id="284" r:id="rId26"/>
    <p:sldId id="286" r:id="rId27"/>
    <p:sldId id="287" r:id="rId28"/>
    <p:sldId id="289" r:id="rId29"/>
    <p:sldId id="288" r:id="rId30"/>
    <p:sldId id="276" r:id="rId31"/>
    <p:sldId id="290" r:id="rId32"/>
    <p:sldId id="280" r:id="rId3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0E94F96-8A5C-43FA-BFB0-15E5C8BE84EB}" type="datetimeFigureOut">
              <a:rPr lang="it-IT" smtClean="0"/>
              <a:t>20/10/2018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3585972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0E94F96-8A5C-43FA-BFB0-15E5C8BE84EB}" type="datetimeFigureOut">
              <a:rPr lang="it-IT" smtClean="0"/>
              <a:t>20/10/2018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3656802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0E94F96-8A5C-43FA-BFB0-15E5C8BE84EB}" type="datetimeFigureOut">
              <a:rPr lang="it-IT" smtClean="0"/>
              <a:t>20/10/2018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3715098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0E94F96-8A5C-43FA-BFB0-15E5C8BE84EB}" type="datetimeFigureOut">
              <a:rPr lang="it-IT" smtClean="0"/>
              <a:t>20/10/2018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C548653-1952-4397-A3BB-66FC116E98CB}" type="slidenum">
              <a:rPr lang="it-IT" smtClean="0"/>
              <a:t>‹N›</a:t>
            </a:fld>
            <a:endParaRPr lang="it-IT"/>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2735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0E94F96-8A5C-43FA-BFB0-15E5C8BE84EB}" type="datetimeFigureOut">
              <a:rPr lang="it-IT" smtClean="0"/>
              <a:t>20/10/2018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579165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C0E94F96-8A5C-43FA-BFB0-15E5C8BE84EB}" type="datetimeFigureOut">
              <a:rPr lang="it-IT" smtClean="0"/>
              <a:t>20/10/2018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2112066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C0E94F96-8A5C-43FA-BFB0-15E5C8BE84EB}" type="datetimeFigureOut">
              <a:rPr lang="it-IT" smtClean="0"/>
              <a:t>20/10/2018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387267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0E94F96-8A5C-43FA-BFB0-15E5C8BE84EB}" type="datetimeFigureOut">
              <a:rPr lang="it-IT" smtClean="0"/>
              <a:t>20/10/2018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3430244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smtClean="0"/>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0E94F96-8A5C-43FA-BFB0-15E5C8BE84EB}" type="datetimeFigureOut">
              <a:rPr lang="it-IT" smtClean="0"/>
              <a:t>20/10/2018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46035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0E94F96-8A5C-43FA-BFB0-15E5C8BE84EB}" type="datetimeFigureOut">
              <a:rPr lang="it-IT" smtClean="0"/>
              <a:t>20/10/2018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83224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0E94F96-8A5C-43FA-BFB0-15E5C8BE84EB}" type="datetimeFigureOut">
              <a:rPr lang="it-IT" smtClean="0"/>
              <a:t>20/10/2018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433262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0E94F96-8A5C-43FA-BFB0-15E5C8BE84EB}" type="datetimeFigureOut">
              <a:rPr lang="it-IT" smtClean="0"/>
              <a:t>20/10/2018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851991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C0E94F96-8A5C-43FA-BFB0-15E5C8BE84EB}" type="datetimeFigureOut">
              <a:rPr lang="it-IT" smtClean="0"/>
              <a:t>20/10/2018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355948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C0E94F96-8A5C-43FA-BFB0-15E5C8BE84EB}" type="datetimeFigureOut">
              <a:rPr lang="it-IT" smtClean="0"/>
              <a:t>20/10/2018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296825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0E94F96-8A5C-43FA-BFB0-15E5C8BE84EB}" type="datetimeFigureOut">
              <a:rPr lang="it-IT" smtClean="0"/>
              <a:t>20/10/2018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2392791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smtClean="0"/>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0E94F96-8A5C-43FA-BFB0-15E5C8BE84EB}" type="datetimeFigureOut">
              <a:rPr lang="it-IT" smtClean="0"/>
              <a:t>20/10/2018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446834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0E94F96-8A5C-43FA-BFB0-15E5C8BE84EB}" type="datetimeFigureOut">
              <a:rPr lang="it-IT" smtClean="0"/>
              <a:t>20/10/2018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C548653-1952-4397-A3BB-66FC116E98CB}" type="slidenum">
              <a:rPr lang="it-IT" smtClean="0"/>
              <a:t>‹N›</a:t>
            </a:fld>
            <a:endParaRPr lang="it-IT"/>
          </a:p>
        </p:txBody>
      </p:sp>
    </p:spTree>
    <p:extLst>
      <p:ext uri="{BB962C8B-B14F-4D97-AF65-F5344CB8AC3E}">
        <p14:creationId xmlns:p14="http://schemas.microsoft.com/office/powerpoint/2010/main" val="1318685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0E94F96-8A5C-43FA-BFB0-15E5C8BE84EB}" type="datetimeFigureOut">
              <a:rPr lang="it-IT" smtClean="0"/>
              <a:t>20/10/2018</a:t>
            </a:fld>
            <a:endParaRPr lang="it-IT"/>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it-IT"/>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C548653-1952-4397-A3BB-66FC116E98CB}" type="slidenum">
              <a:rPr lang="it-IT" smtClean="0"/>
              <a:t>‹N›</a:t>
            </a:fld>
            <a:endParaRPr lang="it-IT"/>
          </a:p>
        </p:txBody>
      </p:sp>
    </p:spTree>
    <p:extLst>
      <p:ext uri="{BB962C8B-B14F-4D97-AF65-F5344CB8AC3E}">
        <p14:creationId xmlns:p14="http://schemas.microsoft.com/office/powerpoint/2010/main" val="933425253"/>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p:cNvSpPr>
            <a:spLocks noGrp="1"/>
          </p:cNvSpPr>
          <p:nvPr>
            <p:ph type="title"/>
          </p:nvPr>
        </p:nvSpPr>
        <p:spPr>
          <a:xfrm>
            <a:off x="913775" y="228034"/>
            <a:ext cx="10364452" cy="3634282"/>
          </a:xfrm>
        </p:spPr>
        <p:txBody>
          <a:bodyPr/>
          <a:lstStyle/>
          <a:p>
            <a:r>
              <a:rPr lang="it-IT" b="1" i="1" dirty="0">
                <a:solidFill>
                  <a:srgbClr val="002060"/>
                </a:solidFill>
                <a:latin typeface="Bookman Old Style" panose="02050604050505020204" pitchFamily="18" charset="0"/>
              </a:rPr>
              <a:t>OPPOSIZIONI ESECUTIVE </a:t>
            </a:r>
            <a:br>
              <a:rPr lang="it-IT" b="1" i="1" dirty="0">
                <a:solidFill>
                  <a:srgbClr val="002060"/>
                </a:solidFill>
                <a:latin typeface="Bookman Old Style" panose="02050604050505020204" pitchFamily="18" charset="0"/>
              </a:rPr>
            </a:br>
            <a:r>
              <a:rPr lang="it-IT" b="1" i="1" dirty="0">
                <a:solidFill>
                  <a:srgbClr val="002060"/>
                </a:solidFill>
                <a:latin typeface="Bookman Old Style" panose="02050604050505020204" pitchFamily="18" charset="0"/>
              </a:rPr>
              <a:t> INTRODUZIONE DEL GIUDIZIO DI MERITO</a:t>
            </a:r>
            <a:br>
              <a:rPr lang="it-IT" b="1" i="1" dirty="0">
                <a:solidFill>
                  <a:srgbClr val="002060"/>
                </a:solidFill>
                <a:latin typeface="Bookman Old Style" panose="02050604050505020204" pitchFamily="18" charset="0"/>
              </a:rPr>
            </a:br>
            <a:r>
              <a:rPr lang="it-IT" b="1" i="1" dirty="0">
                <a:solidFill>
                  <a:srgbClr val="002060"/>
                </a:solidFill>
                <a:latin typeface="Bookman Old Style" panose="02050604050505020204" pitchFamily="18" charset="0"/>
              </a:rPr>
              <a:t/>
            </a:r>
            <a:br>
              <a:rPr lang="it-IT" b="1" i="1" dirty="0">
                <a:solidFill>
                  <a:srgbClr val="002060"/>
                </a:solidFill>
                <a:latin typeface="Bookman Old Style" panose="02050604050505020204" pitchFamily="18" charset="0"/>
              </a:rPr>
            </a:br>
            <a:r>
              <a:rPr lang="it-IT" b="1" i="1" dirty="0">
                <a:solidFill>
                  <a:srgbClr val="002060"/>
                </a:solidFill>
                <a:latin typeface="Bookman Old Style" panose="02050604050505020204" pitchFamily="18" charset="0"/>
              </a:rPr>
              <a:t>(erronea iscrizione a ruolo o meno della fase innanzi al </a:t>
            </a:r>
            <a:r>
              <a:rPr lang="it-IT" b="1" i="1" dirty="0" err="1">
                <a:solidFill>
                  <a:srgbClr val="002060"/>
                </a:solidFill>
                <a:latin typeface="Bookman Old Style" panose="02050604050505020204" pitchFamily="18" charset="0"/>
              </a:rPr>
              <a:t>g.e</a:t>
            </a:r>
            <a:r>
              <a:rPr lang="it-IT" b="1" i="1" dirty="0">
                <a:solidFill>
                  <a:srgbClr val="002060"/>
                </a:solidFill>
                <a:latin typeface="Bookman Old Style" panose="02050604050505020204" pitchFamily="18" charset="0"/>
              </a:rPr>
              <a:t>.) </a:t>
            </a:r>
            <a:br>
              <a:rPr lang="it-IT" b="1" i="1" dirty="0">
                <a:solidFill>
                  <a:srgbClr val="002060"/>
                </a:solidFill>
                <a:latin typeface="Bookman Old Style" panose="02050604050505020204" pitchFamily="18" charset="0"/>
              </a:rPr>
            </a:br>
            <a:endParaRPr lang="it-IT" dirty="0"/>
          </a:p>
        </p:txBody>
      </p:sp>
      <p:sp>
        <p:nvSpPr>
          <p:cNvPr id="3" name="Sottotitolo 2"/>
          <p:cNvSpPr>
            <a:spLocks noGrp="1"/>
          </p:cNvSpPr>
          <p:nvPr>
            <p:ph type="body" sz="half" idx="2"/>
          </p:nvPr>
        </p:nvSpPr>
        <p:spPr>
          <a:xfrm>
            <a:off x="913775" y="4662335"/>
            <a:ext cx="10364452" cy="1806704"/>
          </a:xfrm>
        </p:spPr>
        <p:txBody>
          <a:bodyPr>
            <a:noAutofit/>
          </a:bodyPr>
          <a:lstStyle/>
          <a:p>
            <a:endParaRPr lang="it-IT" sz="2000" i="1" dirty="0" smtClean="0">
              <a:latin typeface="Bookman Old Style" panose="02050604050505020204" pitchFamily="18" charset="0"/>
            </a:endParaRPr>
          </a:p>
          <a:p>
            <a:r>
              <a:rPr lang="it-IT" sz="2000" b="1" i="1" cap="none" dirty="0">
                <a:solidFill>
                  <a:srgbClr val="002060"/>
                </a:solidFill>
                <a:latin typeface="Bookman Old Style" panose="02050604050505020204" pitchFamily="18" charset="0"/>
              </a:rPr>
              <a:t>Dott. Elmelinda Mercurio </a:t>
            </a:r>
            <a:endParaRPr lang="it-IT" sz="2000" b="1" i="1" cap="none" dirty="0" smtClean="0">
              <a:solidFill>
                <a:srgbClr val="002060"/>
              </a:solidFill>
              <a:latin typeface="Bookman Old Style" panose="02050604050505020204" pitchFamily="18" charset="0"/>
            </a:endParaRPr>
          </a:p>
          <a:p>
            <a:r>
              <a:rPr lang="it-IT" sz="2000" b="1" i="1" cap="none" dirty="0" smtClean="0">
                <a:solidFill>
                  <a:srgbClr val="002060"/>
                </a:solidFill>
                <a:latin typeface="Bookman Old Style" panose="02050604050505020204" pitchFamily="18" charset="0"/>
              </a:rPr>
              <a:t> </a:t>
            </a:r>
            <a:r>
              <a:rPr lang="it-IT" sz="2000" b="1" i="1" cap="none" dirty="0">
                <a:solidFill>
                  <a:srgbClr val="002060"/>
                </a:solidFill>
                <a:latin typeface="Bookman Old Style" panose="02050604050505020204" pitchFamily="18" charset="0"/>
              </a:rPr>
              <a:t>G.E.  Tribunale Santa Maria Capua Vetere</a:t>
            </a:r>
          </a:p>
          <a:p>
            <a:endParaRPr lang="it-IT" sz="2000" b="1" i="1" dirty="0">
              <a:latin typeface="Bookman Old Style" panose="02050604050505020204" pitchFamily="18" charset="0"/>
            </a:endParaRPr>
          </a:p>
        </p:txBody>
      </p:sp>
    </p:spTree>
    <p:extLst>
      <p:ext uri="{BB962C8B-B14F-4D97-AF65-F5344CB8AC3E}">
        <p14:creationId xmlns:p14="http://schemas.microsoft.com/office/powerpoint/2010/main" val="39436952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232013"/>
            <a:ext cx="10364451" cy="1064524"/>
          </a:xfrm>
        </p:spPr>
        <p:txBody>
          <a:bodyPr>
            <a:normAutofit/>
          </a:bodyPr>
          <a:lstStyle/>
          <a:p>
            <a:r>
              <a:rPr lang="it-IT" sz="3200" i="1" cap="none" dirty="0">
                <a:solidFill>
                  <a:srgbClr val="002060"/>
                </a:solidFill>
                <a:latin typeface="Bookman Old Style" panose="02050604050505020204" pitchFamily="18" charset="0"/>
              </a:rPr>
              <a:t>Istruzione della causa nel merito da parte del GE</a:t>
            </a:r>
          </a:p>
        </p:txBody>
      </p:sp>
      <p:sp>
        <p:nvSpPr>
          <p:cNvPr id="3" name="Segnaposto contenuto 2"/>
          <p:cNvSpPr>
            <a:spLocks noGrp="1"/>
          </p:cNvSpPr>
          <p:nvPr>
            <p:ph sz="quarter" idx="13"/>
          </p:nvPr>
        </p:nvSpPr>
        <p:spPr>
          <a:xfrm>
            <a:off x="914400" y="1869743"/>
            <a:ext cx="10363826" cy="4303595"/>
          </a:xfrm>
        </p:spPr>
        <p:txBody>
          <a:bodyPr>
            <a:noAutofit/>
          </a:bodyPr>
          <a:lstStyle/>
          <a:p>
            <a:pPr marL="0" indent="0" algn="just">
              <a:buNone/>
            </a:pPr>
            <a:r>
              <a:rPr lang="it-IT" sz="1800" cap="none" dirty="0">
                <a:solidFill>
                  <a:srgbClr val="002060"/>
                </a:solidFill>
                <a:latin typeface="Bookman Old Style" panose="02050604050505020204" pitchFamily="18" charset="0"/>
              </a:rPr>
              <a:t>Nell’ipotesi in cui il giudice dell’esecuzione non adotti un provvedimento terminativo della sola fase sommaria, con le statuizioni di carattere cautelare per cui è competente, ma decida nel merito la controversia, definendola poi con sentenza, si è di fronte ad una ipotesi che certamente devia dallo schema legale previsto dalla nuova disciplina delle opposizioni </a:t>
            </a:r>
            <a:r>
              <a:rPr lang="it-IT" sz="1800" cap="none" dirty="0" err="1">
                <a:solidFill>
                  <a:srgbClr val="002060"/>
                </a:solidFill>
                <a:latin typeface="Bookman Old Style" panose="02050604050505020204" pitchFamily="18" charset="0"/>
              </a:rPr>
              <a:t>endoesecutive</a:t>
            </a:r>
            <a:r>
              <a:rPr lang="it-IT" sz="1800" cap="none" dirty="0">
                <a:solidFill>
                  <a:srgbClr val="002060"/>
                </a:solidFill>
                <a:latin typeface="Bookman Old Style" panose="02050604050505020204" pitchFamily="18" charset="0"/>
              </a:rPr>
              <a:t>. La fattispecie è stata oggetto di una prima pronuncia della Corte di legittimità, resa dalla </a:t>
            </a:r>
            <a:r>
              <a:rPr lang="it-IT" sz="1800" b="1" cap="none" dirty="0">
                <a:solidFill>
                  <a:srgbClr val="002060"/>
                </a:solidFill>
                <a:latin typeface="Bookman Old Style" panose="02050604050505020204" pitchFamily="18" charset="0"/>
              </a:rPr>
              <a:t>Cassazione civile, sentenza del 27 gennaio 2012 n. </a:t>
            </a:r>
            <a:r>
              <a:rPr lang="it-IT" sz="1800" b="1" cap="none" dirty="0" smtClean="0">
                <a:solidFill>
                  <a:srgbClr val="002060"/>
                </a:solidFill>
                <a:latin typeface="Bookman Old Style" panose="02050604050505020204" pitchFamily="18" charset="0"/>
              </a:rPr>
              <a:t>1201, che ha posto il seguente principio : &lt;&lt;</a:t>
            </a:r>
            <a:r>
              <a:rPr lang="it-IT" sz="1800" cap="none" dirty="0" smtClean="0">
                <a:solidFill>
                  <a:srgbClr val="002060"/>
                </a:solidFill>
                <a:latin typeface="Bookman Old Style" panose="02050604050505020204" pitchFamily="18" charset="0"/>
              </a:rPr>
              <a:t> </a:t>
            </a:r>
            <a:r>
              <a:rPr lang="it-IT" sz="1800" cap="none" dirty="0">
                <a:solidFill>
                  <a:srgbClr val="002060"/>
                </a:solidFill>
                <a:latin typeface="Bookman Old Style" panose="02050604050505020204" pitchFamily="18" charset="0"/>
              </a:rPr>
              <a:t>Ed invero, già in altra decisione, questa Corte ha statuito il principio di diritto secondo cui la trattazione da parte del giudice adito della controversia con un rito diverso da quello previsto non determina alcuna nullità del procedimento e della sentenza successivamente emessa, se la parte non deduca e dimostri che dall'adozione di un rito diverso le sia derivata lesione del diritto di difesa. (</a:t>
            </a:r>
            <a:r>
              <a:rPr lang="it-IT" sz="1800" cap="none" dirty="0" err="1">
                <a:solidFill>
                  <a:srgbClr val="002060"/>
                </a:solidFill>
                <a:latin typeface="Bookman Old Style" panose="02050604050505020204" pitchFamily="18" charset="0"/>
              </a:rPr>
              <a:t>cfr</a:t>
            </a:r>
            <a:r>
              <a:rPr lang="it-IT" sz="1800" cap="none" dirty="0">
                <a:solidFill>
                  <a:srgbClr val="002060"/>
                </a:solidFill>
                <a:latin typeface="Bookman Old Style" panose="02050604050505020204" pitchFamily="18" charset="0"/>
              </a:rPr>
              <a:t> </a:t>
            </a:r>
            <a:r>
              <a:rPr lang="it-IT" sz="1800" cap="none" dirty="0" err="1">
                <a:solidFill>
                  <a:srgbClr val="002060"/>
                </a:solidFill>
                <a:latin typeface="Bookman Old Style" panose="02050604050505020204" pitchFamily="18" charset="0"/>
              </a:rPr>
              <a:t>Cass</a:t>
            </a:r>
            <a:r>
              <a:rPr lang="it-IT" sz="1800" cap="none" dirty="0">
                <a:solidFill>
                  <a:srgbClr val="002060"/>
                </a:solidFill>
                <a:latin typeface="Bookman Old Style" panose="02050604050505020204" pitchFamily="18" charset="0"/>
              </a:rPr>
              <a:t>. n. 9163/95</a:t>
            </a:r>
            <a:r>
              <a:rPr lang="it-IT" sz="1800" cap="none" dirty="0" smtClean="0">
                <a:solidFill>
                  <a:srgbClr val="002060"/>
                </a:solidFill>
                <a:latin typeface="Bookman Old Style" panose="02050604050505020204" pitchFamily="18" charset="0"/>
              </a:rPr>
              <a:t>)&gt;&gt;. </a:t>
            </a:r>
            <a:endParaRPr lang="it-IT" sz="1800"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391553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95535"/>
            <a:ext cx="10364451" cy="1583140"/>
          </a:xfrm>
        </p:spPr>
        <p:txBody>
          <a:bodyPr>
            <a:normAutofit/>
          </a:bodyPr>
          <a:lstStyle/>
          <a:p>
            <a:r>
              <a:rPr lang="it-IT" sz="3200" i="1" cap="none" dirty="0">
                <a:solidFill>
                  <a:srgbClr val="002060"/>
                </a:solidFill>
                <a:latin typeface="Bookman Old Style" panose="02050604050505020204" pitchFamily="18" charset="0"/>
              </a:rPr>
              <a:t>Istruzione della causa nel merito da parte del </a:t>
            </a:r>
            <a:r>
              <a:rPr lang="it-IT" sz="3200" i="1" cap="none" dirty="0" smtClean="0">
                <a:solidFill>
                  <a:srgbClr val="002060"/>
                </a:solidFill>
                <a:latin typeface="Bookman Old Style" panose="02050604050505020204" pitchFamily="18" charset="0"/>
              </a:rPr>
              <a:t>GE</a:t>
            </a:r>
            <a:br>
              <a:rPr lang="it-IT" sz="3200" i="1" cap="none" dirty="0" smtClean="0">
                <a:solidFill>
                  <a:srgbClr val="002060"/>
                </a:solidFill>
                <a:latin typeface="Bookman Old Style" panose="02050604050505020204" pitchFamily="18" charset="0"/>
              </a:rPr>
            </a:br>
            <a:r>
              <a:rPr lang="it-IT" sz="3200" i="1" cap="none" dirty="0" smtClean="0">
                <a:solidFill>
                  <a:srgbClr val="002060"/>
                </a:solidFill>
                <a:latin typeface="Bookman Old Style" panose="02050604050505020204" pitchFamily="18" charset="0"/>
              </a:rPr>
              <a:t>…….</a:t>
            </a:r>
            <a:endParaRPr lang="it-IT" sz="3200"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460310"/>
            <a:ext cx="10363826" cy="4330889"/>
          </a:xfrm>
        </p:spPr>
        <p:txBody>
          <a:bodyPr>
            <a:normAutofit/>
          </a:bodyPr>
          <a:lstStyle/>
          <a:p>
            <a:pPr marL="0" indent="0" algn="just">
              <a:buNone/>
            </a:pPr>
            <a:endParaRPr lang="it-IT" cap="none" dirty="0" smtClean="0">
              <a:solidFill>
                <a:srgbClr val="002060"/>
              </a:solidFill>
              <a:latin typeface="Bookman Old Style" panose="02050604050505020204" pitchFamily="18" charset="0"/>
            </a:endParaRPr>
          </a:p>
          <a:p>
            <a:pPr marL="0" indent="0" algn="just">
              <a:buNone/>
            </a:pPr>
            <a:r>
              <a:rPr lang="it-IT" b="1" cap="none" dirty="0" smtClean="0">
                <a:solidFill>
                  <a:srgbClr val="002060"/>
                </a:solidFill>
                <a:latin typeface="Bookman Old Style" panose="02050604050505020204" pitchFamily="18" charset="0"/>
              </a:rPr>
              <a:t>Più </a:t>
            </a:r>
            <a:r>
              <a:rPr lang="it-IT" b="1" cap="none" dirty="0">
                <a:solidFill>
                  <a:srgbClr val="002060"/>
                </a:solidFill>
                <a:latin typeface="Bookman Old Style" panose="02050604050505020204" pitchFamily="18" charset="0"/>
              </a:rPr>
              <a:t>di recente</a:t>
            </a:r>
            <a:r>
              <a:rPr lang="it-IT" cap="none" dirty="0">
                <a:solidFill>
                  <a:srgbClr val="002060"/>
                </a:solidFill>
                <a:latin typeface="Bookman Old Style" panose="02050604050505020204" pitchFamily="18" charset="0"/>
              </a:rPr>
              <a:t>, però, la Corte ha avuto modo di occuparsi di alcune ipotesi in cui il vizio procedimentale non poteva affatto sanarsi e tanto in ragione della integrale compromissione del principio del contraddittorio. Sul punto, si vedano: </a:t>
            </a:r>
            <a:r>
              <a:rPr lang="it-IT" b="1" cap="none" dirty="0">
                <a:solidFill>
                  <a:srgbClr val="002060"/>
                </a:solidFill>
                <a:latin typeface="Bookman Old Style" panose="02050604050505020204" pitchFamily="18" charset="0"/>
              </a:rPr>
              <a:t>Cassazione civile, Sez.  3, Sentenza n.  21258 del 20/10/2016, estensore </a:t>
            </a:r>
            <a:r>
              <a:rPr lang="it-IT" b="1" cap="none" dirty="0" err="1" smtClean="0">
                <a:solidFill>
                  <a:srgbClr val="002060"/>
                </a:solidFill>
                <a:latin typeface="Bookman Old Style" panose="02050604050505020204" pitchFamily="18" charset="0"/>
              </a:rPr>
              <a:t>Barreca</a:t>
            </a:r>
            <a:r>
              <a:rPr lang="it-IT" b="1" cap="none" dirty="0">
                <a:solidFill>
                  <a:srgbClr val="002060"/>
                </a:solidFill>
                <a:latin typeface="Bookman Old Style" panose="02050604050505020204" pitchFamily="18" charset="0"/>
              </a:rPr>
              <a:t>, nonché  Cassazione Sez.  6 - 3, Ordinanza n.  25255 del 25/10/2017,estensore De </a:t>
            </a:r>
            <a:r>
              <a:rPr lang="it-IT" b="1" cap="none" dirty="0" smtClean="0">
                <a:solidFill>
                  <a:srgbClr val="002060"/>
                </a:solidFill>
                <a:latin typeface="Bookman Old Style" panose="02050604050505020204" pitchFamily="18" charset="0"/>
              </a:rPr>
              <a:t>Stefano</a:t>
            </a:r>
            <a:r>
              <a:rPr lang="it-IT" cap="none" dirty="0" smtClean="0">
                <a:solidFill>
                  <a:srgbClr val="002060"/>
                </a:solidFill>
                <a:latin typeface="Bookman Old Style" panose="02050604050505020204" pitchFamily="18" charset="0"/>
              </a:rPr>
              <a:t>, la quale ultima, </a:t>
            </a:r>
            <a:r>
              <a:rPr lang="it-IT" cap="none" dirty="0">
                <a:solidFill>
                  <a:srgbClr val="002060"/>
                </a:solidFill>
                <a:latin typeface="Bookman Old Style" panose="02050604050505020204" pitchFamily="18" charset="0"/>
              </a:rPr>
              <a:t>afferma che &lt;&lt; </a:t>
            </a:r>
            <a:r>
              <a:rPr lang="it-IT" i="1" cap="none" dirty="0">
                <a:solidFill>
                  <a:srgbClr val="002060"/>
                </a:solidFill>
                <a:latin typeface="Bookman Old Style" panose="02050604050505020204" pitchFamily="18" charset="0"/>
              </a:rPr>
              <a:t>La sentenza emessa direttamente all’esito della fase sommaria di un’opposizione esecutiva (nella specie, senza neppure concedere i termini ex art. 190 </a:t>
            </a:r>
            <a:r>
              <a:rPr lang="it-IT" i="1" cap="none" dirty="0" err="1">
                <a:solidFill>
                  <a:srgbClr val="002060"/>
                </a:solidFill>
                <a:latin typeface="Bookman Old Style" panose="02050604050505020204" pitchFamily="18" charset="0"/>
              </a:rPr>
              <a:t>c.p.c.</a:t>
            </a:r>
            <a:r>
              <a:rPr lang="it-IT" i="1" cap="none" dirty="0">
                <a:solidFill>
                  <a:srgbClr val="002060"/>
                </a:solidFill>
                <a:latin typeface="Bookman Old Style" panose="02050604050505020204" pitchFamily="18" charset="0"/>
              </a:rPr>
              <a:t>) è nulla, in quanto affetta da erroneità insanabile del “modus </a:t>
            </a:r>
            <a:r>
              <a:rPr lang="it-IT" i="1" cap="none" dirty="0" err="1">
                <a:solidFill>
                  <a:srgbClr val="002060"/>
                </a:solidFill>
                <a:latin typeface="Bookman Old Style" panose="02050604050505020204" pitchFamily="18" charset="0"/>
              </a:rPr>
              <a:t>procedendi</a:t>
            </a:r>
            <a:r>
              <a:rPr lang="it-IT" i="1" cap="none" dirty="0" smtClean="0">
                <a:solidFill>
                  <a:srgbClr val="002060"/>
                </a:solidFill>
                <a:latin typeface="Bookman Old Style" panose="02050604050505020204" pitchFamily="18" charset="0"/>
              </a:rPr>
              <a:t>”</a:t>
            </a:r>
            <a:r>
              <a:rPr lang="it-IT" cap="none" dirty="0" smtClean="0">
                <a:solidFill>
                  <a:srgbClr val="002060"/>
                </a:solidFill>
                <a:latin typeface="Bookman Old Style" panose="02050604050505020204" pitchFamily="18" charset="0"/>
              </a:rPr>
              <a:t>&gt;&gt; , </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574943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723330"/>
            <a:ext cx="10364451" cy="2142697"/>
          </a:xfrm>
        </p:spPr>
        <p:txBody>
          <a:bodyPr/>
          <a:lstStyle/>
          <a:p>
            <a:r>
              <a:rPr lang="it-IT" i="1" cap="none" dirty="0" smtClean="0">
                <a:solidFill>
                  <a:srgbClr val="002060"/>
                </a:solidFill>
                <a:latin typeface="Bookman Old Style" panose="02050604050505020204" pitchFamily="18" charset="0"/>
              </a:rPr>
              <a:t/>
            </a:r>
            <a:br>
              <a:rPr lang="it-IT" i="1" cap="none" dirty="0" smtClean="0">
                <a:solidFill>
                  <a:srgbClr val="002060"/>
                </a:solidFill>
                <a:latin typeface="Bookman Old Style" panose="02050604050505020204" pitchFamily="18" charset="0"/>
              </a:rPr>
            </a:br>
            <a:r>
              <a:rPr lang="it-IT" i="1" cap="none" dirty="0">
                <a:solidFill>
                  <a:srgbClr val="002060"/>
                </a:solidFill>
                <a:latin typeface="Bookman Old Style" panose="02050604050505020204" pitchFamily="18" charset="0"/>
              </a:rPr>
              <a:t/>
            </a:r>
            <a:br>
              <a:rPr lang="it-IT" i="1" cap="none" dirty="0">
                <a:solidFill>
                  <a:srgbClr val="002060"/>
                </a:solidFill>
                <a:latin typeface="Bookman Old Style" panose="02050604050505020204" pitchFamily="18" charset="0"/>
              </a:rPr>
            </a:br>
            <a:r>
              <a:rPr lang="it-IT" sz="3200" b="1" i="1" cap="none" dirty="0" smtClean="0">
                <a:solidFill>
                  <a:srgbClr val="002060"/>
                </a:solidFill>
                <a:latin typeface="Bookman Old Style" panose="02050604050505020204" pitchFamily="18" charset="0"/>
              </a:rPr>
              <a:t>Le </a:t>
            </a:r>
            <a:r>
              <a:rPr lang="it-IT" sz="3200" b="1" i="1" cap="none" dirty="0">
                <a:solidFill>
                  <a:srgbClr val="002060"/>
                </a:solidFill>
                <a:latin typeface="Bookman Old Style" panose="02050604050505020204" pitchFamily="18" charset="0"/>
              </a:rPr>
              <a:t>c.d. ipotesi devianti della fase di merito</a:t>
            </a:r>
          </a:p>
        </p:txBody>
      </p:sp>
      <p:sp>
        <p:nvSpPr>
          <p:cNvPr id="3" name="Segnaposto contenuto 2"/>
          <p:cNvSpPr>
            <a:spLocks noGrp="1"/>
          </p:cNvSpPr>
          <p:nvPr>
            <p:ph sz="quarter" idx="13"/>
          </p:nvPr>
        </p:nvSpPr>
        <p:spPr>
          <a:xfrm>
            <a:off x="913774" y="1419368"/>
            <a:ext cx="10363826" cy="4371832"/>
          </a:xfrm>
        </p:spPr>
        <p:txBody>
          <a:bodyPr>
            <a:normAutofit/>
          </a:bodyPr>
          <a:lstStyle/>
          <a:p>
            <a:pPr marL="0" indent="0" algn="just">
              <a:buNone/>
            </a:pPr>
            <a:endParaRPr lang="it-IT" cap="none" dirty="0" smtClean="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1)	</a:t>
            </a:r>
            <a:r>
              <a:rPr lang="it-IT" sz="2400" cap="none" dirty="0" smtClean="0">
                <a:solidFill>
                  <a:srgbClr val="002060"/>
                </a:solidFill>
                <a:latin typeface="Bookman Old Style" panose="02050604050505020204" pitchFamily="18" charset="0"/>
              </a:rPr>
              <a:t>Errata introduzione </a:t>
            </a:r>
            <a:r>
              <a:rPr lang="it-IT" sz="2400" cap="none" dirty="0">
                <a:solidFill>
                  <a:srgbClr val="002060"/>
                </a:solidFill>
                <a:latin typeface="Bookman Old Style" panose="02050604050505020204" pitchFamily="18" charset="0"/>
              </a:rPr>
              <a:t>con riguardo alla forma dell’atto introduttivo.</a:t>
            </a:r>
          </a:p>
          <a:p>
            <a:pPr marL="0" indent="0" algn="just">
              <a:buNone/>
            </a:pPr>
            <a:endParaRPr lang="it-IT" cap="none" dirty="0" smtClean="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2</a:t>
            </a:r>
            <a:r>
              <a:rPr lang="it-IT" cap="none" dirty="0">
                <a:solidFill>
                  <a:srgbClr val="002060"/>
                </a:solidFill>
                <a:latin typeface="Bookman Old Style" panose="02050604050505020204" pitchFamily="18" charset="0"/>
              </a:rPr>
              <a:t>)	</a:t>
            </a:r>
            <a:r>
              <a:rPr lang="it-IT" sz="2400" cap="none" dirty="0">
                <a:solidFill>
                  <a:srgbClr val="002060"/>
                </a:solidFill>
                <a:latin typeface="Bookman Old Style" panose="02050604050505020204" pitchFamily="18" charset="0"/>
              </a:rPr>
              <a:t>Errata introduzione con riguardo al rispetto del termine fissato dal GE.</a:t>
            </a:r>
          </a:p>
          <a:p>
            <a:pPr marL="0" indent="0" algn="just">
              <a:buNone/>
            </a:pPr>
            <a:endParaRPr lang="it-IT" cap="none" dirty="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3</a:t>
            </a:r>
            <a:r>
              <a:rPr lang="it-IT" cap="none" dirty="0">
                <a:solidFill>
                  <a:srgbClr val="002060"/>
                </a:solidFill>
                <a:latin typeface="Bookman Old Style" panose="02050604050505020204" pitchFamily="18" charset="0"/>
              </a:rPr>
              <a:t>)	</a:t>
            </a:r>
            <a:r>
              <a:rPr lang="it-IT" sz="2400" cap="none" dirty="0">
                <a:solidFill>
                  <a:srgbClr val="002060"/>
                </a:solidFill>
                <a:latin typeface="Bookman Old Style" panose="02050604050505020204" pitchFamily="18" charset="0"/>
              </a:rPr>
              <a:t>Errata introduzione con riguardo al salto della fase sommaria</a:t>
            </a:r>
            <a:r>
              <a:rPr lang="it-IT" cap="none" dirty="0">
                <a:solidFill>
                  <a:srgbClr val="002060"/>
                </a:solidFill>
                <a:latin typeface="Bookman Old Style" panose="02050604050505020204" pitchFamily="18" charset="0"/>
              </a:rPr>
              <a:t>.</a:t>
            </a:r>
          </a:p>
          <a:p>
            <a:pPr marL="0" indent="0" algn="just">
              <a:buNone/>
            </a:pP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4204108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218364"/>
            <a:ext cx="10364451" cy="1377813"/>
          </a:xfrm>
        </p:spPr>
        <p:txBody>
          <a:bodyPr>
            <a:normAutofit fontScale="90000"/>
          </a:bodyPr>
          <a:lstStyle/>
          <a:p>
            <a:r>
              <a:rPr lang="it-IT" i="1" cap="none" dirty="0">
                <a:solidFill>
                  <a:srgbClr val="002060"/>
                </a:solidFill>
                <a:latin typeface="Bookman Old Style" panose="02050604050505020204" pitchFamily="18" charset="0"/>
              </a:rPr>
              <a:t>Errata introduzione </a:t>
            </a:r>
            <a:r>
              <a:rPr lang="it-IT" i="1" cap="none" dirty="0" smtClean="0">
                <a:solidFill>
                  <a:srgbClr val="002060"/>
                </a:solidFill>
                <a:latin typeface="Bookman Old Style" panose="02050604050505020204" pitchFamily="18" charset="0"/>
              </a:rPr>
              <a:t/>
            </a:r>
            <a:br>
              <a:rPr lang="it-IT" i="1" cap="none" dirty="0" smtClean="0">
                <a:solidFill>
                  <a:srgbClr val="002060"/>
                </a:solidFill>
                <a:latin typeface="Bookman Old Style" panose="02050604050505020204" pitchFamily="18" charset="0"/>
              </a:rPr>
            </a:br>
            <a:r>
              <a:rPr lang="it-IT" i="1" cap="none" dirty="0" smtClean="0">
                <a:solidFill>
                  <a:srgbClr val="002060"/>
                </a:solidFill>
                <a:latin typeface="Bookman Old Style" panose="02050604050505020204" pitchFamily="18" charset="0"/>
              </a:rPr>
              <a:t>con </a:t>
            </a:r>
            <a:r>
              <a:rPr lang="it-IT" i="1" cap="none" dirty="0">
                <a:solidFill>
                  <a:srgbClr val="002060"/>
                </a:solidFill>
                <a:latin typeface="Bookman Old Style" panose="02050604050505020204" pitchFamily="18" charset="0"/>
              </a:rPr>
              <a:t>riguardo alla forma dell’atto introduttivo</a:t>
            </a:r>
            <a:r>
              <a:rPr lang="it-IT" cap="none" dirty="0">
                <a:solidFill>
                  <a:srgbClr val="002060"/>
                </a:solidFill>
                <a:latin typeface="Bookman Old Style" panose="02050604050505020204" pitchFamily="18" charset="0"/>
              </a:rPr>
              <a:t>.</a:t>
            </a:r>
            <a:br>
              <a:rPr lang="it-IT" cap="none" dirty="0">
                <a:solidFill>
                  <a:srgbClr val="002060"/>
                </a:solidFill>
                <a:latin typeface="Bookman Old Style" panose="02050604050505020204" pitchFamily="18" charset="0"/>
              </a:rPr>
            </a:br>
            <a:endParaRPr lang="it-IT"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569494"/>
            <a:ext cx="10363826" cy="4221706"/>
          </a:xfrm>
        </p:spPr>
        <p:txBody>
          <a:bodyPr>
            <a:normAutofit fontScale="92500" lnSpcReduction="20000"/>
          </a:bodyPr>
          <a:lstStyle/>
          <a:p>
            <a:pPr marL="0" indent="0" algn="just">
              <a:buNone/>
            </a:pPr>
            <a:r>
              <a:rPr lang="it-IT" cap="none" dirty="0" smtClean="0">
                <a:solidFill>
                  <a:srgbClr val="002060"/>
                </a:solidFill>
                <a:latin typeface="Bookman Old Style" panose="02050604050505020204" pitchFamily="18" charset="0"/>
              </a:rPr>
              <a:t>Il c.d. principio dell’atto succedaneo.</a:t>
            </a:r>
          </a:p>
          <a:p>
            <a:pPr marL="0" indent="0" algn="just">
              <a:buNone/>
            </a:pPr>
            <a:r>
              <a:rPr lang="it-IT" cap="none" dirty="0">
                <a:solidFill>
                  <a:srgbClr val="002060"/>
                </a:solidFill>
                <a:latin typeface="Bookman Old Style" panose="02050604050505020204" pitchFamily="18" charset="0"/>
              </a:rPr>
              <a:t>L’art.615, primo comma, </a:t>
            </a:r>
            <a:r>
              <a:rPr lang="it-IT" cap="none" dirty="0" err="1">
                <a:solidFill>
                  <a:srgbClr val="002060"/>
                </a:solidFill>
                <a:latin typeface="Bookman Old Style" panose="02050604050505020204" pitchFamily="18" charset="0"/>
              </a:rPr>
              <a:t>c.p.c.</a:t>
            </a:r>
            <a:r>
              <a:rPr lang="it-IT" cap="none" dirty="0">
                <a:solidFill>
                  <a:srgbClr val="002060"/>
                </a:solidFill>
                <a:latin typeface="Bookman Old Style" panose="02050604050505020204" pitchFamily="18" charset="0"/>
              </a:rPr>
              <a:t> dispone &lt;&lt; Se competente per la causa è l’ufficio giudiziario al quale appartiene il giudice dell’esecuzione questi fissa un termine perentorio per l’introduzione del giudizio di merito </a:t>
            </a:r>
            <a:r>
              <a:rPr lang="it-IT" b="1" cap="none" dirty="0">
                <a:solidFill>
                  <a:srgbClr val="002060"/>
                </a:solidFill>
                <a:latin typeface="Bookman Old Style" panose="02050604050505020204" pitchFamily="18" charset="0"/>
              </a:rPr>
              <a:t>secondo le modalità previste in ragione della materia e del rito</a:t>
            </a:r>
            <a:r>
              <a:rPr lang="it-IT" cap="none" dirty="0">
                <a:solidFill>
                  <a:srgbClr val="002060"/>
                </a:solidFill>
                <a:latin typeface="Bookman Old Style" panose="02050604050505020204" pitchFamily="18" charset="0"/>
              </a:rPr>
              <a:t>, previa iscrizione a ruolo&gt;. </a:t>
            </a:r>
          </a:p>
          <a:p>
            <a:pPr marL="0" indent="0" algn="just">
              <a:buNone/>
            </a:pPr>
            <a:r>
              <a:rPr lang="it-IT" cap="none" dirty="0">
                <a:solidFill>
                  <a:srgbClr val="002060"/>
                </a:solidFill>
                <a:latin typeface="Bookman Old Style" panose="02050604050505020204" pitchFamily="18" charset="0"/>
              </a:rPr>
              <a:t>La norma dunque richiede un atto recante forma consona al rito previsto per la trattazione della opposizione. </a:t>
            </a:r>
          </a:p>
          <a:p>
            <a:pPr marL="0" indent="0" algn="just">
              <a:buNone/>
            </a:pPr>
            <a:r>
              <a:rPr lang="it-IT" i="1" cap="none" dirty="0">
                <a:solidFill>
                  <a:srgbClr val="002060"/>
                </a:solidFill>
                <a:latin typeface="Bookman Old Style" panose="02050604050505020204" pitchFamily="18" charset="0"/>
              </a:rPr>
              <a:t>Quid </a:t>
            </a:r>
            <a:r>
              <a:rPr lang="it-IT" i="1" cap="none" dirty="0" err="1">
                <a:solidFill>
                  <a:srgbClr val="002060"/>
                </a:solidFill>
                <a:latin typeface="Bookman Old Style" panose="02050604050505020204" pitchFamily="18" charset="0"/>
              </a:rPr>
              <a:t>juris</a:t>
            </a:r>
            <a:r>
              <a:rPr lang="it-IT" i="1" cap="none" dirty="0">
                <a:solidFill>
                  <a:srgbClr val="002060"/>
                </a:solidFill>
                <a:latin typeface="Bookman Old Style" panose="02050604050505020204" pitchFamily="18" charset="0"/>
              </a:rPr>
              <a:t> </a:t>
            </a:r>
            <a:r>
              <a:rPr lang="it-IT" cap="none" dirty="0">
                <a:solidFill>
                  <a:srgbClr val="002060"/>
                </a:solidFill>
                <a:latin typeface="Bookman Old Style" panose="02050604050505020204" pitchFamily="18" charset="0"/>
              </a:rPr>
              <a:t>se l’atto introduttivo viene predisposto in difformità dallo schema legale? </a:t>
            </a:r>
          </a:p>
          <a:p>
            <a:pPr marL="0" indent="0" algn="just">
              <a:buNone/>
            </a:pPr>
            <a:r>
              <a:rPr lang="it-IT" cap="none" dirty="0">
                <a:solidFill>
                  <a:srgbClr val="002060"/>
                </a:solidFill>
                <a:latin typeface="Bookman Old Style" panose="02050604050505020204" pitchFamily="18" charset="0"/>
              </a:rPr>
              <a:t>Se l’atto “difforme” raggiunge comunque lo scopo nel termine fissato, il processo è validamente </a:t>
            </a:r>
            <a:r>
              <a:rPr lang="it-IT" cap="none" dirty="0" smtClean="0">
                <a:solidFill>
                  <a:srgbClr val="002060"/>
                </a:solidFill>
                <a:latin typeface="Bookman Old Style" panose="02050604050505020204" pitchFamily="18" charset="0"/>
              </a:rPr>
              <a:t>instaurato.  </a:t>
            </a:r>
            <a:r>
              <a:rPr lang="it-IT" cap="none" dirty="0">
                <a:solidFill>
                  <a:srgbClr val="002060"/>
                </a:solidFill>
                <a:latin typeface="Bookman Old Style" panose="02050604050505020204" pitchFamily="18" charset="0"/>
              </a:rPr>
              <a:t>(ex </a:t>
            </a:r>
            <a:r>
              <a:rPr lang="it-IT" cap="none" dirty="0" err="1">
                <a:solidFill>
                  <a:srgbClr val="002060"/>
                </a:solidFill>
                <a:latin typeface="Bookman Old Style" panose="02050604050505020204" pitchFamily="18" charset="0"/>
              </a:rPr>
              <a:t>plurimis</a:t>
            </a:r>
            <a:r>
              <a:rPr lang="it-IT" cap="none" dirty="0">
                <a:solidFill>
                  <a:srgbClr val="002060"/>
                </a:solidFill>
                <a:latin typeface="Bookman Old Style" panose="02050604050505020204" pitchFamily="18" charset="0"/>
              </a:rPr>
              <a:t>, Cassazione civile, S.U., sentenza del 10.02.2014, n. 2907, nonché  </a:t>
            </a:r>
            <a:r>
              <a:rPr lang="it-IT" cap="none" dirty="0" err="1">
                <a:solidFill>
                  <a:srgbClr val="002060"/>
                </a:solidFill>
                <a:latin typeface="Bookman Old Style" panose="02050604050505020204" pitchFamily="18" charset="0"/>
              </a:rPr>
              <a:t>Cass</a:t>
            </a:r>
            <a:r>
              <a:rPr lang="it-IT" cap="none" dirty="0">
                <a:solidFill>
                  <a:srgbClr val="002060"/>
                </a:solidFill>
                <a:latin typeface="Bookman Old Style" panose="02050604050505020204" pitchFamily="18" charset="0"/>
              </a:rPr>
              <a:t>. Sez.  3, Sentenza n.  7117 del </a:t>
            </a:r>
            <a:r>
              <a:rPr lang="it-IT" cap="none" dirty="0" smtClean="0">
                <a:solidFill>
                  <a:srgbClr val="002060"/>
                </a:solidFill>
                <a:latin typeface="Bookman Old Style" panose="02050604050505020204" pitchFamily="18" charset="0"/>
              </a:rPr>
              <a:t>09/04/2015</a:t>
            </a:r>
            <a:r>
              <a:rPr lang="it-IT" cap="none" dirty="0">
                <a:solidFill>
                  <a:srgbClr val="002060"/>
                </a:solidFill>
                <a:latin typeface="Bookman Old Style" panose="02050604050505020204" pitchFamily="18" charset="0"/>
              </a:rPr>
              <a:t>, </a:t>
            </a:r>
            <a:r>
              <a:rPr lang="it-IT" cap="none" dirty="0" smtClean="0">
                <a:solidFill>
                  <a:srgbClr val="002060"/>
                </a:solidFill>
                <a:latin typeface="Bookman Old Style" panose="02050604050505020204" pitchFamily="18" charset="0"/>
              </a:rPr>
              <a:t>nonché </a:t>
            </a:r>
            <a:r>
              <a:rPr lang="it-IT" cap="none" dirty="0" err="1" smtClean="0">
                <a:solidFill>
                  <a:srgbClr val="002060"/>
                </a:solidFill>
                <a:latin typeface="Bookman Old Style" panose="02050604050505020204" pitchFamily="18" charset="0"/>
              </a:rPr>
              <a:t>Cass</a:t>
            </a:r>
            <a:r>
              <a:rPr lang="it-IT" cap="none" dirty="0" smtClean="0">
                <a:solidFill>
                  <a:srgbClr val="002060"/>
                </a:solidFill>
                <a:latin typeface="Bookman Old Style" panose="02050604050505020204" pitchFamily="18" charset="0"/>
              </a:rPr>
              <a:t>. Sez</a:t>
            </a:r>
            <a:r>
              <a:rPr lang="it-IT" cap="none" dirty="0">
                <a:solidFill>
                  <a:srgbClr val="002060"/>
                </a:solidFill>
                <a:latin typeface="Bookman Old Style" panose="02050604050505020204" pitchFamily="18" charset="0"/>
              </a:rPr>
              <a:t>.  6 - 3, Sentenza n.  2490 del </a:t>
            </a:r>
            <a:r>
              <a:rPr lang="it-IT" cap="none" dirty="0" smtClean="0">
                <a:solidFill>
                  <a:srgbClr val="002060"/>
                </a:solidFill>
                <a:latin typeface="Bookman Old Style" panose="02050604050505020204" pitchFamily="18" charset="0"/>
              </a:rPr>
              <a:t>08/02/2016, estensore </a:t>
            </a:r>
            <a:r>
              <a:rPr lang="it-IT" cap="none" dirty="0" err="1" smtClean="0">
                <a:solidFill>
                  <a:srgbClr val="002060"/>
                </a:solidFill>
                <a:latin typeface="Bookman Old Style" panose="02050604050505020204" pitchFamily="18" charset="0"/>
              </a:rPr>
              <a:t>Barreca</a:t>
            </a:r>
            <a:r>
              <a:rPr lang="it-IT" cap="none" dirty="0" smtClean="0">
                <a:solidFill>
                  <a:srgbClr val="002060"/>
                </a:solidFill>
                <a:latin typeface="Bookman Old Style" panose="02050604050505020204" pitchFamily="18" charset="0"/>
              </a:rPr>
              <a:t>)</a:t>
            </a:r>
            <a:endParaRPr lang="it-IT" cap="none" dirty="0">
              <a:solidFill>
                <a:srgbClr val="002060"/>
              </a:solidFill>
              <a:latin typeface="Bookman Old Style" panose="02050604050505020204" pitchFamily="18" charset="0"/>
            </a:endParaRPr>
          </a:p>
          <a:p>
            <a:pPr marL="0" indent="0" algn="just">
              <a:buNone/>
            </a:pP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711167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290972"/>
            <a:ext cx="10364451" cy="1264874"/>
          </a:xfrm>
        </p:spPr>
        <p:txBody>
          <a:bodyPr>
            <a:normAutofit fontScale="90000"/>
          </a:bodyPr>
          <a:lstStyle/>
          <a:p>
            <a:r>
              <a:rPr lang="it-IT" sz="3200" b="1" i="1" cap="none" dirty="0">
                <a:solidFill>
                  <a:srgbClr val="002060"/>
                </a:solidFill>
                <a:latin typeface="Bookman Old Style" panose="02050604050505020204" pitchFamily="18" charset="0"/>
              </a:rPr>
              <a:t>Errata introduzione </a:t>
            </a:r>
            <a:r>
              <a:rPr lang="it-IT" sz="3200" b="1" i="1" cap="none" dirty="0" smtClean="0">
                <a:solidFill>
                  <a:srgbClr val="002060"/>
                </a:solidFill>
                <a:latin typeface="Bookman Old Style" panose="02050604050505020204" pitchFamily="18" charset="0"/>
              </a:rPr>
              <a:t/>
            </a:r>
            <a:br>
              <a:rPr lang="it-IT" sz="3200" b="1" i="1" cap="none" dirty="0" smtClean="0">
                <a:solidFill>
                  <a:srgbClr val="002060"/>
                </a:solidFill>
                <a:latin typeface="Bookman Old Style" panose="02050604050505020204" pitchFamily="18" charset="0"/>
              </a:rPr>
            </a:br>
            <a:r>
              <a:rPr lang="it-IT" sz="3200" b="1" i="1" cap="none" dirty="0" smtClean="0">
                <a:solidFill>
                  <a:srgbClr val="002060"/>
                </a:solidFill>
                <a:latin typeface="Bookman Old Style" panose="02050604050505020204" pitchFamily="18" charset="0"/>
              </a:rPr>
              <a:t>con </a:t>
            </a:r>
            <a:r>
              <a:rPr lang="it-IT" sz="3200" b="1" i="1" cap="none" dirty="0">
                <a:solidFill>
                  <a:srgbClr val="002060"/>
                </a:solidFill>
                <a:latin typeface="Bookman Old Style" panose="02050604050505020204" pitchFamily="18" charset="0"/>
              </a:rPr>
              <a:t>riguardo al rispetto del termine fissato dal GE</a:t>
            </a:r>
            <a:r>
              <a:rPr lang="it-IT" sz="3200" i="1" cap="none" dirty="0">
                <a:solidFill>
                  <a:srgbClr val="002060"/>
                </a:solidFill>
                <a:latin typeface="Bookman Old Style" panose="02050604050505020204" pitchFamily="18" charset="0"/>
              </a:rPr>
              <a:t>.</a:t>
            </a:r>
            <a:br>
              <a:rPr lang="it-IT" sz="3200" i="1" cap="none" dirty="0">
                <a:solidFill>
                  <a:srgbClr val="002060"/>
                </a:solidFill>
                <a:latin typeface="Bookman Old Style" panose="02050604050505020204" pitchFamily="18" charset="0"/>
              </a:rPr>
            </a:br>
            <a:endParaRPr lang="it-IT" sz="3200"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692322"/>
            <a:ext cx="10363826" cy="4098877"/>
          </a:xfrm>
        </p:spPr>
        <p:txBody>
          <a:bodyPr/>
          <a:lstStyle/>
          <a:p>
            <a:pPr marL="0" indent="0" algn="just">
              <a:buNone/>
            </a:pPr>
            <a:r>
              <a:rPr lang="it-IT" cap="none" dirty="0" smtClean="0">
                <a:solidFill>
                  <a:srgbClr val="002060"/>
                </a:solidFill>
                <a:latin typeface="Bookman Old Style" panose="02050604050505020204" pitchFamily="18" charset="0"/>
              </a:rPr>
              <a:t>Improcedibilità o estinzione?</a:t>
            </a:r>
          </a:p>
          <a:p>
            <a:pPr marL="0" indent="0" algn="just">
              <a:buNone/>
            </a:pPr>
            <a:r>
              <a:rPr lang="it-IT" cap="none" dirty="0" smtClean="0">
                <a:solidFill>
                  <a:srgbClr val="002060"/>
                </a:solidFill>
                <a:latin typeface="Bookman Old Style" panose="02050604050505020204" pitchFamily="18" charset="0"/>
              </a:rPr>
              <a:t>Nella giurisprudenza della Suprema corte si rintracciano due diverse posizioni.</a:t>
            </a:r>
          </a:p>
          <a:p>
            <a:pPr marL="0" indent="0" algn="just">
              <a:buNone/>
            </a:pPr>
            <a:r>
              <a:rPr lang="it-IT" cap="none" dirty="0" smtClean="0">
                <a:solidFill>
                  <a:srgbClr val="002060"/>
                </a:solidFill>
                <a:latin typeface="Bookman Old Style" panose="02050604050505020204" pitchFamily="18" charset="0"/>
              </a:rPr>
              <a:t>Da una parte, si prospetta la estinzione del giudizio ex art.307, terzo comma, </a:t>
            </a:r>
            <a:r>
              <a:rPr lang="it-IT" cap="none" dirty="0" err="1" smtClean="0">
                <a:solidFill>
                  <a:srgbClr val="002060"/>
                </a:solidFill>
                <a:latin typeface="Bookman Old Style" panose="02050604050505020204" pitchFamily="18" charset="0"/>
              </a:rPr>
              <a:t>c.p.c.</a:t>
            </a:r>
            <a:r>
              <a:rPr lang="it-IT" cap="none" dirty="0">
                <a:solidFill>
                  <a:srgbClr val="002060"/>
                </a:solidFill>
                <a:latin typeface="Bookman Old Style" panose="02050604050505020204" pitchFamily="18" charset="0"/>
              </a:rPr>
              <a:t> (</a:t>
            </a:r>
            <a:r>
              <a:rPr lang="it-IT" cap="none" dirty="0" err="1">
                <a:solidFill>
                  <a:srgbClr val="002060"/>
                </a:solidFill>
                <a:latin typeface="Bookman Old Style" panose="02050604050505020204" pitchFamily="18" charset="0"/>
              </a:rPr>
              <a:t>Cass</a:t>
            </a:r>
            <a:r>
              <a:rPr lang="it-IT" cap="none" dirty="0">
                <a:solidFill>
                  <a:srgbClr val="002060"/>
                </a:solidFill>
                <a:latin typeface="Bookman Old Style" panose="02050604050505020204" pitchFamily="18" charset="0"/>
              </a:rPr>
              <a:t>. Sez.  3 - , Sentenza n.  5608 del </a:t>
            </a:r>
            <a:r>
              <a:rPr lang="it-IT" cap="none" dirty="0" smtClean="0">
                <a:solidFill>
                  <a:srgbClr val="002060"/>
                </a:solidFill>
                <a:latin typeface="Bookman Old Style" panose="02050604050505020204" pitchFamily="18" charset="0"/>
              </a:rPr>
              <a:t>07/03/2017), dall’altra, si delinea la improcedibilità (</a:t>
            </a:r>
            <a:r>
              <a:rPr lang="it-IT" cap="none" dirty="0" err="1" smtClean="0">
                <a:solidFill>
                  <a:srgbClr val="002060"/>
                </a:solidFill>
                <a:latin typeface="Bookman Old Style" panose="02050604050505020204" pitchFamily="18" charset="0"/>
              </a:rPr>
              <a:t>Cass</a:t>
            </a:r>
            <a:r>
              <a:rPr lang="it-IT" cap="none" dirty="0" smtClean="0">
                <a:solidFill>
                  <a:srgbClr val="002060"/>
                </a:solidFill>
                <a:latin typeface="Bookman Old Style" panose="02050604050505020204" pitchFamily="18" charset="0"/>
              </a:rPr>
              <a:t>. </a:t>
            </a:r>
            <a:r>
              <a:rPr lang="it-IT" cap="none" dirty="0">
                <a:solidFill>
                  <a:srgbClr val="002060"/>
                </a:solidFill>
                <a:latin typeface="Bookman Old Style" panose="02050604050505020204" pitchFamily="18" charset="0"/>
              </a:rPr>
              <a:t>Sez.  6 - 3, Ordinanza n.  1058 del 17/01/2018 estensore Lina Rubino, che afferma &lt;&lt; </a:t>
            </a:r>
            <a:r>
              <a:rPr lang="it-IT" i="1" cap="none" dirty="0">
                <a:solidFill>
                  <a:srgbClr val="002060"/>
                </a:solidFill>
                <a:latin typeface="Bookman Old Style" panose="02050604050505020204" pitchFamily="18" charset="0"/>
              </a:rPr>
              <a:t>in caso di tardiva iscrizione della causa a ruolo, con violazione di un termine espressamente indicato come perentorio, in quanto la conseguenza del mancato rispetto di un termine perentorio – e come tale è espressamente indicato il termine per l'iscrizione della causa a ruolo, previsto dall'art. 616 </a:t>
            </a:r>
            <a:r>
              <a:rPr lang="it-IT" i="1" cap="none" dirty="0" err="1">
                <a:solidFill>
                  <a:srgbClr val="002060"/>
                </a:solidFill>
                <a:latin typeface="Bookman Old Style" panose="02050604050505020204" pitchFamily="18" charset="0"/>
              </a:rPr>
              <a:t>c.p.c.</a:t>
            </a:r>
            <a:r>
              <a:rPr lang="it-IT" i="1" cap="none" dirty="0">
                <a:solidFill>
                  <a:srgbClr val="002060"/>
                </a:solidFill>
                <a:latin typeface="Bookman Old Style" panose="02050604050505020204" pitchFamily="18" charset="0"/>
              </a:rPr>
              <a:t> – è l'improcedibilità , che non ammette </a:t>
            </a:r>
            <a:r>
              <a:rPr lang="it-IT" i="1" cap="none" dirty="0" smtClean="0">
                <a:solidFill>
                  <a:srgbClr val="002060"/>
                </a:solidFill>
                <a:latin typeface="Bookman Old Style" panose="02050604050505020204" pitchFamily="18" charset="0"/>
              </a:rPr>
              <a:t>sanatorie </a:t>
            </a:r>
            <a:r>
              <a:rPr lang="it-IT" cap="none" dirty="0" smtClean="0">
                <a:solidFill>
                  <a:srgbClr val="002060"/>
                </a:solidFill>
                <a:latin typeface="Bookman Old Style" panose="02050604050505020204" pitchFamily="18" charset="0"/>
              </a:rPr>
              <a:t>&gt;&gt;).</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060357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0"/>
            <a:ext cx="10364451" cy="1514901"/>
          </a:xfrm>
        </p:spPr>
        <p:txBody>
          <a:bodyPr>
            <a:normAutofit fontScale="90000"/>
          </a:bodyPr>
          <a:lstStyle/>
          <a:p>
            <a:r>
              <a:rPr lang="it-IT" sz="3200" b="1" i="1" cap="none" dirty="0" smtClean="0">
                <a:solidFill>
                  <a:srgbClr val="002060"/>
                </a:solidFill>
                <a:latin typeface="Bookman Old Style" panose="02050604050505020204" pitchFamily="18" charset="0"/>
              </a:rPr>
              <a:t/>
            </a:r>
            <a:br>
              <a:rPr lang="it-IT" sz="3200" b="1" i="1" cap="none" dirty="0" smtClean="0">
                <a:solidFill>
                  <a:srgbClr val="002060"/>
                </a:solidFill>
                <a:latin typeface="Bookman Old Style" panose="02050604050505020204" pitchFamily="18" charset="0"/>
              </a:rPr>
            </a:br>
            <a:r>
              <a:rPr lang="it-IT" sz="3200" b="1" i="1" cap="none" dirty="0" smtClean="0">
                <a:solidFill>
                  <a:srgbClr val="002060"/>
                </a:solidFill>
                <a:latin typeface="Bookman Old Style" panose="02050604050505020204" pitchFamily="18" charset="0"/>
              </a:rPr>
              <a:t/>
            </a:r>
            <a:br>
              <a:rPr lang="it-IT" sz="3200" b="1" i="1" cap="none" dirty="0" smtClean="0">
                <a:solidFill>
                  <a:srgbClr val="002060"/>
                </a:solidFill>
                <a:latin typeface="Bookman Old Style" panose="02050604050505020204" pitchFamily="18" charset="0"/>
              </a:rPr>
            </a:br>
            <a:r>
              <a:rPr lang="it-IT" sz="3200" b="1" i="1" cap="none" dirty="0">
                <a:solidFill>
                  <a:srgbClr val="002060"/>
                </a:solidFill>
                <a:latin typeface="Bookman Old Style" panose="02050604050505020204" pitchFamily="18" charset="0"/>
              </a:rPr>
              <a:t/>
            </a:r>
            <a:br>
              <a:rPr lang="it-IT" sz="3200" b="1" i="1" cap="none" dirty="0">
                <a:solidFill>
                  <a:srgbClr val="002060"/>
                </a:solidFill>
                <a:latin typeface="Bookman Old Style" panose="02050604050505020204" pitchFamily="18" charset="0"/>
              </a:rPr>
            </a:br>
            <a:r>
              <a:rPr lang="it-IT" sz="3200" b="1" i="1" cap="none" dirty="0" smtClean="0">
                <a:solidFill>
                  <a:srgbClr val="002060"/>
                </a:solidFill>
                <a:latin typeface="Bookman Old Style" panose="02050604050505020204" pitchFamily="18" charset="0"/>
              </a:rPr>
              <a:t>Errata </a:t>
            </a:r>
            <a:r>
              <a:rPr lang="it-IT" sz="3200" b="1" i="1" cap="none" dirty="0">
                <a:solidFill>
                  <a:srgbClr val="002060"/>
                </a:solidFill>
                <a:latin typeface="Bookman Old Style" panose="02050604050505020204" pitchFamily="18" charset="0"/>
              </a:rPr>
              <a:t>introduzione </a:t>
            </a:r>
            <a:r>
              <a:rPr lang="it-IT" sz="3200" b="1" i="1" cap="none" dirty="0" smtClean="0">
                <a:solidFill>
                  <a:srgbClr val="002060"/>
                </a:solidFill>
                <a:latin typeface="Bookman Old Style" panose="02050604050505020204" pitchFamily="18" charset="0"/>
              </a:rPr>
              <a:t/>
            </a:r>
            <a:br>
              <a:rPr lang="it-IT" sz="3200" b="1" i="1" cap="none" dirty="0" smtClean="0">
                <a:solidFill>
                  <a:srgbClr val="002060"/>
                </a:solidFill>
                <a:latin typeface="Bookman Old Style" panose="02050604050505020204" pitchFamily="18" charset="0"/>
              </a:rPr>
            </a:br>
            <a:r>
              <a:rPr lang="it-IT" sz="3200" b="1" i="1" cap="none" dirty="0" smtClean="0">
                <a:solidFill>
                  <a:srgbClr val="002060"/>
                </a:solidFill>
                <a:latin typeface="Bookman Old Style" panose="02050604050505020204" pitchFamily="18" charset="0"/>
              </a:rPr>
              <a:t>con </a:t>
            </a:r>
            <a:r>
              <a:rPr lang="it-IT" sz="3200" b="1" i="1" cap="none" dirty="0">
                <a:solidFill>
                  <a:srgbClr val="002060"/>
                </a:solidFill>
                <a:latin typeface="Bookman Old Style" panose="02050604050505020204" pitchFamily="18" charset="0"/>
              </a:rPr>
              <a:t>riguardo al salto della fase sommaria</a:t>
            </a:r>
            <a:r>
              <a:rPr lang="it-IT" sz="3200" i="1" cap="none" dirty="0">
                <a:solidFill>
                  <a:srgbClr val="002060"/>
                </a:solidFill>
                <a:latin typeface="Bookman Old Style" panose="02050604050505020204" pitchFamily="18" charset="0"/>
              </a:rPr>
              <a:t>.</a:t>
            </a:r>
            <a:r>
              <a:rPr lang="it-IT" dirty="0">
                <a:solidFill>
                  <a:srgbClr val="002060"/>
                </a:solidFill>
                <a:latin typeface="Bookman Old Style" panose="02050604050505020204" pitchFamily="18" charset="0"/>
              </a:rPr>
              <a:t/>
            </a:r>
            <a:br>
              <a:rPr lang="it-IT" dirty="0">
                <a:solidFill>
                  <a:srgbClr val="002060"/>
                </a:solidFill>
                <a:latin typeface="Bookman Old Style" panose="02050604050505020204" pitchFamily="18" charset="0"/>
              </a:rPr>
            </a:br>
            <a:r>
              <a:rPr lang="it-IT" dirty="0">
                <a:solidFill>
                  <a:srgbClr val="002060"/>
                </a:solidFill>
                <a:latin typeface="Bookman Old Style" panose="02050604050505020204" pitchFamily="18" charset="0"/>
              </a:rPr>
              <a:t/>
            </a:r>
            <a:br>
              <a:rPr lang="it-IT" dirty="0">
                <a:solidFill>
                  <a:srgbClr val="002060"/>
                </a:solidFill>
                <a:latin typeface="Bookman Old Style" panose="02050604050505020204" pitchFamily="18" charset="0"/>
              </a:rPr>
            </a:br>
            <a:endParaRPr lang="it-IT"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885854" y="1610436"/>
            <a:ext cx="10363826" cy="4872251"/>
          </a:xfrm>
        </p:spPr>
        <p:txBody>
          <a:bodyPr>
            <a:normAutofit fontScale="62500" lnSpcReduction="20000"/>
          </a:bodyPr>
          <a:lstStyle/>
          <a:p>
            <a:pPr marL="0" indent="0">
              <a:buNone/>
            </a:pPr>
            <a:endParaRPr lang="it-IT" sz="5900" b="1" cap="none" dirty="0" smtClean="0">
              <a:solidFill>
                <a:srgbClr val="002060"/>
              </a:solidFill>
              <a:latin typeface="Bookman Old Style" panose="02050604050505020204" pitchFamily="18" charset="0"/>
            </a:endParaRPr>
          </a:p>
          <a:p>
            <a:pPr marL="0" indent="0" algn="just">
              <a:buNone/>
            </a:pPr>
            <a:r>
              <a:rPr lang="it-IT" sz="5900" b="1" cap="none" dirty="0">
                <a:solidFill>
                  <a:srgbClr val="002060"/>
                </a:solidFill>
                <a:latin typeface="Bookman Old Style" panose="02050604050505020204" pitchFamily="18" charset="0"/>
              </a:rPr>
              <a:t>Assenza di una norma di riferimento</a:t>
            </a:r>
          </a:p>
          <a:p>
            <a:pPr marL="0" indent="0" algn="just">
              <a:buNone/>
            </a:pPr>
            <a:endParaRPr lang="it-IT" sz="5900" b="1" cap="none" dirty="0" smtClean="0">
              <a:solidFill>
                <a:srgbClr val="002060"/>
              </a:solidFill>
              <a:latin typeface="Bookman Old Style" panose="02050604050505020204" pitchFamily="18" charset="0"/>
            </a:endParaRPr>
          </a:p>
          <a:p>
            <a:pPr marL="0" indent="0" algn="just">
              <a:buNone/>
            </a:pPr>
            <a:r>
              <a:rPr lang="it-IT" sz="5900" b="1" cap="none" dirty="0" smtClean="0">
                <a:solidFill>
                  <a:srgbClr val="002060"/>
                </a:solidFill>
                <a:latin typeface="Bookman Old Style" panose="02050604050505020204" pitchFamily="18" charset="0"/>
              </a:rPr>
              <a:t>Assenza </a:t>
            </a:r>
            <a:r>
              <a:rPr lang="it-IT" sz="5900" b="1" cap="none" dirty="0">
                <a:solidFill>
                  <a:srgbClr val="002060"/>
                </a:solidFill>
                <a:latin typeface="Bookman Old Style" panose="02050604050505020204" pitchFamily="18" charset="0"/>
              </a:rPr>
              <a:t>di un precedente di </a:t>
            </a:r>
            <a:r>
              <a:rPr lang="it-IT" sz="5900" b="1" cap="none" dirty="0" err="1">
                <a:solidFill>
                  <a:srgbClr val="002060"/>
                </a:solidFill>
                <a:latin typeface="Bookman Old Style" panose="02050604050505020204" pitchFamily="18" charset="0"/>
              </a:rPr>
              <a:t>legittimita</a:t>
            </a:r>
            <a:r>
              <a:rPr lang="it-IT" sz="5900" b="1" cap="none" dirty="0" err="1" smtClean="0">
                <a:solidFill>
                  <a:srgbClr val="002060"/>
                </a:solidFill>
                <a:latin typeface="Bookman Old Style" panose="02050604050505020204" pitchFamily="18" charset="0"/>
              </a:rPr>
              <a:t>’</a:t>
            </a:r>
            <a:endParaRPr lang="it-IT" sz="5900" b="1" cap="none" dirty="0" smtClean="0">
              <a:solidFill>
                <a:srgbClr val="002060"/>
              </a:solidFill>
              <a:latin typeface="Bookman Old Style" panose="02050604050505020204" pitchFamily="18" charset="0"/>
            </a:endParaRPr>
          </a:p>
          <a:p>
            <a:pPr marL="0" indent="0" algn="just">
              <a:buNone/>
            </a:pPr>
            <a:r>
              <a:rPr lang="it-IT" sz="5900" b="1" cap="none" dirty="0" smtClean="0">
                <a:solidFill>
                  <a:srgbClr val="002060"/>
                </a:solidFill>
                <a:latin typeface="Bookman Old Style" panose="02050604050505020204" pitchFamily="18" charset="0"/>
              </a:rPr>
              <a:t>( fino a qualche giorno prima…)</a:t>
            </a:r>
            <a:endParaRPr lang="it-IT" sz="5900" b="1" cap="none" dirty="0">
              <a:solidFill>
                <a:srgbClr val="002060"/>
              </a:solidFill>
              <a:latin typeface="Bookman Old Style" panose="02050604050505020204" pitchFamily="18" charset="0"/>
            </a:endParaRPr>
          </a:p>
          <a:p>
            <a:pPr marL="0" indent="0" algn="just">
              <a:buNone/>
            </a:pPr>
            <a:endParaRPr lang="it-IT" sz="5900" b="1" cap="none" dirty="0">
              <a:solidFill>
                <a:srgbClr val="002060"/>
              </a:solidFill>
              <a:latin typeface="Bookman Old Style" panose="02050604050505020204" pitchFamily="18" charset="0"/>
            </a:endParaRPr>
          </a:p>
          <a:p>
            <a:pPr marL="0" indent="0" algn="just">
              <a:buNone/>
            </a:pPr>
            <a:r>
              <a:rPr lang="it-IT" sz="5900" b="1" cap="none" dirty="0" smtClean="0">
                <a:solidFill>
                  <a:srgbClr val="002060"/>
                </a:solidFill>
                <a:latin typeface="Bookman Old Style" panose="02050604050505020204" pitchFamily="18" charset="0"/>
              </a:rPr>
              <a:t>Necessaria ricognizione della prassi </a:t>
            </a:r>
            <a:endParaRPr lang="it-IT" sz="5900" b="1" cap="none" dirty="0">
              <a:solidFill>
                <a:srgbClr val="002060"/>
              </a:solidFill>
              <a:latin typeface="Bookman Old Style" panose="02050604050505020204" pitchFamily="18" charset="0"/>
            </a:endParaRPr>
          </a:p>
          <a:p>
            <a:pPr marL="0" indent="0">
              <a:buNone/>
            </a:pPr>
            <a:endParaRPr lang="it-IT" b="1" cap="none" dirty="0">
              <a:solidFill>
                <a:srgbClr val="002060"/>
              </a:solidFill>
              <a:latin typeface="Bookman Old Style" panose="02050604050505020204" pitchFamily="18" charset="0"/>
            </a:endParaRPr>
          </a:p>
          <a:p>
            <a:pPr marL="0" indent="0">
              <a:buNone/>
            </a:pPr>
            <a:endParaRPr lang="it-IT" b="1" cap="none" dirty="0" smtClean="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356192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177420"/>
            <a:ext cx="10364451" cy="1815152"/>
          </a:xfrm>
        </p:spPr>
        <p:txBody>
          <a:bodyPr/>
          <a:lstStyle/>
          <a:p>
            <a:r>
              <a:rPr lang="it-IT" b="1" i="1" cap="none" dirty="0" smtClean="0">
                <a:solidFill>
                  <a:srgbClr val="002060"/>
                </a:solidFill>
                <a:latin typeface="Bookman Old Style" panose="02050604050505020204" pitchFamily="18" charset="0"/>
              </a:rPr>
              <a:t>Le prassi emerse</a:t>
            </a:r>
            <a:endParaRPr lang="it-IT" b="1" dirty="0"/>
          </a:p>
        </p:txBody>
      </p:sp>
      <p:sp>
        <p:nvSpPr>
          <p:cNvPr id="3" name="Segnaposto contenuto 2"/>
          <p:cNvSpPr>
            <a:spLocks noGrp="1"/>
          </p:cNvSpPr>
          <p:nvPr>
            <p:ph sz="quarter" idx="13"/>
          </p:nvPr>
        </p:nvSpPr>
        <p:spPr>
          <a:xfrm>
            <a:off x="913774" y="1501254"/>
            <a:ext cx="10363826" cy="4289945"/>
          </a:xfrm>
        </p:spPr>
        <p:txBody>
          <a:bodyPr/>
          <a:lstStyle/>
          <a:p>
            <a:pPr marL="0" indent="0" algn="just">
              <a:buNone/>
            </a:pPr>
            <a:r>
              <a:rPr lang="it-IT" sz="2400" cap="none" dirty="0">
                <a:solidFill>
                  <a:srgbClr val="002060"/>
                </a:solidFill>
                <a:latin typeface="Bookman Old Style" panose="02050604050505020204" pitchFamily="18" charset="0"/>
              </a:rPr>
              <a:t>1) Istanza iscritta al ruolo contenzioso, ma rivolta inequivocabilmente al GE</a:t>
            </a:r>
          </a:p>
          <a:p>
            <a:pPr marL="0" indent="0" algn="just">
              <a:buNone/>
            </a:pPr>
            <a:endParaRPr lang="it-IT" sz="2400" cap="none" dirty="0" smtClean="0">
              <a:solidFill>
                <a:srgbClr val="002060"/>
              </a:solidFill>
              <a:latin typeface="Bookman Old Style" panose="02050604050505020204" pitchFamily="18" charset="0"/>
            </a:endParaRPr>
          </a:p>
          <a:p>
            <a:pPr marL="0" indent="0" algn="just">
              <a:buNone/>
            </a:pPr>
            <a:r>
              <a:rPr lang="it-IT" sz="2400" cap="none" dirty="0" smtClean="0">
                <a:solidFill>
                  <a:srgbClr val="002060"/>
                </a:solidFill>
                <a:latin typeface="Bookman Old Style" panose="02050604050505020204" pitchFamily="18" charset="0"/>
              </a:rPr>
              <a:t>2</a:t>
            </a:r>
            <a:r>
              <a:rPr lang="it-IT" sz="2400" cap="none" dirty="0">
                <a:solidFill>
                  <a:srgbClr val="002060"/>
                </a:solidFill>
                <a:latin typeface="Bookman Old Style" panose="02050604050505020204" pitchFamily="18" charset="0"/>
              </a:rPr>
              <a:t>) Istanza iscritta al ruolo contenzioso, ma non rivolta inequivocabilmente al GE</a:t>
            </a:r>
          </a:p>
          <a:p>
            <a:pPr marL="0" indent="0" algn="just">
              <a:buNone/>
            </a:pPr>
            <a:endParaRPr lang="it-IT" sz="2400" cap="none" dirty="0" smtClean="0">
              <a:solidFill>
                <a:srgbClr val="002060"/>
              </a:solidFill>
              <a:latin typeface="Bookman Old Style" panose="02050604050505020204" pitchFamily="18" charset="0"/>
            </a:endParaRPr>
          </a:p>
          <a:p>
            <a:pPr marL="0" indent="0" algn="just">
              <a:buNone/>
            </a:pPr>
            <a:r>
              <a:rPr lang="it-IT" sz="2400" cap="none" dirty="0" smtClean="0">
                <a:solidFill>
                  <a:srgbClr val="002060"/>
                </a:solidFill>
                <a:latin typeface="Bookman Old Style" panose="02050604050505020204" pitchFamily="18" charset="0"/>
              </a:rPr>
              <a:t>3</a:t>
            </a:r>
            <a:r>
              <a:rPr lang="it-IT" sz="2400" cap="none" dirty="0">
                <a:solidFill>
                  <a:srgbClr val="002060"/>
                </a:solidFill>
                <a:latin typeface="Bookman Old Style" panose="02050604050505020204" pitchFamily="18" charset="0"/>
              </a:rPr>
              <a:t>) Istanza iscritta al ruolo contenzioso, e rivolta inequivocabilmente </a:t>
            </a:r>
            <a:r>
              <a:rPr lang="it-IT" sz="2400" cap="none" dirty="0" smtClean="0">
                <a:solidFill>
                  <a:srgbClr val="002060"/>
                </a:solidFill>
                <a:latin typeface="Bookman Old Style" panose="02050604050505020204" pitchFamily="18" charset="0"/>
              </a:rPr>
              <a:t>ad un giudice diverso dal GE ( ovvero il GI) </a:t>
            </a:r>
            <a:endParaRPr lang="it-IT" sz="2400" cap="none" dirty="0">
              <a:solidFill>
                <a:srgbClr val="002060"/>
              </a:solidFill>
              <a:latin typeface="Bookman Old Style" panose="02050604050505020204" pitchFamily="18" charset="0"/>
            </a:endParaRPr>
          </a:p>
          <a:p>
            <a:pPr marL="0" indent="0">
              <a:buNone/>
            </a:pPr>
            <a:endParaRPr lang="it-IT" dirty="0"/>
          </a:p>
        </p:txBody>
      </p:sp>
    </p:spTree>
    <p:extLst>
      <p:ext uri="{BB962C8B-B14F-4D97-AF65-F5344CB8AC3E}">
        <p14:creationId xmlns:p14="http://schemas.microsoft.com/office/powerpoint/2010/main" val="2760211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0"/>
            <a:ext cx="10364451" cy="1323833"/>
          </a:xfrm>
        </p:spPr>
        <p:txBody>
          <a:bodyPr>
            <a:normAutofit/>
          </a:bodyPr>
          <a:lstStyle/>
          <a:p>
            <a:r>
              <a:rPr lang="it-IT" sz="2400" b="1" i="1" cap="none" dirty="0">
                <a:solidFill>
                  <a:srgbClr val="002060"/>
                </a:solidFill>
                <a:latin typeface="Bookman Old Style" panose="02050604050505020204" pitchFamily="18" charset="0"/>
              </a:rPr>
              <a:t>Istanza iscritta al ruolo </a:t>
            </a:r>
            <a:r>
              <a:rPr lang="it-IT" sz="2400" b="1" i="1" cap="none" dirty="0" smtClean="0">
                <a:solidFill>
                  <a:srgbClr val="002060"/>
                </a:solidFill>
                <a:latin typeface="Bookman Old Style" panose="02050604050505020204" pitchFamily="18" charset="0"/>
              </a:rPr>
              <a:t>contenzioso,</a:t>
            </a:r>
            <a:br>
              <a:rPr lang="it-IT" sz="2400" b="1" i="1" cap="none" dirty="0" smtClean="0">
                <a:solidFill>
                  <a:srgbClr val="002060"/>
                </a:solidFill>
                <a:latin typeface="Bookman Old Style" panose="02050604050505020204" pitchFamily="18" charset="0"/>
              </a:rPr>
            </a:br>
            <a:r>
              <a:rPr lang="it-IT" sz="2400" b="1" i="1" cap="none" dirty="0" smtClean="0">
                <a:solidFill>
                  <a:srgbClr val="002060"/>
                </a:solidFill>
                <a:latin typeface="Bookman Old Style" panose="02050604050505020204" pitchFamily="18" charset="0"/>
              </a:rPr>
              <a:t> </a:t>
            </a:r>
            <a:r>
              <a:rPr lang="it-IT" sz="2400" b="1" i="1" cap="none" dirty="0">
                <a:solidFill>
                  <a:srgbClr val="002060"/>
                </a:solidFill>
                <a:latin typeface="Bookman Old Style" panose="02050604050505020204" pitchFamily="18" charset="0"/>
              </a:rPr>
              <a:t>ma rivolta inequivocabilmente al GE</a:t>
            </a:r>
            <a:br>
              <a:rPr lang="it-IT" sz="2400" b="1" i="1" cap="none" dirty="0">
                <a:solidFill>
                  <a:srgbClr val="002060"/>
                </a:solidFill>
                <a:latin typeface="Bookman Old Style" panose="02050604050505020204" pitchFamily="18" charset="0"/>
              </a:rPr>
            </a:br>
            <a:endParaRPr lang="it-IT" sz="24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804592" y="982639"/>
            <a:ext cx="10363826" cy="2101755"/>
          </a:xfrm>
        </p:spPr>
        <p:txBody>
          <a:bodyPr>
            <a:normAutofit lnSpcReduction="10000"/>
          </a:bodyPr>
          <a:lstStyle/>
          <a:p>
            <a:pPr marL="0" indent="0" algn="just">
              <a:buNone/>
            </a:pPr>
            <a:r>
              <a:rPr lang="it-IT" cap="none" dirty="0" smtClean="0">
                <a:solidFill>
                  <a:srgbClr val="002060"/>
                </a:solidFill>
                <a:latin typeface="Bookman Old Style" panose="02050604050505020204" pitchFamily="18" charset="0"/>
              </a:rPr>
              <a:t>La </a:t>
            </a:r>
            <a:r>
              <a:rPr lang="it-IT" cap="none" dirty="0">
                <a:solidFill>
                  <a:srgbClr val="002060"/>
                </a:solidFill>
                <a:latin typeface="Bookman Old Style" panose="02050604050505020204" pitchFamily="18" charset="0"/>
              </a:rPr>
              <a:t>cancellazione/archiviazione </a:t>
            </a:r>
            <a:r>
              <a:rPr lang="it-IT" cap="none" dirty="0" smtClean="0">
                <a:solidFill>
                  <a:srgbClr val="002060"/>
                </a:solidFill>
                <a:latin typeface="Bookman Old Style" panose="02050604050505020204" pitchFamily="18" charset="0"/>
              </a:rPr>
              <a:t>dal </a:t>
            </a:r>
            <a:r>
              <a:rPr lang="it-IT" cap="none" dirty="0">
                <a:solidFill>
                  <a:srgbClr val="002060"/>
                </a:solidFill>
                <a:latin typeface="Bookman Old Style" panose="02050604050505020204" pitchFamily="18" charset="0"/>
              </a:rPr>
              <a:t>ruolo contenzioso, anche se non manca chi dichiara inammissibile la istanza di cautela ed istruisce il merito</a:t>
            </a:r>
            <a:r>
              <a:rPr lang="it-IT" cap="none" dirty="0" smtClean="0">
                <a:solidFill>
                  <a:srgbClr val="002060"/>
                </a:solidFill>
                <a:latin typeface="Bookman Old Style" panose="02050604050505020204" pitchFamily="18" charset="0"/>
              </a:rPr>
              <a:t>.</a:t>
            </a:r>
          </a:p>
          <a:p>
            <a:pPr marL="0" indent="0" algn="just">
              <a:buNone/>
            </a:pPr>
            <a:r>
              <a:rPr lang="it-IT" cap="none" dirty="0" smtClean="0">
                <a:solidFill>
                  <a:srgbClr val="002060"/>
                </a:solidFill>
                <a:latin typeface="Bookman Old Style" panose="02050604050505020204" pitchFamily="18" charset="0"/>
              </a:rPr>
              <a:t>Errore nella individuazione del destinatario/ «mera irregolarità amministrativa», cui lo stesso Giudice può porre rimedio.</a:t>
            </a:r>
          </a:p>
          <a:p>
            <a:pPr marL="0" indent="0" algn="just">
              <a:buNone/>
            </a:pPr>
            <a:r>
              <a:rPr lang="it-IT" cap="none" dirty="0" smtClean="0">
                <a:solidFill>
                  <a:srgbClr val="002060"/>
                </a:solidFill>
                <a:latin typeface="Bookman Old Style" panose="02050604050505020204" pitchFamily="18" charset="0"/>
              </a:rPr>
              <a:t>La trasmissione degli atti al GE </a:t>
            </a:r>
          </a:p>
          <a:p>
            <a:pPr marL="0" indent="0" algn="just">
              <a:buNone/>
            </a:pPr>
            <a:endParaRPr lang="it-IT" cap="none" dirty="0" smtClean="0">
              <a:solidFill>
                <a:srgbClr val="002060"/>
              </a:solidFill>
              <a:latin typeface="Bookman Old Style" panose="02050604050505020204" pitchFamily="18" charset="0"/>
            </a:endParaRPr>
          </a:p>
          <a:p>
            <a:pPr marL="0" indent="0" algn="just">
              <a:buNone/>
            </a:pPr>
            <a:endParaRPr lang="it-IT" cap="none" dirty="0">
              <a:solidFill>
                <a:srgbClr val="002060"/>
              </a:solidFill>
              <a:latin typeface="Bookman Old Style" panose="02050604050505020204"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413083078"/>
              </p:ext>
            </p:extLst>
          </p:nvPr>
        </p:nvGraphicFramePr>
        <p:xfrm>
          <a:off x="913774" y="3217206"/>
          <a:ext cx="10364450" cy="3401958"/>
        </p:xfrm>
        <a:graphic>
          <a:graphicData uri="http://schemas.openxmlformats.org/drawingml/2006/table">
            <a:tbl>
              <a:tblPr firstRow="1" bandRow="1">
                <a:tableStyleId>{2D5ABB26-0587-4C30-8999-92F81FD0307C}</a:tableStyleId>
              </a:tblPr>
              <a:tblGrid>
                <a:gridCol w="5132185"/>
                <a:gridCol w="5232265"/>
              </a:tblGrid>
              <a:tr h="3401958">
                <a:tc>
                  <a:txBody>
                    <a:bodyPr/>
                    <a:lstStyle/>
                    <a:p>
                      <a:r>
                        <a:rPr lang="it-IT" b="1" dirty="0" smtClean="0">
                          <a:solidFill>
                            <a:srgbClr val="002060"/>
                          </a:solidFill>
                          <a:latin typeface="Bookman Old Style" panose="02050604050505020204" pitchFamily="18" charset="0"/>
                        </a:rPr>
                        <a:t>Procedura esecutiva già pendente</a:t>
                      </a:r>
                    </a:p>
                    <a:p>
                      <a:endParaRPr lang="it-IT" dirty="0" smtClean="0">
                        <a:solidFill>
                          <a:srgbClr val="002060"/>
                        </a:solidFill>
                        <a:latin typeface="Bookman Old Style" panose="02050604050505020204" pitchFamily="18" charset="0"/>
                      </a:endParaRPr>
                    </a:p>
                    <a:p>
                      <a:pPr algn="just"/>
                      <a:r>
                        <a:rPr lang="it-IT" dirty="0" smtClean="0">
                          <a:solidFill>
                            <a:srgbClr val="002060"/>
                          </a:solidFill>
                          <a:latin typeface="Bookman Old Style" panose="02050604050505020204" pitchFamily="18" charset="0"/>
                        </a:rPr>
                        <a:t>Nessun dubbio sulla individuazione del GE competente: è – necessariamente – il GE titolare della esecuzione.</a:t>
                      </a:r>
                    </a:p>
                    <a:p>
                      <a:pPr algn="just"/>
                      <a:endParaRPr lang="it-IT" dirty="0" smtClean="0">
                        <a:solidFill>
                          <a:srgbClr val="002060"/>
                        </a:solidFill>
                        <a:latin typeface="Bookman Old Style" panose="02050604050505020204" pitchFamily="18" charset="0"/>
                      </a:endParaRPr>
                    </a:p>
                    <a:p>
                      <a:pPr algn="just"/>
                      <a:r>
                        <a:rPr lang="it-IT" dirty="0" smtClean="0">
                          <a:solidFill>
                            <a:srgbClr val="002060"/>
                          </a:solidFill>
                          <a:latin typeface="Bookman Old Style" panose="02050604050505020204" pitchFamily="18" charset="0"/>
                        </a:rPr>
                        <a:t>In questi casi non vi è mai un problema di assegnazione se il fascicolo della procedura esecutiva è già assegnato, in quanto è sufficiente inserire in questo fascicolo, l’incidente cognitivo. </a:t>
                      </a:r>
                    </a:p>
                    <a:p>
                      <a:endParaRPr lang="it-IT" dirty="0">
                        <a:solidFill>
                          <a:srgbClr val="002060"/>
                        </a:solidFill>
                        <a:latin typeface="Bookman Old Style" panose="02050604050505020204" pitchFamily="18" charset="0"/>
                      </a:endParaRPr>
                    </a:p>
                  </a:txBody>
                  <a:tcPr/>
                </a:tc>
                <a:tc>
                  <a:txBody>
                    <a:bodyPr/>
                    <a:lstStyle/>
                    <a:p>
                      <a:r>
                        <a:rPr lang="it-IT" b="1" dirty="0" smtClean="0">
                          <a:solidFill>
                            <a:srgbClr val="002060"/>
                          </a:solidFill>
                          <a:latin typeface="Bookman Old Style" panose="02050604050505020204" pitchFamily="18" charset="0"/>
                        </a:rPr>
                        <a:t>Procedura esecutiva non ancora pendente ( </a:t>
                      </a:r>
                      <a:r>
                        <a:rPr lang="it-IT" b="1" dirty="0" err="1" smtClean="0">
                          <a:solidFill>
                            <a:srgbClr val="002060"/>
                          </a:solidFill>
                          <a:latin typeface="Bookman Old Style" panose="02050604050505020204" pitchFamily="18" charset="0"/>
                        </a:rPr>
                        <a:t>rectius</a:t>
                      </a:r>
                      <a:r>
                        <a:rPr lang="it-IT" b="1" dirty="0" smtClean="0">
                          <a:solidFill>
                            <a:srgbClr val="002060"/>
                          </a:solidFill>
                          <a:latin typeface="Bookman Old Style" panose="02050604050505020204" pitchFamily="18" charset="0"/>
                        </a:rPr>
                        <a:t> non ancora esistente il fascicolo)  </a:t>
                      </a:r>
                    </a:p>
                    <a:p>
                      <a:endParaRPr lang="it-IT" b="1" dirty="0" smtClean="0">
                        <a:solidFill>
                          <a:srgbClr val="002060"/>
                        </a:solidFill>
                        <a:latin typeface="Bookman Old Style" panose="02050604050505020204" pitchFamily="18" charset="0"/>
                      </a:endParaRPr>
                    </a:p>
                    <a:p>
                      <a:pPr algn="just"/>
                      <a:r>
                        <a:rPr lang="it-IT" b="1" dirty="0" smtClean="0">
                          <a:solidFill>
                            <a:srgbClr val="002060"/>
                          </a:solidFill>
                          <a:latin typeface="Bookman Old Style" panose="02050604050505020204" pitchFamily="18" charset="0"/>
                        </a:rPr>
                        <a:t>Distinzione</a:t>
                      </a:r>
                    </a:p>
                    <a:p>
                      <a:pPr algn="just"/>
                      <a:r>
                        <a:rPr lang="it-IT" b="0" dirty="0" smtClean="0">
                          <a:solidFill>
                            <a:srgbClr val="002060"/>
                          </a:solidFill>
                          <a:latin typeface="Bookman Old Style" panose="02050604050505020204" pitchFamily="18" charset="0"/>
                        </a:rPr>
                        <a:t>Ipotesi previste dal 159 ter </a:t>
                      </a:r>
                      <a:r>
                        <a:rPr lang="it-IT" b="0" dirty="0" err="1" smtClean="0">
                          <a:solidFill>
                            <a:srgbClr val="002060"/>
                          </a:solidFill>
                          <a:latin typeface="Bookman Old Style" panose="02050604050505020204" pitchFamily="18" charset="0"/>
                        </a:rPr>
                        <a:t>disp.att.c.p.c</a:t>
                      </a:r>
                      <a:endParaRPr lang="it-IT" b="0" dirty="0" smtClean="0">
                        <a:solidFill>
                          <a:srgbClr val="002060"/>
                        </a:solidFill>
                        <a:latin typeface="Bookman Old Style" panose="02050604050505020204" pitchFamily="18" charset="0"/>
                      </a:endParaRPr>
                    </a:p>
                    <a:p>
                      <a:pPr algn="just"/>
                      <a:r>
                        <a:rPr lang="it-IT" b="0" dirty="0" smtClean="0">
                          <a:solidFill>
                            <a:srgbClr val="002060"/>
                          </a:solidFill>
                          <a:latin typeface="Bookman Old Style" panose="02050604050505020204" pitchFamily="18" charset="0"/>
                        </a:rPr>
                        <a:t>Ipotesi non previste </a:t>
                      </a:r>
                    </a:p>
                    <a:p>
                      <a:pPr algn="just"/>
                      <a:endParaRPr lang="it-IT" b="0" dirty="0" smtClean="0">
                        <a:solidFill>
                          <a:srgbClr val="002060"/>
                        </a:solidFill>
                        <a:latin typeface="Bookman Old Style" panose="02050604050505020204" pitchFamily="18" charset="0"/>
                      </a:endParaRPr>
                    </a:p>
                    <a:p>
                      <a:pPr algn="just"/>
                      <a:r>
                        <a:rPr lang="it-IT" b="0" dirty="0" smtClean="0">
                          <a:solidFill>
                            <a:srgbClr val="002060"/>
                          </a:solidFill>
                          <a:latin typeface="Bookman Old Style" panose="02050604050505020204" pitchFamily="18" charset="0"/>
                        </a:rPr>
                        <a:t>Espletate le formalità per la formazione del fascicolo, si pone il problema (</a:t>
                      </a:r>
                      <a:r>
                        <a:rPr lang="it-IT" b="0" u="sng" dirty="0" smtClean="0">
                          <a:solidFill>
                            <a:srgbClr val="002060"/>
                          </a:solidFill>
                          <a:latin typeface="Bookman Old Style" panose="02050604050505020204" pitchFamily="18" charset="0"/>
                        </a:rPr>
                        <a:t>a questo punto</a:t>
                      </a:r>
                      <a:r>
                        <a:rPr lang="it-IT" b="0" dirty="0" smtClean="0">
                          <a:solidFill>
                            <a:srgbClr val="002060"/>
                          </a:solidFill>
                          <a:latin typeface="Bookman Old Style" panose="02050604050505020204" pitchFamily="18" charset="0"/>
                        </a:rPr>
                        <a:t>) della assegnazione di questo nuovo fascicolo della esecuzione e quindi della opposizione</a:t>
                      </a:r>
                      <a:endParaRPr lang="it-IT" b="0" dirty="0">
                        <a:solidFill>
                          <a:srgbClr val="002060"/>
                        </a:solidFill>
                        <a:latin typeface="Bookman Old Style" panose="02050604050505020204" pitchFamily="18" charset="0"/>
                      </a:endParaRPr>
                    </a:p>
                  </a:txBody>
                  <a:tcPr/>
                </a:tc>
              </a:tr>
            </a:tbl>
          </a:graphicData>
        </a:graphic>
      </p:graphicFrame>
    </p:spTree>
    <p:extLst>
      <p:ext uri="{BB962C8B-B14F-4D97-AF65-F5344CB8AC3E}">
        <p14:creationId xmlns:p14="http://schemas.microsoft.com/office/powerpoint/2010/main" val="2976246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i="1" cap="none" dirty="0">
                <a:solidFill>
                  <a:srgbClr val="002060"/>
                </a:solidFill>
                <a:latin typeface="Bookman Old Style" panose="02050604050505020204" pitchFamily="18" charset="0"/>
              </a:rPr>
              <a:t>Istanza iscritta al ruolo contenzioso, </a:t>
            </a:r>
            <a:r>
              <a:rPr lang="it-IT" b="1" i="1" cap="none" dirty="0" smtClean="0">
                <a:solidFill>
                  <a:srgbClr val="002060"/>
                </a:solidFill>
                <a:latin typeface="Bookman Old Style" panose="02050604050505020204" pitchFamily="18" charset="0"/>
              </a:rPr>
              <a:t/>
            </a:r>
            <a:br>
              <a:rPr lang="it-IT" b="1" i="1" cap="none" dirty="0" smtClean="0">
                <a:solidFill>
                  <a:srgbClr val="002060"/>
                </a:solidFill>
                <a:latin typeface="Bookman Old Style" panose="02050604050505020204" pitchFamily="18" charset="0"/>
              </a:rPr>
            </a:br>
            <a:r>
              <a:rPr lang="it-IT" b="1" i="1" cap="none" dirty="0" smtClean="0">
                <a:solidFill>
                  <a:srgbClr val="002060"/>
                </a:solidFill>
                <a:latin typeface="Bookman Old Style" panose="02050604050505020204" pitchFamily="18" charset="0"/>
              </a:rPr>
              <a:t>ma </a:t>
            </a:r>
            <a:r>
              <a:rPr lang="it-IT" b="1" i="1" cap="none" dirty="0">
                <a:solidFill>
                  <a:srgbClr val="002060"/>
                </a:solidFill>
                <a:latin typeface="Bookman Old Style" panose="02050604050505020204" pitchFamily="18" charset="0"/>
              </a:rPr>
              <a:t>non rivolta inequivocabilmente al GE</a:t>
            </a:r>
            <a:br>
              <a:rPr lang="it-IT" b="1" i="1" cap="none" dirty="0">
                <a:solidFill>
                  <a:srgbClr val="002060"/>
                </a:solidFill>
                <a:latin typeface="Bookman Old Style" panose="02050604050505020204" pitchFamily="18" charset="0"/>
              </a:rPr>
            </a:br>
            <a:endParaRPr lang="it-IT"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p:txBody>
          <a:bodyPr/>
          <a:lstStyle/>
          <a:p>
            <a:pPr marL="0" indent="0" algn="just">
              <a:buNone/>
            </a:pPr>
            <a:r>
              <a:rPr lang="it-IT" cap="none" dirty="0" smtClean="0">
                <a:solidFill>
                  <a:srgbClr val="002060"/>
                </a:solidFill>
                <a:latin typeface="Bookman Old Style" panose="02050604050505020204" pitchFamily="18" charset="0"/>
              </a:rPr>
              <a:t>Si tratta della ipotesi in cui una istanza non viene rivolta inequivocabilmente </a:t>
            </a:r>
            <a:r>
              <a:rPr lang="it-IT" cap="none" dirty="0">
                <a:solidFill>
                  <a:srgbClr val="002060"/>
                </a:solidFill>
                <a:latin typeface="Bookman Old Style" panose="02050604050505020204" pitchFamily="18" charset="0"/>
              </a:rPr>
              <a:t>al GE, </a:t>
            </a:r>
            <a:r>
              <a:rPr lang="it-IT" cap="none" dirty="0" smtClean="0">
                <a:solidFill>
                  <a:srgbClr val="002060"/>
                </a:solidFill>
                <a:latin typeface="Bookman Old Style" panose="02050604050505020204" pitchFamily="18" charset="0"/>
              </a:rPr>
              <a:t>in quanto la </a:t>
            </a:r>
            <a:r>
              <a:rPr lang="it-IT" cap="none" dirty="0">
                <a:solidFill>
                  <a:srgbClr val="002060"/>
                </a:solidFill>
                <a:latin typeface="Bookman Old Style" panose="02050604050505020204" pitchFamily="18" charset="0"/>
              </a:rPr>
              <a:t>parte istante si rivolge genericamente al Tribunale, ma chiede i provvedimenti di competenza del GE, ovvero la sospensione della procedura esecutiva o i provvedimenti indilazionabili. </a:t>
            </a:r>
            <a:endParaRPr lang="it-IT" cap="none" dirty="0" smtClean="0">
              <a:solidFill>
                <a:srgbClr val="002060"/>
              </a:solidFill>
              <a:latin typeface="Bookman Old Style" panose="02050604050505020204" pitchFamily="18" charset="0"/>
            </a:endParaRPr>
          </a:p>
          <a:p>
            <a:pPr marL="0" indent="0" algn="just">
              <a:buNone/>
            </a:pPr>
            <a:endParaRPr lang="it-IT" cap="none" dirty="0" smtClean="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Per detta ipotesi, si </a:t>
            </a:r>
            <a:r>
              <a:rPr lang="it-IT" cap="none" dirty="0">
                <a:solidFill>
                  <a:srgbClr val="002060"/>
                </a:solidFill>
                <a:latin typeface="Bookman Old Style" panose="02050604050505020204" pitchFamily="18" charset="0"/>
              </a:rPr>
              <a:t>possono formulare le medesime riflessioni di cui alla prima fattispecie già trattata, atteso che l’istanza iscritta al ruolo contenzioso, </a:t>
            </a:r>
            <a:r>
              <a:rPr lang="it-IT" cap="none" dirty="0" smtClean="0">
                <a:solidFill>
                  <a:srgbClr val="002060"/>
                </a:solidFill>
                <a:latin typeface="Bookman Old Style" panose="02050604050505020204" pitchFamily="18" charset="0"/>
              </a:rPr>
              <a:t>è </a:t>
            </a:r>
            <a:r>
              <a:rPr lang="it-IT" cap="none" dirty="0">
                <a:solidFill>
                  <a:srgbClr val="002060"/>
                </a:solidFill>
                <a:latin typeface="Bookman Old Style" panose="02050604050505020204" pitchFamily="18" charset="0"/>
              </a:rPr>
              <a:t>comunque rivolta al Giudice </a:t>
            </a:r>
            <a:r>
              <a:rPr lang="it-IT" cap="none" dirty="0" smtClean="0">
                <a:solidFill>
                  <a:srgbClr val="002060"/>
                </a:solidFill>
                <a:latin typeface="Bookman Old Style" panose="02050604050505020204" pitchFamily="18" charset="0"/>
              </a:rPr>
              <a:t>dell’esecuzione, sebbene non esplicitamente.</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590738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95534"/>
            <a:ext cx="10364451" cy="1596788"/>
          </a:xfrm>
        </p:spPr>
        <p:txBody>
          <a:bodyPr>
            <a:normAutofit fontScale="90000"/>
          </a:bodyPr>
          <a:lstStyle/>
          <a:p>
            <a:r>
              <a:rPr lang="it-IT" sz="2400" cap="none" dirty="0" smtClean="0">
                <a:solidFill>
                  <a:srgbClr val="002060"/>
                </a:solidFill>
                <a:latin typeface="Bookman Old Style" panose="02050604050505020204" pitchFamily="18" charset="0"/>
              </a:rPr>
              <a:t/>
            </a:r>
            <a:br>
              <a:rPr lang="it-IT" sz="2400" cap="none" dirty="0" smtClean="0">
                <a:solidFill>
                  <a:srgbClr val="002060"/>
                </a:solidFill>
                <a:latin typeface="Bookman Old Style" panose="02050604050505020204" pitchFamily="18" charset="0"/>
              </a:rPr>
            </a:br>
            <a:r>
              <a:rPr lang="it-IT" sz="3300" b="1" i="1" cap="none" dirty="0" smtClean="0">
                <a:solidFill>
                  <a:srgbClr val="002060"/>
                </a:solidFill>
                <a:latin typeface="Bookman Old Style" panose="02050604050505020204" pitchFamily="18" charset="0"/>
              </a:rPr>
              <a:t>Istanza </a:t>
            </a:r>
            <a:r>
              <a:rPr lang="it-IT" sz="3300" b="1" i="1" cap="none" dirty="0">
                <a:solidFill>
                  <a:srgbClr val="002060"/>
                </a:solidFill>
                <a:latin typeface="Bookman Old Style" panose="02050604050505020204" pitchFamily="18" charset="0"/>
              </a:rPr>
              <a:t>iscritta al ruolo contenzioso</a:t>
            </a:r>
            <a:r>
              <a:rPr lang="it-IT" sz="3300" b="1" i="1" cap="none" dirty="0" smtClean="0">
                <a:solidFill>
                  <a:srgbClr val="002060"/>
                </a:solidFill>
                <a:latin typeface="Bookman Old Style" panose="02050604050505020204" pitchFamily="18" charset="0"/>
              </a:rPr>
              <a:t>,</a:t>
            </a:r>
            <a:br>
              <a:rPr lang="it-IT" sz="3300" b="1" i="1" cap="none" dirty="0" smtClean="0">
                <a:solidFill>
                  <a:srgbClr val="002060"/>
                </a:solidFill>
                <a:latin typeface="Bookman Old Style" panose="02050604050505020204" pitchFamily="18" charset="0"/>
              </a:rPr>
            </a:br>
            <a:r>
              <a:rPr lang="it-IT" sz="3300" b="1" i="1" cap="none" dirty="0" smtClean="0">
                <a:solidFill>
                  <a:srgbClr val="002060"/>
                </a:solidFill>
                <a:latin typeface="Bookman Old Style" panose="02050604050505020204" pitchFamily="18" charset="0"/>
              </a:rPr>
              <a:t> </a:t>
            </a:r>
            <a:r>
              <a:rPr lang="it-IT" sz="3300" b="1" i="1" cap="none" dirty="0">
                <a:solidFill>
                  <a:srgbClr val="002060"/>
                </a:solidFill>
                <a:latin typeface="Bookman Old Style" panose="02050604050505020204" pitchFamily="18" charset="0"/>
              </a:rPr>
              <a:t>e rivolta inequivocabilmente </a:t>
            </a:r>
            <a:r>
              <a:rPr lang="it-IT" sz="3300" b="1" i="1" cap="none" dirty="0" smtClean="0">
                <a:solidFill>
                  <a:srgbClr val="002060"/>
                </a:solidFill>
                <a:latin typeface="Bookman Old Style" panose="02050604050505020204" pitchFamily="18" charset="0"/>
              </a:rPr>
              <a:t>al </a:t>
            </a:r>
            <a:r>
              <a:rPr lang="it-IT" sz="3300" b="1" i="1" cap="none" dirty="0">
                <a:solidFill>
                  <a:srgbClr val="002060"/>
                </a:solidFill>
                <a:latin typeface="Bookman Old Style" panose="02050604050505020204" pitchFamily="18" charset="0"/>
              </a:rPr>
              <a:t>GI</a:t>
            </a:r>
            <a:br>
              <a:rPr lang="it-IT" sz="3300" b="1" i="1" cap="none" dirty="0">
                <a:solidFill>
                  <a:srgbClr val="002060"/>
                </a:solidFill>
                <a:latin typeface="Bookman Old Style" panose="02050604050505020204" pitchFamily="18" charset="0"/>
              </a:rPr>
            </a:br>
            <a:endParaRPr lang="it-IT" sz="33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828799"/>
            <a:ext cx="10363826" cy="4531057"/>
          </a:xfrm>
        </p:spPr>
        <p:txBody>
          <a:bodyPr>
            <a:normAutofit/>
          </a:bodyPr>
          <a:lstStyle/>
          <a:p>
            <a:pPr marL="0" indent="0" algn="just">
              <a:buNone/>
            </a:pPr>
            <a:r>
              <a:rPr lang="it-IT" sz="1800" cap="none" dirty="0" smtClean="0">
                <a:solidFill>
                  <a:srgbClr val="002060"/>
                </a:solidFill>
                <a:latin typeface="Bookman Old Style" panose="02050604050505020204" pitchFamily="18" charset="0"/>
              </a:rPr>
              <a:t>Si tratta delle ipotesi in cui la </a:t>
            </a:r>
            <a:r>
              <a:rPr lang="it-IT" sz="1800" cap="none" dirty="0">
                <a:solidFill>
                  <a:srgbClr val="002060"/>
                </a:solidFill>
                <a:latin typeface="Bookman Old Style" panose="02050604050505020204" pitchFamily="18" charset="0"/>
              </a:rPr>
              <a:t>parte non si è rivolta al GE, né ha chiesto provvedimenti la cui competenza funzionale è del GE, ma ha chiesto </a:t>
            </a:r>
            <a:r>
              <a:rPr lang="it-IT" sz="1800" cap="none" dirty="0" smtClean="0">
                <a:solidFill>
                  <a:srgbClr val="002060"/>
                </a:solidFill>
                <a:latin typeface="Bookman Old Style" panose="02050604050505020204" pitchFamily="18" charset="0"/>
              </a:rPr>
              <a:t>al G.I. di </a:t>
            </a:r>
            <a:r>
              <a:rPr lang="it-IT" sz="1800" cap="none" dirty="0">
                <a:solidFill>
                  <a:srgbClr val="002060"/>
                </a:solidFill>
                <a:latin typeface="Bookman Old Style" panose="02050604050505020204" pitchFamily="18" charset="0"/>
              </a:rPr>
              <a:t>valutare </a:t>
            </a:r>
            <a:r>
              <a:rPr lang="it-IT" sz="1800" cap="none" dirty="0" smtClean="0">
                <a:solidFill>
                  <a:srgbClr val="002060"/>
                </a:solidFill>
                <a:latin typeface="Bookman Old Style" panose="02050604050505020204" pitchFamily="18" charset="0"/>
              </a:rPr>
              <a:t>la </a:t>
            </a:r>
            <a:r>
              <a:rPr lang="it-IT" sz="1800" cap="none" dirty="0">
                <a:solidFill>
                  <a:srgbClr val="002060"/>
                </a:solidFill>
                <a:latin typeface="Bookman Old Style" panose="02050604050505020204" pitchFamily="18" charset="0"/>
              </a:rPr>
              <a:t>propria domanda. </a:t>
            </a:r>
            <a:endParaRPr lang="it-IT" sz="1800" cap="none" dirty="0" smtClean="0">
              <a:solidFill>
                <a:srgbClr val="002060"/>
              </a:solidFill>
              <a:latin typeface="Bookman Old Style" panose="02050604050505020204" pitchFamily="18" charset="0"/>
            </a:endParaRPr>
          </a:p>
          <a:p>
            <a:pPr marL="0" indent="0">
              <a:buNone/>
            </a:pPr>
            <a:r>
              <a:rPr lang="it-IT" sz="1800" b="1" cap="none" dirty="0" smtClean="0">
                <a:solidFill>
                  <a:srgbClr val="002060"/>
                </a:solidFill>
                <a:latin typeface="Bookman Old Style" panose="02050604050505020204" pitchFamily="18" charset="0"/>
              </a:rPr>
              <a:t>Le </a:t>
            </a:r>
            <a:r>
              <a:rPr lang="it-IT" sz="1800" b="1" cap="none" dirty="0">
                <a:solidFill>
                  <a:srgbClr val="002060"/>
                </a:solidFill>
                <a:latin typeface="Bookman Old Style" panose="02050604050505020204" pitchFamily="18" charset="0"/>
              </a:rPr>
              <a:t>prassi emerse sono tre</a:t>
            </a:r>
            <a:r>
              <a:rPr lang="it-IT" sz="1800" cap="none" dirty="0">
                <a:solidFill>
                  <a:srgbClr val="002060"/>
                </a:solidFill>
                <a:latin typeface="Bookman Old Style" panose="02050604050505020204" pitchFamily="18" charset="0"/>
              </a:rPr>
              <a:t>: </a:t>
            </a:r>
            <a:endParaRPr lang="it-IT" sz="1800" cap="none" dirty="0" smtClean="0">
              <a:solidFill>
                <a:srgbClr val="002060"/>
              </a:solidFill>
              <a:latin typeface="Bookman Old Style" panose="02050604050505020204" pitchFamily="18" charset="0"/>
            </a:endParaRPr>
          </a:p>
          <a:p>
            <a:pPr marL="0" indent="0" algn="just">
              <a:buNone/>
            </a:pPr>
            <a:r>
              <a:rPr lang="it-IT" sz="1800" cap="none" dirty="0" smtClean="0">
                <a:solidFill>
                  <a:srgbClr val="002060"/>
                </a:solidFill>
                <a:latin typeface="Bookman Old Style" panose="02050604050505020204" pitchFamily="18" charset="0"/>
              </a:rPr>
              <a:t>1) Alcuni </a:t>
            </a:r>
            <a:r>
              <a:rPr lang="it-IT" sz="1800" cap="none" dirty="0">
                <a:solidFill>
                  <a:srgbClr val="002060"/>
                </a:solidFill>
                <a:latin typeface="Bookman Old Style" panose="02050604050505020204" pitchFamily="18" charset="0"/>
              </a:rPr>
              <a:t>dichiarano la domanda inammissibile, ritenendo sussistente la competenza funzionale del GE, comunque, dovendo essere la fase di merito introdotta, soltanto all’esito della fase sommaria; </a:t>
            </a:r>
            <a:endParaRPr lang="it-IT" sz="1800" cap="none" dirty="0" smtClean="0">
              <a:solidFill>
                <a:srgbClr val="002060"/>
              </a:solidFill>
              <a:latin typeface="Bookman Old Style" panose="02050604050505020204" pitchFamily="18" charset="0"/>
            </a:endParaRPr>
          </a:p>
          <a:p>
            <a:pPr marL="0" indent="0" algn="just">
              <a:buNone/>
            </a:pPr>
            <a:r>
              <a:rPr lang="it-IT" sz="1800" cap="none" dirty="0" smtClean="0">
                <a:solidFill>
                  <a:srgbClr val="002060"/>
                </a:solidFill>
                <a:latin typeface="Bookman Old Style" panose="02050604050505020204" pitchFamily="18" charset="0"/>
              </a:rPr>
              <a:t>2) Altri</a:t>
            </a:r>
            <a:r>
              <a:rPr lang="it-IT" sz="1800" cap="none" dirty="0">
                <a:solidFill>
                  <a:srgbClr val="002060"/>
                </a:solidFill>
                <a:latin typeface="Bookman Old Style" panose="02050604050505020204" pitchFamily="18" charset="0"/>
              </a:rPr>
              <a:t>, trattano la fase di merito, istruendola e decidendola come un qualsiasi altro giudizio contenzioso; </a:t>
            </a:r>
            <a:endParaRPr lang="it-IT" sz="1800" cap="none" dirty="0" smtClean="0">
              <a:solidFill>
                <a:srgbClr val="002060"/>
              </a:solidFill>
              <a:latin typeface="Bookman Old Style" panose="02050604050505020204" pitchFamily="18" charset="0"/>
            </a:endParaRPr>
          </a:p>
          <a:p>
            <a:pPr marL="0" indent="0" algn="just">
              <a:buNone/>
            </a:pPr>
            <a:r>
              <a:rPr lang="it-IT" sz="1800" cap="none" dirty="0" smtClean="0">
                <a:solidFill>
                  <a:srgbClr val="002060"/>
                </a:solidFill>
                <a:latin typeface="Bookman Old Style" panose="02050604050505020204" pitchFamily="18" charset="0"/>
              </a:rPr>
              <a:t>3) Altri </a:t>
            </a:r>
            <a:r>
              <a:rPr lang="it-IT" sz="1800" cap="none" dirty="0">
                <a:solidFill>
                  <a:srgbClr val="002060"/>
                </a:solidFill>
                <a:latin typeface="Bookman Old Style" panose="02050604050505020204" pitchFamily="18" charset="0"/>
              </a:rPr>
              <a:t>ancora dispongono comunque la cancellazione della causa dal ruolo, al fine di trasmettere ( in qualche modo) gli atti al giudice dell’esecuzione</a:t>
            </a:r>
            <a:r>
              <a:rPr lang="it-IT" sz="1800" cap="none" dirty="0" smtClean="0">
                <a:solidFill>
                  <a:srgbClr val="002060"/>
                </a:solidFill>
                <a:latin typeface="Bookman Old Style" panose="02050604050505020204" pitchFamily="18" charset="0"/>
              </a:rPr>
              <a:t>. </a:t>
            </a:r>
          </a:p>
          <a:p>
            <a:pPr marL="457200" indent="-457200">
              <a:buAutoNum type="arabicPeriod"/>
            </a:pPr>
            <a:endParaRPr lang="it-IT" cap="none" dirty="0" smtClean="0">
              <a:solidFill>
                <a:srgbClr val="002060"/>
              </a:solidFill>
              <a:latin typeface="Bookman Old Style" panose="02050604050505020204" pitchFamily="18" charset="0"/>
            </a:endParaRPr>
          </a:p>
          <a:p>
            <a:pPr marL="457200" indent="-457200">
              <a:buAutoNum type="arabicPeriod"/>
            </a:pPr>
            <a:endParaRPr lang="it-IT" cap="none" dirty="0">
              <a:solidFill>
                <a:srgbClr val="002060"/>
              </a:solidFill>
              <a:latin typeface="Bookman Old Style" panose="02050604050505020204" pitchFamily="18" charset="0"/>
            </a:endParaRPr>
          </a:p>
          <a:p>
            <a:pPr marL="457200" indent="-457200">
              <a:buAutoNum type="arabicPeriod"/>
            </a:pPr>
            <a:endParaRPr lang="it-IT" cap="none" dirty="0" smtClean="0">
              <a:solidFill>
                <a:srgbClr val="002060"/>
              </a:solidFill>
              <a:latin typeface="Bookman Old Style" panose="02050604050505020204" pitchFamily="18" charset="0"/>
            </a:endParaRPr>
          </a:p>
          <a:p>
            <a:pPr marL="457200" indent="-457200">
              <a:buAutoNum type="arabicPeriod"/>
            </a:pP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564689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914400" y="618518"/>
            <a:ext cx="10363826" cy="4981614"/>
          </a:xfrm>
        </p:spPr>
        <p:txBody>
          <a:bodyPr>
            <a:normAutofit/>
          </a:bodyPr>
          <a:lstStyle/>
          <a:p>
            <a:pPr marL="0" indent="0" algn="ctr">
              <a:buNone/>
            </a:pPr>
            <a:r>
              <a:rPr lang="it-IT" sz="2800" i="1" cap="none" dirty="0">
                <a:solidFill>
                  <a:srgbClr val="002060"/>
                </a:solidFill>
                <a:latin typeface="Bookman Old Style" panose="02050604050505020204" pitchFamily="18" charset="0"/>
              </a:rPr>
              <a:t>La cornice normativa e giurisprudenziale.</a:t>
            </a:r>
          </a:p>
          <a:p>
            <a:pPr marL="0" indent="0" algn="ctr">
              <a:buNone/>
            </a:pPr>
            <a:r>
              <a:rPr lang="it-IT" sz="2800" i="1" cap="none" dirty="0" smtClean="0">
                <a:solidFill>
                  <a:srgbClr val="002060"/>
                </a:solidFill>
                <a:latin typeface="Bookman Old Style" panose="02050604050505020204" pitchFamily="18" charset="0"/>
              </a:rPr>
              <a:t>la </a:t>
            </a:r>
            <a:r>
              <a:rPr lang="it-IT" sz="2800" i="1" cap="none" dirty="0">
                <a:solidFill>
                  <a:srgbClr val="002060"/>
                </a:solidFill>
                <a:latin typeface="Bookman Old Style" panose="02050604050505020204" pitchFamily="18" charset="0"/>
              </a:rPr>
              <a:t>necessaria </a:t>
            </a:r>
            <a:r>
              <a:rPr lang="it-IT" sz="2800" i="1" cap="none" dirty="0" err="1">
                <a:solidFill>
                  <a:srgbClr val="002060"/>
                </a:solidFill>
                <a:latin typeface="Bookman Old Style" panose="02050604050505020204" pitchFamily="18" charset="0"/>
              </a:rPr>
              <a:t>bifasicità</a:t>
            </a:r>
            <a:r>
              <a:rPr lang="it-IT" sz="2800" i="1" cap="none" dirty="0">
                <a:solidFill>
                  <a:srgbClr val="002060"/>
                </a:solidFill>
                <a:latin typeface="Bookman Old Style" panose="02050604050505020204" pitchFamily="18" charset="0"/>
              </a:rPr>
              <a:t> </a:t>
            </a:r>
            <a:r>
              <a:rPr lang="it-IT" sz="2800" i="1" cap="none" dirty="0" smtClean="0">
                <a:solidFill>
                  <a:srgbClr val="002060"/>
                </a:solidFill>
                <a:latin typeface="Bookman Old Style" panose="02050604050505020204" pitchFamily="18" charset="0"/>
              </a:rPr>
              <a:t>del giudizio di opposizione</a:t>
            </a:r>
            <a:endParaRPr lang="it-IT" sz="2800" i="1" cap="none" dirty="0">
              <a:solidFill>
                <a:srgbClr val="002060"/>
              </a:solidFill>
              <a:latin typeface="Bookman Old Style" panose="02050604050505020204" pitchFamily="18" charset="0"/>
            </a:endParaRPr>
          </a:p>
          <a:p>
            <a:pPr algn="ctr"/>
            <a:endParaRPr lang="it-IT" sz="2800" i="1" cap="none" dirty="0">
              <a:solidFill>
                <a:srgbClr val="002060"/>
              </a:solidFill>
              <a:latin typeface="Bookman Old Style" panose="02050604050505020204" pitchFamily="18" charset="0"/>
            </a:endParaRPr>
          </a:p>
          <a:p>
            <a:pPr marL="0" indent="0" algn="ctr">
              <a:buNone/>
            </a:pPr>
            <a:r>
              <a:rPr lang="it-IT" sz="2800" i="1" cap="none" dirty="0">
                <a:solidFill>
                  <a:srgbClr val="002060"/>
                </a:solidFill>
                <a:latin typeface="Bookman Old Style" panose="02050604050505020204" pitchFamily="18" charset="0"/>
              </a:rPr>
              <a:t>Le ipotesi “devianti</a:t>
            </a:r>
            <a:r>
              <a:rPr lang="it-IT" sz="2800" i="1" cap="none" dirty="0" smtClean="0">
                <a:solidFill>
                  <a:srgbClr val="002060"/>
                </a:solidFill>
                <a:latin typeface="Bookman Old Style" panose="02050604050505020204" pitchFamily="18" charset="0"/>
              </a:rPr>
              <a:t>”</a:t>
            </a:r>
          </a:p>
          <a:p>
            <a:pPr marL="0" indent="0" algn="ctr">
              <a:buNone/>
            </a:pPr>
            <a:r>
              <a:rPr lang="it-IT" sz="2800" i="1" cap="none" dirty="0" smtClean="0">
                <a:solidFill>
                  <a:srgbClr val="002060"/>
                </a:solidFill>
                <a:latin typeface="Bookman Old Style" panose="02050604050505020204" pitchFamily="18" charset="0"/>
              </a:rPr>
              <a:t>(con riferimento alla fase sommaria ed alla fase di merito)</a:t>
            </a:r>
          </a:p>
          <a:p>
            <a:pPr algn="ctr"/>
            <a:endParaRPr lang="it-IT" sz="2800" i="1" cap="none" dirty="0">
              <a:solidFill>
                <a:srgbClr val="002060"/>
              </a:solidFill>
              <a:latin typeface="Bookman Old Style" panose="02050604050505020204" pitchFamily="18" charset="0"/>
            </a:endParaRPr>
          </a:p>
          <a:p>
            <a:pPr marL="0" indent="0" algn="ctr">
              <a:buNone/>
            </a:pPr>
            <a:r>
              <a:rPr lang="it-IT" sz="2800" i="1" cap="none" dirty="0" smtClean="0">
                <a:solidFill>
                  <a:srgbClr val="002060"/>
                </a:solidFill>
                <a:latin typeface="Bookman Old Style" panose="02050604050505020204" pitchFamily="18" charset="0"/>
              </a:rPr>
              <a:t>La </a:t>
            </a:r>
            <a:r>
              <a:rPr lang="it-IT" sz="2800" i="1" cap="none" dirty="0">
                <a:solidFill>
                  <a:srgbClr val="002060"/>
                </a:solidFill>
                <a:latin typeface="Bookman Old Style" panose="02050604050505020204" pitchFamily="18" charset="0"/>
              </a:rPr>
              <a:t>ipotesi </a:t>
            </a:r>
            <a:r>
              <a:rPr lang="it-IT" sz="2800" i="1" cap="none" dirty="0" smtClean="0">
                <a:solidFill>
                  <a:srgbClr val="002060"/>
                </a:solidFill>
                <a:latin typeface="Bookman Old Style" panose="02050604050505020204" pitchFamily="18" charset="0"/>
              </a:rPr>
              <a:t>deviante della errata </a:t>
            </a:r>
            <a:r>
              <a:rPr lang="it-IT" sz="2800" i="1" cap="none" dirty="0">
                <a:solidFill>
                  <a:srgbClr val="002060"/>
                </a:solidFill>
                <a:latin typeface="Bookman Old Style" panose="02050604050505020204" pitchFamily="18" charset="0"/>
              </a:rPr>
              <a:t>introduzione con riguardo al salto della fase </a:t>
            </a:r>
            <a:r>
              <a:rPr lang="it-IT" sz="2800" i="1" cap="none" dirty="0" smtClean="0">
                <a:solidFill>
                  <a:srgbClr val="002060"/>
                </a:solidFill>
                <a:latin typeface="Bookman Old Style" panose="02050604050505020204" pitchFamily="18" charset="0"/>
              </a:rPr>
              <a:t>sommaria</a:t>
            </a:r>
            <a:endParaRPr lang="it-IT" sz="2800" i="1" cap="none" dirty="0">
              <a:solidFill>
                <a:srgbClr val="002060"/>
              </a:solidFill>
              <a:latin typeface="Bookman Old Style" panose="02050604050505020204" pitchFamily="18" charset="0"/>
            </a:endParaRPr>
          </a:p>
          <a:p>
            <a:endParaRPr lang="it-IT" cap="none" dirty="0"/>
          </a:p>
        </p:txBody>
      </p:sp>
    </p:spTree>
    <p:extLst>
      <p:ext uri="{BB962C8B-B14F-4D97-AF65-F5344CB8AC3E}">
        <p14:creationId xmlns:p14="http://schemas.microsoft.com/office/powerpoint/2010/main" val="40547698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2957" y="236380"/>
            <a:ext cx="10364451" cy="1101101"/>
          </a:xfrm>
        </p:spPr>
        <p:txBody>
          <a:bodyPr>
            <a:normAutofit/>
          </a:bodyPr>
          <a:lstStyle/>
          <a:p>
            <a:r>
              <a:rPr lang="it-IT" sz="2800" b="1" i="1" cap="none" dirty="0">
                <a:solidFill>
                  <a:srgbClr val="002060"/>
                </a:solidFill>
                <a:latin typeface="Bookman Old Style" panose="02050604050505020204" pitchFamily="18" charset="0"/>
              </a:rPr>
              <a:t>La prassi </a:t>
            </a:r>
            <a:r>
              <a:rPr lang="it-IT" sz="2800" b="1" i="1" cap="none" dirty="0" smtClean="0">
                <a:solidFill>
                  <a:srgbClr val="002060"/>
                </a:solidFill>
                <a:latin typeface="Bookman Old Style" panose="02050604050505020204" pitchFamily="18" charset="0"/>
              </a:rPr>
              <a:t>di dichiarare</a:t>
            </a:r>
            <a:br>
              <a:rPr lang="it-IT" sz="2800" b="1" i="1" cap="none" dirty="0" smtClean="0">
                <a:solidFill>
                  <a:srgbClr val="002060"/>
                </a:solidFill>
                <a:latin typeface="Bookman Old Style" panose="02050604050505020204" pitchFamily="18" charset="0"/>
              </a:rPr>
            </a:br>
            <a:r>
              <a:rPr lang="it-IT" sz="2800" b="1" i="1" cap="none" dirty="0" smtClean="0">
                <a:solidFill>
                  <a:srgbClr val="002060"/>
                </a:solidFill>
                <a:latin typeface="Bookman Old Style" panose="02050604050505020204" pitchFamily="18" charset="0"/>
              </a:rPr>
              <a:t> </a:t>
            </a:r>
            <a:r>
              <a:rPr lang="it-IT" sz="2800" b="1" i="1" cap="none" dirty="0">
                <a:solidFill>
                  <a:srgbClr val="002060"/>
                </a:solidFill>
                <a:latin typeface="Bookman Old Style" panose="02050604050505020204" pitchFamily="18" charset="0"/>
              </a:rPr>
              <a:t>la inammissibilità della domanda. </a:t>
            </a:r>
          </a:p>
        </p:txBody>
      </p:sp>
      <p:sp>
        <p:nvSpPr>
          <p:cNvPr id="3" name="Segnaposto contenuto 2"/>
          <p:cNvSpPr>
            <a:spLocks noGrp="1"/>
          </p:cNvSpPr>
          <p:nvPr>
            <p:ph sz="quarter" idx="13"/>
          </p:nvPr>
        </p:nvSpPr>
        <p:spPr>
          <a:xfrm>
            <a:off x="913774" y="1542196"/>
            <a:ext cx="10363826" cy="4249003"/>
          </a:xfrm>
        </p:spPr>
        <p:txBody>
          <a:bodyPr>
            <a:normAutofit/>
          </a:bodyPr>
          <a:lstStyle/>
          <a:p>
            <a:pPr marL="0" indent="0" algn="just">
              <a:buNone/>
            </a:pPr>
            <a:r>
              <a:rPr lang="it-IT" sz="2800" cap="none" dirty="0" smtClean="0">
                <a:solidFill>
                  <a:srgbClr val="002060"/>
                </a:solidFill>
                <a:latin typeface="Bookman Old Style" panose="02050604050505020204" pitchFamily="18" charset="0"/>
              </a:rPr>
              <a:t>Chiusura in rito della opposizione </a:t>
            </a:r>
            <a:r>
              <a:rPr lang="it-IT" sz="2800" cap="none" dirty="0" err="1" smtClean="0">
                <a:solidFill>
                  <a:srgbClr val="002060"/>
                </a:solidFill>
                <a:latin typeface="Bookman Old Style" panose="02050604050505020204" pitchFamily="18" charset="0"/>
              </a:rPr>
              <a:t>endoesecutiva</a:t>
            </a:r>
            <a:r>
              <a:rPr lang="it-IT" sz="2800" cap="none" dirty="0" smtClean="0">
                <a:solidFill>
                  <a:srgbClr val="002060"/>
                </a:solidFill>
                <a:latin typeface="Bookman Old Style" panose="02050604050505020204" pitchFamily="18" charset="0"/>
              </a:rPr>
              <a:t> ( fase di merito) introdotta direttamente innanzi al G.I.</a:t>
            </a:r>
          </a:p>
          <a:p>
            <a:pPr marL="0" indent="0" algn="just">
              <a:buNone/>
            </a:pPr>
            <a:r>
              <a:rPr lang="it-IT" sz="2800" cap="none" dirty="0" smtClean="0">
                <a:solidFill>
                  <a:srgbClr val="002060"/>
                </a:solidFill>
                <a:latin typeface="Bookman Old Style" panose="02050604050505020204" pitchFamily="18" charset="0"/>
              </a:rPr>
              <a:t>La motivazione: trattasi di domanda rivolta ad un giudice incompetente</a:t>
            </a:r>
          </a:p>
          <a:p>
            <a:pPr marL="0" indent="0" algn="just">
              <a:buNone/>
            </a:pPr>
            <a:r>
              <a:rPr lang="it-IT" sz="2800" cap="none" dirty="0" smtClean="0">
                <a:solidFill>
                  <a:srgbClr val="002060"/>
                </a:solidFill>
                <a:latin typeface="Bookman Old Style" panose="02050604050505020204" pitchFamily="18" charset="0"/>
              </a:rPr>
              <a:t>La competenza funzionale del GE.</a:t>
            </a:r>
          </a:p>
          <a:p>
            <a:pPr marL="0" indent="0" algn="just">
              <a:buNone/>
            </a:pPr>
            <a:r>
              <a:rPr lang="it-IT" sz="2800" b="1" i="1" cap="none" dirty="0" smtClean="0">
                <a:solidFill>
                  <a:srgbClr val="002060"/>
                </a:solidFill>
                <a:latin typeface="Bookman Old Style" panose="02050604050505020204" pitchFamily="18" charset="0"/>
              </a:rPr>
              <a:t>Dubbio</a:t>
            </a:r>
            <a:r>
              <a:rPr lang="it-IT" sz="2800" cap="none" dirty="0" smtClean="0">
                <a:solidFill>
                  <a:srgbClr val="002060"/>
                </a:solidFill>
                <a:latin typeface="Bookman Old Style" panose="02050604050505020204" pitchFamily="18" charset="0"/>
              </a:rPr>
              <a:t> sulla sanzione particolarmente gravosa della inammissibilità della domanda</a:t>
            </a:r>
            <a:endParaRPr lang="it-IT" sz="2800"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215779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1"/>
            <a:ext cx="10364451" cy="1746914"/>
          </a:xfrm>
        </p:spPr>
        <p:txBody>
          <a:bodyPr>
            <a:normAutofit/>
          </a:bodyPr>
          <a:lstStyle/>
          <a:p>
            <a:r>
              <a:rPr lang="it-IT" sz="3000" b="1" i="1" cap="none" dirty="0" smtClean="0">
                <a:solidFill>
                  <a:srgbClr val="002060"/>
                </a:solidFill>
                <a:latin typeface="Bookman Old Style" panose="02050604050505020204" pitchFamily="18" charset="0"/>
              </a:rPr>
              <a:t>La pronuncia della Cassazione</a:t>
            </a:r>
            <a:br>
              <a:rPr lang="it-IT" sz="3000" b="1" i="1" cap="none" dirty="0" smtClean="0">
                <a:solidFill>
                  <a:srgbClr val="002060"/>
                </a:solidFill>
                <a:latin typeface="Bookman Old Style" panose="02050604050505020204" pitchFamily="18" charset="0"/>
              </a:rPr>
            </a:br>
            <a:r>
              <a:rPr lang="it-IT" sz="3000" b="1" i="1" cap="none" dirty="0" smtClean="0">
                <a:solidFill>
                  <a:srgbClr val="002060"/>
                </a:solidFill>
                <a:latin typeface="Bookman Old Style" panose="02050604050505020204" pitchFamily="18" charset="0"/>
              </a:rPr>
              <a:t>Sezione III, sentenza 11 ottobre 2018 n. 25170</a:t>
            </a:r>
            <a:endParaRPr lang="it-IT" sz="30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746914"/>
            <a:ext cx="10363826" cy="4044286"/>
          </a:xfrm>
        </p:spPr>
        <p:txBody>
          <a:bodyPr>
            <a:normAutofit/>
          </a:bodyPr>
          <a:lstStyle/>
          <a:p>
            <a:pPr marL="0" indent="0" algn="just">
              <a:buNone/>
            </a:pPr>
            <a:r>
              <a:rPr lang="it-IT" sz="2800" cap="none" dirty="0" smtClean="0">
                <a:solidFill>
                  <a:srgbClr val="002060"/>
                </a:solidFill>
                <a:latin typeface="Bookman Old Style" panose="02050604050505020204" pitchFamily="18" charset="0"/>
              </a:rPr>
              <a:t>La fattispecie concreta</a:t>
            </a:r>
          </a:p>
          <a:p>
            <a:pPr marL="0" indent="0" algn="just">
              <a:buNone/>
            </a:pPr>
            <a:r>
              <a:rPr lang="it-IT" sz="2800" cap="none" dirty="0" smtClean="0">
                <a:solidFill>
                  <a:srgbClr val="002060"/>
                </a:solidFill>
                <a:latin typeface="Bookman Old Style" panose="02050604050505020204" pitchFamily="18" charset="0"/>
              </a:rPr>
              <a:t>La inderogabilità della fase preliminare sommaria</a:t>
            </a:r>
          </a:p>
          <a:p>
            <a:pPr marL="0" indent="0" algn="just">
              <a:buNone/>
            </a:pPr>
            <a:r>
              <a:rPr lang="it-IT" sz="2800" cap="none" dirty="0" smtClean="0">
                <a:solidFill>
                  <a:srgbClr val="002060"/>
                </a:solidFill>
                <a:latin typeface="Bookman Old Style" panose="02050604050505020204" pitchFamily="18" charset="0"/>
              </a:rPr>
              <a:t>Le conseguenze della proposizione di un atto non conforme al modello legale</a:t>
            </a:r>
          </a:p>
          <a:p>
            <a:pPr marL="0" indent="0" algn="just">
              <a:buNone/>
            </a:pPr>
            <a:r>
              <a:rPr lang="it-IT" sz="2800" cap="none" dirty="0" smtClean="0">
                <a:solidFill>
                  <a:srgbClr val="002060"/>
                </a:solidFill>
                <a:latin typeface="Bookman Old Style" panose="02050604050505020204" pitchFamily="18" charset="0"/>
              </a:rPr>
              <a:t>Schema operativo</a:t>
            </a:r>
          </a:p>
          <a:p>
            <a:pPr marL="0" indent="0" algn="just">
              <a:buNone/>
            </a:pPr>
            <a:r>
              <a:rPr lang="it-IT" sz="2800" cap="none" dirty="0" smtClean="0">
                <a:solidFill>
                  <a:srgbClr val="002060"/>
                </a:solidFill>
                <a:latin typeface="Bookman Old Style" panose="02050604050505020204" pitchFamily="18" charset="0"/>
              </a:rPr>
              <a:t>Riflessioni ed una possibile diversa soluzione</a:t>
            </a:r>
            <a:endParaRPr lang="it-IT" sz="2800"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624053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354841"/>
            <a:ext cx="10364451" cy="1801504"/>
          </a:xfrm>
        </p:spPr>
        <p:txBody>
          <a:bodyPr>
            <a:normAutofit/>
          </a:bodyPr>
          <a:lstStyle/>
          <a:p>
            <a:r>
              <a:rPr lang="it-IT" sz="2800" i="1" cap="none" dirty="0" smtClean="0">
                <a:solidFill>
                  <a:srgbClr val="002060"/>
                </a:solidFill>
                <a:latin typeface="Bookman Old Style" panose="02050604050505020204" pitchFamily="18" charset="0"/>
              </a:rPr>
              <a:t/>
            </a:r>
            <a:br>
              <a:rPr lang="it-IT" sz="2800" i="1" cap="none" dirty="0" smtClean="0">
                <a:solidFill>
                  <a:srgbClr val="002060"/>
                </a:solidFill>
                <a:latin typeface="Bookman Old Style" panose="02050604050505020204" pitchFamily="18" charset="0"/>
              </a:rPr>
            </a:br>
            <a:r>
              <a:rPr lang="it-IT" sz="3000" b="1" i="1" cap="none" dirty="0" smtClean="0">
                <a:solidFill>
                  <a:srgbClr val="002060"/>
                </a:solidFill>
                <a:latin typeface="Bookman Old Style" panose="02050604050505020204" pitchFamily="18" charset="0"/>
              </a:rPr>
              <a:t>Sezione III, sentenza 11 ottobre 2018 n. 25170</a:t>
            </a:r>
            <a:r>
              <a:rPr lang="it-IT" sz="3000" b="1" i="1" cap="none" dirty="0">
                <a:solidFill>
                  <a:srgbClr val="002060"/>
                </a:solidFill>
                <a:latin typeface="Bookman Old Style" panose="02050604050505020204" pitchFamily="18" charset="0"/>
              </a:rPr>
              <a:t/>
            </a:r>
            <a:br>
              <a:rPr lang="it-IT" sz="3000" b="1" i="1" cap="none" dirty="0">
                <a:solidFill>
                  <a:srgbClr val="002060"/>
                </a:solidFill>
                <a:latin typeface="Bookman Old Style" panose="02050604050505020204" pitchFamily="18" charset="0"/>
              </a:rPr>
            </a:br>
            <a:r>
              <a:rPr lang="it-IT" sz="3000" b="1" i="1" cap="none" dirty="0">
                <a:solidFill>
                  <a:srgbClr val="002060"/>
                </a:solidFill>
                <a:latin typeface="Bookman Old Style" panose="02050604050505020204" pitchFamily="18" charset="0"/>
              </a:rPr>
              <a:t>La </a:t>
            </a:r>
            <a:r>
              <a:rPr lang="it-IT" sz="3000" b="1" i="1" cap="none" dirty="0" smtClean="0">
                <a:solidFill>
                  <a:srgbClr val="002060"/>
                </a:solidFill>
                <a:latin typeface="Bookman Old Style" panose="02050604050505020204" pitchFamily="18" charset="0"/>
              </a:rPr>
              <a:t>fattispecie concreta</a:t>
            </a:r>
            <a:endParaRPr lang="it-IT" sz="30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4400" y="1624083"/>
            <a:ext cx="10363826" cy="5090616"/>
          </a:xfrm>
        </p:spPr>
        <p:txBody>
          <a:bodyPr>
            <a:normAutofit lnSpcReduction="10000"/>
          </a:bodyPr>
          <a:lstStyle/>
          <a:p>
            <a:pPr marL="0" indent="0" algn="just">
              <a:buNone/>
            </a:pPr>
            <a:r>
              <a:rPr lang="it-IT" cap="none" dirty="0" smtClean="0">
                <a:solidFill>
                  <a:srgbClr val="002060"/>
                </a:solidFill>
                <a:latin typeface="Bookman Old Style" panose="02050604050505020204" pitchFamily="18" charset="0"/>
              </a:rPr>
              <a:t>La </a:t>
            </a:r>
            <a:r>
              <a:rPr lang="it-IT" cap="none" dirty="0">
                <a:solidFill>
                  <a:srgbClr val="002060"/>
                </a:solidFill>
                <a:latin typeface="Bookman Old Style" panose="02050604050505020204" pitchFamily="18" charset="0"/>
              </a:rPr>
              <a:t>fattispecie concreta sottoposta all’attenzione della Suprema corte trae origine da una </a:t>
            </a:r>
            <a:r>
              <a:rPr lang="it-IT" b="1" cap="none" dirty="0">
                <a:solidFill>
                  <a:srgbClr val="002060"/>
                </a:solidFill>
                <a:latin typeface="Bookman Old Style" panose="02050604050505020204" pitchFamily="18" charset="0"/>
              </a:rPr>
              <a:t>opposizione agli atti esecutivi </a:t>
            </a:r>
            <a:r>
              <a:rPr lang="it-IT" cap="none" dirty="0">
                <a:solidFill>
                  <a:srgbClr val="002060"/>
                </a:solidFill>
                <a:latin typeface="Bookman Old Style" panose="02050604050505020204" pitchFamily="18" charset="0"/>
              </a:rPr>
              <a:t>proposta dal creditore procedente avverso </a:t>
            </a:r>
            <a:r>
              <a:rPr lang="it-IT" b="1" cap="none" dirty="0">
                <a:solidFill>
                  <a:srgbClr val="002060"/>
                </a:solidFill>
                <a:latin typeface="Bookman Old Style" panose="02050604050505020204" pitchFamily="18" charset="0"/>
              </a:rPr>
              <a:t>un provvedimento di improcedibilità </a:t>
            </a:r>
            <a:r>
              <a:rPr lang="it-IT" cap="none" dirty="0" smtClean="0">
                <a:solidFill>
                  <a:srgbClr val="002060"/>
                </a:solidFill>
                <a:latin typeface="Bookman Old Style" panose="02050604050505020204" pitchFamily="18" charset="0"/>
              </a:rPr>
              <a:t>parziale</a:t>
            </a:r>
            <a:r>
              <a:rPr lang="it-IT" b="1" cap="none" dirty="0" smtClean="0">
                <a:solidFill>
                  <a:srgbClr val="002060"/>
                </a:solidFill>
                <a:latin typeface="Bookman Old Style" panose="02050604050505020204" pitchFamily="18" charset="0"/>
              </a:rPr>
              <a:t> </a:t>
            </a:r>
            <a:r>
              <a:rPr lang="it-IT" cap="none" dirty="0" smtClean="0">
                <a:solidFill>
                  <a:srgbClr val="002060"/>
                </a:solidFill>
                <a:latin typeface="Bookman Old Style" panose="02050604050505020204" pitchFamily="18" charset="0"/>
              </a:rPr>
              <a:t>reso </a:t>
            </a:r>
            <a:r>
              <a:rPr lang="it-IT" cap="none" dirty="0">
                <a:solidFill>
                  <a:srgbClr val="002060"/>
                </a:solidFill>
                <a:latin typeface="Bookman Old Style" panose="02050604050505020204" pitchFamily="18" charset="0"/>
              </a:rPr>
              <a:t>dal giudice dell’esecuzione, nell’ambito di una procedura di espropriazione immobiliare. La detta opposizione era stata avanzata direttamente in sede di merito, con ricorso, al giudice della </a:t>
            </a:r>
            <a:r>
              <a:rPr lang="it-IT" cap="none" dirty="0" smtClean="0">
                <a:solidFill>
                  <a:srgbClr val="002060"/>
                </a:solidFill>
                <a:latin typeface="Bookman Old Style" panose="02050604050505020204" pitchFamily="18" charset="0"/>
              </a:rPr>
              <a:t>cognizione ( ex art.186 bis </a:t>
            </a:r>
            <a:r>
              <a:rPr lang="it-IT" cap="none" dirty="0" err="1" smtClean="0">
                <a:solidFill>
                  <a:srgbClr val="002060"/>
                </a:solidFill>
                <a:latin typeface="Bookman Old Style" panose="02050604050505020204" pitchFamily="18" charset="0"/>
              </a:rPr>
              <a:t>d.a</a:t>
            </a:r>
            <a:r>
              <a:rPr lang="it-IT" cap="none" dirty="0" smtClean="0">
                <a:solidFill>
                  <a:srgbClr val="002060"/>
                </a:solidFill>
                <a:latin typeface="Bookman Old Style" panose="02050604050505020204" pitchFamily="18" charset="0"/>
              </a:rPr>
              <a:t>. </a:t>
            </a:r>
            <a:r>
              <a:rPr lang="it-IT" cap="none" dirty="0" err="1" smtClean="0">
                <a:solidFill>
                  <a:srgbClr val="002060"/>
                </a:solidFill>
                <a:latin typeface="Bookman Old Style" panose="02050604050505020204" pitchFamily="18" charset="0"/>
              </a:rPr>
              <a:t>c.p.c.</a:t>
            </a:r>
            <a:r>
              <a:rPr lang="it-IT" cap="none" dirty="0" smtClean="0">
                <a:solidFill>
                  <a:srgbClr val="002060"/>
                </a:solidFill>
                <a:latin typeface="Bookman Old Style" panose="02050604050505020204" pitchFamily="18" charset="0"/>
              </a:rPr>
              <a:t>), </a:t>
            </a:r>
            <a:r>
              <a:rPr lang="it-IT" b="1" cap="none" dirty="0">
                <a:solidFill>
                  <a:srgbClr val="002060"/>
                </a:solidFill>
                <a:latin typeface="Bookman Old Style" panose="02050604050505020204" pitchFamily="18" charset="0"/>
              </a:rPr>
              <a:t>senza il preventivo svolgimento della fase sommaria</a:t>
            </a:r>
            <a:r>
              <a:rPr lang="it-IT" cap="none" dirty="0">
                <a:solidFill>
                  <a:srgbClr val="002060"/>
                </a:solidFill>
                <a:latin typeface="Bookman Old Style" panose="02050604050505020204" pitchFamily="18" charset="0"/>
              </a:rPr>
              <a:t>. In sede di giudizio contenzioso, la società opposta, ovvero il debitore esecutato nella procedura di espropriazione immobiliare, aveva eccepito la irregolarità, ma la detta eccezione era stata respinta dal giudice, </a:t>
            </a:r>
            <a:r>
              <a:rPr lang="it-IT" cap="none" dirty="0" smtClean="0">
                <a:solidFill>
                  <a:srgbClr val="002060"/>
                </a:solidFill>
                <a:latin typeface="Bookman Old Style" panose="02050604050505020204" pitchFamily="18" charset="0"/>
              </a:rPr>
              <a:t>sul rilievo che la fase sommaria è sostanzialmente prevista nel solo interesse della parte opponente</a:t>
            </a:r>
            <a:r>
              <a:rPr lang="it-IT" cap="none" dirty="0">
                <a:solidFill>
                  <a:srgbClr val="002060"/>
                </a:solidFill>
                <a:latin typeface="Bookman Old Style" panose="02050604050505020204" pitchFamily="18" charset="0"/>
              </a:rPr>
              <a:t>, con la conseguenza che, ove </a:t>
            </a:r>
            <a:r>
              <a:rPr lang="it-IT" cap="none" dirty="0" smtClean="0">
                <a:solidFill>
                  <a:srgbClr val="002060"/>
                </a:solidFill>
                <a:latin typeface="Bookman Old Style" panose="02050604050505020204" pitchFamily="18" charset="0"/>
              </a:rPr>
              <a:t>quest’ultima </a:t>
            </a:r>
            <a:r>
              <a:rPr lang="it-IT" cap="none" dirty="0">
                <a:solidFill>
                  <a:srgbClr val="002060"/>
                </a:solidFill>
                <a:latin typeface="Bookman Old Style" panose="02050604050505020204" pitchFamily="18" charset="0"/>
              </a:rPr>
              <a:t>non abbia interesse </a:t>
            </a:r>
            <a:r>
              <a:rPr lang="it-IT" cap="none" dirty="0" smtClean="0">
                <a:solidFill>
                  <a:srgbClr val="002060"/>
                </a:solidFill>
                <a:latin typeface="Bookman Old Style" panose="02050604050505020204" pitchFamily="18" charset="0"/>
              </a:rPr>
              <a:t>all’adozione </a:t>
            </a:r>
            <a:r>
              <a:rPr lang="it-IT" cap="none" dirty="0">
                <a:solidFill>
                  <a:srgbClr val="002060"/>
                </a:solidFill>
                <a:latin typeface="Bookman Old Style" panose="02050604050505020204" pitchFamily="18" charset="0"/>
              </a:rPr>
              <a:t>di provvedimenti cautelari, ben può richiedere la trattazione del merito da parte </a:t>
            </a:r>
            <a:r>
              <a:rPr lang="it-IT" cap="none" dirty="0" smtClean="0">
                <a:solidFill>
                  <a:srgbClr val="002060"/>
                </a:solidFill>
                <a:latin typeface="Bookman Old Style" panose="02050604050505020204" pitchFamily="18" charset="0"/>
              </a:rPr>
              <a:t>del Giudice </a:t>
            </a:r>
            <a:r>
              <a:rPr lang="it-IT" cap="none" dirty="0">
                <a:solidFill>
                  <a:srgbClr val="002060"/>
                </a:solidFill>
                <a:latin typeface="Bookman Old Style" panose="02050604050505020204" pitchFamily="18" charset="0"/>
              </a:rPr>
              <a:t>competente per valore e per materia</a:t>
            </a:r>
            <a:r>
              <a:rPr lang="it-IT" cap="none" dirty="0" smtClean="0">
                <a:solidFill>
                  <a:srgbClr val="002060"/>
                </a:solidFill>
                <a:latin typeface="Bookman Old Style" panose="02050604050505020204" pitchFamily="18" charset="0"/>
              </a:rPr>
              <a:t>. </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998601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163773"/>
            <a:ext cx="10364451" cy="1078174"/>
          </a:xfrm>
        </p:spPr>
        <p:txBody>
          <a:bodyPr>
            <a:normAutofit/>
          </a:bodyPr>
          <a:lstStyle/>
          <a:p>
            <a:r>
              <a:rPr lang="it-IT" sz="2400" b="1" i="1" cap="none" dirty="0" smtClean="0">
                <a:solidFill>
                  <a:srgbClr val="002060"/>
                </a:solidFill>
                <a:latin typeface="Bookman Old Style" panose="02050604050505020204" pitchFamily="18" charset="0"/>
              </a:rPr>
              <a:t>La </a:t>
            </a:r>
            <a:r>
              <a:rPr lang="it-IT" sz="2400" b="1" i="1" cap="none" dirty="0">
                <a:solidFill>
                  <a:srgbClr val="002060"/>
                </a:solidFill>
                <a:latin typeface="Bookman Old Style" panose="02050604050505020204" pitchFamily="18" charset="0"/>
              </a:rPr>
              <a:t>inderogabilità </a:t>
            </a:r>
            <a:r>
              <a:rPr lang="it-IT" sz="2400" b="1" i="1" cap="none" dirty="0" smtClean="0">
                <a:solidFill>
                  <a:srgbClr val="002060"/>
                </a:solidFill>
                <a:latin typeface="Bookman Old Style" panose="02050604050505020204" pitchFamily="18" charset="0"/>
              </a:rPr>
              <a:t>della </a:t>
            </a:r>
            <a:r>
              <a:rPr lang="it-IT" sz="2400" b="1" i="1" cap="none" dirty="0">
                <a:solidFill>
                  <a:srgbClr val="002060"/>
                </a:solidFill>
                <a:latin typeface="Bookman Old Style" panose="02050604050505020204" pitchFamily="18" charset="0"/>
              </a:rPr>
              <a:t>fase sommaria </a:t>
            </a:r>
            <a:r>
              <a:rPr lang="it-IT" sz="2400" b="1" i="1" cap="none" dirty="0" smtClean="0">
                <a:solidFill>
                  <a:srgbClr val="002060"/>
                </a:solidFill>
                <a:latin typeface="Bookman Old Style" panose="02050604050505020204" pitchFamily="18" charset="0"/>
              </a:rPr>
              <a:t/>
            </a:r>
            <a:br>
              <a:rPr lang="it-IT" sz="2400" b="1" i="1" cap="none" dirty="0" smtClean="0">
                <a:solidFill>
                  <a:srgbClr val="002060"/>
                </a:solidFill>
                <a:latin typeface="Bookman Old Style" panose="02050604050505020204" pitchFamily="18" charset="0"/>
              </a:rPr>
            </a:br>
            <a:r>
              <a:rPr lang="it-IT" sz="2400" b="1" i="1" cap="none" dirty="0" smtClean="0">
                <a:solidFill>
                  <a:srgbClr val="002060"/>
                </a:solidFill>
                <a:latin typeface="Bookman Old Style" panose="02050604050505020204" pitchFamily="18" charset="0"/>
              </a:rPr>
              <a:t>delle </a:t>
            </a:r>
            <a:r>
              <a:rPr lang="it-IT" sz="2400" b="1" i="1" cap="none" dirty="0">
                <a:solidFill>
                  <a:srgbClr val="002060"/>
                </a:solidFill>
                <a:latin typeface="Bookman Old Style" panose="02050604050505020204" pitchFamily="18" charset="0"/>
              </a:rPr>
              <a:t>opposizioni </a:t>
            </a:r>
            <a:r>
              <a:rPr lang="it-IT" sz="2400" b="1" i="1" cap="none" dirty="0" err="1" smtClean="0">
                <a:solidFill>
                  <a:srgbClr val="002060"/>
                </a:solidFill>
                <a:latin typeface="Bookman Old Style" panose="02050604050505020204" pitchFamily="18" charset="0"/>
              </a:rPr>
              <a:t>endoesecutive</a:t>
            </a:r>
            <a:endParaRPr lang="it-IT" sz="24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914401"/>
            <a:ext cx="10363826" cy="5786650"/>
          </a:xfrm>
        </p:spPr>
        <p:txBody>
          <a:bodyPr>
            <a:normAutofit fontScale="85000" lnSpcReduction="20000"/>
          </a:bodyPr>
          <a:lstStyle/>
          <a:p>
            <a:pPr marL="0" indent="0" algn="just">
              <a:buNone/>
            </a:pPr>
            <a:r>
              <a:rPr lang="it-IT" cap="none" dirty="0" smtClean="0">
                <a:solidFill>
                  <a:srgbClr val="002060"/>
                </a:solidFill>
                <a:latin typeface="Bookman Old Style" panose="02050604050505020204" pitchFamily="18" charset="0"/>
              </a:rPr>
              <a:t>La </a:t>
            </a:r>
            <a:r>
              <a:rPr lang="it-IT" cap="none" dirty="0">
                <a:solidFill>
                  <a:srgbClr val="002060"/>
                </a:solidFill>
                <a:latin typeface="Bookman Old Style" panose="02050604050505020204" pitchFamily="18" charset="0"/>
              </a:rPr>
              <a:t>c.d. struttura bifasica &lt;&lt; </a:t>
            </a:r>
            <a:r>
              <a:rPr lang="it-IT" i="1" cap="none" dirty="0">
                <a:solidFill>
                  <a:srgbClr val="002060"/>
                </a:solidFill>
                <a:latin typeface="Bookman Old Style" panose="02050604050505020204" pitchFamily="18" charset="0"/>
              </a:rPr>
              <a:t>è prevista dalla legge per una pluralità di esigenze non riconducibili al solo interesse della parte </a:t>
            </a:r>
            <a:r>
              <a:rPr lang="it-IT" i="1" cap="none" dirty="0" smtClean="0">
                <a:solidFill>
                  <a:srgbClr val="002060"/>
                </a:solidFill>
                <a:latin typeface="Bookman Old Style" panose="02050604050505020204" pitchFamily="18" charset="0"/>
              </a:rPr>
              <a:t>opponente, ma </a:t>
            </a:r>
            <a:r>
              <a:rPr lang="it-IT" i="1" cap="none" dirty="0">
                <a:solidFill>
                  <a:srgbClr val="002060"/>
                </a:solidFill>
                <a:latin typeface="Bookman Old Style" panose="02050604050505020204" pitchFamily="18" charset="0"/>
              </a:rPr>
              <a:t>anche (e soprattutto) volte ad assicurare finalità di carattere pubblicistico e di tutela delle altre parti del processo esecutivo</a:t>
            </a:r>
            <a:r>
              <a:rPr lang="it-IT" cap="none" dirty="0" smtClean="0">
                <a:solidFill>
                  <a:srgbClr val="002060"/>
                </a:solidFill>
                <a:latin typeface="Bookman Old Style" panose="02050604050505020204" pitchFamily="18" charset="0"/>
              </a:rPr>
              <a:t>&gt;&gt;. </a:t>
            </a:r>
          </a:p>
          <a:p>
            <a:pPr marL="0" indent="0" algn="just">
              <a:buNone/>
            </a:pPr>
            <a:r>
              <a:rPr lang="it-IT" cap="none" dirty="0" smtClean="0">
                <a:solidFill>
                  <a:srgbClr val="002060"/>
                </a:solidFill>
                <a:latin typeface="Bookman Old Style" panose="02050604050505020204" pitchFamily="18" charset="0"/>
              </a:rPr>
              <a:t>a) nello </a:t>
            </a:r>
            <a:r>
              <a:rPr lang="it-IT" cap="none" dirty="0">
                <a:solidFill>
                  <a:srgbClr val="002060"/>
                </a:solidFill>
                <a:latin typeface="Bookman Old Style" panose="02050604050505020204" pitchFamily="18" charset="0"/>
              </a:rPr>
              <a:t>scopo di garantire ed </a:t>
            </a:r>
            <a:r>
              <a:rPr lang="it-IT" cap="none" dirty="0" smtClean="0">
                <a:solidFill>
                  <a:srgbClr val="002060"/>
                </a:solidFill>
                <a:latin typeface="Bookman Old Style" panose="02050604050505020204" pitchFamily="18" charset="0"/>
              </a:rPr>
              <a:t>incentivare </a:t>
            </a:r>
            <a:r>
              <a:rPr lang="it-IT" b="1" cap="none" dirty="0" smtClean="0">
                <a:solidFill>
                  <a:srgbClr val="002060"/>
                </a:solidFill>
                <a:latin typeface="Bookman Old Style" panose="02050604050505020204" pitchFamily="18" charset="0"/>
              </a:rPr>
              <a:t>i meccanismi processuali deflattivi </a:t>
            </a:r>
            <a:r>
              <a:rPr lang="it-IT" cap="none" dirty="0" smtClean="0">
                <a:solidFill>
                  <a:srgbClr val="002060"/>
                </a:solidFill>
                <a:latin typeface="Bookman Old Style" panose="02050604050505020204" pitchFamily="18" charset="0"/>
              </a:rPr>
              <a:t>espressamente previsti dalla legge</a:t>
            </a:r>
            <a:r>
              <a:rPr lang="it-IT" cap="none" dirty="0">
                <a:solidFill>
                  <a:srgbClr val="002060"/>
                </a:solidFill>
                <a:latin typeface="Bookman Old Style" panose="02050604050505020204" pitchFamily="18" charset="0"/>
              </a:rPr>
              <a:t>, </a:t>
            </a:r>
            <a:r>
              <a:rPr lang="it-IT" cap="none" dirty="0" smtClean="0">
                <a:solidFill>
                  <a:srgbClr val="002060"/>
                </a:solidFill>
                <a:latin typeface="Bookman Old Style" panose="02050604050505020204" pitchFamily="18" charset="0"/>
              </a:rPr>
              <a:t> di cui agli articoli </a:t>
            </a:r>
            <a:r>
              <a:rPr lang="it-IT" cap="none" dirty="0">
                <a:solidFill>
                  <a:srgbClr val="002060"/>
                </a:solidFill>
                <a:latin typeface="Bookman Old Style" panose="02050604050505020204" pitchFamily="18" charset="0"/>
              </a:rPr>
              <a:t>624, terzo comma, </a:t>
            </a:r>
            <a:r>
              <a:rPr lang="it-IT" cap="none" dirty="0" err="1">
                <a:solidFill>
                  <a:srgbClr val="002060"/>
                </a:solidFill>
                <a:latin typeface="Bookman Old Style" panose="02050604050505020204" pitchFamily="18" charset="0"/>
              </a:rPr>
              <a:t>c.p.c.</a:t>
            </a:r>
            <a:r>
              <a:rPr lang="it-IT" cap="none" dirty="0">
                <a:solidFill>
                  <a:srgbClr val="002060"/>
                </a:solidFill>
                <a:latin typeface="Bookman Old Style" panose="02050604050505020204" pitchFamily="18" charset="0"/>
              </a:rPr>
              <a:t> e 619, terzo comma, </a:t>
            </a:r>
            <a:r>
              <a:rPr lang="it-IT" cap="none" dirty="0" err="1">
                <a:solidFill>
                  <a:srgbClr val="002060"/>
                </a:solidFill>
                <a:latin typeface="Bookman Old Style" panose="02050604050505020204" pitchFamily="18" charset="0"/>
              </a:rPr>
              <a:t>c.p.c</a:t>
            </a:r>
            <a:r>
              <a:rPr lang="it-IT" cap="none" dirty="0" err="1" smtClean="0">
                <a:solidFill>
                  <a:srgbClr val="002060"/>
                </a:solidFill>
                <a:latin typeface="Bookman Old Style" panose="02050604050505020204" pitchFamily="18" charset="0"/>
              </a:rPr>
              <a:t>.</a:t>
            </a:r>
            <a:r>
              <a:rPr lang="it-IT" cap="none" dirty="0" smtClean="0">
                <a:solidFill>
                  <a:srgbClr val="002060"/>
                </a:solidFill>
                <a:latin typeface="Bookman Old Style" panose="02050604050505020204" pitchFamily="18" charset="0"/>
              </a:rPr>
              <a:t>; </a:t>
            </a:r>
          </a:p>
          <a:p>
            <a:pPr marL="0" indent="0" algn="just">
              <a:buNone/>
            </a:pPr>
            <a:r>
              <a:rPr lang="it-IT" cap="none" dirty="0" smtClean="0">
                <a:solidFill>
                  <a:srgbClr val="002060"/>
                </a:solidFill>
                <a:latin typeface="Bookman Old Style" panose="02050604050505020204" pitchFamily="18" charset="0"/>
              </a:rPr>
              <a:t>b) nella </a:t>
            </a:r>
            <a:r>
              <a:rPr lang="it-IT" cap="none" dirty="0">
                <a:solidFill>
                  <a:srgbClr val="002060"/>
                </a:solidFill>
                <a:latin typeface="Bookman Old Style" panose="02050604050505020204" pitchFamily="18" charset="0"/>
              </a:rPr>
              <a:t>finalità di consentire al GE, l</a:t>
            </a:r>
            <a:r>
              <a:rPr lang="it-IT" b="1" cap="none" dirty="0">
                <a:solidFill>
                  <a:srgbClr val="002060"/>
                </a:solidFill>
                <a:latin typeface="Bookman Old Style" panose="02050604050505020204" pitchFamily="18" charset="0"/>
              </a:rPr>
              <a:t>'eventuale esercizio dei suoi poteri officiosi di verifica e controllo della regolarità di svolgimento dell'azione esecutiva,</a:t>
            </a:r>
            <a:r>
              <a:rPr lang="it-IT" cap="none" dirty="0">
                <a:solidFill>
                  <a:srgbClr val="002060"/>
                </a:solidFill>
                <a:latin typeface="Bookman Old Style" panose="02050604050505020204" pitchFamily="18" charset="0"/>
              </a:rPr>
              <a:t> nonché dei suoi poteri di direzione del procedimento, che potrebbero determinare l'emissione (anche di ufficio) di provvedimenti tali da rendere superfluo lo svolgimento del merito dell'opposizione </a:t>
            </a:r>
            <a:r>
              <a:rPr lang="it-IT" cap="none" dirty="0" smtClean="0">
                <a:solidFill>
                  <a:srgbClr val="002060"/>
                </a:solidFill>
                <a:latin typeface="Bookman Old Style" panose="02050604050505020204" pitchFamily="18" charset="0"/>
              </a:rPr>
              <a:t>( sul punto, una traccia era già segnata in Cassazione </a:t>
            </a:r>
            <a:r>
              <a:rPr lang="it-IT" cap="none" dirty="0">
                <a:solidFill>
                  <a:srgbClr val="002060"/>
                </a:solidFill>
                <a:latin typeface="Bookman Old Style" panose="02050604050505020204" pitchFamily="18" charset="0"/>
              </a:rPr>
              <a:t>civile, Sez.  6 - 3, Ordinanza n.  15605 del 22/06/2017, estensore Tatangelo</a:t>
            </a:r>
            <a:r>
              <a:rPr lang="it-IT" cap="none" dirty="0" smtClean="0">
                <a:solidFill>
                  <a:srgbClr val="002060"/>
                </a:solidFill>
                <a:latin typeface="Bookman Old Style" panose="02050604050505020204" pitchFamily="18" charset="0"/>
              </a:rPr>
              <a:t>); </a:t>
            </a:r>
          </a:p>
          <a:p>
            <a:pPr marL="0" indent="0" algn="just">
              <a:buNone/>
            </a:pPr>
            <a:r>
              <a:rPr lang="it-IT" cap="none" dirty="0">
                <a:solidFill>
                  <a:srgbClr val="002060"/>
                </a:solidFill>
                <a:latin typeface="Bookman Old Style" panose="02050604050505020204" pitchFamily="18" charset="0"/>
              </a:rPr>
              <a:t>c) </a:t>
            </a:r>
            <a:r>
              <a:rPr lang="it-IT" cap="none" dirty="0" smtClean="0">
                <a:solidFill>
                  <a:srgbClr val="002060"/>
                </a:solidFill>
                <a:latin typeface="Bookman Old Style" panose="02050604050505020204" pitchFamily="18" charset="0"/>
              </a:rPr>
              <a:t>lo </a:t>
            </a:r>
            <a:r>
              <a:rPr lang="it-IT" cap="none" dirty="0">
                <a:solidFill>
                  <a:srgbClr val="002060"/>
                </a:solidFill>
                <a:latin typeface="Bookman Old Style" panose="02050604050505020204" pitchFamily="18" charset="0"/>
              </a:rPr>
              <a:t>scopo di rendere </a:t>
            </a:r>
            <a:r>
              <a:rPr lang="it-IT" b="1" cap="none" dirty="0">
                <a:solidFill>
                  <a:srgbClr val="002060"/>
                </a:solidFill>
                <a:latin typeface="Bookman Old Style" panose="02050604050505020204" pitchFamily="18" charset="0"/>
              </a:rPr>
              <a:t>possibile la conoscenza dell'avvenuta proposizione di un'opposizione a tutte le parti del processo esecutivo</a:t>
            </a:r>
            <a:r>
              <a:rPr lang="it-IT" cap="none" dirty="0">
                <a:solidFill>
                  <a:srgbClr val="002060"/>
                </a:solidFill>
                <a:latin typeface="Bookman Old Style" panose="02050604050505020204" pitchFamily="18" charset="0"/>
              </a:rPr>
              <a:t>, anche se non direttamente interessate dall'opposizione stessa o se intervenute successivamente ad essa </a:t>
            </a:r>
            <a:r>
              <a:rPr lang="it-IT" cap="none" dirty="0" smtClean="0">
                <a:solidFill>
                  <a:srgbClr val="002060"/>
                </a:solidFill>
                <a:latin typeface="Bookman Old Style" panose="02050604050505020204" pitchFamily="18" charset="0"/>
              </a:rPr>
              <a:t>(anche a quelle parti, quindi, che eventualmente non possono ritenersi litisconsorti del giudizio di merito dell’opposizione) </a:t>
            </a:r>
            <a:r>
              <a:rPr lang="it-IT" b="1" cap="none" dirty="0" smtClean="0">
                <a:solidFill>
                  <a:srgbClr val="002060"/>
                </a:solidFill>
                <a:latin typeface="Bookman Old Style" panose="02050604050505020204" pitchFamily="18" charset="0"/>
              </a:rPr>
              <a:t>nonché </a:t>
            </a:r>
            <a:r>
              <a:rPr lang="it-IT" b="1" cap="none" dirty="0">
                <a:solidFill>
                  <a:srgbClr val="002060"/>
                </a:solidFill>
                <a:latin typeface="Bookman Old Style" panose="02050604050505020204" pitchFamily="18" charset="0"/>
              </a:rPr>
              <a:t>ad eventuali altri soggetti che abbiano un interesse di fatto in proposito</a:t>
            </a:r>
            <a:r>
              <a:rPr lang="it-IT" cap="none" dirty="0">
                <a:solidFill>
                  <a:srgbClr val="002060"/>
                </a:solidFill>
                <a:latin typeface="Bookman Old Style" panose="02050604050505020204" pitchFamily="18" charset="0"/>
              </a:rPr>
              <a:t> (si </a:t>
            </a:r>
            <a:r>
              <a:rPr lang="it-IT" cap="none" dirty="0" smtClean="0">
                <a:solidFill>
                  <a:srgbClr val="002060"/>
                </a:solidFill>
                <a:latin typeface="Bookman Old Style" panose="02050604050505020204" pitchFamily="18" charset="0"/>
              </a:rPr>
              <a:t>pensi </a:t>
            </a:r>
            <a:r>
              <a:rPr lang="it-IT" cap="none" dirty="0">
                <a:solidFill>
                  <a:srgbClr val="002060"/>
                </a:solidFill>
                <a:latin typeface="Bookman Old Style" panose="02050604050505020204" pitchFamily="18" charset="0"/>
              </a:rPr>
              <a:t>ai potenziali interessati all'acquisto dei beni pignorati</a:t>
            </a:r>
            <a:r>
              <a:rPr lang="it-IT" cap="none" dirty="0" smtClean="0">
                <a:solidFill>
                  <a:srgbClr val="002060"/>
                </a:solidFill>
                <a:latin typeface="Bookman Old Style" panose="02050604050505020204" pitchFamily="18" charset="0"/>
              </a:rPr>
              <a:t>);</a:t>
            </a:r>
          </a:p>
          <a:p>
            <a:pPr marL="0" indent="0" algn="just">
              <a:buNone/>
            </a:pPr>
            <a:r>
              <a:rPr lang="it-IT" cap="none" dirty="0" smtClean="0">
                <a:solidFill>
                  <a:srgbClr val="002060"/>
                </a:solidFill>
                <a:latin typeface="Bookman Old Style" panose="02050604050505020204" pitchFamily="18" charset="0"/>
              </a:rPr>
              <a:t>d) la </a:t>
            </a:r>
            <a:r>
              <a:rPr lang="it-IT" b="1" cap="none" dirty="0" smtClean="0">
                <a:solidFill>
                  <a:srgbClr val="002060"/>
                </a:solidFill>
                <a:latin typeface="Bookman Old Style" panose="02050604050505020204" pitchFamily="18" charset="0"/>
              </a:rPr>
              <a:t>previsione del </a:t>
            </a:r>
            <a:r>
              <a:rPr lang="it-IT" b="1" cap="none" dirty="0">
                <a:solidFill>
                  <a:srgbClr val="002060"/>
                </a:solidFill>
                <a:latin typeface="Bookman Old Style" panose="02050604050505020204" pitchFamily="18" charset="0"/>
              </a:rPr>
              <a:t>termine per la introduzione </a:t>
            </a:r>
            <a:r>
              <a:rPr lang="it-IT" b="1" cap="none" dirty="0" smtClean="0">
                <a:solidFill>
                  <a:srgbClr val="002060"/>
                </a:solidFill>
                <a:latin typeface="Bookman Old Style" panose="02050604050505020204" pitchFamily="18" charset="0"/>
              </a:rPr>
              <a:t>fissato </a:t>
            </a:r>
            <a:r>
              <a:rPr lang="it-IT" b="1" cap="none" dirty="0">
                <a:solidFill>
                  <a:srgbClr val="002060"/>
                </a:solidFill>
                <a:latin typeface="Bookman Old Style" panose="02050604050505020204" pitchFamily="18" charset="0"/>
              </a:rPr>
              <a:t>dal </a:t>
            </a:r>
            <a:r>
              <a:rPr lang="it-IT" b="1" cap="none" dirty="0" smtClean="0">
                <a:solidFill>
                  <a:srgbClr val="002060"/>
                </a:solidFill>
                <a:latin typeface="Bookman Old Style" panose="02050604050505020204" pitchFamily="18" charset="0"/>
              </a:rPr>
              <a:t>GE</a:t>
            </a:r>
            <a:r>
              <a:rPr lang="it-IT" cap="none" dirty="0" smtClean="0">
                <a:solidFill>
                  <a:srgbClr val="002060"/>
                </a:solidFill>
                <a:latin typeface="Bookman Old Style" panose="02050604050505020204" pitchFamily="18" charset="0"/>
              </a:rPr>
              <a:t>, «non avrebbe senso, se dalla parte sommaria si potesse prescindere».</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843758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18615" y="1"/>
            <a:ext cx="10758985" cy="1487606"/>
          </a:xfrm>
        </p:spPr>
        <p:txBody>
          <a:bodyPr>
            <a:normAutofit/>
          </a:bodyPr>
          <a:lstStyle/>
          <a:p>
            <a:r>
              <a:rPr lang="it-IT" sz="3000" b="1" i="1" cap="none" smtClean="0">
                <a:solidFill>
                  <a:srgbClr val="002060"/>
                </a:solidFill>
                <a:latin typeface="Bookman Old Style" panose="02050604050505020204" pitchFamily="18" charset="0"/>
              </a:rPr>
              <a:t>Ancora sul </a:t>
            </a:r>
            <a:r>
              <a:rPr lang="it-IT" sz="3000" b="1" i="1" cap="none" dirty="0" smtClean="0">
                <a:solidFill>
                  <a:srgbClr val="002060"/>
                </a:solidFill>
                <a:latin typeface="Bookman Old Style" panose="02050604050505020204" pitchFamily="18" charset="0"/>
              </a:rPr>
              <a:t>principio </a:t>
            </a:r>
            <a:r>
              <a:rPr lang="it-IT" sz="3000" b="1" i="1" cap="none" smtClean="0">
                <a:solidFill>
                  <a:srgbClr val="002060"/>
                </a:solidFill>
                <a:latin typeface="Bookman Old Style" panose="02050604050505020204" pitchFamily="18" charset="0"/>
              </a:rPr>
              <a:t>di inderogabilità</a:t>
            </a:r>
            <a:br>
              <a:rPr lang="it-IT" sz="3000" b="1" i="1" cap="none" smtClean="0">
                <a:solidFill>
                  <a:srgbClr val="002060"/>
                </a:solidFill>
                <a:latin typeface="Bookman Old Style" panose="02050604050505020204" pitchFamily="18" charset="0"/>
              </a:rPr>
            </a:br>
            <a:r>
              <a:rPr lang="it-IT" sz="3000" b="1" i="1" cap="none" smtClean="0">
                <a:solidFill>
                  <a:srgbClr val="002060"/>
                </a:solidFill>
                <a:latin typeface="Bookman Old Style" panose="02050604050505020204" pitchFamily="18" charset="0"/>
              </a:rPr>
              <a:t> </a:t>
            </a:r>
            <a:r>
              <a:rPr lang="it-IT" sz="3000" b="1" i="1" cap="none" dirty="0" smtClean="0">
                <a:solidFill>
                  <a:srgbClr val="002060"/>
                </a:solidFill>
                <a:latin typeface="Bookman Old Style" panose="02050604050505020204" pitchFamily="18" charset="0"/>
              </a:rPr>
              <a:t>della fase sommaria</a:t>
            </a:r>
            <a:endParaRPr lang="it-IT" sz="30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487607"/>
            <a:ext cx="10363826" cy="5008727"/>
          </a:xfrm>
        </p:spPr>
        <p:txBody>
          <a:bodyPr>
            <a:normAutofit/>
          </a:bodyPr>
          <a:lstStyle/>
          <a:p>
            <a:pPr marL="0" indent="0" algn="just">
              <a:buNone/>
            </a:pPr>
            <a:r>
              <a:rPr lang="it-IT" sz="1800" cap="none" smtClean="0">
                <a:solidFill>
                  <a:srgbClr val="002060"/>
                </a:solidFill>
                <a:latin typeface="Bookman Old Style" panose="02050604050505020204" pitchFamily="18" charset="0"/>
              </a:rPr>
              <a:t>La </a:t>
            </a:r>
            <a:r>
              <a:rPr lang="it-IT" sz="1800" cap="none" dirty="0" smtClean="0">
                <a:solidFill>
                  <a:srgbClr val="002060"/>
                </a:solidFill>
                <a:latin typeface="Bookman Old Style" panose="02050604050505020204" pitchFamily="18" charset="0"/>
              </a:rPr>
              <a:t>Corte sottolinea, inoltre, la rilevanza particolare nelle </a:t>
            </a:r>
            <a:r>
              <a:rPr lang="it-IT" sz="1800" b="1" cap="none" dirty="0" smtClean="0">
                <a:solidFill>
                  <a:srgbClr val="002060"/>
                </a:solidFill>
                <a:latin typeface="Bookman Old Style" panose="02050604050505020204" pitchFamily="18" charset="0"/>
              </a:rPr>
              <a:t>ipotesi di cui all’art.617, secondo comma, </a:t>
            </a:r>
            <a:r>
              <a:rPr lang="it-IT" sz="1800" b="1" cap="none" dirty="0" err="1" smtClean="0">
                <a:solidFill>
                  <a:srgbClr val="002060"/>
                </a:solidFill>
                <a:latin typeface="Bookman Old Style" panose="02050604050505020204" pitchFamily="18" charset="0"/>
              </a:rPr>
              <a:t>c.p.c</a:t>
            </a:r>
            <a:r>
              <a:rPr lang="it-IT" sz="1800" cap="none" dirty="0" err="1" smtClean="0">
                <a:solidFill>
                  <a:srgbClr val="002060"/>
                </a:solidFill>
                <a:latin typeface="Bookman Old Style" panose="02050604050505020204" pitchFamily="18" charset="0"/>
              </a:rPr>
              <a:t>.</a:t>
            </a:r>
            <a:r>
              <a:rPr lang="it-IT" sz="1800" cap="none" dirty="0" smtClean="0">
                <a:solidFill>
                  <a:srgbClr val="002060"/>
                </a:solidFill>
                <a:latin typeface="Bookman Old Style" panose="02050604050505020204" pitchFamily="18" charset="0"/>
              </a:rPr>
              <a:t>, nella quale il GE può emettere provvedimenti anche d’ufficio.</a:t>
            </a:r>
          </a:p>
          <a:p>
            <a:pPr marL="0" indent="0" algn="just">
              <a:buNone/>
            </a:pPr>
            <a:r>
              <a:rPr lang="it-IT" sz="1800" cap="none" dirty="0" smtClean="0">
                <a:solidFill>
                  <a:srgbClr val="002060"/>
                </a:solidFill>
                <a:latin typeface="Bookman Old Style" panose="02050604050505020204" pitchFamily="18" charset="0"/>
              </a:rPr>
              <a:t>(A </a:t>
            </a:r>
            <a:r>
              <a:rPr lang="it-IT" sz="1800" cap="none" dirty="0">
                <a:solidFill>
                  <a:srgbClr val="002060"/>
                </a:solidFill>
                <a:latin typeface="Bookman Old Style" panose="02050604050505020204" pitchFamily="18" charset="0"/>
              </a:rPr>
              <a:t>quanto indicato nella sentenza, </a:t>
            </a:r>
            <a:r>
              <a:rPr lang="it-IT" sz="1800" b="1" cap="none" dirty="0" smtClean="0">
                <a:solidFill>
                  <a:srgbClr val="002060"/>
                </a:solidFill>
                <a:latin typeface="Bookman Old Style" panose="02050604050505020204" pitchFamily="18" charset="0"/>
              </a:rPr>
              <a:t>si può aggiungere </a:t>
            </a:r>
            <a:r>
              <a:rPr lang="it-IT" sz="1800" cap="none" dirty="0">
                <a:solidFill>
                  <a:srgbClr val="002060"/>
                </a:solidFill>
                <a:latin typeface="Bookman Old Style" panose="02050604050505020204" pitchFamily="18" charset="0"/>
              </a:rPr>
              <a:t>che il superiore interesse alla instaurazione della fase sommaria, soprattutto per la finalità di consentire al Giudice dell’esecuzione la disamina del fascicolo, si apprezza soprattutto in quei casi in cui, il fascicolo dell’esecuzione, in assenza di una vera e propria opposizione, non transiterebbe mai sulla scrivania del GE, come per esempio per </a:t>
            </a:r>
            <a:r>
              <a:rPr lang="it-IT" sz="1800" b="1" cap="none" dirty="0">
                <a:solidFill>
                  <a:srgbClr val="002060"/>
                </a:solidFill>
                <a:latin typeface="Bookman Old Style" panose="02050604050505020204" pitchFamily="18" charset="0"/>
              </a:rPr>
              <a:t>la esecuzione per rilascio o per la esecuzione esattoriale ex art.72 bis D.P.R. 602 del </a:t>
            </a:r>
            <a:r>
              <a:rPr lang="it-IT" sz="1800" b="1" cap="none" dirty="0" smtClean="0">
                <a:solidFill>
                  <a:srgbClr val="002060"/>
                </a:solidFill>
                <a:latin typeface="Bookman Old Style" panose="02050604050505020204" pitchFamily="18" charset="0"/>
              </a:rPr>
              <a:t>1973</a:t>
            </a:r>
            <a:r>
              <a:rPr lang="it-IT" sz="1800" cap="none" dirty="0" smtClean="0">
                <a:solidFill>
                  <a:srgbClr val="002060"/>
                </a:solidFill>
                <a:latin typeface="Bookman Old Style" panose="02050604050505020204" pitchFamily="18" charset="0"/>
              </a:rPr>
              <a:t>. </a:t>
            </a:r>
            <a:r>
              <a:rPr lang="it-IT" sz="1800" cap="none" dirty="0">
                <a:solidFill>
                  <a:srgbClr val="002060"/>
                </a:solidFill>
                <a:latin typeface="Bookman Old Style" panose="02050604050505020204" pitchFamily="18" charset="0"/>
              </a:rPr>
              <a:t>In questi casi, indicare come assolutamente necessaria la fase sommaria al GE, significa metterlo in grado di controllare un fascicolo, che diversamente, in assenza di opposizione, egli non conoscerebbe</a:t>
            </a:r>
            <a:r>
              <a:rPr lang="it-IT" cap="none" dirty="0">
                <a:solidFill>
                  <a:srgbClr val="002060"/>
                </a:solidFill>
                <a:latin typeface="Bookman Old Style" panose="02050604050505020204" pitchFamily="18" charset="0"/>
              </a:rPr>
              <a:t>. </a:t>
            </a:r>
            <a:r>
              <a:rPr lang="it-IT" cap="none" dirty="0" smtClean="0">
                <a:solidFill>
                  <a:srgbClr val="002060"/>
                </a:solidFill>
                <a:latin typeface="Bookman Old Style" panose="02050604050505020204" pitchFamily="18" charset="0"/>
              </a:rPr>
              <a:t>)</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872646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95536"/>
            <a:ext cx="10364451" cy="1064524"/>
          </a:xfrm>
        </p:spPr>
        <p:txBody>
          <a:bodyPr>
            <a:noAutofit/>
          </a:bodyPr>
          <a:lstStyle/>
          <a:p>
            <a:r>
              <a:rPr lang="it-IT" sz="3000" b="1" i="1" cap="none" dirty="0" smtClean="0">
                <a:solidFill>
                  <a:srgbClr val="002060"/>
                </a:solidFill>
                <a:latin typeface="Bookman Old Style" panose="02050604050505020204" pitchFamily="18" charset="0"/>
              </a:rPr>
              <a:t/>
            </a:r>
            <a:br>
              <a:rPr lang="it-IT" sz="3000" b="1" i="1" cap="none" dirty="0" smtClean="0">
                <a:solidFill>
                  <a:srgbClr val="002060"/>
                </a:solidFill>
                <a:latin typeface="Bookman Old Style" panose="02050604050505020204" pitchFamily="18" charset="0"/>
              </a:rPr>
            </a:br>
            <a:r>
              <a:rPr lang="it-IT" sz="3000" b="1" i="1" cap="none" dirty="0" smtClean="0">
                <a:solidFill>
                  <a:srgbClr val="002060"/>
                </a:solidFill>
                <a:latin typeface="Bookman Old Style" panose="02050604050505020204" pitchFamily="18" charset="0"/>
              </a:rPr>
              <a:t>Le </a:t>
            </a:r>
            <a:r>
              <a:rPr lang="it-IT" sz="3000" b="1" i="1" cap="none" dirty="0">
                <a:solidFill>
                  <a:srgbClr val="002060"/>
                </a:solidFill>
                <a:latin typeface="Bookman Old Style" panose="02050604050505020204" pitchFamily="18" charset="0"/>
              </a:rPr>
              <a:t>conseguenze della </a:t>
            </a:r>
            <a:r>
              <a:rPr lang="it-IT" sz="3000" b="1" i="1" cap="none" dirty="0" smtClean="0">
                <a:solidFill>
                  <a:srgbClr val="002060"/>
                </a:solidFill>
                <a:latin typeface="Bookman Old Style" panose="02050604050505020204" pitchFamily="18" charset="0"/>
              </a:rPr>
              <a:t>proposizione</a:t>
            </a:r>
            <a:br>
              <a:rPr lang="it-IT" sz="3000" b="1" i="1" cap="none" dirty="0" smtClean="0">
                <a:solidFill>
                  <a:srgbClr val="002060"/>
                </a:solidFill>
                <a:latin typeface="Bookman Old Style" panose="02050604050505020204" pitchFamily="18" charset="0"/>
              </a:rPr>
            </a:br>
            <a:r>
              <a:rPr lang="it-IT" sz="3000" b="1" i="1" cap="none" dirty="0" smtClean="0">
                <a:solidFill>
                  <a:srgbClr val="002060"/>
                </a:solidFill>
                <a:latin typeface="Bookman Old Style" panose="02050604050505020204" pitchFamily="18" charset="0"/>
              </a:rPr>
              <a:t> </a:t>
            </a:r>
            <a:r>
              <a:rPr lang="it-IT" sz="3000" b="1" i="1" cap="none" dirty="0">
                <a:solidFill>
                  <a:srgbClr val="002060"/>
                </a:solidFill>
                <a:latin typeface="Bookman Old Style" panose="02050604050505020204" pitchFamily="18" charset="0"/>
              </a:rPr>
              <a:t>di un atto non conforme al modello legale</a:t>
            </a:r>
            <a:br>
              <a:rPr lang="it-IT" sz="3000" b="1" i="1" cap="none" dirty="0">
                <a:solidFill>
                  <a:srgbClr val="002060"/>
                </a:solidFill>
                <a:latin typeface="Bookman Old Style" panose="02050604050505020204" pitchFamily="18" charset="0"/>
              </a:rPr>
            </a:br>
            <a:endParaRPr lang="it-IT" sz="30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160060"/>
            <a:ext cx="10363826" cy="5459104"/>
          </a:xfrm>
        </p:spPr>
        <p:txBody>
          <a:bodyPr>
            <a:normAutofit/>
          </a:bodyPr>
          <a:lstStyle/>
          <a:p>
            <a:pPr marL="0" indent="0" algn="just">
              <a:buNone/>
            </a:pPr>
            <a:r>
              <a:rPr lang="it-IT" b="1" i="1" cap="none" dirty="0" smtClean="0">
                <a:solidFill>
                  <a:srgbClr val="002060"/>
                </a:solidFill>
                <a:latin typeface="Bookman Old Style" panose="02050604050505020204" pitchFamily="18" charset="0"/>
              </a:rPr>
              <a:t>Il modello legale</a:t>
            </a:r>
          </a:p>
          <a:p>
            <a:pPr marL="0" indent="0" algn="just">
              <a:buNone/>
            </a:pPr>
            <a:r>
              <a:rPr lang="it-IT" cap="none" dirty="0" smtClean="0">
                <a:solidFill>
                  <a:srgbClr val="002060"/>
                </a:solidFill>
                <a:latin typeface="Bookman Old Style" panose="02050604050505020204" pitchFamily="18" charset="0"/>
              </a:rPr>
              <a:t>Una domanda nella forma del ricorso rivolta al GE, ovvero il Giudice del processo esecutivo pendente, con deposito agli atti del processo esecutivo, ovvero con inserimento nel fascicolo dell’esecuzione.</a:t>
            </a:r>
          </a:p>
          <a:p>
            <a:pPr marL="0" indent="0" algn="just">
              <a:buNone/>
            </a:pPr>
            <a:r>
              <a:rPr lang="it-IT" b="1" i="1" cap="none" dirty="0" smtClean="0">
                <a:solidFill>
                  <a:srgbClr val="002060"/>
                </a:solidFill>
                <a:latin typeface="Bookman Old Style" panose="02050604050505020204" pitchFamily="18" charset="0"/>
              </a:rPr>
              <a:t>La difformità rispetto al modello legale</a:t>
            </a:r>
          </a:p>
          <a:p>
            <a:pPr marL="0" indent="0" algn="just">
              <a:buNone/>
            </a:pPr>
            <a:r>
              <a:rPr lang="it-IT" i="1" cap="none" dirty="0" smtClean="0">
                <a:solidFill>
                  <a:srgbClr val="002060"/>
                </a:solidFill>
                <a:latin typeface="Bookman Old Style" panose="02050604050505020204" pitchFamily="18" charset="0"/>
              </a:rPr>
              <a:t>a) Domanda viziata nella forma;</a:t>
            </a:r>
          </a:p>
          <a:p>
            <a:pPr marL="0" indent="0" algn="just">
              <a:buNone/>
            </a:pPr>
            <a:r>
              <a:rPr lang="it-IT" i="1" cap="none" dirty="0" smtClean="0">
                <a:solidFill>
                  <a:srgbClr val="002060"/>
                </a:solidFill>
                <a:latin typeface="Bookman Old Style" panose="02050604050505020204" pitchFamily="18" charset="0"/>
              </a:rPr>
              <a:t>b) Domanda non rivolta &lt;&lt;direttamente al Giudice dell’esecuzione, ma genericamente all’Ufficio giudiziario, </a:t>
            </a:r>
            <a:r>
              <a:rPr lang="it-IT" i="1" u="sng" cap="none" dirty="0" smtClean="0">
                <a:solidFill>
                  <a:srgbClr val="002060"/>
                </a:solidFill>
                <a:latin typeface="Bookman Old Style" panose="02050604050505020204" pitchFamily="18" charset="0"/>
              </a:rPr>
              <a:t>o addirittura espressamente al giudice competente a decidere per la fase di merito</a:t>
            </a:r>
            <a:r>
              <a:rPr lang="it-IT" i="1" cap="none" dirty="0" smtClean="0">
                <a:solidFill>
                  <a:srgbClr val="002060"/>
                </a:solidFill>
                <a:latin typeface="Bookman Old Style" panose="02050604050505020204" pitchFamily="18" charset="0"/>
              </a:rPr>
              <a:t>&gt;&gt;;</a:t>
            </a:r>
          </a:p>
          <a:p>
            <a:pPr marL="0" indent="0" algn="just">
              <a:buNone/>
            </a:pPr>
            <a:r>
              <a:rPr lang="it-IT" i="1" cap="none" dirty="0" smtClean="0">
                <a:solidFill>
                  <a:srgbClr val="002060"/>
                </a:solidFill>
                <a:latin typeface="Bookman Old Style" panose="02050604050505020204" pitchFamily="18" charset="0"/>
              </a:rPr>
              <a:t>c) Atto non depositato agli atti del fascicolo dell’esecuzione già pendente, ma iscritto direttamente nel ruolo contenzioso ordinario;</a:t>
            </a:r>
            <a:endParaRPr lang="it-IT" i="1" cap="none" dirty="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 La Corte contempla nelle difformità tutte le ipotesi emerse nella prassi) </a:t>
            </a:r>
          </a:p>
          <a:p>
            <a:pPr marL="0" indent="0" algn="just">
              <a:buNone/>
            </a:pPr>
            <a:endParaRPr lang="it-IT" i="1"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505211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95535"/>
            <a:ext cx="10364451" cy="1187356"/>
          </a:xfrm>
        </p:spPr>
        <p:txBody>
          <a:bodyPr>
            <a:normAutofit fontScale="90000"/>
          </a:bodyPr>
          <a:lstStyle/>
          <a:p>
            <a:r>
              <a:rPr lang="it-IT" b="1" i="1" cap="none" dirty="0">
                <a:solidFill>
                  <a:srgbClr val="002060"/>
                </a:solidFill>
                <a:latin typeface="Bookman Old Style" panose="02050604050505020204" pitchFamily="18" charset="0"/>
              </a:rPr>
              <a:t>Le conseguenze della proposizione</a:t>
            </a:r>
            <a:br>
              <a:rPr lang="it-IT" b="1" i="1" cap="none" dirty="0">
                <a:solidFill>
                  <a:srgbClr val="002060"/>
                </a:solidFill>
                <a:latin typeface="Bookman Old Style" panose="02050604050505020204" pitchFamily="18" charset="0"/>
              </a:rPr>
            </a:br>
            <a:r>
              <a:rPr lang="it-IT" b="1" i="1" cap="none" dirty="0">
                <a:solidFill>
                  <a:srgbClr val="002060"/>
                </a:solidFill>
                <a:latin typeface="Bookman Old Style" panose="02050604050505020204" pitchFamily="18" charset="0"/>
              </a:rPr>
              <a:t> di un atto non conforme al modello legale</a:t>
            </a:r>
          </a:p>
        </p:txBody>
      </p:sp>
      <p:sp>
        <p:nvSpPr>
          <p:cNvPr id="3" name="Segnaposto contenuto 2"/>
          <p:cNvSpPr>
            <a:spLocks noGrp="1"/>
          </p:cNvSpPr>
          <p:nvPr>
            <p:ph sz="quarter" idx="13"/>
          </p:nvPr>
        </p:nvSpPr>
        <p:spPr>
          <a:xfrm>
            <a:off x="818240" y="1378424"/>
            <a:ext cx="10363826" cy="5268036"/>
          </a:xfrm>
        </p:spPr>
        <p:txBody>
          <a:bodyPr>
            <a:normAutofit lnSpcReduction="10000"/>
          </a:bodyPr>
          <a:lstStyle/>
          <a:p>
            <a:pPr marL="0" indent="0" algn="just">
              <a:buNone/>
            </a:pPr>
            <a:r>
              <a:rPr lang="it-IT" b="1" cap="none" dirty="0" smtClean="0">
                <a:solidFill>
                  <a:srgbClr val="002060"/>
                </a:solidFill>
                <a:latin typeface="Bookman Old Style" panose="02050604050505020204" pitchFamily="18" charset="0"/>
              </a:rPr>
              <a:t>La qualificazione della Corte di cassazione</a:t>
            </a:r>
          </a:p>
          <a:p>
            <a:pPr marL="0" indent="0" algn="just">
              <a:buNone/>
            </a:pPr>
            <a:r>
              <a:rPr lang="it-IT" b="1" cap="none" dirty="0" smtClean="0">
                <a:solidFill>
                  <a:srgbClr val="002060"/>
                </a:solidFill>
                <a:latin typeface="Bookman Old Style" panose="02050604050505020204" pitchFamily="18" charset="0"/>
              </a:rPr>
              <a:t>Nullità per difformità dal modello legale</a:t>
            </a:r>
            <a:r>
              <a:rPr lang="it-IT" cap="none" dirty="0" smtClean="0">
                <a:solidFill>
                  <a:srgbClr val="002060"/>
                </a:solidFill>
                <a:latin typeface="Bookman Old Style" panose="02050604050505020204" pitchFamily="18" charset="0"/>
              </a:rPr>
              <a:t>: il mancato rispetto della forma individuata nella domanda rivolta al GE ed inserita nel fascicolo dell’esecuzione.</a:t>
            </a:r>
          </a:p>
          <a:p>
            <a:pPr marL="0" indent="0" algn="just">
              <a:buNone/>
            </a:pPr>
            <a:r>
              <a:rPr lang="it-IT" b="1" cap="none" dirty="0" smtClean="0">
                <a:solidFill>
                  <a:srgbClr val="002060"/>
                </a:solidFill>
                <a:latin typeface="Bookman Old Style" panose="02050604050505020204" pitchFamily="18" charset="0"/>
              </a:rPr>
              <a:t>Atto non idoneo a raggiungere lo scopo</a:t>
            </a:r>
            <a:r>
              <a:rPr lang="it-IT" cap="none" dirty="0" smtClean="0">
                <a:solidFill>
                  <a:srgbClr val="002060"/>
                </a:solidFill>
                <a:latin typeface="Bookman Old Style" panose="02050604050505020204" pitchFamily="18" charset="0"/>
              </a:rPr>
              <a:t> (che è quello rendere conoscibile al Giudice dell’esecuzione l’opposizione al fine di consentirgli un complessivo controllo sull’opposizione e sul fascicolo dell’esecuzione) </a:t>
            </a:r>
            <a:r>
              <a:rPr lang="it-IT" b="1" cap="none" dirty="0" smtClean="0">
                <a:solidFill>
                  <a:srgbClr val="002060"/>
                </a:solidFill>
                <a:latin typeface="Bookman Old Style" panose="02050604050505020204" pitchFamily="18" charset="0"/>
              </a:rPr>
              <a:t>ex art.156, secondo comma, </a:t>
            </a:r>
            <a:r>
              <a:rPr lang="it-IT" b="1" cap="none" dirty="0" err="1" smtClean="0">
                <a:solidFill>
                  <a:srgbClr val="002060"/>
                </a:solidFill>
                <a:latin typeface="Bookman Old Style" panose="02050604050505020204" pitchFamily="18" charset="0"/>
              </a:rPr>
              <a:t>c.p.c.</a:t>
            </a:r>
            <a:endParaRPr lang="it-IT" b="1" cap="none" dirty="0" smtClean="0">
              <a:solidFill>
                <a:srgbClr val="002060"/>
              </a:solidFill>
              <a:latin typeface="Bookman Old Style" panose="02050604050505020204" pitchFamily="18" charset="0"/>
            </a:endParaRPr>
          </a:p>
          <a:p>
            <a:pPr marL="0" indent="0" algn="just">
              <a:buNone/>
            </a:pPr>
            <a:r>
              <a:rPr lang="it-IT" b="1" cap="none" dirty="0" smtClean="0">
                <a:solidFill>
                  <a:srgbClr val="002060"/>
                </a:solidFill>
                <a:latin typeface="Bookman Old Style" panose="02050604050505020204" pitchFamily="18" charset="0"/>
              </a:rPr>
              <a:t>Nullità sanabile, </a:t>
            </a:r>
            <a:r>
              <a:rPr lang="it-IT" cap="none" dirty="0" smtClean="0">
                <a:solidFill>
                  <a:srgbClr val="002060"/>
                </a:solidFill>
                <a:latin typeface="Bookman Old Style" panose="02050604050505020204" pitchFamily="18" charset="0"/>
              </a:rPr>
              <a:t>laddove l’atto sia «</a:t>
            </a:r>
            <a:r>
              <a:rPr lang="it-IT" i="1" cap="none" dirty="0" smtClean="0">
                <a:solidFill>
                  <a:srgbClr val="002060"/>
                </a:solidFill>
                <a:latin typeface="Bookman Old Style" panose="02050604050505020204" pitchFamily="18" charset="0"/>
              </a:rPr>
              <a:t>tempestivamente trasmesso al GE ed inserito nel fascicolo del processo esecutivo, su iniziativa dell’ufficio o su richiesta della parte opponente, di modo che venga assicurato l’immediato svolgimento della fase sommaria</a:t>
            </a:r>
            <a:r>
              <a:rPr lang="it-IT" cap="none" dirty="0" smtClean="0">
                <a:solidFill>
                  <a:srgbClr val="002060"/>
                </a:solidFill>
                <a:latin typeface="Bookman Old Style" panose="02050604050505020204" pitchFamily="18" charset="0"/>
              </a:rPr>
              <a:t>»,</a:t>
            </a:r>
            <a:r>
              <a:rPr lang="it-IT" b="1" cap="none" dirty="0" smtClean="0">
                <a:solidFill>
                  <a:srgbClr val="002060"/>
                </a:solidFill>
                <a:latin typeface="Bookman Old Style" panose="02050604050505020204" pitchFamily="18" charset="0"/>
              </a:rPr>
              <a:t> ex art.156, terzo comma, </a:t>
            </a:r>
            <a:r>
              <a:rPr lang="it-IT" b="1" cap="none" dirty="0" err="1" smtClean="0">
                <a:solidFill>
                  <a:srgbClr val="002060"/>
                </a:solidFill>
                <a:latin typeface="Bookman Old Style" panose="02050604050505020204" pitchFamily="18" charset="0"/>
              </a:rPr>
              <a:t>c.p.c.</a:t>
            </a:r>
            <a:endParaRPr lang="it-IT" b="1" cap="none" dirty="0" smtClean="0">
              <a:solidFill>
                <a:srgbClr val="002060"/>
              </a:solidFill>
              <a:latin typeface="Bookman Old Style" panose="02050604050505020204" pitchFamily="18" charset="0"/>
            </a:endParaRPr>
          </a:p>
          <a:p>
            <a:pPr marL="0" indent="0" algn="just">
              <a:buNone/>
            </a:pPr>
            <a:r>
              <a:rPr lang="it-IT" b="1" cap="none" dirty="0" smtClean="0">
                <a:solidFill>
                  <a:srgbClr val="002060"/>
                </a:solidFill>
                <a:latin typeface="Bookman Old Style" panose="02050604050505020204" pitchFamily="18" charset="0"/>
              </a:rPr>
              <a:t>La tempestiva conoscenza nelle opposizioni 617 </a:t>
            </a:r>
            <a:r>
              <a:rPr lang="it-IT" b="1" cap="none" dirty="0" err="1" smtClean="0">
                <a:solidFill>
                  <a:srgbClr val="002060"/>
                </a:solidFill>
                <a:latin typeface="Bookman Old Style" panose="02050604050505020204" pitchFamily="18" charset="0"/>
              </a:rPr>
              <a:t>c.p.c.</a:t>
            </a:r>
            <a:r>
              <a:rPr lang="it-IT" b="1" cap="none" dirty="0" smtClean="0">
                <a:solidFill>
                  <a:srgbClr val="002060"/>
                </a:solidFill>
                <a:latin typeface="Bookman Old Style" panose="02050604050505020204" pitchFamily="18" charset="0"/>
              </a:rPr>
              <a:t> </a:t>
            </a:r>
            <a:r>
              <a:rPr lang="it-IT" cap="none" dirty="0" smtClean="0">
                <a:solidFill>
                  <a:srgbClr val="002060"/>
                </a:solidFill>
                <a:latin typeface="Bookman Old Style" panose="02050604050505020204" pitchFamily="18" charset="0"/>
              </a:rPr>
              <a:t>(conoscenza della opposizione prima del compimento dell’atto successivo). </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892152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1"/>
            <a:ext cx="10364451" cy="1160059"/>
          </a:xfrm>
        </p:spPr>
        <p:txBody>
          <a:bodyPr>
            <a:normAutofit/>
          </a:bodyPr>
          <a:lstStyle/>
          <a:p>
            <a:r>
              <a:rPr lang="it-IT" sz="3000" b="1" i="1" cap="none" dirty="0" smtClean="0">
                <a:solidFill>
                  <a:srgbClr val="002060"/>
                </a:solidFill>
                <a:latin typeface="Bookman Old Style" panose="02050604050505020204" pitchFamily="18" charset="0"/>
              </a:rPr>
              <a:t>La sanatoria delineata dalla Corte</a:t>
            </a:r>
            <a:br>
              <a:rPr lang="it-IT" sz="3000" b="1" i="1" cap="none" dirty="0" smtClean="0">
                <a:solidFill>
                  <a:srgbClr val="002060"/>
                </a:solidFill>
                <a:latin typeface="Bookman Old Style" panose="02050604050505020204" pitchFamily="18" charset="0"/>
              </a:rPr>
            </a:br>
            <a:r>
              <a:rPr lang="it-IT" sz="3000" b="1" i="1" cap="none" dirty="0" smtClean="0">
                <a:solidFill>
                  <a:srgbClr val="002060"/>
                </a:solidFill>
                <a:latin typeface="Bookman Old Style" panose="02050604050505020204" pitchFamily="18" charset="0"/>
              </a:rPr>
              <a:t>Schema operativo </a:t>
            </a:r>
            <a:endParaRPr lang="it-IT" sz="30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160059"/>
            <a:ext cx="10363826" cy="5322627"/>
          </a:xfrm>
        </p:spPr>
        <p:txBody>
          <a:bodyPr>
            <a:normAutofit/>
          </a:bodyPr>
          <a:lstStyle/>
          <a:p>
            <a:pPr marL="0" indent="0" algn="just">
              <a:buNone/>
            </a:pPr>
            <a:r>
              <a:rPr lang="it-IT" sz="1800" b="1" cap="none" dirty="0" smtClean="0">
                <a:solidFill>
                  <a:srgbClr val="002060"/>
                </a:solidFill>
                <a:latin typeface="Bookman Old Style" panose="02050604050505020204" pitchFamily="18" charset="0"/>
              </a:rPr>
              <a:t>La sanatoria si ha allorquando l’atto raggiunge il suo scopo, ovvero perviene nella sfera di conoscenza del GE.</a:t>
            </a:r>
          </a:p>
          <a:p>
            <a:pPr marL="0" indent="0" algn="just">
              <a:buNone/>
            </a:pPr>
            <a:r>
              <a:rPr lang="it-IT" sz="1800" b="1" cap="none" dirty="0" smtClean="0">
                <a:solidFill>
                  <a:srgbClr val="002060"/>
                </a:solidFill>
                <a:latin typeface="Bookman Old Style" panose="02050604050505020204" pitchFamily="18" charset="0"/>
              </a:rPr>
              <a:t>Domanda giudiziale inequivocabilmente diretta al GE </a:t>
            </a:r>
            <a:r>
              <a:rPr lang="it-IT" sz="1800" cap="none" dirty="0" smtClean="0">
                <a:solidFill>
                  <a:srgbClr val="002060"/>
                </a:solidFill>
                <a:latin typeface="Bookman Old Style" panose="02050604050505020204" pitchFamily="18" charset="0"/>
              </a:rPr>
              <a:t>(atto contenente i requisiti minimi per il raggiungimento dello scopo, ovvero sia diretto al GE, rechi il numero di RGE, e  sia depositato nello stesso ufficio di appartenenza del GE) – </a:t>
            </a:r>
            <a:r>
              <a:rPr lang="it-IT" sz="1800" b="1" cap="none" dirty="0" smtClean="0">
                <a:solidFill>
                  <a:srgbClr val="002060"/>
                </a:solidFill>
                <a:latin typeface="Bookman Old Style" panose="02050604050505020204" pitchFamily="18" charset="0"/>
              </a:rPr>
              <a:t>sanatoria:</a:t>
            </a:r>
            <a:r>
              <a:rPr lang="it-IT" sz="1800" cap="none" dirty="0" smtClean="0">
                <a:solidFill>
                  <a:srgbClr val="002060"/>
                </a:solidFill>
                <a:latin typeface="Bookman Old Style" panose="02050604050505020204" pitchFamily="18" charset="0"/>
              </a:rPr>
              <a:t> inserimento della domanda nel fascicolo dell’esecuzione ad opera della stessa cancelleria che ha l’obbligo di inserire nel fascicolo dell’esecuzione tutte le domande che sono interpretabili come rivolte al GE, </a:t>
            </a:r>
            <a:r>
              <a:rPr lang="it-IT" sz="1800" u="sng" cap="none" dirty="0" smtClean="0">
                <a:solidFill>
                  <a:srgbClr val="002060"/>
                </a:solidFill>
                <a:latin typeface="Bookman Old Style" panose="02050604050505020204" pitchFamily="18" charset="0"/>
              </a:rPr>
              <a:t>anche se eventualmente iscritte erroneamente al ruolo contenzioso </a:t>
            </a:r>
            <a:r>
              <a:rPr lang="it-IT" sz="1800" cap="none" dirty="0" smtClean="0">
                <a:solidFill>
                  <a:srgbClr val="002060"/>
                </a:solidFill>
                <a:latin typeface="Bookman Old Style" panose="02050604050505020204" pitchFamily="18" charset="0"/>
              </a:rPr>
              <a:t>– </a:t>
            </a:r>
            <a:r>
              <a:rPr lang="it-IT" sz="1800" b="1" cap="none" dirty="0" smtClean="0">
                <a:solidFill>
                  <a:srgbClr val="002060"/>
                </a:solidFill>
                <a:latin typeface="Bookman Old Style" panose="02050604050505020204" pitchFamily="18" charset="0"/>
              </a:rPr>
              <a:t>effetti della sanatoria: </a:t>
            </a:r>
            <a:r>
              <a:rPr lang="it-IT" sz="1800" cap="none" dirty="0" smtClean="0">
                <a:solidFill>
                  <a:srgbClr val="002060"/>
                </a:solidFill>
                <a:latin typeface="Bookman Old Style" panose="02050604050505020204" pitchFamily="18" charset="0"/>
              </a:rPr>
              <a:t>dal momento in cui il ricorso è depositato presso l’Ufficio – eventuale decadenza non imputabile alla parte.</a:t>
            </a:r>
          </a:p>
          <a:p>
            <a:pPr marL="0" indent="0" algn="just">
              <a:buNone/>
            </a:pPr>
            <a:r>
              <a:rPr lang="it-IT" sz="1800" b="1" cap="none" dirty="0" smtClean="0">
                <a:solidFill>
                  <a:srgbClr val="002060"/>
                </a:solidFill>
                <a:latin typeface="Bookman Old Style" panose="02050604050505020204" pitchFamily="18" charset="0"/>
              </a:rPr>
              <a:t>Domanda inequivocabilmente rivolta ad un giudice diverso dal GE </a:t>
            </a:r>
            <a:r>
              <a:rPr lang="it-IT" sz="1800" cap="none" dirty="0" smtClean="0">
                <a:solidFill>
                  <a:srgbClr val="002060"/>
                </a:solidFill>
                <a:latin typeface="Bookman Old Style" panose="02050604050505020204" pitchFamily="18" charset="0"/>
              </a:rPr>
              <a:t>(atto espressamente rivolto ad un giudice diverso dal GE) – </a:t>
            </a:r>
            <a:r>
              <a:rPr lang="it-IT" sz="1800" b="1" cap="none" dirty="0" smtClean="0">
                <a:solidFill>
                  <a:srgbClr val="002060"/>
                </a:solidFill>
                <a:latin typeface="Bookman Old Style" panose="02050604050505020204" pitchFamily="18" charset="0"/>
              </a:rPr>
              <a:t>sanatoria:</a:t>
            </a:r>
            <a:r>
              <a:rPr lang="it-IT" sz="1800" cap="none" dirty="0" smtClean="0">
                <a:solidFill>
                  <a:srgbClr val="002060"/>
                </a:solidFill>
                <a:latin typeface="Bookman Old Style" panose="02050604050505020204" pitchFamily="18" charset="0"/>
              </a:rPr>
              <a:t> rilievo di ufficio o provvedimento su eccezione di parte; il GI dispone la rinnovazione dell’atto nullo e dispone la trasmissione nel fascicolo </a:t>
            </a:r>
            <a:r>
              <a:rPr lang="it-IT" sz="1800" cap="none" dirty="0">
                <a:solidFill>
                  <a:srgbClr val="002060"/>
                </a:solidFill>
                <a:latin typeface="Bookman Old Style" panose="02050604050505020204" pitchFamily="18" charset="0"/>
              </a:rPr>
              <a:t>dell’esecuzione </a:t>
            </a:r>
            <a:r>
              <a:rPr lang="it-IT" sz="1800" cap="none" dirty="0" smtClean="0">
                <a:solidFill>
                  <a:srgbClr val="002060"/>
                </a:solidFill>
                <a:latin typeface="Bookman Old Style" panose="02050604050505020204" pitchFamily="18" charset="0"/>
              </a:rPr>
              <a:t>– </a:t>
            </a:r>
            <a:r>
              <a:rPr lang="it-IT" sz="1800" b="1" cap="none" dirty="0" smtClean="0">
                <a:solidFill>
                  <a:srgbClr val="002060"/>
                </a:solidFill>
                <a:latin typeface="Bookman Old Style" panose="02050604050505020204" pitchFamily="18" charset="0"/>
              </a:rPr>
              <a:t>effetti </a:t>
            </a:r>
            <a:r>
              <a:rPr lang="it-IT" sz="1800" b="1" cap="none" dirty="0">
                <a:solidFill>
                  <a:srgbClr val="002060"/>
                </a:solidFill>
                <a:latin typeface="Bookman Old Style" panose="02050604050505020204" pitchFamily="18" charset="0"/>
              </a:rPr>
              <a:t>della sanatoria: </a:t>
            </a:r>
            <a:r>
              <a:rPr lang="it-IT" sz="1800" cap="none" dirty="0">
                <a:solidFill>
                  <a:srgbClr val="002060"/>
                </a:solidFill>
                <a:latin typeface="Bookman Old Style" panose="02050604050505020204" pitchFamily="18" charset="0"/>
              </a:rPr>
              <a:t>dal momento in cui </a:t>
            </a:r>
            <a:r>
              <a:rPr lang="it-IT" sz="1800" cap="none" dirty="0" smtClean="0">
                <a:solidFill>
                  <a:srgbClr val="002060"/>
                </a:solidFill>
                <a:latin typeface="Bookman Old Style" panose="02050604050505020204" pitchFamily="18" charset="0"/>
              </a:rPr>
              <a:t>è reso il provvedimento dal G.I. </a:t>
            </a:r>
            <a:r>
              <a:rPr lang="it-IT" sz="1800" cap="none" dirty="0">
                <a:solidFill>
                  <a:srgbClr val="002060"/>
                </a:solidFill>
                <a:latin typeface="Bookman Old Style" panose="02050604050505020204" pitchFamily="18" charset="0"/>
              </a:rPr>
              <a:t>– eventuale decadenza </a:t>
            </a:r>
            <a:r>
              <a:rPr lang="it-IT" sz="1800" cap="none" dirty="0" smtClean="0">
                <a:solidFill>
                  <a:srgbClr val="002060"/>
                </a:solidFill>
                <a:latin typeface="Bookman Old Style" panose="02050604050505020204" pitchFamily="18" charset="0"/>
              </a:rPr>
              <a:t>imputabile alla parte.</a:t>
            </a:r>
            <a:endParaRPr lang="it-IT" sz="1800" cap="none" dirty="0">
              <a:solidFill>
                <a:srgbClr val="002060"/>
              </a:solidFill>
              <a:latin typeface="Bookman Old Style" panose="02050604050505020204" pitchFamily="18" charset="0"/>
            </a:endParaRPr>
          </a:p>
          <a:p>
            <a:pPr marL="0" indent="0" algn="just">
              <a:buNone/>
            </a:pPr>
            <a:endParaRPr lang="it-IT" sz="1800"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110897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109183"/>
            <a:ext cx="10364451" cy="1078172"/>
          </a:xfrm>
        </p:spPr>
        <p:txBody>
          <a:bodyPr>
            <a:normAutofit/>
          </a:bodyPr>
          <a:lstStyle/>
          <a:p>
            <a:r>
              <a:rPr lang="it-IT" sz="3000" b="1" i="1" cap="none" dirty="0" smtClean="0">
                <a:solidFill>
                  <a:srgbClr val="002060"/>
                </a:solidFill>
                <a:latin typeface="Bookman Old Style" panose="02050604050505020204" pitchFamily="18" charset="0"/>
              </a:rPr>
              <a:t>Schema operativo …segue…</a:t>
            </a:r>
            <a:endParaRPr lang="it-IT" sz="30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187356"/>
            <a:ext cx="10363826" cy="4603844"/>
          </a:xfrm>
        </p:spPr>
        <p:txBody>
          <a:bodyPr/>
          <a:lstStyle/>
          <a:p>
            <a:pPr marL="0" indent="0" algn="just">
              <a:buNone/>
            </a:pPr>
            <a:r>
              <a:rPr lang="it-IT" b="1" cap="none" dirty="0" smtClean="0">
                <a:solidFill>
                  <a:srgbClr val="002060"/>
                </a:solidFill>
                <a:latin typeface="Bookman Old Style" panose="02050604050505020204" pitchFamily="18" charset="0"/>
              </a:rPr>
              <a:t>Cosa deve fare il Giudice del contenzioso raggiunto da un atto introduttivo di una opposizione </a:t>
            </a:r>
            <a:r>
              <a:rPr lang="it-IT" b="1" cap="none" dirty="0" err="1" smtClean="0">
                <a:solidFill>
                  <a:srgbClr val="002060"/>
                </a:solidFill>
                <a:latin typeface="Bookman Old Style" panose="02050604050505020204" pitchFamily="18" charset="0"/>
              </a:rPr>
              <a:t>endoesecutiva</a:t>
            </a:r>
            <a:r>
              <a:rPr lang="it-IT" b="1" cap="none" dirty="0" smtClean="0">
                <a:solidFill>
                  <a:srgbClr val="002060"/>
                </a:solidFill>
                <a:latin typeface="Bookman Old Style" panose="02050604050505020204" pitchFamily="18" charset="0"/>
              </a:rPr>
              <a:t>?</a:t>
            </a:r>
          </a:p>
          <a:p>
            <a:pPr marL="0" indent="0" algn="just">
              <a:buNone/>
            </a:pPr>
            <a:r>
              <a:rPr lang="it-IT" cap="none" dirty="0" smtClean="0">
                <a:solidFill>
                  <a:srgbClr val="002060"/>
                </a:solidFill>
                <a:latin typeface="Bookman Old Style" panose="02050604050505020204" pitchFamily="18" charset="0"/>
              </a:rPr>
              <a:t>a) </a:t>
            </a:r>
            <a:r>
              <a:rPr lang="it-IT" cap="none" dirty="0">
                <a:solidFill>
                  <a:srgbClr val="002060"/>
                </a:solidFill>
                <a:latin typeface="Bookman Old Style" panose="02050604050505020204" pitchFamily="18" charset="0"/>
              </a:rPr>
              <a:t>Rilevare la nullità dell’atto introduttivo, anche senza istanza di parte, e disporre la trasmissione degli atti al Giudice dell’esecuzione, verificando che si possa svolgere tempestivamente la fase sommaria (sul punto, bisognerebbe discutere di questa verifica da parte del Giudice del contenzioso);</a:t>
            </a:r>
          </a:p>
          <a:p>
            <a:pPr marL="0" indent="0" algn="just">
              <a:buNone/>
            </a:pPr>
            <a:r>
              <a:rPr lang="it-IT" cap="none" dirty="0" smtClean="0">
                <a:solidFill>
                  <a:srgbClr val="002060"/>
                </a:solidFill>
                <a:latin typeface="Bookman Old Style" panose="02050604050505020204" pitchFamily="18" charset="0"/>
              </a:rPr>
              <a:t>b) </a:t>
            </a:r>
            <a:r>
              <a:rPr lang="it-IT" cap="none" dirty="0">
                <a:solidFill>
                  <a:srgbClr val="002060"/>
                </a:solidFill>
                <a:latin typeface="Bookman Old Style" panose="02050604050505020204" pitchFamily="18" charset="0"/>
              </a:rPr>
              <a:t>Pronunciare la improponibilità della domanda, (per difetto della fase sommaria), laddove non sia possibile la sanatoria/regolarizzazione;</a:t>
            </a:r>
          </a:p>
          <a:p>
            <a:pPr marL="0" indent="0" algn="just">
              <a:buNone/>
            </a:pPr>
            <a:r>
              <a:rPr lang="it-IT" cap="none" dirty="0" smtClean="0">
                <a:solidFill>
                  <a:srgbClr val="002060"/>
                </a:solidFill>
                <a:latin typeface="Bookman Old Style" panose="02050604050505020204" pitchFamily="18" charset="0"/>
              </a:rPr>
              <a:t>c) In nessun caso può decidere il merito, perché darebbe vita ad una sentenza viziata da nullità  («nullità censurabile in via di impugnazione e rilevabile d’ufficio, salvo il giudicato interno»)</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8048046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109183"/>
            <a:ext cx="10364451" cy="818866"/>
          </a:xfrm>
        </p:spPr>
        <p:txBody>
          <a:bodyPr>
            <a:normAutofit/>
          </a:bodyPr>
          <a:lstStyle/>
          <a:p>
            <a:r>
              <a:rPr lang="it-IT" sz="2400" b="1" i="1" cap="none" dirty="0" smtClean="0">
                <a:solidFill>
                  <a:srgbClr val="002060"/>
                </a:solidFill>
                <a:latin typeface="Bookman Old Style" panose="02050604050505020204" pitchFamily="18" charset="0"/>
              </a:rPr>
              <a:t>Riflessioni «in punta di piedi»</a:t>
            </a:r>
            <a:br>
              <a:rPr lang="it-IT" sz="2400" b="1" i="1" cap="none" dirty="0" smtClean="0">
                <a:solidFill>
                  <a:srgbClr val="002060"/>
                </a:solidFill>
                <a:latin typeface="Bookman Old Style" panose="02050604050505020204" pitchFamily="18" charset="0"/>
              </a:rPr>
            </a:br>
            <a:r>
              <a:rPr lang="it-IT" sz="2400" b="1" i="1" cap="none" dirty="0" smtClean="0">
                <a:solidFill>
                  <a:srgbClr val="002060"/>
                </a:solidFill>
                <a:latin typeface="Bookman Old Style" panose="02050604050505020204" pitchFamily="18" charset="0"/>
              </a:rPr>
              <a:t>sulla soluzione offerta dalla Suprema Corte</a:t>
            </a:r>
            <a:endParaRPr lang="it-IT" sz="24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928049"/>
            <a:ext cx="10363826" cy="4863151"/>
          </a:xfrm>
        </p:spPr>
        <p:txBody>
          <a:bodyPr>
            <a:normAutofit/>
          </a:bodyPr>
          <a:lstStyle/>
          <a:p>
            <a:pPr marL="0" indent="0" algn="just">
              <a:buNone/>
            </a:pPr>
            <a:r>
              <a:rPr lang="it-IT" cap="none" dirty="0" smtClean="0">
                <a:solidFill>
                  <a:srgbClr val="002060"/>
                </a:solidFill>
                <a:latin typeface="Bookman Old Style" panose="02050604050505020204" pitchFamily="18" charset="0"/>
              </a:rPr>
              <a:t>La nozione di forma degli atti processuali e la nullità degli atti come vizio di forma</a:t>
            </a:r>
            <a:r>
              <a:rPr lang="it-IT" cap="none" dirty="0">
                <a:solidFill>
                  <a:srgbClr val="002060"/>
                </a:solidFill>
                <a:latin typeface="Bookman Old Style" panose="02050604050505020204" pitchFamily="18" charset="0"/>
              </a:rPr>
              <a:t>. </a:t>
            </a:r>
            <a:endParaRPr lang="it-IT" cap="none" dirty="0" smtClean="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Nella </a:t>
            </a:r>
            <a:r>
              <a:rPr lang="it-IT" cap="none" dirty="0">
                <a:solidFill>
                  <a:srgbClr val="002060"/>
                </a:solidFill>
                <a:latin typeface="Bookman Old Style" panose="02050604050505020204" pitchFamily="18" charset="0"/>
              </a:rPr>
              <a:t>detta nozione, sono sicuramente riconducibili le modalità di esternazione dell’atto, gli schemi dei modelli delineati dalla legge, la provenienza dal soggetto legittimato a compiere quegli atti, ed il rispetto dell’ordine prefissato dei termini. </a:t>
            </a:r>
            <a:endParaRPr lang="it-IT" cap="none" dirty="0" smtClean="0">
              <a:solidFill>
                <a:srgbClr val="002060"/>
              </a:solidFill>
              <a:latin typeface="Bookman Old Style" panose="02050604050505020204" pitchFamily="18" charset="0"/>
            </a:endParaRPr>
          </a:p>
          <a:p>
            <a:pPr marL="0" indent="0" algn="just">
              <a:buNone/>
            </a:pPr>
            <a:r>
              <a:rPr lang="it-IT" u="sng" cap="none" dirty="0" smtClean="0">
                <a:solidFill>
                  <a:srgbClr val="002060"/>
                </a:solidFill>
                <a:latin typeface="Bookman Old Style" panose="02050604050505020204" pitchFamily="18" charset="0"/>
              </a:rPr>
              <a:t>La forma come concetto «evanescente»: rientra in essa la circostanza che a decidere della opposizione debba essere, in prima battuta e necessariamente, il GE, e quindi che la domanda debba essere rivolta al GE ed inserita agli atti del fascicolo dell’esecuzione? </a:t>
            </a:r>
            <a:endParaRPr lang="it-IT" cap="none" dirty="0" smtClean="0">
              <a:solidFill>
                <a:srgbClr val="002060"/>
              </a:solidFill>
              <a:latin typeface="Bookman Old Style" panose="02050604050505020204" pitchFamily="18" charset="0"/>
            </a:endParaRPr>
          </a:p>
          <a:p>
            <a:pPr marL="0" indent="0" algn="just">
              <a:buNone/>
            </a:pPr>
            <a:r>
              <a:rPr lang="it-IT" u="sng" cap="none" dirty="0" smtClean="0">
                <a:solidFill>
                  <a:srgbClr val="002060"/>
                </a:solidFill>
                <a:latin typeface="Bookman Old Style" panose="02050604050505020204" pitchFamily="18" charset="0"/>
              </a:rPr>
              <a:t>La sanatoria non per attività della parte, ma per attività della cancelleria o per provvedimento del Giudice: una soluzione coerente con il sistema delineato dal codice?</a:t>
            </a:r>
            <a:endParaRPr lang="it-IT" u="sng"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40164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09309" y="0"/>
            <a:ext cx="10364451" cy="1542197"/>
          </a:xfrm>
        </p:spPr>
        <p:txBody>
          <a:bodyPr>
            <a:normAutofit/>
          </a:bodyPr>
          <a:lstStyle/>
          <a:p>
            <a:r>
              <a:rPr lang="it-IT" sz="4800" b="1" i="1" cap="none" dirty="0" smtClean="0">
                <a:solidFill>
                  <a:srgbClr val="002060"/>
                </a:solidFill>
                <a:latin typeface="Bookman Old Style" panose="02050604050505020204" pitchFamily="18" charset="0"/>
              </a:rPr>
              <a:t>La cornice normativa</a:t>
            </a:r>
            <a:endParaRPr lang="it-IT" sz="48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678675"/>
            <a:ext cx="10363826" cy="4926841"/>
          </a:xfrm>
        </p:spPr>
        <p:txBody>
          <a:bodyPr>
            <a:normAutofit/>
          </a:bodyPr>
          <a:lstStyle/>
          <a:p>
            <a:pPr marL="0" indent="0" algn="just">
              <a:buNone/>
            </a:pPr>
            <a:r>
              <a:rPr lang="it-IT" sz="2800" cap="none" dirty="0" smtClean="0">
                <a:solidFill>
                  <a:srgbClr val="002060"/>
                </a:solidFill>
                <a:latin typeface="Bookman Old Style" panose="02050604050505020204" pitchFamily="18" charset="0"/>
              </a:rPr>
              <a:t>La </a:t>
            </a:r>
            <a:r>
              <a:rPr lang="it-IT" sz="2800" cap="none" dirty="0">
                <a:solidFill>
                  <a:srgbClr val="002060"/>
                </a:solidFill>
                <a:latin typeface="Bookman Old Style" panose="02050604050505020204" pitchFamily="18" charset="0"/>
              </a:rPr>
              <a:t>legge  del 24.02.2006 n. 52 </a:t>
            </a:r>
            <a:r>
              <a:rPr lang="it-IT" sz="2800" cap="none" dirty="0" smtClean="0">
                <a:solidFill>
                  <a:srgbClr val="002060"/>
                </a:solidFill>
                <a:latin typeface="Bookman Old Style" panose="02050604050505020204" pitchFamily="18" charset="0"/>
              </a:rPr>
              <a:t>e la riforma delle </a:t>
            </a:r>
            <a:r>
              <a:rPr lang="it-IT" sz="2800" cap="none" dirty="0">
                <a:solidFill>
                  <a:srgbClr val="002060"/>
                </a:solidFill>
                <a:latin typeface="Bookman Old Style" panose="02050604050505020204" pitchFamily="18" charset="0"/>
              </a:rPr>
              <a:t>opposizioni </a:t>
            </a:r>
            <a:r>
              <a:rPr lang="it-IT" sz="2800" cap="none" dirty="0" err="1" smtClean="0">
                <a:solidFill>
                  <a:srgbClr val="002060"/>
                </a:solidFill>
                <a:latin typeface="Bookman Old Style" panose="02050604050505020204" pitchFamily="18" charset="0"/>
              </a:rPr>
              <a:t>endoesecutive</a:t>
            </a:r>
            <a:r>
              <a:rPr lang="it-IT" sz="2800" cap="none" dirty="0" smtClean="0">
                <a:solidFill>
                  <a:srgbClr val="002060"/>
                </a:solidFill>
                <a:latin typeface="Bookman Old Style" panose="02050604050505020204" pitchFamily="18" charset="0"/>
              </a:rPr>
              <a:t>.</a:t>
            </a:r>
          </a:p>
          <a:p>
            <a:pPr marL="0" indent="0" algn="just">
              <a:buNone/>
            </a:pPr>
            <a:r>
              <a:rPr lang="it-IT" sz="2800" cap="none" dirty="0" smtClean="0">
                <a:solidFill>
                  <a:srgbClr val="002060"/>
                </a:solidFill>
                <a:latin typeface="Bookman Old Style" panose="02050604050505020204" pitchFamily="18" charset="0"/>
              </a:rPr>
              <a:t>In particolare, la </a:t>
            </a:r>
            <a:r>
              <a:rPr lang="it-IT" sz="2800" cap="none" dirty="0">
                <a:solidFill>
                  <a:srgbClr val="002060"/>
                </a:solidFill>
                <a:latin typeface="Bookman Old Style" panose="02050604050505020204" pitchFamily="18" charset="0"/>
              </a:rPr>
              <a:t>modifica dell’art.616 </a:t>
            </a:r>
            <a:r>
              <a:rPr lang="it-IT" sz="2800" cap="none" dirty="0" err="1">
                <a:solidFill>
                  <a:srgbClr val="002060"/>
                </a:solidFill>
                <a:latin typeface="Bookman Old Style" panose="02050604050505020204" pitchFamily="18" charset="0"/>
              </a:rPr>
              <a:t>c.p.c.</a:t>
            </a:r>
            <a:r>
              <a:rPr lang="it-IT" sz="2800" cap="none" dirty="0">
                <a:solidFill>
                  <a:srgbClr val="002060"/>
                </a:solidFill>
                <a:latin typeface="Bookman Old Style" panose="02050604050505020204" pitchFamily="18" charset="0"/>
              </a:rPr>
              <a:t>, 618, secondo comma, </a:t>
            </a:r>
            <a:r>
              <a:rPr lang="it-IT" sz="2800" cap="none" dirty="0" err="1">
                <a:solidFill>
                  <a:srgbClr val="002060"/>
                </a:solidFill>
                <a:latin typeface="Bookman Old Style" panose="02050604050505020204" pitchFamily="18" charset="0"/>
              </a:rPr>
              <a:t>c.p.c.</a:t>
            </a:r>
            <a:r>
              <a:rPr lang="it-IT" sz="2800" cap="none" dirty="0">
                <a:solidFill>
                  <a:srgbClr val="002060"/>
                </a:solidFill>
                <a:latin typeface="Bookman Old Style" panose="02050604050505020204" pitchFamily="18" charset="0"/>
              </a:rPr>
              <a:t>, 619, terzo comma </a:t>
            </a:r>
            <a:r>
              <a:rPr lang="it-IT" sz="2800" cap="none" dirty="0" err="1">
                <a:solidFill>
                  <a:srgbClr val="002060"/>
                </a:solidFill>
                <a:latin typeface="Bookman Old Style" panose="02050604050505020204" pitchFamily="18" charset="0"/>
              </a:rPr>
              <a:t>c.p.c.</a:t>
            </a:r>
            <a:r>
              <a:rPr lang="it-IT" sz="2800" cap="none" dirty="0">
                <a:solidFill>
                  <a:srgbClr val="002060"/>
                </a:solidFill>
                <a:latin typeface="Bookman Old Style" panose="02050604050505020204" pitchFamily="18" charset="0"/>
              </a:rPr>
              <a:t>. </a:t>
            </a:r>
            <a:endParaRPr lang="it-IT" sz="2800" cap="none" dirty="0" smtClean="0">
              <a:solidFill>
                <a:srgbClr val="002060"/>
              </a:solidFill>
              <a:latin typeface="Bookman Old Style" panose="02050604050505020204" pitchFamily="18" charset="0"/>
            </a:endParaRPr>
          </a:p>
          <a:p>
            <a:pPr marL="0" indent="0" algn="just">
              <a:buNone/>
            </a:pPr>
            <a:r>
              <a:rPr lang="it-IT" sz="2800" cap="none" dirty="0" smtClean="0">
                <a:solidFill>
                  <a:srgbClr val="002060"/>
                </a:solidFill>
                <a:latin typeface="Bookman Old Style" panose="02050604050505020204" pitchFamily="18" charset="0"/>
              </a:rPr>
              <a:t>La netta «cesura» tra la fase sommaria innanzi al GE e la fase di merito innanzi al GI.</a:t>
            </a:r>
          </a:p>
          <a:p>
            <a:pPr marL="0" indent="0" algn="just">
              <a:buNone/>
            </a:pPr>
            <a:r>
              <a:rPr lang="it-IT" sz="2800" cap="none" dirty="0" smtClean="0">
                <a:solidFill>
                  <a:srgbClr val="002060"/>
                </a:solidFill>
                <a:latin typeface="Bookman Old Style" panose="02050604050505020204" pitchFamily="18" charset="0"/>
              </a:rPr>
              <a:t>Giudizio monofasico o bifasico, sebbene unico? </a:t>
            </a:r>
          </a:p>
          <a:p>
            <a:pPr marL="0" indent="0">
              <a:buNone/>
            </a:pPr>
            <a:endParaRPr lang="it-IT" sz="3200" cap="none" dirty="0">
              <a:latin typeface="Bookman Old Style" panose="02050604050505020204" pitchFamily="18" charset="0"/>
            </a:endParaRPr>
          </a:p>
        </p:txBody>
      </p:sp>
    </p:spTree>
    <p:extLst>
      <p:ext uri="{BB962C8B-B14F-4D97-AF65-F5344CB8AC3E}">
        <p14:creationId xmlns:p14="http://schemas.microsoft.com/office/powerpoint/2010/main" val="27594656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204715"/>
            <a:ext cx="10364451" cy="1241946"/>
          </a:xfrm>
        </p:spPr>
        <p:txBody>
          <a:bodyPr>
            <a:normAutofit/>
          </a:bodyPr>
          <a:lstStyle/>
          <a:p>
            <a:r>
              <a:rPr lang="it-IT" sz="2800" b="1" i="1" cap="none" dirty="0" smtClean="0">
                <a:solidFill>
                  <a:srgbClr val="002060"/>
                </a:solidFill>
                <a:latin typeface="Bookman Old Style" panose="02050604050505020204" pitchFamily="18" charset="0"/>
              </a:rPr>
              <a:t>Il profilo concreto della sentenza :</a:t>
            </a:r>
            <a:br>
              <a:rPr lang="it-IT" sz="2800" b="1" i="1" cap="none" dirty="0" smtClean="0">
                <a:solidFill>
                  <a:srgbClr val="002060"/>
                </a:solidFill>
                <a:latin typeface="Bookman Old Style" panose="02050604050505020204" pitchFamily="18" charset="0"/>
              </a:rPr>
            </a:br>
            <a:r>
              <a:rPr lang="it-IT" sz="2800" b="1" i="1" cap="none" dirty="0" smtClean="0">
                <a:solidFill>
                  <a:srgbClr val="002060"/>
                </a:solidFill>
                <a:latin typeface="Bookman Old Style" panose="02050604050505020204" pitchFamily="18" charset="0"/>
              </a:rPr>
              <a:t>una diversa lettura</a:t>
            </a:r>
            <a:endParaRPr lang="it-IT" sz="28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818865"/>
            <a:ext cx="10363826" cy="6209731"/>
          </a:xfrm>
        </p:spPr>
        <p:txBody>
          <a:bodyPr>
            <a:noAutofit/>
          </a:bodyPr>
          <a:lstStyle/>
          <a:p>
            <a:pPr marL="0" indent="0" algn="just">
              <a:buNone/>
            </a:pPr>
            <a:r>
              <a:rPr lang="it-IT" sz="1800" b="1" cap="none" dirty="0">
                <a:solidFill>
                  <a:srgbClr val="002060"/>
                </a:solidFill>
                <a:latin typeface="Bookman Old Style" panose="02050604050505020204" pitchFamily="18" charset="0"/>
              </a:rPr>
              <a:t>La trasmissione degli atti al GE, </a:t>
            </a:r>
            <a:r>
              <a:rPr lang="it-IT" sz="1800" b="1" cap="none" dirty="0" smtClean="0">
                <a:solidFill>
                  <a:srgbClr val="002060"/>
                </a:solidFill>
                <a:latin typeface="Bookman Old Style" panose="02050604050505020204" pitchFamily="18" charset="0"/>
              </a:rPr>
              <a:t>laddove </a:t>
            </a:r>
            <a:r>
              <a:rPr lang="it-IT" sz="1800" b="1" cap="none" dirty="0">
                <a:solidFill>
                  <a:srgbClr val="002060"/>
                </a:solidFill>
                <a:latin typeface="Bookman Old Style" panose="02050604050505020204" pitchFamily="18" charset="0"/>
              </a:rPr>
              <a:t>sia possibile un tempestivo espletamento della fase sommaria</a:t>
            </a:r>
            <a:r>
              <a:rPr lang="it-IT" sz="1800" cap="none" dirty="0" smtClean="0">
                <a:solidFill>
                  <a:srgbClr val="002060"/>
                </a:solidFill>
                <a:latin typeface="Bookman Old Style" panose="02050604050505020204" pitchFamily="18" charset="0"/>
              </a:rPr>
              <a:t>.</a:t>
            </a:r>
          </a:p>
          <a:p>
            <a:pPr marL="0" indent="0" algn="just">
              <a:buNone/>
            </a:pPr>
            <a:r>
              <a:rPr lang="it-IT" sz="1800" cap="none" dirty="0">
                <a:solidFill>
                  <a:srgbClr val="002060"/>
                </a:solidFill>
                <a:latin typeface="Bookman Old Style" panose="02050604050505020204" pitchFamily="18" charset="0"/>
              </a:rPr>
              <a:t>I requisiti formali ed i requisiti generali del processo.</a:t>
            </a:r>
          </a:p>
          <a:p>
            <a:pPr marL="0" indent="0" algn="just">
              <a:buNone/>
            </a:pPr>
            <a:r>
              <a:rPr lang="it-IT" sz="1800" cap="none" dirty="0">
                <a:solidFill>
                  <a:srgbClr val="002060"/>
                </a:solidFill>
                <a:latin typeface="Bookman Old Style" panose="02050604050505020204" pitchFamily="18" charset="0"/>
              </a:rPr>
              <a:t>Le questioni relative alla nullità, attenendo alla forma-contenuto dell’atto (nella specie introduttivo), a valle di un rapporto processuale validamente instaurato (rapporto non configurato dalla Corte come tale, nell’ipotesi in cui sia omessa la fase sommaria). </a:t>
            </a:r>
          </a:p>
          <a:p>
            <a:pPr marL="0" indent="0" algn="just">
              <a:buNone/>
            </a:pPr>
            <a:r>
              <a:rPr lang="it-IT" sz="1800" cap="none" dirty="0" smtClean="0">
                <a:solidFill>
                  <a:srgbClr val="002060"/>
                </a:solidFill>
                <a:latin typeface="Bookman Old Style" panose="02050604050505020204" pitchFamily="18" charset="0"/>
              </a:rPr>
              <a:t>La </a:t>
            </a:r>
            <a:r>
              <a:rPr lang="it-IT" sz="1800" cap="none" dirty="0">
                <a:solidFill>
                  <a:srgbClr val="002060"/>
                </a:solidFill>
                <a:latin typeface="Bookman Old Style" panose="02050604050505020204" pitchFamily="18" charset="0"/>
              </a:rPr>
              <a:t>competenza e la ripartizione interna degli affari all’interno dello stesso Tribunale: meccanismi di recupero della domanda processuale non sconosciuti all’ordinamento processuale nel suo insieme.</a:t>
            </a:r>
          </a:p>
          <a:p>
            <a:pPr marL="0" indent="0" algn="just">
              <a:buNone/>
            </a:pPr>
            <a:r>
              <a:rPr lang="it-IT" sz="1800" b="1" cap="none" dirty="0" smtClean="0">
                <a:solidFill>
                  <a:srgbClr val="002060"/>
                </a:solidFill>
                <a:latin typeface="Bookman Old Style" panose="02050604050505020204" pitchFamily="18" charset="0"/>
              </a:rPr>
              <a:t>I meccanismi di conservazione della </a:t>
            </a:r>
            <a:r>
              <a:rPr lang="it-IT" sz="1800" b="1" cap="none" dirty="0">
                <a:solidFill>
                  <a:srgbClr val="002060"/>
                </a:solidFill>
                <a:latin typeface="Bookman Old Style" panose="02050604050505020204" pitchFamily="18" charset="0"/>
              </a:rPr>
              <a:t>domanda </a:t>
            </a:r>
            <a:r>
              <a:rPr lang="it-IT" sz="1800" b="1" cap="none" dirty="0" smtClean="0">
                <a:solidFill>
                  <a:srgbClr val="002060"/>
                </a:solidFill>
                <a:latin typeface="Bookman Old Style" panose="02050604050505020204" pitchFamily="18" charset="0"/>
              </a:rPr>
              <a:t>processuale</a:t>
            </a:r>
            <a:r>
              <a:rPr lang="it-IT" sz="1800" cap="none" dirty="0" smtClean="0">
                <a:solidFill>
                  <a:srgbClr val="002060"/>
                </a:solidFill>
                <a:latin typeface="Bookman Old Style" panose="02050604050505020204" pitchFamily="18" charset="0"/>
              </a:rPr>
              <a:t>: la </a:t>
            </a:r>
            <a:r>
              <a:rPr lang="it-IT" sz="1800" cap="none" dirty="0">
                <a:solidFill>
                  <a:srgbClr val="002060"/>
                </a:solidFill>
                <a:latin typeface="Bookman Old Style" panose="02050604050505020204" pitchFamily="18" charset="0"/>
              </a:rPr>
              <a:t>c.d. </a:t>
            </a:r>
            <a:r>
              <a:rPr lang="it-IT" sz="1800" i="1" cap="none" dirty="0" err="1">
                <a:solidFill>
                  <a:srgbClr val="002060"/>
                </a:solidFill>
                <a:latin typeface="Bookman Old Style" panose="02050604050505020204" pitchFamily="18" charset="0"/>
              </a:rPr>
              <a:t>translatio</a:t>
            </a:r>
            <a:r>
              <a:rPr lang="it-IT" sz="1800" i="1" cap="none" dirty="0">
                <a:solidFill>
                  <a:srgbClr val="002060"/>
                </a:solidFill>
                <a:latin typeface="Bookman Old Style" panose="02050604050505020204" pitchFamily="18" charset="0"/>
              </a:rPr>
              <a:t> </a:t>
            </a:r>
            <a:r>
              <a:rPr lang="it-IT" sz="1800" i="1" cap="none" dirty="0" err="1">
                <a:solidFill>
                  <a:srgbClr val="002060"/>
                </a:solidFill>
                <a:latin typeface="Bookman Old Style" panose="02050604050505020204" pitchFamily="18" charset="0"/>
              </a:rPr>
              <a:t>judicii</a:t>
            </a:r>
            <a:r>
              <a:rPr lang="it-IT" sz="1800" i="1" cap="none" dirty="0">
                <a:solidFill>
                  <a:srgbClr val="002060"/>
                </a:solidFill>
                <a:latin typeface="Bookman Old Style" panose="02050604050505020204" pitchFamily="18" charset="0"/>
              </a:rPr>
              <a:t> </a:t>
            </a:r>
            <a:r>
              <a:rPr lang="it-IT" sz="1800" cap="none" dirty="0">
                <a:solidFill>
                  <a:srgbClr val="002060"/>
                </a:solidFill>
                <a:latin typeface="Bookman Old Style" panose="02050604050505020204" pitchFamily="18" charset="0"/>
              </a:rPr>
              <a:t>per il difetto di giurisdizione e di </a:t>
            </a:r>
            <a:r>
              <a:rPr lang="it-IT" sz="1800" cap="none" dirty="0" smtClean="0">
                <a:solidFill>
                  <a:srgbClr val="002060"/>
                </a:solidFill>
                <a:latin typeface="Bookman Old Style" panose="02050604050505020204" pitchFamily="18" charset="0"/>
              </a:rPr>
              <a:t>competenza; la ipotesi di un </a:t>
            </a:r>
            <a:r>
              <a:rPr lang="it-IT" sz="1800" cap="none" dirty="0">
                <a:solidFill>
                  <a:srgbClr val="002060"/>
                </a:solidFill>
                <a:latin typeface="Bookman Old Style" panose="02050604050505020204" pitchFamily="18" charset="0"/>
              </a:rPr>
              <a:t>analogo meccanismo di recupero della domanda </a:t>
            </a:r>
            <a:r>
              <a:rPr lang="it-IT" sz="1800" cap="none" dirty="0" smtClean="0">
                <a:solidFill>
                  <a:srgbClr val="002060"/>
                </a:solidFill>
                <a:latin typeface="Bookman Old Style" panose="02050604050505020204" pitchFamily="18" charset="0"/>
              </a:rPr>
              <a:t>nel </a:t>
            </a:r>
            <a:r>
              <a:rPr lang="it-IT" sz="1800" cap="none" dirty="0">
                <a:solidFill>
                  <a:srgbClr val="002060"/>
                </a:solidFill>
                <a:latin typeface="Bookman Old Style" panose="02050604050505020204" pitchFamily="18" charset="0"/>
              </a:rPr>
              <a:t>caso di </a:t>
            </a:r>
            <a:r>
              <a:rPr lang="it-IT" sz="1800" cap="none" dirty="0" smtClean="0">
                <a:solidFill>
                  <a:srgbClr val="002060"/>
                </a:solidFill>
                <a:latin typeface="Bookman Old Style" panose="02050604050505020204" pitchFamily="18" charset="0"/>
              </a:rPr>
              <a:t>atto introduttivo </a:t>
            </a:r>
            <a:r>
              <a:rPr lang="it-IT" sz="1800" cap="none" dirty="0">
                <a:solidFill>
                  <a:srgbClr val="002060"/>
                </a:solidFill>
                <a:latin typeface="Bookman Old Style" panose="02050604050505020204" pitchFamily="18" charset="0"/>
              </a:rPr>
              <a:t>non </a:t>
            </a:r>
            <a:r>
              <a:rPr lang="it-IT" sz="1800" cap="none" dirty="0" smtClean="0">
                <a:solidFill>
                  <a:srgbClr val="002060"/>
                </a:solidFill>
                <a:latin typeface="Bookman Old Style" panose="02050604050505020204" pitchFamily="18" charset="0"/>
              </a:rPr>
              <a:t>rivolto </a:t>
            </a:r>
            <a:r>
              <a:rPr lang="it-IT" sz="1800" cap="none" dirty="0">
                <a:solidFill>
                  <a:srgbClr val="002060"/>
                </a:solidFill>
                <a:latin typeface="Bookman Old Style" panose="02050604050505020204" pitchFamily="18" charset="0"/>
              </a:rPr>
              <a:t>al giudice dell’esecuzione, bensì al giudice del </a:t>
            </a:r>
            <a:r>
              <a:rPr lang="it-IT" sz="1800" cap="none" dirty="0" smtClean="0">
                <a:solidFill>
                  <a:srgbClr val="002060"/>
                </a:solidFill>
                <a:latin typeface="Bookman Old Style" panose="02050604050505020204" pitchFamily="18" charset="0"/>
              </a:rPr>
              <a:t>contenzioso: quale rilevanza attribuire al detto errore? </a:t>
            </a:r>
          </a:p>
          <a:p>
            <a:pPr marL="0" indent="0" algn="just">
              <a:buNone/>
            </a:pPr>
            <a:r>
              <a:rPr lang="it-IT" sz="1800" cap="none" dirty="0" smtClean="0">
                <a:solidFill>
                  <a:srgbClr val="002060"/>
                </a:solidFill>
                <a:latin typeface="Bookman Old Style" panose="02050604050505020204" pitchFamily="18" charset="0"/>
              </a:rPr>
              <a:t>La improponibilità della domanda, come conseguenza dalla rilevanza </a:t>
            </a:r>
            <a:r>
              <a:rPr lang="it-IT" sz="1800" cap="none" dirty="0">
                <a:solidFill>
                  <a:srgbClr val="002060"/>
                </a:solidFill>
                <a:latin typeface="Bookman Old Style" panose="02050604050505020204" pitchFamily="18" charset="0"/>
              </a:rPr>
              <a:t>maggiore rispetto </a:t>
            </a:r>
            <a:r>
              <a:rPr lang="it-IT" sz="1800" cap="none" dirty="0" smtClean="0">
                <a:solidFill>
                  <a:srgbClr val="002060"/>
                </a:solidFill>
                <a:latin typeface="Bookman Old Style" panose="02050604050505020204" pitchFamily="18" charset="0"/>
              </a:rPr>
              <a:t>all’errore </a:t>
            </a:r>
            <a:r>
              <a:rPr lang="it-IT" sz="1800" cap="none" dirty="0">
                <a:solidFill>
                  <a:srgbClr val="002060"/>
                </a:solidFill>
                <a:latin typeface="Bookman Old Style" panose="02050604050505020204" pitchFamily="18" charset="0"/>
              </a:rPr>
              <a:t>commesso nella individuazione del giudice munito di giurisdizione: </a:t>
            </a:r>
            <a:r>
              <a:rPr lang="it-IT" sz="1800" cap="none" dirty="0" smtClean="0">
                <a:solidFill>
                  <a:srgbClr val="002060"/>
                </a:solidFill>
                <a:latin typeface="Bookman Old Style" panose="02050604050505020204" pitchFamily="18" charset="0"/>
              </a:rPr>
              <a:t>alla </a:t>
            </a:r>
            <a:r>
              <a:rPr lang="it-IT" sz="1800" cap="none" dirty="0">
                <a:solidFill>
                  <a:srgbClr val="002060"/>
                </a:solidFill>
                <a:latin typeface="Bookman Old Style" panose="02050604050505020204" pitchFamily="18" charset="0"/>
              </a:rPr>
              <a:t>luce dell'evoluzione subita dal nostro ordinamento processuale, </a:t>
            </a:r>
            <a:r>
              <a:rPr lang="it-IT" sz="1800" b="1" cap="none" dirty="0" smtClean="0">
                <a:solidFill>
                  <a:srgbClr val="002060"/>
                </a:solidFill>
                <a:latin typeface="Bookman Old Style" panose="02050604050505020204" pitchFamily="18" charset="0"/>
              </a:rPr>
              <a:t>una </a:t>
            </a:r>
            <a:r>
              <a:rPr lang="it-IT" sz="1800" b="1" cap="none" dirty="0">
                <a:solidFill>
                  <a:srgbClr val="002060"/>
                </a:solidFill>
                <a:latin typeface="Bookman Old Style" panose="02050604050505020204" pitchFamily="18" charset="0"/>
              </a:rPr>
              <a:t>incoerenza del </a:t>
            </a:r>
            <a:r>
              <a:rPr lang="it-IT" sz="1800" b="1" cap="none" dirty="0" smtClean="0">
                <a:solidFill>
                  <a:srgbClr val="002060"/>
                </a:solidFill>
                <a:latin typeface="Bookman Old Style" panose="02050604050505020204" pitchFamily="18" charset="0"/>
              </a:rPr>
              <a:t>sistema?</a:t>
            </a:r>
            <a:r>
              <a:rPr lang="it-IT" sz="1800" cap="none" dirty="0" smtClean="0">
                <a:solidFill>
                  <a:srgbClr val="002060"/>
                </a:solidFill>
                <a:latin typeface="Bookman Old Style" panose="02050604050505020204" pitchFamily="18" charset="0"/>
              </a:rPr>
              <a:t> </a:t>
            </a:r>
          </a:p>
        </p:txBody>
      </p:sp>
    </p:spTree>
    <p:extLst>
      <p:ext uri="{BB962C8B-B14F-4D97-AF65-F5344CB8AC3E}">
        <p14:creationId xmlns:p14="http://schemas.microsoft.com/office/powerpoint/2010/main" val="405704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181788"/>
            <a:ext cx="10364451" cy="1251227"/>
          </a:xfrm>
        </p:spPr>
        <p:txBody>
          <a:bodyPr>
            <a:normAutofit/>
          </a:bodyPr>
          <a:lstStyle/>
          <a:p>
            <a:r>
              <a:rPr lang="it-IT" sz="3200" b="1" i="1" cap="none" dirty="0" smtClean="0">
                <a:solidFill>
                  <a:srgbClr val="002060"/>
                </a:solidFill>
                <a:latin typeface="Bookman Old Style" panose="02050604050505020204" pitchFamily="18" charset="0"/>
              </a:rPr>
              <a:t>Un profilo sovranazionale</a:t>
            </a:r>
            <a:endParaRPr lang="it-IT" sz="32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4399" y="1433015"/>
            <a:ext cx="10363826" cy="4940489"/>
          </a:xfrm>
        </p:spPr>
        <p:txBody>
          <a:bodyPr>
            <a:normAutofit fontScale="92500" lnSpcReduction="10000"/>
          </a:bodyPr>
          <a:lstStyle/>
          <a:p>
            <a:pPr marL="0" indent="0" algn="just">
              <a:buNone/>
            </a:pPr>
            <a:r>
              <a:rPr lang="it-IT" cap="none" dirty="0" smtClean="0">
                <a:solidFill>
                  <a:srgbClr val="002060"/>
                </a:solidFill>
                <a:latin typeface="Bookman Old Style" panose="02050604050505020204" pitchFamily="18" charset="0"/>
              </a:rPr>
              <a:t>&lt;&lt; Tra </a:t>
            </a:r>
            <a:r>
              <a:rPr lang="it-IT" cap="none" dirty="0">
                <a:solidFill>
                  <a:srgbClr val="002060"/>
                </a:solidFill>
                <a:latin typeface="Bookman Old Style" panose="02050604050505020204" pitchFamily="18" charset="0"/>
              </a:rPr>
              <a:t>i princìpi della CEDU "</a:t>
            </a:r>
            <a:r>
              <a:rPr lang="it-IT" cap="none" dirty="0" err="1">
                <a:solidFill>
                  <a:srgbClr val="002060"/>
                </a:solidFill>
                <a:latin typeface="Bookman Old Style" panose="02050604050505020204" pitchFamily="18" charset="0"/>
              </a:rPr>
              <a:t>comunitarizzati</a:t>
            </a:r>
            <a:r>
              <a:rPr lang="it-IT" cap="none" dirty="0">
                <a:solidFill>
                  <a:srgbClr val="002060"/>
                </a:solidFill>
                <a:latin typeface="Bookman Old Style" panose="02050604050505020204" pitchFamily="18" charset="0"/>
              </a:rPr>
              <a:t>" viene in rilievo ai nostri fini l'art. 6, § 1, CEDU, ovvero il diritto di accesso alla giustizia. L'interpretazione che di tale norma ha dato la giurisprudenza della Corte di Strasburgo appare ostativa alla continuazione dell'orientamento minoritario, sotto due profili. In primo luogo, la corte EDU ha stabilito che le sentenze le quali dichiarino inammissibile una impugnazione per ragioni formali possano dirsi coerenti con l'art. 6, § 1, della CEDU, solo quando la causa di inammissibilità sia prevista dalla legge, possa essere prevista ex ante, e non sia di derivazione giurisprudenziale ovvero, se lo sia: possano dirsi coerenti con l'art. 6, § 1, della CEDU, solo quando la causa di inammissibilità sia prevista dalla legge, possa essere prevista </a:t>
            </a:r>
            <a:r>
              <a:rPr lang="it-IT" i="1" cap="none" dirty="0">
                <a:solidFill>
                  <a:srgbClr val="002060"/>
                </a:solidFill>
                <a:latin typeface="Bookman Old Style" panose="02050604050505020204" pitchFamily="18" charset="0"/>
              </a:rPr>
              <a:t>ex ante, </a:t>
            </a:r>
            <a:r>
              <a:rPr lang="it-IT" cap="none" dirty="0">
                <a:solidFill>
                  <a:srgbClr val="002060"/>
                </a:solidFill>
                <a:latin typeface="Bookman Old Style" panose="02050604050505020204" pitchFamily="18" charset="0"/>
              </a:rPr>
              <a:t>e non sia di derivazione giurisprudenziale ovvero, se lo sia: (-) non sia frutto di una interpretazione </a:t>
            </a:r>
            <a:r>
              <a:rPr lang="it-IT" i="1" cap="none" dirty="0">
                <a:solidFill>
                  <a:srgbClr val="002060"/>
                </a:solidFill>
                <a:latin typeface="Bookman Old Style" panose="02050604050505020204" pitchFamily="18" charset="0"/>
              </a:rPr>
              <a:t>"troppo formalistica"; </a:t>
            </a:r>
            <a:r>
              <a:rPr lang="it-IT" cap="none" dirty="0">
                <a:solidFill>
                  <a:srgbClr val="002060"/>
                </a:solidFill>
                <a:latin typeface="Bookman Old Style" panose="02050604050505020204" pitchFamily="18" charset="0"/>
              </a:rPr>
              <a:t>(-) risulti comunque da un orientamento consolidato; (-) sia chiara ed univoca (così Corte EDU, sez. I, 15.9.2016, </a:t>
            </a:r>
            <a:r>
              <a:rPr lang="it-IT" i="1" cap="none" dirty="0" err="1">
                <a:solidFill>
                  <a:srgbClr val="002060"/>
                </a:solidFill>
                <a:latin typeface="Bookman Old Style" panose="02050604050505020204" pitchFamily="18" charset="0"/>
              </a:rPr>
              <a:t>Trevisanato</a:t>
            </a:r>
            <a:r>
              <a:rPr lang="it-IT" i="1" cap="none" dirty="0">
                <a:solidFill>
                  <a:srgbClr val="002060"/>
                </a:solidFill>
                <a:latin typeface="Bookman Old Style" panose="02050604050505020204" pitchFamily="18" charset="0"/>
              </a:rPr>
              <a:t> c. Italia, </a:t>
            </a:r>
            <a:r>
              <a:rPr lang="it-IT" cap="none" dirty="0">
                <a:solidFill>
                  <a:srgbClr val="002060"/>
                </a:solidFill>
                <a:latin typeface="Bookman Old Style" panose="02050604050505020204" pitchFamily="18" charset="0"/>
              </a:rPr>
              <a:t>in causa n. 32610/07, §§ 42-44</a:t>
            </a:r>
            <a:r>
              <a:rPr lang="it-IT" cap="none" dirty="0" smtClean="0">
                <a:solidFill>
                  <a:srgbClr val="002060"/>
                </a:solidFill>
                <a:latin typeface="Bookman Old Style" panose="02050604050505020204" pitchFamily="18" charset="0"/>
              </a:rPr>
              <a:t>).&gt;&gt; ( Corte di cassazione, </a:t>
            </a:r>
            <a:r>
              <a:rPr lang="it-IT" cap="none" dirty="0">
                <a:solidFill>
                  <a:srgbClr val="002060"/>
                </a:solidFill>
                <a:latin typeface="Bookman Old Style" panose="02050604050505020204" pitchFamily="18" charset="0"/>
              </a:rPr>
              <a:t>sentenza Sez.  3 - , Sentenza n.  </a:t>
            </a:r>
            <a:r>
              <a:rPr lang="it-IT" cap="none">
                <a:solidFill>
                  <a:srgbClr val="002060"/>
                </a:solidFill>
                <a:latin typeface="Bookman Old Style" panose="02050604050505020204" pitchFamily="18" charset="0"/>
              </a:rPr>
              <a:t>17036 </a:t>
            </a:r>
            <a:r>
              <a:rPr lang="it-IT" cap="none">
                <a:solidFill>
                  <a:srgbClr val="002060"/>
                </a:solidFill>
                <a:latin typeface="Bookman Old Style" panose="02050604050505020204" pitchFamily="18" charset="0"/>
              </a:rPr>
              <a:t>del </a:t>
            </a:r>
            <a:r>
              <a:rPr lang="it-IT" cap="none" smtClean="0">
                <a:solidFill>
                  <a:srgbClr val="002060"/>
                </a:solidFill>
                <a:latin typeface="Bookman Old Style" panose="02050604050505020204" pitchFamily="18" charset="0"/>
              </a:rPr>
              <a:t>28/06/2018).</a:t>
            </a:r>
            <a:endParaRPr lang="it-IT" cap="none" dirty="0">
              <a:solidFill>
                <a:srgbClr val="002060"/>
              </a:solidFill>
              <a:latin typeface="Bookman Old Style" panose="02050604050505020204" pitchFamily="18" charset="0"/>
            </a:endParaRPr>
          </a:p>
          <a:p>
            <a:pPr marL="0" indent="0">
              <a:buNone/>
            </a:pPr>
            <a:endParaRPr lang="it-IT" cap="none" dirty="0">
              <a:latin typeface="Bookman Old Style" panose="02050604050505020204" pitchFamily="18" charset="0"/>
            </a:endParaRPr>
          </a:p>
        </p:txBody>
      </p:sp>
    </p:spTree>
    <p:extLst>
      <p:ext uri="{BB962C8B-B14F-4D97-AF65-F5344CB8AC3E}">
        <p14:creationId xmlns:p14="http://schemas.microsoft.com/office/powerpoint/2010/main" val="2949438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000" y="647700"/>
            <a:ext cx="5842000" cy="5562600"/>
          </a:xfrm>
          <a:prstGeom prst="rect">
            <a:avLst/>
          </a:prstGeom>
        </p:spPr>
      </p:pic>
    </p:spTree>
    <p:extLst>
      <p:ext uri="{BB962C8B-B14F-4D97-AF65-F5344CB8AC3E}">
        <p14:creationId xmlns:p14="http://schemas.microsoft.com/office/powerpoint/2010/main" val="2695809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209085"/>
            <a:ext cx="10364451" cy="1414999"/>
          </a:xfrm>
        </p:spPr>
        <p:txBody>
          <a:bodyPr/>
          <a:lstStyle/>
          <a:p>
            <a:r>
              <a:rPr lang="it-IT" b="1" i="1" cap="none" dirty="0" smtClean="0">
                <a:solidFill>
                  <a:srgbClr val="002060"/>
                </a:solidFill>
                <a:latin typeface="Bookman Old Style" panose="02050604050505020204" pitchFamily="18" charset="0"/>
              </a:rPr>
              <a:t>…e giurisprudenziale.</a:t>
            </a:r>
            <a:endParaRPr lang="it-IT"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368490" y="1657409"/>
            <a:ext cx="11464119" cy="4620561"/>
          </a:xfrm>
        </p:spPr>
        <p:txBody>
          <a:bodyPr>
            <a:normAutofit/>
          </a:bodyPr>
          <a:lstStyle/>
          <a:p>
            <a:pPr marL="0" indent="0" algn="ctr">
              <a:buNone/>
            </a:pPr>
            <a:r>
              <a:rPr lang="it-IT" sz="2400" cap="none" dirty="0" smtClean="0">
                <a:solidFill>
                  <a:srgbClr val="002060"/>
                </a:solidFill>
                <a:latin typeface="Bookman Old Style" panose="02050604050505020204" pitchFamily="18" charset="0"/>
              </a:rPr>
              <a:t>La necessaria </a:t>
            </a:r>
            <a:r>
              <a:rPr lang="it-IT" sz="2400" cap="none" dirty="0">
                <a:solidFill>
                  <a:srgbClr val="002060"/>
                </a:solidFill>
                <a:latin typeface="Bookman Old Style" panose="02050604050505020204" pitchFamily="18" charset="0"/>
              </a:rPr>
              <a:t>struttura </a:t>
            </a:r>
            <a:r>
              <a:rPr lang="it-IT" sz="2400" cap="none" dirty="0" smtClean="0">
                <a:solidFill>
                  <a:srgbClr val="002060"/>
                </a:solidFill>
                <a:latin typeface="Bookman Old Style" panose="02050604050505020204" pitchFamily="18" charset="0"/>
              </a:rPr>
              <a:t>bifasica </a:t>
            </a:r>
            <a:r>
              <a:rPr lang="it-IT" sz="2400" cap="none" dirty="0">
                <a:solidFill>
                  <a:srgbClr val="002060"/>
                </a:solidFill>
                <a:latin typeface="Bookman Old Style" panose="02050604050505020204" pitchFamily="18" charset="0"/>
              </a:rPr>
              <a:t>del giudizio di opposizione </a:t>
            </a:r>
            <a:r>
              <a:rPr lang="it-IT" sz="2400" cap="none" dirty="0" err="1" smtClean="0">
                <a:solidFill>
                  <a:srgbClr val="002060"/>
                </a:solidFill>
                <a:latin typeface="Bookman Old Style" panose="02050604050505020204" pitchFamily="18" charset="0"/>
              </a:rPr>
              <a:t>endoesecutiva</a:t>
            </a:r>
            <a:endParaRPr lang="it-IT" sz="2400" cap="none" dirty="0">
              <a:solidFill>
                <a:srgbClr val="002060"/>
              </a:solidFill>
              <a:latin typeface="Bookman Old Style" panose="02050604050505020204" pitchFamily="18" charset="0"/>
            </a:endParaRPr>
          </a:p>
          <a:p>
            <a:pPr marL="0" indent="0" algn="ctr">
              <a:buNone/>
            </a:pPr>
            <a:endParaRPr lang="it-IT" sz="2400" cap="none" dirty="0" smtClean="0">
              <a:solidFill>
                <a:srgbClr val="002060"/>
              </a:solidFill>
              <a:latin typeface="Bookman Old Style" panose="02050604050505020204" pitchFamily="18" charset="0"/>
            </a:endParaRPr>
          </a:p>
          <a:p>
            <a:pPr marL="0" indent="0" algn="ctr">
              <a:buNone/>
            </a:pPr>
            <a:r>
              <a:rPr lang="it-IT" sz="2400" cap="none" dirty="0" smtClean="0">
                <a:solidFill>
                  <a:srgbClr val="002060"/>
                </a:solidFill>
                <a:latin typeface="Bookman Old Style" panose="02050604050505020204" pitchFamily="18" charset="0"/>
              </a:rPr>
              <a:t>La prima a carattere necessario, la seconda meramente eventuale</a:t>
            </a:r>
          </a:p>
          <a:p>
            <a:pPr marL="0" indent="0" algn="ctr">
              <a:buNone/>
            </a:pPr>
            <a:endParaRPr lang="it-IT" sz="2400" cap="none" dirty="0" smtClean="0">
              <a:solidFill>
                <a:srgbClr val="002060"/>
              </a:solidFill>
              <a:latin typeface="Bookman Old Style" panose="02050604050505020204" pitchFamily="18" charset="0"/>
            </a:endParaRPr>
          </a:p>
          <a:p>
            <a:pPr marL="0" indent="0" algn="ctr">
              <a:buNone/>
            </a:pPr>
            <a:r>
              <a:rPr lang="it-IT" sz="2400" cap="none" dirty="0" smtClean="0">
                <a:solidFill>
                  <a:srgbClr val="002060"/>
                </a:solidFill>
                <a:latin typeface="Bookman Old Style" panose="02050604050505020204" pitchFamily="18" charset="0"/>
              </a:rPr>
              <a:t>L’anello </a:t>
            </a:r>
            <a:r>
              <a:rPr lang="it-IT" sz="2400" cap="none" dirty="0">
                <a:solidFill>
                  <a:srgbClr val="002060"/>
                </a:solidFill>
                <a:latin typeface="Bookman Old Style" panose="02050604050505020204" pitchFamily="18" charset="0"/>
              </a:rPr>
              <a:t>di congiunzione tra i due descritti </a:t>
            </a:r>
            <a:r>
              <a:rPr lang="it-IT" sz="2400" cap="none" dirty="0" smtClean="0">
                <a:solidFill>
                  <a:srgbClr val="002060"/>
                </a:solidFill>
                <a:latin typeface="Bookman Old Style" panose="02050604050505020204" pitchFamily="18" charset="0"/>
              </a:rPr>
              <a:t>segmenti: </a:t>
            </a:r>
          </a:p>
          <a:p>
            <a:pPr marL="0" indent="0" algn="ctr">
              <a:buNone/>
            </a:pPr>
            <a:r>
              <a:rPr lang="it-IT" sz="2400" cap="none" dirty="0" smtClean="0">
                <a:solidFill>
                  <a:srgbClr val="002060"/>
                </a:solidFill>
                <a:latin typeface="Bookman Old Style" panose="02050604050505020204" pitchFamily="18" charset="0"/>
              </a:rPr>
              <a:t>il </a:t>
            </a:r>
            <a:r>
              <a:rPr lang="it-IT" sz="2400" cap="none" dirty="0">
                <a:solidFill>
                  <a:srgbClr val="002060"/>
                </a:solidFill>
                <a:latin typeface="Bookman Old Style" panose="02050604050505020204" pitchFamily="18" charset="0"/>
              </a:rPr>
              <a:t>termine perentorio, stabilito nella ordinanza conclusiva della prima fase</a:t>
            </a:r>
          </a:p>
        </p:txBody>
      </p:sp>
    </p:spTree>
    <p:extLst>
      <p:ext uri="{BB962C8B-B14F-4D97-AF65-F5344CB8AC3E}">
        <p14:creationId xmlns:p14="http://schemas.microsoft.com/office/powerpoint/2010/main" val="4142100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0"/>
            <a:ext cx="10364451" cy="1392072"/>
          </a:xfrm>
        </p:spPr>
        <p:txBody>
          <a:bodyPr>
            <a:normAutofit/>
          </a:bodyPr>
          <a:lstStyle/>
          <a:p>
            <a:r>
              <a:rPr lang="it-IT" sz="3200" b="1" i="1" cap="none" dirty="0" smtClean="0">
                <a:solidFill>
                  <a:srgbClr val="002060"/>
                </a:solidFill>
                <a:latin typeface="Bookman Old Style" panose="02050604050505020204" pitchFamily="18" charset="0"/>
              </a:rPr>
              <a:t>I corollari della struttura bifasica</a:t>
            </a:r>
            <a:endParaRPr lang="it-IT" sz="3200"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149" y="1160060"/>
            <a:ext cx="10487280" cy="5697940"/>
          </a:xfrm>
        </p:spPr>
        <p:txBody>
          <a:bodyPr/>
          <a:lstStyle/>
          <a:p>
            <a:pPr marL="0" indent="0" algn="just">
              <a:buNone/>
            </a:pPr>
            <a:r>
              <a:rPr lang="it-IT" cap="none" dirty="0" smtClean="0">
                <a:solidFill>
                  <a:srgbClr val="002060"/>
                </a:solidFill>
                <a:latin typeface="Bookman Old Style" panose="02050604050505020204" pitchFamily="18" charset="0"/>
              </a:rPr>
              <a:t>a) In ordine </a:t>
            </a:r>
            <a:r>
              <a:rPr lang="it-IT" cap="none" dirty="0">
                <a:solidFill>
                  <a:srgbClr val="002060"/>
                </a:solidFill>
                <a:latin typeface="Bookman Old Style" panose="02050604050505020204" pitchFamily="18" charset="0"/>
              </a:rPr>
              <a:t>alla procura </a:t>
            </a:r>
            <a:r>
              <a:rPr lang="it-IT" cap="none" dirty="0" smtClean="0">
                <a:solidFill>
                  <a:srgbClr val="002060"/>
                </a:solidFill>
                <a:latin typeface="Bookman Old Style" panose="02050604050505020204" pitchFamily="18" charset="0"/>
              </a:rPr>
              <a:t>alle </a:t>
            </a:r>
            <a:r>
              <a:rPr lang="it-IT" cap="none" dirty="0">
                <a:solidFill>
                  <a:srgbClr val="002060"/>
                </a:solidFill>
                <a:latin typeface="Bookman Old Style" panose="02050604050505020204" pitchFamily="18" charset="0"/>
              </a:rPr>
              <a:t>liti </a:t>
            </a:r>
            <a:r>
              <a:rPr lang="it-IT" cap="none" dirty="0" smtClean="0">
                <a:solidFill>
                  <a:srgbClr val="002060"/>
                </a:solidFill>
                <a:latin typeface="Bookman Old Style" panose="02050604050505020204" pitchFamily="18" charset="0"/>
              </a:rPr>
              <a:t>(</a:t>
            </a:r>
            <a:r>
              <a:rPr lang="it-IT" i="1" cap="none" dirty="0" smtClean="0">
                <a:solidFill>
                  <a:srgbClr val="002060"/>
                </a:solidFill>
                <a:latin typeface="Bookman Old Style" panose="02050604050505020204" pitchFamily="18" charset="0"/>
              </a:rPr>
              <a:t>ex </a:t>
            </a:r>
            <a:r>
              <a:rPr lang="it-IT" i="1" cap="none" dirty="0" err="1" smtClean="0">
                <a:solidFill>
                  <a:srgbClr val="002060"/>
                </a:solidFill>
                <a:latin typeface="Bookman Old Style" panose="02050604050505020204" pitchFamily="18" charset="0"/>
              </a:rPr>
              <a:t>plurimis</a:t>
            </a:r>
            <a:r>
              <a:rPr lang="it-IT" cap="none" dirty="0" smtClean="0">
                <a:solidFill>
                  <a:srgbClr val="002060"/>
                </a:solidFill>
                <a:latin typeface="Bookman Old Style" panose="02050604050505020204" pitchFamily="18" charset="0"/>
              </a:rPr>
              <a:t>: </a:t>
            </a:r>
            <a:r>
              <a:rPr lang="it-IT" cap="none" dirty="0">
                <a:solidFill>
                  <a:srgbClr val="002060"/>
                </a:solidFill>
                <a:latin typeface="Bookman Old Style" panose="02050604050505020204" pitchFamily="18" charset="0"/>
              </a:rPr>
              <a:t>Cassazione civile, sez. 3, 09/04/2015, n. 7117, estensore </a:t>
            </a:r>
            <a:r>
              <a:rPr lang="it-IT" cap="none" dirty="0" err="1" smtClean="0">
                <a:solidFill>
                  <a:srgbClr val="002060"/>
                </a:solidFill>
                <a:latin typeface="Bookman Old Style" panose="02050604050505020204" pitchFamily="18" charset="0"/>
              </a:rPr>
              <a:t>Barreca</a:t>
            </a:r>
            <a:r>
              <a:rPr lang="it-IT" cap="none" dirty="0">
                <a:solidFill>
                  <a:srgbClr val="002060"/>
                </a:solidFill>
                <a:latin typeface="Bookman Old Style" panose="02050604050505020204" pitchFamily="18" charset="0"/>
              </a:rPr>
              <a:t>) </a:t>
            </a:r>
            <a:r>
              <a:rPr lang="it-IT" cap="none" dirty="0" smtClean="0">
                <a:solidFill>
                  <a:srgbClr val="002060"/>
                </a:solidFill>
                <a:latin typeface="Bookman Old Style" panose="02050604050505020204" pitchFamily="18" charset="0"/>
              </a:rPr>
              <a:t>ed alla </a:t>
            </a:r>
            <a:r>
              <a:rPr lang="it-IT" cap="none" dirty="0">
                <a:solidFill>
                  <a:srgbClr val="002060"/>
                </a:solidFill>
                <a:latin typeface="Bookman Old Style" panose="02050604050505020204" pitchFamily="18" charset="0"/>
              </a:rPr>
              <a:t>elezione di domicilio ai fini della notifica dell’atto introduttivo della fase di merito (</a:t>
            </a:r>
            <a:r>
              <a:rPr lang="it-IT" cap="none" dirty="0" smtClean="0">
                <a:solidFill>
                  <a:srgbClr val="002060"/>
                </a:solidFill>
                <a:latin typeface="Bookman Old Style" panose="02050604050505020204" pitchFamily="18" charset="0"/>
              </a:rPr>
              <a:t>Cassazione civile sentenza n. 7997 del 20/04/2015, estensore </a:t>
            </a:r>
            <a:r>
              <a:rPr lang="it-IT" cap="none" dirty="0" err="1" smtClean="0">
                <a:solidFill>
                  <a:srgbClr val="002060"/>
                </a:solidFill>
                <a:latin typeface="Bookman Old Style" panose="02050604050505020204" pitchFamily="18" charset="0"/>
              </a:rPr>
              <a:t>Barreca</a:t>
            </a:r>
            <a:r>
              <a:rPr lang="it-IT" cap="none" dirty="0" smtClean="0">
                <a:solidFill>
                  <a:srgbClr val="002060"/>
                </a:solidFill>
                <a:latin typeface="Bookman Old Style" panose="02050604050505020204" pitchFamily="18" charset="0"/>
              </a:rPr>
              <a:t>);</a:t>
            </a:r>
          </a:p>
          <a:p>
            <a:pPr marL="0" indent="0" algn="just">
              <a:buNone/>
            </a:pPr>
            <a:r>
              <a:rPr lang="it-IT" cap="none" dirty="0" smtClean="0">
                <a:solidFill>
                  <a:srgbClr val="002060"/>
                </a:solidFill>
                <a:latin typeface="Bookman Old Style" panose="02050604050505020204" pitchFamily="18" charset="0"/>
              </a:rPr>
              <a:t>b) In </a:t>
            </a:r>
            <a:r>
              <a:rPr lang="it-IT" cap="none" dirty="0">
                <a:solidFill>
                  <a:srgbClr val="002060"/>
                </a:solidFill>
                <a:latin typeface="Bookman Old Style" panose="02050604050505020204" pitchFamily="18" charset="0"/>
              </a:rPr>
              <a:t>ordine alla natura non definitiva del provvedimento che chiude la fase sommaria </a:t>
            </a:r>
            <a:r>
              <a:rPr lang="it-IT" cap="none" dirty="0" smtClean="0">
                <a:solidFill>
                  <a:srgbClr val="002060"/>
                </a:solidFill>
                <a:latin typeface="Bookman Old Style" panose="02050604050505020204" pitchFamily="18" charset="0"/>
              </a:rPr>
              <a:t>(</a:t>
            </a:r>
            <a:r>
              <a:rPr lang="it-IT" i="1" cap="none" dirty="0" smtClean="0">
                <a:solidFill>
                  <a:srgbClr val="002060"/>
                </a:solidFill>
                <a:latin typeface="Bookman Old Style" panose="02050604050505020204" pitchFamily="18" charset="0"/>
              </a:rPr>
              <a:t>ex </a:t>
            </a:r>
            <a:r>
              <a:rPr lang="it-IT" i="1" cap="none" dirty="0" err="1" smtClean="0">
                <a:solidFill>
                  <a:srgbClr val="002060"/>
                </a:solidFill>
                <a:latin typeface="Bookman Old Style" panose="02050604050505020204" pitchFamily="18" charset="0"/>
              </a:rPr>
              <a:t>plurimis</a:t>
            </a:r>
            <a:r>
              <a:rPr lang="it-IT" cap="none" dirty="0" smtClean="0">
                <a:solidFill>
                  <a:srgbClr val="002060"/>
                </a:solidFill>
                <a:latin typeface="Bookman Old Style" panose="02050604050505020204" pitchFamily="18" charset="0"/>
              </a:rPr>
              <a:t>, Cassazione </a:t>
            </a:r>
            <a:r>
              <a:rPr lang="it-IT" cap="none" dirty="0">
                <a:solidFill>
                  <a:srgbClr val="002060"/>
                </a:solidFill>
                <a:latin typeface="Bookman Old Style" panose="02050604050505020204" pitchFamily="18" charset="0"/>
              </a:rPr>
              <a:t>civile, Sez.  6 - 3, Ordinanza n.  5060 del 04/03/2014, </a:t>
            </a:r>
            <a:r>
              <a:rPr lang="it-IT" cap="none" dirty="0" smtClean="0">
                <a:solidFill>
                  <a:srgbClr val="002060"/>
                </a:solidFill>
                <a:latin typeface="Bookman Old Style" panose="02050604050505020204" pitchFamily="18" charset="0"/>
              </a:rPr>
              <a:t>estensore </a:t>
            </a:r>
            <a:r>
              <a:rPr lang="it-IT" cap="none" dirty="0" err="1" smtClean="0">
                <a:solidFill>
                  <a:srgbClr val="002060"/>
                </a:solidFill>
                <a:latin typeface="Bookman Old Style" panose="02050604050505020204" pitchFamily="18" charset="0"/>
              </a:rPr>
              <a:t>Barreca</a:t>
            </a:r>
            <a:r>
              <a:rPr lang="it-IT" cap="none" dirty="0" smtClean="0">
                <a:solidFill>
                  <a:srgbClr val="002060"/>
                </a:solidFill>
                <a:latin typeface="Bookman Old Style" panose="02050604050505020204" pitchFamily="18" charset="0"/>
              </a:rPr>
              <a:t>)</a:t>
            </a:r>
          </a:p>
          <a:p>
            <a:pPr marL="0" indent="0" algn="just">
              <a:buNone/>
            </a:pPr>
            <a:r>
              <a:rPr lang="it-IT" cap="none" dirty="0" smtClean="0">
                <a:solidFill>
                  <a:srgbClr val="002060"/>
                </a:solidFill>
                <a:latin typeface="Bookman Old Style" panose="02050604050505020204" pitchFamily="18" charset="0"/>
              </a:rPr>
              <a:t>c) </a:t>
            </a:r>
            <a:r>
              <a:rPr lang="it-IT" cap="none" dirty="0">
                <a:solidFill>
                  <a:srgbClr val="002060"/>
                </a:solidFill>
                <a:latin typeface="Bookman Old Style" panose="02050604050505020204" pitchFamily="18" charset="0"/>
              </a:rPr>
              <a:t>In ordine al </a:t>
            </a:r>
            <a:r>
              <a:rPr lang="it-IT" cap="none" dirty="0" smtClean="0">
                <a:solidFill>
                  <a:srgbClr val="002060"/>
                </a:solidFill>
                <a:latin typeface="Bookman Old Style" panose="02050604050505020204" pitchFamily="18" charset="0"/>
              </a:rPr>
              <a:t>regime applicabile ai fini della impugnazione </a:t>
            </a:r>
            <a:r>
              <a:rPr lang="it-IT" cap="none" dirty="0">
                <a:solidFill>
                  <a:srgbClr val="002060"/>
                </a:solidFill>
                <a:latin typeface="Bookman Old Style" panose="02050604050505020204" pitchFamily="18" charset="0"/>
              </a:rPr>
              <a:t>della sentenza conclusiva del giudizio, previsto dall’art. 327 </a:t>
            </a:r>
            <a:r>
              <a:rPr lang="it-IT" cap="none" dirty="0" err="1">
                <a:solidFill>
                  <a:srgbClr val="002060"/>
                </a:solidFill>
                <a:latin typeface="Bookman Old Style" panose="02050604050505020204" pitchFamily="18" charset="0"/>
              </a:rPr>
              <a:t>c.p.c</a:t>
            </a:r>
            <a:r>
              <a:rPr lang="it-IT" cap="none" dirty="0" err="1" smtClean="0">
                <a:solidFill>
                  <a:srgbClr val="002060"/>
                </a:solidFill>
                <a:latin typeface="Bookman Old Style" panose="02050604050505020204" pitchFamily="18" charset="0"/>
              </a:rPr>
              <a:t>.</a:t>
            </a:r>
            <a:r>
              <a:rPr lang="it-IT" cap="none" dirty="0">
                <a:solidFill>
                  <a:srgbClr val="002060"/>
                </a:solidFill>
                <a:latin typeface="Bookman Old Style" panose="02050604050505020204" pitchFamily="18" charset="0"/>
              </a:rPr>
              <a:t> (Cassazione civile , Sez.  3, Sentenza n.  9352 del 12/04/2017 estensore </a:t>
            </a:r>
            <a:r>
              <a:rPr lang="it-IT" cap="none" dirty="0" smtClean="0">
                <a:solidFill>
                  <a:srgbClr val="002060"/>
                </a:solidFill>
                <a:latin typeface="Bookman Old Style" panose="02050604050505020204" pitchFamily="18" charset="0"/>
              </a:rPr>
              <a:t>Frasca);</a:t>
            </a:r>
          </a:p>
          <a:p>
            <a:pPr marL="0" indent="0" algn="just">
              <a:buNone/>
            </a:pPr>
            <a:r>
              <a:rPr lang="it-IT" cap="none" dirty="0" smtClean="0">
                <a:solidFill>
                  <a:srgbClr val="002060"/>
                </a:solidFill>
                <a:latin typeface="Bookman Old Style" panose="02050604050505020204" pitchFamily="18" charset="0"/>
              </a:rPr>
              <a:t>d) </a:t>
            </a:r>
            <a:r>
              <a:rPr lang="it-IT" cap="none" dirty="0">
                <a:solidFill>
                  <a:srgbClr val="002060"/>
                </a:solidFill>
                <a:latin typeface="Bookman Old Style" panose="02050604050505020204" pitchFamily="18" charset="0"/>
              </a:rPr>
              <a:t>In ordine alla disciplina </a:t>
            </a:r>
            <a:r>
              <a:rPr lang="it-IT" cap="none" dirty="0" err="1">
                <a:solidFill>
                  <a:srgbClr val="002060"/>
                </a:solidFill>
                <a:latin typeface="Bookman Old Style" panose="02050604050505020204" pitchFamily="18" charset="0"/>
              </a:rPr>
              <a:t>ratione</a:t>
            </a:r>
            <a:r>
              <a:rPr lang="it-IT" cap="none" dirty="0">
                <a:solidFill>
                  <a:srgbClr val="002060"/>
                </a:solidFill>
                <a:latin typeface="Bookman Old Style" panose="02050604050505020204" pitchFamily="18" charset="0"/>
              </a:rPr>
              <a:t> </a:t>
            </a:r>
            <a:r>
              <a:rPr lang="it-IT" cap="none" dirty="0" err="1">
                <a:solidFill>
                  <a:srgbClr val="002060"/>
                </a:solidFill>
                <a:latin typeface="Bookman Old Style" panose="02050604050505020204" pitchFamily="18" charset="0"/>
              </a:rPr>
              <a:t>temporis</a:t>
            </a:r>
            <a:r>
              <a:rPr lang="it-IT" cap="none" dirty="0">
                <a:solidFill>
                  <a:srgbClr val="002060"/>
                </a:solidFill>
                <a:latin typeface="Bookman Old Style" panose="02050604050505020204" pitchFamily="18" charset="0"/>
              </a:rPr>
              <a:t> applicabile dell’art.307 </a:t>
            </a:r>
            <a:r>
              <a:rPr lang="it-IT" cap="none" dirty="0" err="1">
                <a:solidFill>
                  <a:srgbClr val="002060"/>
                </a:solidFill>
                <a:latin typeface="Bookman Old Style" panose="02050604050505020204" pitchFamily="18" charset="0"/>
              </a:rPr>
              <a:t>c.p.c</a:t>
            </a:r>
            <a:r>
              <a:rPr lang="it-IT" cap="none" dirty="0" err="1" smtClean="0">
                <a:solidFill>
                  <a:srgbClr val="002060"/>
                </a:solidFill>
                <a:latin typeface="Bookman Old Style" panose="02050604050505020204" pitchFamily="18" charset="0"/>
              </a:rPr>
              <a:t>.</a:t>
            </a:r>
            <a:r>
              <a:rPr lang="it-IT" cap="none" dirty="0">
                <a:solidFill>
                  <a:srgbClr val="002060"/>
                </a:solidFill>
                <a:latin typeface="Bookman Old Style" panose="02050604050505020204" pitchFamily="18" charset="0"/>
              </a:rPr>
              <a:t> (Cassazione civile, Sez.  3, Sentenza n.  5608 del 07/03/2017, estensore </a:t>
            </a:r>
            <a:r>
              <a:rPr lang="it-IT" cap="none" dirty="0" smtClean="0">
                <a:solidFill>
                  <a:srgbClr val="002060"/>
                </a:solidFill>
                <a:latin typeface="Bookman Old Style" panose="02050604050505020204" pitchFamily="18" charset="0"/>
              </a:rPr>
              <a:t>Frasca).</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935893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149" y="-204715"/>
            <a:ext cx="10364451" cy="1982682"/>
          </a:xfrm>
        </p:spPr>
        <p:txBody>
          <a:bodyPr>
            <a:normAutofit/>
          </a:bodyPr>
          <a:lstStyle/>
          <a:p>
            <a:r>
              <a:rPr lang="it-IT" sz="3200" b="1" i="1" cap="none" dirty="0" smtClean="0">
                <a:solidFill>
                  <a:srgbClr val="002060"/>
                </a:solidFill>
                <a:latin typeface="Bookman Old Style" panose="02050604050505020204" pitchFamily="18" charset="0"/>
              </a:rPr>
              <a:t>Le </a:t>
            </a:r>
            <a:r>
              <a:rPr lang="it-IT" sz="3200" b="1" i="1" cap="none" dirty="0">
                <a:solidFill>
                  <a:srgbClr val="002060"/>
                </a:solidFill>
                <a:latin typeface="Bookman Old Style" panose="02050604050505020204" pitchFamily="18" charset="0"/>
              </a:rPr>
              <a:t>c.d. ipotesi “devianti della fase sommaria”</a:t>
            </a:r>
          </a:p>
        </p:txBody>
      </p:sp>
      <p:sp>
        <p:nvSpPr>
          <p:cNvPr id="3" name="Segnaposto contenuto 2"/>
          <p:cNvSpPr>
            <a:spLocks noGrp="1"/>
          </p:cNvSpPr>
          <p:nvPr>
            <p:ph sz="quarter" idx="13"/>
          </p:nvPr>
        </p:nvSpPr>
        <p:spPr>
          <a:xfrm>
            <a:off x="913774" y="1255594"/>
            <a:ext cx="10363826" cy="4535605"/>
          </a:xfrm>
        </p:spPr>
        <p:txBody>
          <a:bodyPr/>
          <a:lstStyle/>
          <a:p>
            <a:pPr marL="0" indent="0" algn="just">
              <a:buNone/>
            </a:pPr>
            <a:endParaRPr lang="it-IT" i="1" cap="none" dirty="0" smtClean="0">
              <a:solidFill>
                <a:srgbClr val="002060"/>
              </a:solidFill>
              <a:latin typeface="Bookman Old Style" panose="02050604050505020204" pitchFamily="18" charset="0"/>
            </a:endParaRPr>
          </a:p>
          <a:p>
            <a:pPr marL="0" indent="0" algn="just">
              <a:buNone/>
            </a:pPr>
            <a:r>
              <a:rPr lang="it-IT" i="1" cap="none" dirty="0" smtClean="0">
                <a:solidFill>
                  <a:srgbClr val="002060"/>
                </a:solidFill>
                <a:latin typeface="Bookman Old Style" panose="02050604050505020204" pitchFamily="18" charset="0"/>
              </a:rPr>
              <a:t>1) Omessa </a:t>
            </a:r>
            <a:r>
              <a:rPr lang="it-IT" i="1" cap="none" dirty="0">
                <a:solidFill>
                  <a:srgbClr val="002060"/>
                </a:solidFill>
                <a:latin typeface="Bookman Old Style" panose="02050604050505020204" pitchFamily="18" charset="0"/>
              </a:rPr>
              <a:t>fissazione del termine per introdurre il giudizio di </a:t>
            </a:r>
            <a:r>
              <a:rPr lang="it-IT" i="1" cap="none" dirty="0" smtClean="0">
                <a:solidFill>
                  <a:srgbClr val="002060"/>
                </a:solidFill>
                <a:latin typeface="Bookman Old Style" panose="02050604050505020204" pitchFamily="18" charset="0"/>
              </a:rPr>
              <a:t>merito</a:t>
            </a:r>
          </a:p>
          <a:p>
            <a:pPr marL="457200" indent="-457200" algn="just">
              <a:buAutoNum type="arabicPeriod"/>
            </a:pPr>
            <a:endParaRPr lang="it-IT" i="1" cap="none" dirty="0">
              <a:solidFill>
                <a:srgbClr val="002060"/>
              </a:solidFill>
              <a:latin typeface="Bookman Old Style" panose="02050604050505020204" pitchFamily="18" charset="0"/>
            </a:endParaRPr>
          </a:p>
          <a:p>
            <a:pPr marL="0" indent="0" algn="just">
              <a:buNone/>
            </a:pPr>
            <a:r>
              <a:rPr lang="it-IT" i="1" cap="none" dirty="0" smtClean="0">
                <a:solidFill>
                  <a:srgbClr val="002060"/>
                </a:solidFill>
                <a:latin typeface="Bookman Old Style" panose="02050604050505020204" pitchFamily="18" charset="0"/>
              </a:rPr>
              <a:t>2) Omessa </a:t>
            </a:r>
            <a:r>
              <a:rPr lang="it-IT" i="1" cap="none" dirty="0">
                <a:solidFill>
                  <a:srgbClr val="002060"/>
                </a:solidFill>
                <a:latin typeface="Bookman Old Style" panose="02050604050505020204" pitchFamily="18" charset="0"/>
              </a:rPr>
              <a:t>statuizione sulle spese di </a:t>
            </a:r>
            <a:r>
              <a:rPr lang="it-IT" i="1" cap="none" dirty="0" smtClean="0">
                <a:solidFill>
                  <a:srgbClr val="002060"/>
                </a:solidFill>
                <a:latin typeface="Bookman Old Style" panose="02050604050505020204" pitchFamily="18" charset="0"/>
              </a:rPr>
              <a:t>lite</a:t>
            </a:r>
          </a:p>
          <a:p>
            <a:pPr marL="457200" indent="-457200" algn="just">
              <a:buAutoNum type="arabicPeriod"/>
            </a:pPr>
            <a:endParaRPr lang="it-IT" i="1" cap="none" dirty="0">
              <a:solidFill>
                <a:srgbClr val="002060"/>
              </a:solidFill>
              <a:latin typeface="Bookman Old Style" panose="02050604050505020204" pitchFamily="18" charset="0"/>
            </a:endParaRPr>
          </a:p>
          <a:p>
            <a:pPr marL="0" indent="0" algn="just">
              <a:buNone/>
            </a:pPr>
            <a:r>
              <a:rPr lang="it-IT" i="1" cap="none" dirty="0" smtClean="0">
                <a:solidFill>
                  <a:srgbClr val="002060"/>
                </a:solidFill>
                <a:latin typeface="Bookman Old Style" panose="02050604050505020204" pitchFamily="18" charset="0"/>
              </a:rPr>
              <a:t>3) Erronea </a:t>
            </a:r>
            <a:r>
              <a:rPr lang="it-IT" i="1" cap="none" dirty="0">
                <a:solidFill>
                  <a:srgbClr val="002060"/>
                </a:solidFill>
                <a:latin typeface="Bookman Old Style" panose="02050604050505020204" pitchFamily="18" charset="0"/>
              </a:rPr>
              <a:t>individuazione del </a:t>
            </a:r>
            <a:r>
              <a:rPr lang="it-IT" i="1" cap="none" dirty="0" smtClean="0">
                <a:solidFill>
                  <a:srgbClr val="002060"/>
                </a:solidFill>
                <a:latin typeface="Bookman Old Style" panose="02050604050505020204" pitchFamily="18" charset="0"/>
              </a:rPr>
              <a:t>giudice </a:t>
            </a:r>
            <a:r>
              <a:rPr lang="it-IT" i="1" cap="none" dirty="0">
                <a:solidFill>
                  <a:srgbClr val="002060"/>
                </a:solidFill>
                <a:latin typeface="Bookman Old Style" panose="02050604050505020204" pitchFamily="18" charset="0"/>
              </a:rPr>
              <a:t>di </a:t>
            </a:r>
            <a:r>
              <a:rPr lang="it-IT" i="1" cap="none" dirty="0" smtClean="0">
                <a:solidFill>
                  <a:srgbClr val="002060"/>
                </a:solidFill>
                <a:latin typeface="Bookman Old Style" panose="02050604050505020204" pitchFamily="18" charset="0"/>
              </a:rPr>
              <a:t>merito</a:t>
            </a:r>
          </a:p>
          <a:p>
            <a:pPr marL="457200" indent="-457200" algn="just">
              <a:buFont typeface="+mj-lt"/>
              <a:buAutoNum type="arabicPeriod"/>
            </a:pPr>
            <a:endParaRPr lang="it-IT" i="1" cap="none" dirty="0">
              <a:solidFill>
                <a:srgbClr val="002060"/>
              </a:solidFill>
              <a:latin typeface="Bookman Old Style" panose="02050604050505020204" pitchFamily="18" charset="0"/>
            </a:endParaRPr>
          </a:p>
          <a:p>
            <a:pPr marL="0" indent="0" algn="just">
              <a:buNone/>
            </a:pPr>
            <a:r>
              <a:rPr lang="it-IT" i="1" cap="none" dirty="0" smtClean="0">
                <a:solidFill>
                  <a:srgbClr val="002060"/>
                </a:solidFill>
                <a:latin typeface="Bookman Old Style" panose="02050604050505020204" pitchFamily="18" charset="0"/>
              </a:rPr>
              <a:t>4) Istruzione </a:t>
            </a:r>
            <a:r>
              <a:rPr lang="it-IT" i="1" cap="none" dirty="0">
                <a:solidFill>
                  <a:srgbClr val="002060"/>
                </a:solidFill>
                <a:latin typeface="Bookman Old Style" panose="02050604050505020204" pitchFamily="18" charset="0"/>
              </a:rPr>
              <a:t>della causa nel merito da parte del GE</a:t>
            </a:r>
          </a:p>
          <a:p>
            <a:pPr marL="457200" indent="-457200">
              <a:buFont typeface="+mj-lt"/>
              <a:buAutoNum type="arabicPeriod"/>
            </a:pPr>
            <a:endParaRPr lang="it-IT" dirty="0">
              <a:solidFill>
                <a:srgbClr val="002060"/>
              </a:solidFill>
            </a:endParaRPr>
          </a:p>
        </p:txBody>
      </p:sp>
    </p:spTree>
    <p:extLst>
      <p:ext uri="{BB962C8B-B14F-4D97-AF65-F5344CB8AC3E}">
        <p14:creationId xmlns:p14="http://schemas.microsoft.com/office/powerpoint/2010/main" val="2653947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cap="none" dirty="0" smtClean="0">
                <a:solidFill>
                  <a:srgbClr val="002060"/>
                </a:solidFill>
                <a:latin typeface="Bookman Old Style" panose="02050604050505020204" pitchFamily="18" charset="0"/>
              </a:rPr>
              <a:t>Omessa </a:t>
            </a:r>
            <a:r>
              <a:rPr lang="it-IT" b="1" i="1" cap="none" dirty="0">
                <a:solidFill>
                  <a:srgbClr val="002060"/>
                </a:solidFill>
                <a:latin typeface="Bookman Old Style" panose="02050604050505020204" pitchFamily="18" charset="0"/>
              </a:rPr>
              <a:t>fissazione del </a:t>
            </a:r>
            <a:r>
              <a:rPr lang="it-IT" b="1" i="1" cap="none" dirty="0" smtClean="0">
                <a:solidFill>
                  <a:srgbClr val="002060"/>
                </a:solidFill>
                <a:latin typeface="Bookman Old Style" panose="02050604050505020204" pitchFamily="18" charset="0"/>
              </a:rPr>
              <a:t>termine</a:t>
            </a:r>
            <a:br>
              <a:rPr lang="it-IT" b="1" i="1" cap="none" dirty="0" smtClean="0">
                <a:solidFill>
                  <a:srgbClr val="002060"/>
                </a:solidFill>
                <a:latin typeface="Bookman Old Style" panose="02050604050505020204" pitchFamily="18" charset="0"/>
              </a:rPr>
            </a:br>
            <a:r>
              <a:rPr lang="it-IT" b="1" i="1" cap="none" dirty="0" smtClean="0">
                <a:solidFill>
                  <a:srgbClr val="002060"/>
                </a:solidFill>
                <a:latin typeface="Bookman Old Style" panose="02050604050505020204" pitchFamily="18" charset="0"/>
              </a:rPr>
              <a:t> </a:t>
            </a:r>
            <a:r>
              <a:rPr lang="it-IT" b="1" i="1" cap="none" dirty="0">
                <a:solidFill>
                  <a:srgbClr val="002060"/>
                </a:solidFill>
                <a:latin typeface="Bookman Old Style" panose="02050604050505020204" pitchFamily="18" charset="0"/>
              </a:rPr>
              <a:t>per introdurre il giudizio di merito</a:t>
            </a:r>
            <a:r>
              <a:rPr lang="it-IT" cap="none" dirty="0">
                <a:solidFill>
                  <a:srgbClr val="002060"/>
                </a:solidFill>
                <a:latin typeface="Bookman Old Style" panose="02050604050505020204" pitchFamily="18" charset="0"/>
              </a:rPr>
              <a:t/>
            </a:r>
            <a:br>
              <a:rPr lang="it-IT" cap="none" dirty="0">
                <a:solidFill>
                  <a:srgbClr val="002060"/>
                </a:solidFill>
                <a:latin typeface="Bookman Old Style" panose="02050604050505020204" pitchFamily="18" charset="0"/>
              </a:rPr>
            </a:br>
            <a:endParaRPr lang="it-IT"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705970"/>
            <a:ext cx="10363826" cy="4926842"/>
          </a:xfrm>
        </p:spPr>
        <p:txBody>
          <a:bodyPr>
            <a:normAutofit fontScale="85000" lnSpcReduction="10000"/>
          </a:bodyPr>
          <a:lstStyle/>
          <a:p>
            <a:pPr marL="0" indent="0" algn="just">
              <a:buNone/>
            </a:pPr>
            <a:r>
              <a:rPr lang="it-IT" cap="none" dirty="0">
                <a:solidFill>
                  <a:srgbClr val="002060"/>
                </a:solidFill>
                <a:latin typeface="Bookman Old Style" panose="02050604050505020204" pitchFamily="18" charset="0"/>
              </a:rPr>
              <a:t>&lt;&lt; </a:t>
            </a:r>
            <a:r>
              <a:rPr lang="it-IT" i="1" cap="none" dirty="0">
                <a:solidFill>
                  <a:srgbClr val="002060"/>
                </a:solidFill>
                <a:latin typeface="Bookman Old Style" panose="02050604050505020204" pitchFamily="18" charset="0"/>
              </a:rPr>
              <a:t>Qualora il giudice dell'esecuzione, con il provvedimento positivo o negativo della tutela sommaria, emesso nelle opposizioni di cui agli artt. 615, comma secondo, 617 e 619 </a:t>
            </a:r>
            <a:r>
              <a:rPr lang="it-IT" i="1" cap="none" dirty="0" err="1">
                <a:solidFill>
                  <a:srgbClr val="002060"/>
                </a:solidFill>
                <a:latin typeface="Bookman Old Style" panose="02050604050505020204" pitchFamily="18" charset="0"/>
              </a:rPr>
              <a:t>cod.proc.civ</a:t>
            </a:r>
            <a:r>
              <a:rPr lang="it-IT" i="1" cap="none" dirty="0">
                <a:solidFill>
                  <a:srgbClr val="002060"/>
                </a:solidFill>
                <a:latin typeface="Bookman Old Style" panose="02050604050505020204" pitchFamily="18" charset="0"/>
              </a:rPr>
              <a:t>., ometta di fissare il termine per l'introduzione del giudizio di merito, o - nelle opposizioni ai sensi degli artt. 615 e 619 </a:t>
            </a:r>
            <a:r>
              <a:rPr lang="it-IT" i="1" cap="none" dirty="0" err="1">
                <a:solidFill>
                  <a:srgbClr val="002060"/>
                </a:solidFill>
                <a:latin typeface="Bookman Old Style" panose="02050604050505020204" pitchFamily="18" charset="0"/>
              </a:rPr>
              <a:t>cod.proc.civ</a:t>
            </a:r>
            <a:r>
              <a:rPr lang="it-IT" i="1" cap="none" dirty="0">
                <a:solidFill>
                  <a:srgbClr val="002060"/>
                </a:solidFill>
                <a:latin typeface="Bookman Old Style" panose="02050604050505020204" pitchFamily="18" charset="0"/>
              </a:rPr>
              <a:t>. - per la riassunzione davanti al giudice competente, la parte interessata - vi sia, o meno, provvedimento sulle spese - può chiederne al giudice la relativa fissazione, con istanza ai sensi dell'art. 289 </a:t>
            </a:r>
            <a:r>
              <a:rPr lang="it-IT" i="1" cap="none" dirty="0" err="1">
                <a:solidFill>
                  <a:srgbClr val="002060"/>
                </a:solidFill>
                <a:latin typeface="Bookman Old Style" panose="02050604050505020204" pitchFamily="18" charset="0"/>
              </a:rPr>
              <a:t>cod.proc.civ</a:t>
            </a:r>
            <a:r>
              <a:rPr lang="it-IT" i="1" cap="none" dirty="0">
                <a:solidFill>
                  <a:srgbClr val="002060"/>
                </a:solidFill>
                <a:latin typeface="Bookman Old Style" panose="02050604050505020204" pitchFamily="18" charset="0"/>
              </a:rPr>
              <a:t>., nel termine perentorio previsto da detta norma, ovvero può introdurre o riassumere di sua iniziativa il giudizio di merito, sempre nel detto termine, restando comunque esclusa l'</a:t>
            </a:r>
            <a:r>
              <a:rPr lang="it-IT" i="1" cap="none" dirty="0" err="1">
                <a:solidFill>
                  <a:srgbClr val="002060"/>
                </a:solidFill>
                <a:latin typeface="Bookman Old Style" panose="02050604050505020204" pitchFamily="18" charset="0"/>
              </a:rPr>
              <a:t>esperibilità</a:t>
            </a:r>
            <a:r>
              <a:rPr lang="it-IT" i="1" cap="none" dirty="0">
                <a:solidFill>
                  <a:srgbClr val="002060"/>
                </a:solidFill>
                <a:latin typeface="Bookman Old Style" panose="02050604050505020204" pitchFamily="18" charset="0"/>
              </a:rPr>
              <a:t> contro l'irrituale provvedimento del ricorso in cassazione ai sensi dell'art. 111, comma settimo, </a:t>
            </a:r>
            <a:r>
              <a:rPr lang="it-IT" i="1" cap="none" dirty="0" err="1">
                <a:solidFill>
                  <a:srgbClr val="002060"/>
                </a:solidFill>
                <a:latin typeface="Bookman Old Style" panose="02050604050505020204" pitchFamily="18" charset="0"/>
              </a:rPr>
              <a:t>Cost</a:t>
            </a:r>
            <a:r>
              <a:rPr lang="it-IT" i="1" cap="none" dirty="0">
                <a:solidFill>
                  <a:srgbClr val="002060"/>
                </a:solidFill>
                <a:latin typeface="Bookman Old Style" panose="02050604050505020204" pitchFamily="18" charset="0"/>
              </a:rPr>
              <a:t>.. La mancanza dell'istanza di integrazione, nel termine di cui all'art. 289 </a:t>
            </a:r>
            <a:r>
              <a:rPr lang="it-IT" i="1" cap="none" dirty="0" err="1">
                <a:solidFill>
                  <a:srgbClr val="002060"/>
                </a:solidFill>
                <a:latin typeface="Bookman Old Style" panose="02050604050505020204" pitchFamily="18" charset="0"/>
              </a:rPr>
              <a:t>cod.proc.civ</a:t>
            </a:r>
            <a:r>
              <a:rPr lang="it-IT" i="1" cap="none" dirty="0">
                <a:solidFill>
                  <a:srgbClr val="002060"/>
                </a:solidFill>
                <a:latin typeface="Bookman Old Style" panose="02050604050505020204" pitchFamily="18" charset="0"/>
              </a:rPr>
              <a:t>., ovvero dell'iniziativa autonoma della parte di introduzione del giudizio di merito nello stesso termine, determina l'estinzione del processo, ai sensi dell'art. 307, comma terzo, </a:t>
            </a:r>
            <a:r>
              <a:rPr lang="it-IT" i="1" cap="none" dirty="0" err="1">
                <a:solidFill>
                  <a:srgbClr val="002060"/>
                </a:solidFill>
                <a:latin typeface="Bookman Old Style" panose="02050604050505020204" pitchFamily="18" charset="0"/>
              </a:rPr>
              <a:t>cod.proc.civ</a:t>
            </a:r>
            <a:r>
              <a:rPr lang="it-IT" i="1" cap="none" dirty="0">
                <a:solidFill>
                  <a:srgbClr val="002060"/>
                </a:solidFill>
                <a:latin typeface="Bookman Old Style" panose="02050604050505020204" pitchFamily="18" charset="0"/>
              </a:rPr>
              <a:t>., con conseguente impossibilità di mettere in discussione il provvedimento sulle spese. </a:t>
            </a:r>
            <a:r>
              <a:rPr lang="it-IT" cap="none" dirty="0">
                <a:solidFill>
                  <a:srgbClr val="002060"/>
                </a:solidFill>
                <a:latin typeface="Bookman Old Style" panose="02050604050505020204" pitchFamily="18" charset="0"/>
              </a:rPr>
              <a:t>&gt;&gt; (</a:t>
            </a:r>
            <a:r>
              <a:rPr lang="it-IT" b="1" cap="none" dirty="0">
                <a:solidFill>
                  <a:srgbClr val="002060"/>
                </a:solidFill>
                <a:latin typeface="Bookman Old Style" panose="02050604050505020204" pitchFamily="18" charset="0"/>
              </a:rPr>
              <a:t>Cassazione civile, Sez.  3, Sentenza n.  22033 del 24/10/2011</a:t>
            </a:r>
            <a:r>
              <a:rPr lang="it-IT" cap="none" dirty="0">
                <a:solidFill>
                  <a:srgbClr val="002060"/>
                </a:solidFill>
                <a:latin typeface="Bookman Old Style" panose="02050604050505020204" pitchFamily="18" charset="0"/>
              </a:rPr>
              <a:t>; si vedano, altresì conformi, Cassazione civile, Sez.  3, Sentenza n.  10862 del 28/06/2012, oppure ancora Cassazione civile, Sez.  3, Sentenza n.  5779 del 08/03/2017, espressamente riferita alla assegnazione di un termine ne ultra </a:t>
            </a:r>
            <a:r>
              <a:rPr lang="it-IT" cap="none" dirty="0" err="1">
                <a:solidFill>
                  <a:srgbClr val="002060"/>
                </a:solidFill>
                <a:latin typeface="Bookman Old Style" panose="02050604050505020204" pitchFamily="18" charset="0"/>
              </a:rPr>
              <a:t>quem</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992203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7"/>
            <a:ext cx="10364451" cy="1223931"/>
          </a:xfrm>
        </p:spPr>
        <p:txBody>
          <a:bodyPr/>
          <a:lstStyle/>
          <a:p>
            <a:r>
              <a:rPr lang="it-IT" b="1" i="1" cap="none" dirty="0" smtClean="0">
                <a:solidFill>
                  <a:srgbClr val="002060"/>
                </a:solidFill>
                <a:latin typeface="Bookman Old Style" panose="02050604050505020204" pitchFamily="18" charset="0"/>
              </a:rPr>
              <a:t>Omessa </a:t>
            </a:r>
            <a:r>
              <a:rPr lang="it-IT" b="1" i="1" cap="none" dirty="0">
                <a:solidFill>
                  <a:srgbClr val="002060"/>
                </a:solidFill>
                <a:latin typeface="Bookman Old Style" panose="02050604050505020204" pitchFamily="18" charset="0"/>
              </a:rPr>
              <a:t>statuizione sulle spese di lite</a:t>
            </a:r>
            <a:br>
              <a:rPr lang="it-IT" b="1" i="1" cap="none" dirty="0">
                <a:solidFill>
                  <a:srgbClr val="002060"/>
                </a:solidFill>
                <a:latin typeface="Bookman Old Style" panose="02050604050505020204" pitchFamily="18" charset="0"/>
              </a:rPr>
            </a:br>
            <a:endParaRPr lang="it-IT" b="1" i="1" cap="none" dirty="0">
              <a:solidFill>
                <a:srgbClr val="002060"/>
              </a:solidFill>
              <a:latin typeface="Bookman Old Style" panose="02050604050505020204" pitchFamily="18" charset="0"/>
            </a:endParaRPr>
          </a:p>
        </p:txBody>
      </p:sp>
      <p:sp>
        <p:nvSpPr>
          <p:cNvPr id="3" name="Segnaposto contenuto 2"/>
          <p:cNvSpPr>
            <a:spLocks noGrp="1"/>
          </p:cNvSpPr>
          <p:nvPr>
            <p:ph sz="quarter" idx="13"/>
          </p:nvPr>
        </p:nvSpPr>
        <p:spPr>
          <a:xfrm>
            <a:off x="913774" y="1610436"/>
            <a:ext cx="10363826" cy="4640239"/>
          </a:xfrm>
        </p:spPr>
        <p:txBody>
          <a:bodyPr/>
          <a:lstStyle/>
          <a:p>
            <a:pPr marL="0" indent="0" algn="just">
              <a:buNone/>
            </a:pPr>
            <a:endParaRPr lang="it-IT" cap="none" dirty="0" smtClean="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L’ordinanza </a:t>
            </a:r>
            <a:r>
              <a:rPr lang="it-IT" cap="none" dirty="0">
                <a:solidFill>
                  <a:srgbClr val="002060"/>
                </a:solidFill>
                <a:latin typeface="Bookman Old Style" panose="02050604050505020204" pitchFamily="18" charset="0"/>
              </a:rPr>
              <a:t>che chiude la fase sommaria dinanzi al GE, deve recare la statuizione sulle spese processuali. Detto provvedimento, infatti, è qualificabile come provvedimento cautelare a carattere anticipatorio adottato ante </a:t>
            </a:r>
            <a:r>
              <a:rPr lang="it-IT" cap="none" dirty="0" err="1">
                <a:solidFill>
                  <a:srgbClr val="002060"/>
                </a:solidFill>
                <a:latin typeface="Bookman Old Style" panose="02050604050505020204" pitchFamily="18" charset="0"/>
              </a:rPr>
              <a:t>causam</a:t>
            </a:r>
            <a:r>
              <a:rPr lang="it-IT" cap="none" dirty="0">
                <a:solidFill>
                  <a:srgbClr val="002060"/>
                </a:solidFill>
                <a:latin typeface="Bookman Old Style" panose="02050604050505020204" pitchFamily="18" charset="0"/>
              </a:rPr>
              <a:t> e, pertanto, esso, in virtù di una applicazione analogica dell’art.669 </a:t>
            </a:r>
            <a:r>
              <a:rPr lang="it-IT" cap="none" dirty="0" err="1">
                <a:solidFill>
                  <a:srgbClr val="002060"/>
                </a:solidFill>
                <a:latin typeface="Bookman Old Style" panose="02050604050505020204" pitchFamily="18" charset="0"/>
              </a:rPr>
              <a:t>octies</a:t>
            </a:r>
            <a:r>
              <a:rPr lang="it-IT" cap="none" dirty="0">
                <a:solidFill>
                  <a:srgbClr val="002060"/>
                </a:solidFill>
                <a:latin typeface="Bookman Old Style" panose="02050604050505020204" pitchFamily="18" charset="0"/>
              </a:rPr>
              <a:t> </a:t>
            </a:r>
            <a:r>
              <a:rPr lang="it-IT" cap="none" dirty="0" err="1">
                <a:solidFill>
                  <a:srgbClr val="002060"/>
                </a:solidFill>
                <a:latin typeface="Bookman Old Style" panose="02050604050505020204" pitchFamily="18" charset="0"/>
              </a:rPr>
              <a:t>c.p.c.</a:t>
            </a:r>
            <a:r>
              <a:rPr lang="it-IT" cap="none" dirty="0">
                <a:solidFill>
                  <a:srgbClr val="002060"/>
                </a:solidFill>
                <a:latin typeface="Bookman Old Style" panose="02050604050505020204" pitchFamily="18" charset="0"/>
              </a:rPr>
              <a:t>, che prevede che il provvedimento adottato ante </a:t>
            </a:r>
            <a:r>
              <a:rPr lang="it-IT" cap="none" dirty="0" err="1">
                <a:solidFill>
                  <a:srgbClr val="002060"/>
                </a:solidFill>
                <a:latin typeface="Bookman Old Style" panose="02050604050505020204" pitchFamily="18" charset="0"/>
              </a:rPr>
              <a:t>causam</a:t>
            </a:r>
            <a:r>
              <a:rPr lang="it-IT" cap="none" dirty="0">
                <a:solidFill>
                  <a:srgbClr val="002060"/>
                </a:solidFill>
                <a:latin typeface="Bookman Old Style" panose="02050604050505020204" pitchFamily="18" charset="0"/>
              </a:rPr>
              <a:t> deve contenere la regolamentazione delle spese in modo da evitare che la parte vittoriosa sia costretta ad introdurre la causa di merito soltanto al fine di ottenere la condanna alle spese (sul punto: </a:t>
            </a:r>
            <a:r>
              <a:rPr lang="it-IT" b="1" cap="none" dirty="0">
                <a:solidFill>
                  <a:srgbClr val="002060"/>
                </a:solidFill>
                <a:latin typeface="Bookman Old Style" panose="02050604050505020204" pitchFamily="18" charset="0"/>
              </a:rPr>
              <a:t>Cassazione civile, Sez.  3, Sentenza n.  22033 del </a:t>
            </a:r>
            <a:r>
              <a:rPr lang="it-IT" b="1" cap="none" dirty="0" smtClean="0">
                <a:solidFill>
                  <a:srgbClr val="002060"/>
                </a:solidFill>
                <a:latin typeface="Bookman Old Style" panose="02050604050505020204" pitchFamily="18" charset="0"/>
              </a:rPr>
              <a:t>24/10/2011</a:t>
            </a:r>
            <a:r>
              <a:rPr lang="it-IT" cap="none" dirty="0" smtClean="0">
                <a:solidFill>
                  <a:srgbClr val="002060"/>
                </a:solidFill>
                <a:latin typeface="Bookman Old Style" panose="02050604050505020204" pitchFamily="18" charset="0"/>
              </a:rPr>
              <a:t>). </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823908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7"/>
            <a:ext cx="10364451" cy="1182987"/>
          </a:xfrm>
        </p:spPr>
        <p:txBody>
          <a:bodyPr/>
          <a:lstStyle/>
          <a:p>
            <a:pPr algn="just"/>
            <a:r>
              <a:rPr lang="it-IT" sz="2800" b="1" i="1" cap="none" dirty="0">
                <a:solidFill>
                  <a:srgbClr val="002060"/>
                </a:solidFill>
                <a:latin typeface="Bookman Old Style" panose="02050604050505020204" pitchFamily="18" charset="0"/>
              </a:rPr>
              <a:t>Erronea individuazione del Giudice di merito</a:t>
            </a:r>
            <a:r>
              <a:rPr lang="it-IT" dirty="0">
                <a:solidFill>
                  <a:srgbClr val="7030A0"/>
                </a:solidFill>
                <a:latin typeface="Bookman Old Style" panose="02050604050505020204" pitchFamily="18" charset="0"/>
              </a:rPr>
              <a:t/>
            </a:r>
            <a:br>
              <a:rPr lang="it-IT" dirty="0">
                <a:solidFill>
                  <a:srgbClr val="7030A0"/>
                </a:solidFill>
                <a:latin typeface="Bookman Old Style" panose="02050604050505020204" pitchFamily="18" charset="0"/>
              </a:rPr>
            </a:br>
            <a:endParaRPr lang="it-IT" dirty="0">
              <a:solidFill>
                <a:srgbClr val="7030A0"/>
              </a:solidFill>
              <a:latin typeface="Bookman Old Style" panose="02050604050505020204" pitchFamily="18" charset="0"/>
            </a:endParaRPr>
          </a:p>
        </p:txBody>
      </p:sp>
      <p:sp>
        <p:nvSpPr>
          <p:cNvPr id="3" name="Segnaposto contenuto 2"/>
          <p:cNvSpPr>
            <a:spLocks noGrp="1"/>
          </p:cNvSpPr>
          <p:nvPr>
            <p:ph sz="quarter" idx="13"/>
          </p:nvPr>
        </p:nvSpPr>
        <p:spPr>
          <a:xfrm>
            <a:off x="913774" y="1583140"/>
            <a:ext cx="10363826" cy="4885899"/>
          </a:xfrm>
        </p:spPr>
        <p:txBody>
          <a:bodyPr>
            <a:normAutofit/>
          </a:bodyPr>
          <a:lstStyle/>
          <a:p>
            <a:pPr marL="0" indent="0" algn="just">
              <a:buNone/>
            </a:pPr>
            <a:endParaRPr lang="it-IT" cap="none" dirty="0" smtClean="0">
              <a:solidFill>
                <a:srgbClr val="002060"/>
              </a:solidFill>
              <a:latin typeface="Bookman Old Style" panose="02050604050505020204" pitchFamily="18" charset="0"/>
            </a:endParaRPr>
          </a:p>
          <a:p>
            <a:pPr marL="0" indent="0" algn="just">
              <a:buNone/>
            </a:pPr>
            <a:r>
              <a:rPr lang="it-IT" cap="none" dirty="0" smtClean="0">
                <a:solidFill>
                  <a:srgbClr val="002060"/>
                </a:solidFill>
                <a:latin typeface="Bookman Old Style" panose="02050604050505020204" pitchFamily="18" charset="0"/>
              </a:rPr>
              <a:t>L’ordinanza </a:t>
            </a:r>
            <a:r>
              <a:rPr lang="it-IT" cap="none" dirty="0">
                <a:solidFill>
                  <a:srgbClr val="002060"/>
                </a:solidFill>
                <a:latin typeface="Bookman Old Style" panose="02050604050505020204" pitchFamily="18" charset="0"/>
              </a:rPr>
              <a:t>del GE che indica l’ufficio giudiziario competente a decidere la causa di merito non è impugnabile con il regolamento di competenza, potendo le parti sollevare il regolamento, in sede di cognizione piena </a:t>
            </a:r>
            <a:r>
              <a:rPr lang="it-IT" cap="none" dirty="0" smtClean="0">
                <a:solidFill>
                  <a:srgbClr val="002060"/>
                </a:solidFill>
                <a:latin typeface="Bookman Old Style" panose="02050604050505020204" pitchFamily="18" charset="0"/>
              </a:rPr>
              <a:t>. Tale atto</a:t>
            </a:r>
            <a:r>
              <a:rPr lang="it-IT" cap="none" dirty="0">
                <a:solidFill>
                  <a:srgbClr val="002060"/>
                </a:solidFill>
                <a:latin typeface="Bookman Old Style" panose="02050604050505020204" pitchFamily="18" charset="0"/>
              </a:rPr>
              <a:t>, infatti, costituisce atto ordinatorio di direzione del processo esecutivo e non cognitivo in ordine alla individuazione al giudice competente a conoscere della </a:t>
            </a:r>
            <a:r>
              <a:rPr lang="it-IT" cap="none" dirty="0" smtClean="0">
                <a:solidFill>
                  <a:srgbClr val="002060"/>
                </a:solidFill>
                <a:latin typeface="Bookman Old Style" panose="02050604050505020204" pitchFamily="18" charset="0"/>
              </a:rPr>
              <a:t>causa (</a:t>
            </a:r>
            <a:r>
              <a:rPr lang="it-IT" i="1" cap="none" dirty="0" smtClean="0">
                <a:solidFill>
                  <a:srgbClr val="002060"/>
                </a:solidFill>
                <a:latin typeface="Bookman Old Style" panose="02050604050505020204" pitchFamily="18" charset="0"/>
              </a:rPr>
              <a:t>ex </a:t>
            </a:r>
            <a:r>
              <a:rPr lang="it-IT" i="1" cap="none" dirty="0" err="1" smtClean="0">
                <a:solidFill>
                  <a:srgbClr val="002060"/>
                </a:solidFill>
                <a:latin typeface="Bookman Old Style" panose="02050604050505020204" pitchFamily="18" charset="0"/>
              </a:rPr>
              <a:t>plurimis</a:t>
            </a:r>
            <a:r>
              <a:rPr lang="it-IT" cap="none" dirty="0">
                <a:solidFill>
                  <a:srgbClr val="002060"/>
                </a:solidFill>
                <a:latin typeface="Bookman Old Style" panose="02050604050505020204" pitchFamily="18" charset="0"/>
              </a:rPr>
              <a:t>, </a:t>
            </a:r>
            <a:r>
              <a:rPr lang="it-IT" b="1" cap="none" dirty="0">
                <a:solidFill>
                  <a:srgbClr val="002060"/>
                </a:solidFill>
                <a:latin typeface="Bookman Old Style" panose="02050604050505020204" pitchFamily="18" charset="0"/>
              </a:rPr>
              <a:t>Cassazione civile, Sez.  3, Ordinanza n.  9511 del 21/04/2010</a:t>
            </a:r>
            <a:r>
              <a:rPr lang="it-IT" cap="none" dirty="0">
                <a:solidFill>
                  <a:srgbClr val="002060"/>
                </a:solidFill>
                <a:latin typeface="Bookman Old Style" panose="02050604050505020204" pitchFamily="18" charset="0"/>
              </a:rPr>
              <a:t>, nonché ancora </a:t>
            </a:r>
            <a:r>
              <a:rPr lang="it-IT" b="1" cap="none" dirty="0">
                <a:solidFill>
                  <a:srgbClr val="002060"/>
                </a:solidFill>
                <a:latin typeface="Bookman Old Style" panose="02050604050505020204" pitchFamily="18" charset="0"/>
              </a:rPr>
              <a:t>Cassazione civile, Sez.  3, Ordinanza n.  15629 del </a:t>
            </a:r>
            <a:r>
              <a:rPr lang="it-IT" b="1" cap="none" dirty="0" smtClean="0">
                <a:solidFill>
                  <a:srgbClr val="002060"/>
                </a:solidFill>
                <a:latin typeface="Bookman Old Style" panose="02050604050505020204" pitchFamily="18" charset="0"/>
              </a:rPr>
              <a:t>30/06/2010</a:t>
            </a:r>
            <a:r>
              <a:rPr lang="it-IT" cap="none" dirty="0" smtClean="0">
                <a:solidFill>
                  <a:srgbClr val="002060"/>
                </a:solidFill>
                <a:latin typeface="Bookman Old Style" panose="02050604050505020204" pitchFamily="18" charset="0"/>
              </a:rPr>
              <a:t>)</a:t>
            </a:r>
            <a:endParaRPr lang="it-IT" cap="none"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624751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Goccia">
  <a:themeElements>
    <a:clrScheme name="Goccia">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Gocci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cci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Goccia</Template>
  <TotalTime>941</TotalTime>
  <Words>3755</Words>
  <Application>Microsoft Office PowerPoint</Application>
  <PresentationFormat>Widescreen</PresentationFormat>
  <Paragraphs>168</Paragraphs>
  <Slides>32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32</vt:i4>
      </vt:variant>
    </vt:vector>
  </HeadingPairs>
  <TitlesOfParts>
    <vt:vector size="36" baseType="lpstr">
      <vt:lpstr>Arial</vt:lpstr>
      <vt:lpstr>Bookman Old Style</vt:lpstr>
      <vt:lpstr>Tw Cen MT</vt:lpstr>
      <vt:lpstr>Goccia</vt:lpstr>
      <vt:lpstr>OPPOSIZIONI ESECUTIVE   INTRODUZIONE DEL GIUDIZIO DI MERITO  (erronea iscrizione a ruolo o meno della fase innanzi al g.e.)  </vt:lpstr>
      <vt:lpstr>Presentazione standard di PowerPoint</vt:lpstr>
      <vt:lpstr>La cornice normativa</vt:lpstr>
      <vt:lpstr>…e giurisprudenziale.</vt:lpstr>
      <vt:lpstr>I corollari della struttura bifasica</vt:lpstr>
      <vt:lpstr>Le c.d. ipotesi “devianti della fase sommaria”</vt:lpstr>
      <vt:lpstr>Omessa fissazione del termine  per introdurre il giudizio di merito </vt:lpstr>
      <vt:lpstr>Omessa statuizione sulle spese di lite </vt:lpstr>
      <vt:lpstr>Erronea individuazione del Giudice di merito </vt:lpstr>
      <vt:lpstr>Istruzione della causa nel merito da parte del GE</vt:lpstr>
      <vt:lpstr>Istruzione della causa nel merito da parte del GE …….</vt:lpstr>
      <vt:lpstr>  Le c.d. ipotesi devianti della fase di merito</vt:lpstr>
      <vt:lpstr>Errata introduzione  con riguardo alla forma dell’atto introduttivo. </vt:lpstr>
      <vt:lpstr>Errata introduzione  con riguardo al rispetto del termine fissato dal GE. </vt:lpstr>
      <vt:lpstr>   Errata introduzione  con riguardo al salto della fase sommaria.  </vt:lpstr>
      <vt:lpstr>Le prassi emerse</vt:lpstr>
      <vt:lpstr>Istanza iscritta al ruolo contenzioso,  ma rivolta inequivocabilmente al GE </vt:lpstr>
      <vt:lpstr>Istanza iscritta al ruolo contenzioso,  ma non rivolta inequivocabilmente al GE </vt:lpstr>
      <vt:lpstr> Istanza iscritta al ruolo contenzioso,  e rivolta inequivocabilmente al GI </vt:lpstr>
      <vt:lpstr>La prassi di dichiarare  la inammissibilità della domanda. </vt:lpstr>
      <vt:lpstr>La pronuncia della Cassazione Sezione III, sentenza 11 ottobre 2018 n. 25170</vt:lpstr>
      <vt:lpstr> Sezione III, sentenza 11 ottobre 2018 n. 25170 La fattispecie concreta</vt:lpstr>
      <vt:lpstr>La inderogabilità della fase sommaria  delle opposizioni endoesecutive</vt:lpstr>
      <vt:lpstr>Ancora sul principio di inderogabilità  della fase sommaria</vt:lpstr>
      <vt:lpstr> Le conseguenze della proposizione  di un atto non conforme al modello legale </vt:lpstr>
      <vt:lpstr>Le conseguenze della proposizione  di un atto non conforme al modello legale</vt:lpstr>
      <vt:lpstr>La sanatoria delineata dalla Corte Schema operativo </vt:lpstr>
      <vt:lpstr>Schema operativo …segue…</vt:lpstr>
      <vt:lpstr>Riflessioni «in punta di piedi» sulla soluzione offerta dalla Suprema Corte</vt:lpstr>
      <vt:lpstr>Il profilo concreto della sentenza : una diversa lettura</vt:lpstr>
      <vt:lpstr>Un profilo sovranazionale</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opposizioni</dc:title>
  <dc:creator>Elmelinda Mercurio</dc:creator>
  <cp:lastModifiedBy>Elmelinda Mercurio</cp:lastModifiedBy>
  <cp:revision>76</cp:revision>
  <dcterms:created xsi:type="dcterms:W3CDTF">2018-10-08T20:04:15Z</dcterms:created>
  <dcterms:modified xsi:type="dcterms:W3CDTF">2018-10-20T05:24:24Z</dcterms:modified>
</cp:coreProperties>
</file>