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notesMasterIdLst>
    <p:notesMasterId r:id="rId41"/>
  </p:notesMasterIdLst>
  <p:handoutMasterIdLst>
    <p:handoutMasterId r:id="rId42"/>
  </p:handoutMasterIdLst>
  <p:sldIdLst>
    <p:sldId id="376" r:id="rId2"/>
    <p:sldId id="375" r:id="rId3"/>
    <p:sldId id="405" r:id="rId4"/>
    <p:sldId id="369" r:id="rId5"/>
    <p:sldId id="406" r:id="rId6"/>
    <p:sldId id="401" r:id="rId7"/>
    <p:sldId id="377" r:id="rId8"/>
    <p:sldId id="378" r:id="rId9"/>
    <p:sldId id="382" r:id="rId10"/>
    <p:sldId id="383" r:id="rId11"/>
    <p:sldId id="424" r:id="rId12"/>
    <p:sldId id="370" r:id="rId13"/>
    <p:sldId id="402" r:id="rId14"/>
    <p:sldId id="426" r:id="rId15"/>
    <p:sldId id="416" r:id="rId16"/>
    <p:sldId id="418" r:id="rId17"/>
    <p:sldId id="421" r:id="rId18"/>
    <p:sldId id="399" r:id="rId19"/>
    <p:sldId id="400" r:id="rId20"/>
    <p:sldId id="447" r:id="rId21"/>
    <p:sldId id="388" r:id="rId22"/>
    <p:sldId id="432" r:id="rId23"/>
    <p:sldId id="428" r:id="rId24"/>
    <p:sldId id="434" r:id="rId25"/>
    <p:sldId id="435" r:id="rId26"/>
    <p:sldId id="436" r:id="rId27"/>
    <p:sldId id="437" r:id="rId28"/>
    <p:sldId id="389" r:id="rId29"/>
    <p:sldId id="448" r:id="rId30"/>
    <p:sldId id="446" r:id="rId31"/>
    <p:sldId id="445" r:id="rId32"/>
    <p:sldId id="439" r:id="rId33"/>
    <p:sldId id="440" r:id="rId34"/>
    <p:sldId id="392" r:id="rId35"/>
    <p:sldId id="449" r:id="rId36"/>
    <p:sldId id="441" r:id="rId37"/>
    <p:sldId id="442" r:id="rId38"/>
    <p:sldId id="394" r:id="rId39"/>
    <p:sldId id="348" r:id="rId40"/>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215D6360-E0E0-47BF-9E0F-6CC3FE3D9CF4}">
          <p14:sldIdLst>
            <p14:sldId id="376"/>
            <p14:sldId id="375"/>
            <p14:sldId id="405"/>
            <p14:sldId id="369"/>
            <p14:sldId id="406"/>
            <p14:sldId id="401"/>
            <p14:sldId id="377"/>
            <p14:sldId id="378"/>
            <p14:sldId id="382"/>
            <p14:sldId id="383"/>
            <p14:sldId id="424"/>
            <p14:sldId id="370"/>
            <p14:sldId id="402"/>
            <p14:sldId id="426"/>
            <p14:sldId id="416"/>
            <p14:sldId id="418"/>
            <p14:sldId id="421"/>
            <p14:sldId id="399"/>
            <p14:sldId id="400"/>
            <p14:sldId id="447"/>
            <p14:sldId id="388"/>
            <p14:sldId id="432"/>
            <p14:sldId id="428"/>
            <p14:sldId id="434"/>
            <p14:sldId id="435"/>
            <p14:sldId id="436"/>
            <p14:sldId id="437"/>
            <p14:sldId id="389"/>
            <p14:sldId id="448"/>
            <p14:sldId id="446"/>
            <p14:sldId id="445"/>
            <p14:sldId id="439"/>
            <p14:sldId id="440"/>
            <p14:sldId id="392"/>
            <p14:sldId id="449"/>
            <p14:sldId id="441"/>
            <p14:sldId id="442"/>
            <p14:sldId id="394"/>
            <p14:sldId id="348"/>
          </p14:sldIdLst>
        </p14:section>
        <p14:section name="Sezione senza titolo" id="{5C27F492-1EDF-475D-B1BF-4BF1FB9EEFD1}">
          <p14:sldIdLst/>
        </p14:section>
      </p14:sectionLst>
    </p:ext>
    <p:ext uri="{EFAFB233-063F-42B5-8137-9DF3F51BA10A}">
      <p15:sldGuideLst xmlns=""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8B2D"/>
    <a:srgbClr val="0822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73" autoAdjust="0"/>
    <p:restoredTop sz="92705" autoAdjust="0"/>
  </p:normalViewPr>
  <p:slideViewPr>
    <p:cSldViewPr snapToGrid="0">
      <p:cViewPr>
        <p:scale>
          <a:sx n="80" d="100"/>
          <a:sy n="80" d="100"/>
        </p:scale>
        <p:origin x="624" y="108"/>
      </p:cViewPr>
      <p:guideLst>
        <p:guide orient="horz" pos="2160"/>
        <p:guide pos="3840"/>
      </p:guideLst>
    </p:cSldViewPr>
  </p:slideViewPr>
  <p:outlineViewPr>
    <p:cViewPr>
      <p:scale>
        <a:sx n="33" d="100"/>
        <a:sy n="33" d="100"/>
      </p:scale>
      <p:origin x="0" y="2940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23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888347-D1DB-4C84-8F46-27438F2E378A}"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it-IT"/>
        </a:p>
      </dgm:t>
    </dgm:pt>
    <dgm:pt modelId="{3903DDE4-E351-4A1A-824C-822CAEA8FC9A}">
      <dgm:prSet phldrT="[Testo]">
        <dgm:style>
          <a:lnRef idx="1">
            <a:schemeClr val="accent1"/>
          </a:lnRef>
          <a:fillRef idx="2">
            <a:schemeClr val="accent1"/>
          </a:fillRef>
          <a:effectRef idx="1">
            <a:schemeClr val="accent1"/>
          </a:effectRef>
          <a:fontRef idx="minor">
            <a:schemeClr val="dk1"/>
          </a:fontRef>
        </dgm:style>
      </dgm:prSet>
      <dgm:spPr/>
      <dgm:t>
        <a:bodyPr/>
        <a:lstStyle/>
        <a:p>
          <a:r>
            <a:rPr lang="it-IT" dirty="0" err="1" smtClean="0"/>
            <a:t>Step</a:t>
          </a:r>
          <a:r>
            <a:rPr lang="it-IT" dirty="0" smtClean="0"/>
            <a:t> 1</a:t>
          </a:r>
          <a:endParaRPr lang="it-IT" dirty="0"/>
        </a:p>
      </dgm:t>
    </dgm:pt>
    <dgm:pt modelId="{E214875D-8867-4C29-8F59-C03A0F5244F5}" type="parTrans" cxnId="{76227668-9570-4D39-B204-5B9B1976010D}">
      <dgm:prSet/>
      <dgm:spPr/>
      <dgm:t>
        <a:bodyPr/>
        <a:lstStyle/>
        <a:p>
          <a:endParaRPr lang="it-IT"/>
        </a:p>
      </dgm:t>
    </dgm:pt>
    <dgm:pt modelId="{47FF2871-E61D-4CD1-9F77-62FCA05A6B67}" type="sibTrans" cxnId="{76227668-9570-4D39-B204-5B9B1976010D}">
      <dgm:prSet/>
      <dgm:spPr/>
      <dgm:t>
        <a:bodyPr/>
        <a:lstStyle/>
        <a:p>
          <a:endParaRPr lang="it-IT"/>
        </a:p>
      </dgm:t>
    </dgm:pt>
    <dgm:pt modelId="{665B63E9-EBFE-4C4A-9FF2-3F80FC8DDD5C}">
      <dgm:prSet phldrT="[Testo]"/>
      <dgm:spPr/>
      <dgm:t>
        <a:bodyPr/>
        <a:lstStyle/>
        <a:p>
          <a:r>
            <a:rPr lang="it-IT" dirty="0" smtClean="0"/>
            <a:t>Ricavato dalla vendita e Formazione delle quote</a:t>
          </a:r>
          <a:endParaRPr lang="it-IT" dirty="0"/>
        </a:p>
      </dgm:t>
    </dgm:pt>
    <dgm:pt modelId="{CECC8C2E-64FA-4A3C-88E6-0D9906A726B4}" type="parTrans" cxnId="{6CE0811C-49D2-486F-8C76-C1B0E4255588}">
      <dgm:prSet/>
      <dgm:spPr/>
      <dgm:t>
        <a:bodyPr/>
        <a:lstStyle/>
        <a:p>
          <a:endParaRPr lang="it-IT"/>
        </a:p>
      </dgm:t>
    </dgm:pt>
    <dgm:pt modelId="{D7A05FA6-D9C8-48E5-9329-90BBAFB2240E}" type="sibTrans" cxnId="{6CE0811C-49D2-486F-8C76-C1B0E4255588}">
      <dgm:prSet/>
      <dgm:spPr/>
      <dgm:t>
        <a:bodyPr/>
        <a:lstStyle/>
        <a:p>
          <a:endParaRPr lang="it-IT"/>
        </a:p>
      </dgm:t>
    </dgm:pt>
    <dgm:pt modelId="{9D4684F3-6331-48EF-927A-58F793928248}">
      <dgm:prSet phldrT="[Testo]">
        <dgm:style>
          <a:lnRef idx="1">
            <a:schemeClr val="accent2"/>
          </a:lnRef>
          <a:fillRef idx="2">
            <a:schemeClr val="accent2"/>
          </a:fillRef>
          <a:effectRef idx="1">
            <a:schemeClr val="accent2"/>
          </a:effectRef>
          <a:fontRef idx="minor">
            <a:schemeClr val="dk1"/>
          </a:fontRef>
        </dgm:style>
      </dgm:prSet>
      <dgm:spPr/>
      <dgm:t>
        <a:bodyPr/>
        <a:lstStyle/>
        <a:p>
          <a:r>
            <a:rPr lang="it-IT" dirty="0" err="1" smtClean="0"/>
            <a:t>Step</a:t>
          </a:r>
          <a:r>
            <a:rPr lang="it-IT" dirty="0" smtClean="0"/>
            <a:t> 2</a:t>
          </a:r>
          <a:endParaRPr lang="it-IT" dirty="0"/>
        </a:p>
      </dgm:t>
    </dgm:pt>
    <dgm:pt modelId="{D777D2F4-8B53-4461-A7F1-101AB5C883E9}" type="parTrans" cxnId="{A7B5968F-1CAD-4BD4-89FC-88E0B5A83FB8}">
      <dgm:prSet/>
      <dgm:spPr/>
      <dgm:t>
        <a:bodyPr/>
        <a:lstStyle/>
        <a:p>
          <a:endParaRPr lang="it-IT"/>
        </a:p>
      </dgm:t>
    </dgm:pt>
    <dgm:pt modelId="{BC5A0677-FEA7-4471-8942-5ADFB3D50CFE}" type="sibTrans" cxnId="{A7B5968F-1CAD-4BD4-89FC-88E0B5A83FB8}">
      <dgm:prSet/>
      <dgm:spPr/>
      <dgm:t>
        <a:bodyPr/>
        <a:lstStyle/>
        <a:p>
          <a:endParaRPr lang="it-IT"/>
        </a:p>
      </dgm:t>
    </dgm:pt>
    <dgm:pt modelId="{E3C34DEB-1B18-47EC-B9CD-3FF3F3685102}">
      <dgm:prSet phldrT="[Testo]" custT="1"/>
      <dgm:spPr/>
      <dgm:t>
        <a:bodyPr/>
        <a:lstStyle/>
        <a:p>
          <a:r>
            <a:rPr lang="it-IT" sz="1600" dirty="0" smtClean="0"/>
            <a:t>IMPUTAZIONE SPESE PRO QUOTA (es. spese pubblicità, compenso delegato):</a:t>
          </a:r>
        </a:p>
        <a:p>
          <a:r>
            <a:rPr lang="it-IT" sz="1600" dirty="0" smtClean="0"/>
            <a:t>es. liquidazione spese anticipate dal creditore procedente con provvedimento del giudice: autorizzazione a prelevare somme dal ricavato (con soddisfazione creditore fuori da processo esecutivo) o intervento nella procedura esecutiva con privilegio</a:t>
          </a:r>
          <a:endParaRPr lang="it-IT" sz="1600" dirty="0"/>
        </a:p>
      </dgm:t>
    </dgm:pt>
    <dgm:pt modelId="{5A59EA4D-3009-4DE6-9AF3-85682298DFE2}" type="parTrans" cxnId="{DC611A02-E733-4ECF-96BD-99018227E419}">
      <dgm:prSet/>
      <dgm:spPr/>
      <dgm:t>
        <a:bodyPr/>
        <a:lstStyle/>
        <a:p>
          <a:endParaRPr lang="it-IT"/>
        </a:p>
      </dgm:t>
    </dgm:pt>
    <dgm:pt modelId="{E00CD91E-B611-4C1F-A28D-96C0D274A0C6}" type="sibTrans" cxnId="{DC611A02-E733-4ECF-96BD-99018227E419}">
      <dgm:prSet/>
      <dgm:spPr/>
      <dgm:t>
        <a:bodyPr/>
        <a:lstStyle/>
        <a:p>
          <a:endParaRPr lang="it-IT"/>
        </a:p>
      </dgm:t>
    </dgm:pt>
    <dgm:pt modelId="{3000715B-A97E-4CB8-AE97-7764CC3CFA25}">
      <dgm:prSet phldrT="[Testo]">
        <dgm:style>
          <a:lnRef idx="1">
            <a:schemeClr val="accent3"/>
          </a:lnRef>
          <a:fillRef idx="2">
            <a:schemeClr val="accent3"/>
          </a:fillRef>
          <a:effectRef idx="1">
            <a:schemeClr val="accent3"/>
          </a:effectRef>
          <a:fontRef idx="minor">
            <a:schemeClr val="dk1"/>
          </a:fontRef>
        </dgm:style>
      </dgm:prSet>
      <dgm:spPr/>
      <dgm:t>
        <a:bodyPr/>
        <a:lstStyle/>
        <a:p>
          <a:r>
            <a:rPr lang="it-IT" dirty="0" err="1" smtClean="0"/>
            <a:t>Step</a:t>
          </a:r>
          <a:r>
            <a:rPr lang="it-IT" dirty="0" smtClean="0"/>
            <a:t> 3</a:t>
          </a:r>
          <a:endParaRPr lang="it-IT" dirty="0"/>
        </a:p>
      </dgm:t>
    </dgm:pt>
    <dgm:pt modelId="{8A08DAC0-77FF-41B6-9989-0568DBA625BD}" type="parTrans" cxnId="{C3640EA0-BE14-4141-B392-C0648E83DD53}">
      <dgm:prSet/>
      <dgm:spPr/>
      <dgm:t>
        <a:bodyPr/>
        <a:lstStyle/>
        <a:p>
          <a:endParaRPr lang="it-IT"/>
        </a:p>
      </dgm:t>
    </dgm:pt>
    <dgm:pt modelId="{10F470E4-6DB8-4729-980C-7AB526510AAE}" type="sibTrans" cxnId="{C3640EA0-BE14-4141-B392-C0648E83DD53}">
      <dgm:prSet/>
      <dgm:spPr/>
      <dgm:t>
        <a:bodyPr/>
        <a:lstStyle/>
        <a:p>
          <a:endParaRPr lang="it-IT"/>
        </a:p>
      </dgm:t>
    </dgm:pt>
    <dgm:pt modelId="{E6252CC4-0DF6-4FA4-865B-EAB217B824BC}">
      <dgm:prSet phldrT="[Testo]"/>
      <dgm:spPr/>
      <dgm:t>
        <a:bodyPr/>
        <a:lstStyle/>
        <a:p>
          <a:r>
            <a:rPr lang="it-IT" dirty="0" smtClean="0"/>
            <a:t>QUOTA DEL DEBITORE E IMPUTAZIONE DELLE SPESE GRAVANTI SOLO SU OBBLIGATO</a:t>
          </a:r>
        </a:p>
        <a:p>
          <a:r>
            <a:rPr lang="it-IT" dirty="0" smtClean="0"/>
            <a:t>es. liquidazione spese anticipate dal creditore procedente con provvedimento del giudice: autorizzazione a prelevare somme dal ricavato o intervento nella procedura esecutiva con privilegio</a:t>
          </a:r>
          <a:endParaRPr lang="it-IT" dirty="0"/>
        </a:p>
      </dgm:t>
    </dgm:pt>
    <dgm:pt modelId="{B795DBAA-48A3-43BC-8F6F-4F1C8FCD9F3F}" type="sibTrans" cxnId="{C291093F-7171-49E5-BDDB-174B04543F36}">
      <dgm:prSet/>
      <dgm:spPr/>
      <dgm:t>
        <a:bodyPr/>
        <a:lstStyle/>
        <a:p>
          <a:endParaRPr lang="it-IT"/>
        </a:p>
      </dgm:t>
    </dgm:pt>
    <dgm:pt modelId="{0B512F54-6CBD-47A7-AF03-48876E83A53D}" type="parTrans" cxnId="{C291093F-7171-49E5-BDDB-174B04543F36}">
      <dgm:prSet/>
      <dgm:spPr/>
      <dgm:t>
        <a:bodyPr/>
        <a:lstStyle/>
        <a:p>
          <a:endParaRPr lang="it-IT"/>
        </a:p>
      </dgm:t>
    </dgm:pt>
    <dgm:pt modelId="{23E5D858-8A8A-4FD3-BDC8-7A4E42CEF7B4}" type="pres">
      <dgm:prSet presAssocID="{59888347-D1DB-4C84-8F46-27438F2E378A}" presName="Name0" presStyleCnt="0">
        <dgm:presLayoutVars>
          <dgm:dir/>
          <dgm:animLvl val="lvl"/>
          <dgm:resizeHandles val="exact"/>
        </dgm:presLayoutVars>
      </dgm:prSet>
      <dgm:spPr/>
      <dgm:t>
        <a:bodyPr/>
        <a:lstStyle/>
        <a:p>
          <a:endParaRPr lang="it-IT"/>
        </a:p>
      </dgm:t>
    </dgm:pt>
    <dgm:pt modelId="{26E0B606-8BFA-4262-803C-694D981FF1F5}" type="pres">
      <dgm:prSet presAssocID="{3903DDE4-E351-4A1A-824C-822CAEA8FC9A}" presName="compositeNode" presStyleCnt="0">
        <dgm:presLayoutVars>
          <dgm:bulletEnabled val="1"/>
        </dgm:presLayoutVars>
      </dgm:prSet>
      <dgm:spPr/>
    </dgm:pt>
    <dgm:pt modelId="{5B41DAC9-A0E6-4151-96BB-FD292D7FDAFC}" type="pres">
      <dgm:prSet presAssocID="{3903DDE4-E351-4A1A-824C-822CAEA8FC9A}" presName="bgRect" presStyleLbl="node1" presStyleIdx="0" presStyleCnt="3" custScaleY="127530"/>
      <dgm:spPr/>
      <dgm:t>
        <a:bodyPr/>
        <a:lstStyle/>
        <a:p>
          <a:endParaRPr lang="it-IT"/>
        </a:p>
      </dgm:t>
    </dgm:pt>
    <dgm:pt modelId="{19A2147B-2934-4447-9D98-FC633D9A0765}" type="pres">
      <dgm:prSet presAssocID="{3903DDE4-E351-4A1A-824C-822CAEA8FC9A}" presName="parentNode" presStyleLbl="node1" presStyleIdx="0" presStyleCnt="3">
        <dgm:presLayoutVars>
          <dgm:chMax val="0"/>
          <dgm:bulletEnabled val="1"/>
        </dgm:presLayoutVars>
      </dgm:prSet>
      <dgm:spPr/>
      <dgm:t>
        <a:bodyPr/>
        <a:lstStyle/>
        <a:p>
          <a:endParaRPr lang="it-IT"/>
        </a:p>
      </dgm:t>
    </dgm:pt>
    <dgm:pt modelId="{5817E184-B33A-4F08-8697-782DD35CECE5}" type="pres">
      <dgm:prSet presAssocID="{3903DDE4-E351-4A1A-824C-822CAEA8FC9A}" presName="childNode" presStyleLbl="node1" presStyleIdx="0" presStyleCnt="3">
        <dgm:presLayoutVars>
          <dgm:bulletEnabled val="1"/>
        </dgm:presLayoutVars>
      </dgm:prSet>
      <dgm:spPr/>
      <dgm:t>
        <a:bodyPr/>
        <a:lstStyle/>
        <a:p>
          <a:endParaRPr lang="it-IT"/>
        </a:p>
      </dgm:t>
    </dgm:pt>
    <dgm:pt modelId="{E54A3517-DD16-4028-8E23-74D929A3A062}" type="pres">
      <dgm:prSet presAssocID="{47FF2871-E61D-4CD1-9F77-62FCA05A6B67}" presName="hSp" presStyleCnt="0"/>
      <dgm:spPr/>
    </dgm:pt>
    <dgm:pt modelId="{7B7483DC-633B-4E0D-807C-6A0E0DB9E5F1}" type="pres">
      <dgm:prSet presAssocID="{47FF2871-E61D-4CD1-9F77-62FCA05A6B67}" presName="vProcSp" presStyleCnt="0"/>
      <dgm:spPr/>
    </dgm:pt>
    <dgm:pt modelId="{7DF0AF68-E452-42E2-B2CF-AD2524E3B663}" type="pres">
      <dgm:prSet presAssocID="{47FF2871-E61D-4CD1-9F77-62FCA05A6B67}" presName="vSp1" presStyleCnt="0"/>
      <dgm:spPr/>
    </dgm:pt>
    <dgm:pt modelId="{5E15616A-F018-43D3-824A-498A4C703E3B}" type="pres">
      <dgm:prSet presAssocID="{47FF2871-E61D-4CD1-9F77-62FCA05A6B67}" presName="simulatedConn" presStyleLbl="solidFgAcc1" presStyleIdx="0" presStyleCnt="2"/>
      <dgm:spPr/>
    </dgm:pt>
    <dgm:pt modelId="{15A3C26E-0FD5-46AA-BB67-2AAF65996FBA}" type="pres">
      <dgm:prSet presAssocID="{47FF2871-E61D-4CD1-9F77-62FCA05A6B67}" presName="vSp2" presStyleCnt="0"/>
      <dgm:spPr/>
    </dgm:pt>
    <dgm:pt modelId="{8BF883D9-0AF4-4323-8D25-53993C2EE41A}" type="pres">
      <dgm:prSet presAssocID="{47FF2871-E61D-4CD1-9F77-62FCA05A6B67}" presName="sibTrans" presStyleCnt="0"/>
      <dgm:spPr/>
    </dgm:pt>
    <dgm:pt modelId="{90B4298D-74A2-4B89-B398-D1FC86A633A8}" type="pres">
      <dgm:prSet presAssocID="{9D4684F3-6331-48EF-927A-58F793928248}" presName="compositeNode" presStyleCnt="0">
        <dgm:presLayoutVars>
          <dgm:bulletEnabled val="1"/>
        </dgm:presLayoutVars>
      </dgm:prSet>
      <dgm:spPr/>
    </dgm:pt>
    <dgm:pt modelId="{8055D8C0-4168-47F5-96C7-B60138F8477E}" type="pres">
      <dgm:prSet presAssocID="{9D4684F3-6331-48EF-927A-58F793928248}" presName="bgRect" presStyleLbl="node1" presStyleIdx="1" presStyleCnt="3" custScaleY="127530"/>
      <dgm:spPr/>
      <dgm:t>
        <a:bodyPr/>
        <a:lstStyle/>
        <a:p>
          <a:endParaRPr lang="it-IT"/>
        </a:p>
      </dgm:t>
    </dgm:pt>
    <dgm:pt modelId="{651D29E8-CDAB-4948-B7F7-998BCAA17955}" type="pres">
      <dgm:prSet presAssocID="{9D4684F3-6331-48EF-927A-58F793928248}" presName="parentNode" presStyleLbl="node1" presStyleIdx="1" presStyleCnt="3">
        <dgm:presLayoutVars>
          <dgm:chMax val="0"/>
          <dgm:bulletEnabled val="1"/>
        </dgm:presLayoutVars>
      </dgm:prSet>
      <dgm:spPr/>
      <dgm:t>
        <a:bodyPr/>
        <a:lstStyle/>
        <a:p>
          <a:endParaRPr lang="it-IT"/>
        </a:p>
      </dgm:t>
    </dgm:pt>
    <dgm:pt modelId="{C91751AE-1F16-4B43-B206-75E88688AD4B}" type="pres">
      <dgm:prSet presAssocID="{9D4684F3-6331-48EF-927A-58F793928248}" presName="childNode" presStyleLbl="node1" presStyleIdx="1" presStyleCnt="3">
        <dgm:presLayoutVars>
          <dgm:bulletEnabled val="1"/>
        </dgm:presLayoutVars>
      </dgm:prSet>
      <dgm:spPr/>
      <dgm:t>
        <a:bodyPr/>
        <a:lstStyle/>
        <a:p>
          <a:endParaRPr lang="it-IT"/>
        </a:p>
      </dgm:t>
    </dgm:pt>
    <dgm:pt modelId="{5C99BBC4-9AA3-4001-AE33-0CE9B0AC06DA}" type="pres">
      <dgm:prSet presAssocID="{BC5A0677-FEA7-4471-8942-5ADFB3D50CFE}" presName="hSp" presStyleCnt="0"/>
      <dgm:spPr/>
    </dgm:pt>
    <dgm:pt modelId="{19BFA990-BB96-4572-964F-313C9E38EAF3}" type="pres">
      <dgm:prSet presAssocID="{BC5A0677-FEA7-4471-8942-5ADFB3D50CFE}" presName="vProcSp" presStyleCnt="0"/>
      <dgm:spPr/>
    </dgm:pt>
    <dgm:pt modelId="{E9627F78-B2D6-4587-B20F-B651B2BC6896}" type="pres">
      <dgm:prSet presAssocID="{BC5A0677-FEA7-4471-8942-5ADFB3D50CFE}" presName="vSp1" presStyleCnt="0"/>
      <dgm:spPr/>
    </dgm:pt>
    <dgm:pt modelId="{A92148E2-5BE7-4C43-BDFA-6689A827C398}" type="pres">
      <dgm:prSet presAssocID="{BC5A0677-FEA7-4471-8942-5ADFB3D50CFE}" presName="simulatedConn" presStyleLbl="solidFgAcc1" presStyleIdx="1" presStyleCnt="2"/>
      <dgm:spPr/>
    </dgm:pt>
    <dgm:pt modelId="{D5115258-DE76-45CE-B52F-40776B156281}" type="pres">
      <dgm:prSet presAssocID="{BC5A0677-FEA7-4471-8942-5ADFB3D50CFE}" presName="vSp2" presStyleCnt="0"/>
      <dgm:spPr/>
    </dgm:pt>
    <dgm:pt modelId="{AF5097B2-E375-46EA-9BB4-262CEBB9D553}" type="pres">
      <dgm:prSet presAssocID="{BC5A0677-FEA7-4471-8942-5ADFB3D50CFE}" presName="sibTrans" presStyleCnt="0"/>
      <dgm:spPr/>
    </dgm:pt>
    <dgm:pt modelId="{2397F237-0D6E-43A4-B1AE-18785D65BEEC}" type="pres">
      <dgm:prSet presAssocID="{3000715B-A97E-4CB8-AE97-7764CC3CFA25}" presName="compositeNode" presStyleCnt="0">
        <dgm:presLayoutVars>
          <dgm:bulletEnabled val="1"/>
        </dgm:presLayoutVars>
      </dgm:prSet>
      <dgm:spPr/>
    </dgm:pt>
    <dgm:pt modelId="{D8A70F37-22E6-4203-AE0B-A3B9B7C6D949}" type="pres">
      <dgm:prSet presAssocID="{3000715B-A97E-4CB8-AE97-7764CC3CFA25}" presName="bgRect" presStyleLbl="node1" presStyleIdx="2" presStyleCnt="3" custScaleY="127530"/>
      <dgm:spPr/>
      <dgm:t>
        <a:bodyPr/>
        <a:lstStyle/>
        <a:p>
          <a:endParaRPr lang="it-IT"/>
        </a:p>
      </dgm:t>
    </dgm:pt>
    <dgm:pt modelId="{E73E98D6-85F8-4EEA-AF67-8C03F4F5F845}" type="pres">
      <dgm:prSet presAssocID="{3000715B-A97E-4CB8-AE97-7764CC3CFA25}" presName="parentNode" presStyleLbl="node1" presStyleIdx="2" presStyleCnt="3">
        <dgm:presLayoutVars>
          <dgm:chMax val="0"/>
          <dgm:bulletEnabled val="1"/>
        </dgm:presLayoutVars>
      </dgm:prSet>
      <dgm:spPr/>
      <dgm:t>
        <a:bodyPr/>
        <a:lstStyle/>
        <a:p>
          <a:endParaRPr lang="it-IT"/>
        </a:p>
      </dgm:t>
    </dgm:pt>
    <dgm:pt modelId="{8F0DD3D6-2394-4D5F-9072-4A449951768B}" type="pres">
      <dgm:prSet presAssocID="{3000715B-A97E-4CB8-AE97-7764CC3CFA25}" presName="childNode" presStyleLbl="node1" presStyleIdx="2" presStyleCnt="3">
        <dgm:presLayoutVars>
          <dgm:bulletEnabled val="1"/>
        </dgm:presLayoutVars>
      </dgm:prSet>
      <dgm:spPr/>
      <dgm:t>
        <a:bodyPr/>
        <a:lstStyle/>
        <a:p>
          <a:endParaRPr lang="it-IT"/>
        </a:p>
      </dgm:t>
    </dgm:pt>
  </dgm:ptLst>
  <dgm:cxnLst>
    <dgm:cxn modelId="{57A1A552-A3B3-472F-941C-9CBBC4ACFFC5}" type="presOf" srcId="{3000715B-A97E-4CB8-AE97-7764CC3CFA25}" destId="{D8A70F37-22E6-4203-AE0B-A3B9B7C6D949}" srcOrd="0" destOrd="0" presId="urn:microsoft.com/office/officeart/2005/8/layout/hProcess7"/>
    <dgm:cxn modelId="{28CF5158-60D0-4BF8-A54A-11DF0899E91F}" type="presOf" srcId="{9D4684F3-6331-48EF-927A-58F793928248}" destId="{651D29E8-CDAB-4948-B7F7-998BCAA17955}" srcOrd="1" destOrd="0" presId="urn:microsoft.com/office/officeart/2005/8/layout/hProcess7"/>
    <dgm:cxn modelId="{C3640EA0-BE14-4141-B392-C0648E83DD53}" srcId="{59888347-D1DB-4C84-8F46-27438F2E378A}" destId="{3000715B-A97E-4CB8-AE97-7764CC3CFA25}" srcOrd="2" destOrd="0" parTransId="{8A08DAC0-77FF-41B6-9989-0568DBA625BD}" sibTransId="{10F470E4-6DB8-4729-980C-7AB526510AAE}"/>
    <dgm:cxn modelId="{A7B5968F-1CAD-4BD4-89FC-88E0B5A83FB8}" srcId="{59888347-D1DB-4C84-8F46-27438F2E378A}" destId="{9D4684F3-6331-48EF-927A-58F793928248}" srcOrd="1" destOrd="0" parTransId="{D777D2F4-8B53-4461-A7F1-101AB5C883E9}" sibTransId="{BC5A0677-FEA7-4471-8942-5ADFB3D50CFE}"/>
    <dgm:cxn modelId="{1D584A4D-BFB3-4049-A83B-C778615554CD}" type="presOf" srcId="{E6252CC4-0DF6-4FA4-865B-EAB217B824BC}" destId="{8F0DD3D6-2394-4D5F-9072-4A449951768B}" srcOrd="0" destOrd="0" presId="urn:microsoft.com/office/officeart/2005/8/layout/hProcess7"/>
    <dgm:cxn modelId="{76227668-9570-4D39-B204-5B9B1976010D}" srcId="{59888347-D1DB-4C84-8F46-27438F2E378A}" destId="{3903DDE4-E351-4A1A-824C-822CAEA8FC9A}" srcOrd="0" destOrd="0" parTransId="{E214875D-8867-4C29-8F59-C03A0F5244F5}" sibTransId="{47FF2871-E61D-4CD1-9F77-62FCA05A6B67}"/>
    <dgm:cxn modelId="{9A481B92-0DA1-4F14-BF47-76F391657DFF}" type="presOf" srcId="{665B63E9-EBFE-4C4A-9FF2-3F80FC8DDD5C}" destId="{5817E184-B33A-4F08-8697-782DD35CECE5}" srcOrd="0" destOrd="0" presId="urn:microsoft.com/office/officeart/2005/8/layout/hProcess7"/>
    <dgm:cxn modelId="{D99A118A-C92B-4DF5-928B-6232B00AA4C1}" type="presOf" srcId="{59888347-D1DB-4C84-8F46-27438F2E378A}" destId="{23E5D858-8A8A-4FD3-BDC8-7A4E42CEF7B4}" srcOrd="0" destOrd="0" presId="urn:microsoft.com/office/officeart/2005/8/layout/hProcess7"/>
    <dgm:cxn modelId="{4FD46BBB-5041-43B4-94F2-C6562BC920B6}" type="presOf" srcId="{E3C34DEB-1B18-47EC-B9CD-3FF3F3685102}" destId="{C91751AE-1F16-4B43-B206-75E88688AD4B}" srcOrd="0" destOrd="0" presId="urn:microsoft.com/office/officeart/2005/8/layout/hProcess7"/>
    <dgm:cxn modelId="{6CE0811C-49D2-486F-8C76-C1B0E4255588}" srcId="{3903DDE4-E351-4A1A-824C-822CAEA8FC9A}" destId="{665B63E9-EBFE-4C4A-9FF2-3F80FC8DDD5C}" srcOrd="0" destOrd="0" parTransId="{CECC8C2E-64FA-4A3C-88E6-0D9906A726B4}" sibTransId="{D7A05FA6-D9C8-48E5-9329-90BBAFB2240E}"/>
    <dgm:cxn modelId="{8CBD8788-A648-4950-85D3-410279BDA5B8}" type="presOf" srcId="{3000715B-A97E-4CB8-AE97-7764CC3CFA25}" destId="{E73E98D6-85F8-4EEA-AF67-8C03F4F5F845}" srcOrd="1" destOrd="0" presId="urn:microsoft.com/office/officeart/2005/8/layout/hProcess7"/>
    <dgm:cxn modelId="{C291093F-7171-49E5-BDDB-174B04543F36}" srcId="{3000715B-A97E-4CB8-AE97-7764CC3CFA25}" destId="{E6252CC4-0DF6-4FA4-865B-EAB217B824BC}" srcOrd="0" destOrd="0" parTransId="{0B512F54-6CBD-47A7-AF03-48876E83A53D}" sibTransId="{B795DBAA-48A3-43BC-8F6F-4F1C8FCD9F3F}"/>
    <dgm:cxn modelId="{856C1897-26A8-4F74-AD36-B32EC45CF9F5}" type="presOf" srcId="{3903DDE4-E351-4A1A-824C-822CAEA8FC9A}" destId="{5B41DAC9-A0E6-4151-96BB-FD292D7FDAFC}" srcOrd="0" destOrd="0" presId="urn:microsoft.com/office/officeart/2005/8/layout/hProcess7"/>
    <dgm:cxn modelId="{174F1927-75EC-41F8-9329-403B16B44B4D}" type="presOf" srcId="{3903DDE4-E351-4A1A-824C-822CAEA8FC9A}" destId="{19A2147B-2934-4447-9D98-FC633D9A0765}" srcOrd="1" destOrd="0" presId="urn:microsoft.com/office/officeart/2005/8/layout/hProcess7"/>
    <dgm:cxn modelId="{DC611A02-E733-4ECF-96BD-99018227E419}" srcId="{9D4684F3-6331-48EF-927A-58F793928248}" destId="{E3C34DEB-1B18-47EC-B9CD-3FF3F3685102}" srcOrd="0" destOrd="0" parTransId="{5A59EA4D-3009-4DE6-9AF3-85682298DFE2}" sibTransId="{E00CD91E-B611-4C1F-A28D-96C0D274A0C6}"/>
    <dgm:cxn modelId="{3124EDCD-275F-4C3F-B3FF-DEC3736FB973}" type="presOf" srcId="{9D4684F3-6331-48EF-927A-58F793928248}" destId="{8055D8C0-4168-47F5-96C7-B60138F8477E}" srcOrd="0" destOrd="0" presId="urn:microsoft.com/office/officeart/2005/8/layout/hProcess7"/>
    <dgm:cxn modelId="{4FA3C0CF-322E-476F-84E1-0C1BBD2071E0}" type="presParOf" srcId="{23E5D858-8A8A-4FD3-BDC8-7A4E42CEF7B4}" destId="{26E0B606-8BFA-4262-803C-694D981FF1F5}" srcOrd="0" destOrd="0" presId="urn:microsoft.com/office/officeart/2005/8/layout/hProcess7"/>
    <dgm:cxn modelId="{BFC21AB0-3A11-4B40-8000-33BCEC0D32AA}" type="presParOf" srcId="{26E0B606-8BFA-4262-803C-694D981FF1F5}" destId="{5B41DAC9-A0E6-4151-96BB-FD292D7FDAFC}" srcOrd="0" destOrd="0" presId="urn:microsoft.com/office/officeart/2005/8/layout/hProcess7"/>
    <dgm:cxn modelId="{9C22CBA4-3E48-4287-8A18-57129468AC3B}" type="presParOf" srcId="{26E0B606-8BFA-4262-803C-694D981FF1F5}" destId="{19A2147B-2934-4447-9D98-FC633D9A0765}" srcOrd="1" destOrd="0" presId="urn:microsoft.com/office/officeart/2005/8/layout/hProcess7"/>
    <dgm:cxn modelId="{339F62F8-85A1-4606-8B9D-2BBDB178D119}" type="presParOf" srcId="{26E0B606-8BFA-4262-803C-694D981FF1F5}" destId="{5817E184-B33A-4F08-8697-782DD35CECE5}" srcOrd="2" destOrd="0" presId="urn:microsoft.com/office/officeart/2005/8/layout/hProcess7"/>
    <dgm:cxn modelId="{2D44B449-FDB2-4711-AC11-4D4F7813EDD6}" type="presParOf" srcId="{23E5D858-8A8A-4FD3-BDC8-7A4E42CEF7B4}" destId="{E54A3517-DD16-4028-8E23-74D929A3A062}" srcOrd="1" destOrd="0" presId="urn:microsoft.com/office/officeart/2005/8/layout/hProcess7"/>
    <dgm:cxn modelId="{5542C162-2D9C-4BF1-9B2C-A6CA665CBA81}" type="presParOf" srcId="{23E5D858-8A8A-4FD3-BDC8-7A4E42CEF7B4}" destId="{7B7483DC-633B-4E0D-807C-6A0E0DB9E5F1}" srcOrd="2" destOrd="0" presId="urn:microsoft.com/office/officeart/2005/8/layout/hProcess7"/>
    <dgm:cxn modelId="{F406B3DA-6E50-4F12-A894-7A1917B08337}" type="presParOf" srcId="{7B7483DC-633B-4E0D-807C-6A0E0DB9E5F1}" destId="{7DF0AF68-E452-42E2-B2CF-AD2524E3B663}" srcOrd="0" destOrd="0" presId="urn:microsoft.com/office/officeart/2005/8/layout/hProcess7"/>
    <dgm:cxn modelId="{A28F8125-6CC3-466A-8626-8F589CDB4BA8}" type="presParOf" srcId="{7B7483DC-633B-4E0D-807C-6A0E0DB9E5F1}" destId="{5E15616A-F018-43D3-824A-498A4C703E3B}" srcOrd="1" destOrd="0" presId="urn:microsoft.com/office/officeart/2005/8/layout/hProcess7"/>
    <dgm:cxn modelId="{22EED5A7-FEC4-4B2E-A4F1-9DF49D2303FA}" type="presParOf" srcId="{7B7483DC-633B-4E0D-807C-6A0E0DB9E5F1}" destId="{15A3C26E-0FD5-46AA-BB67-2AAF65996FBA}" srcOrd="2" destOrd="0" presId="urn:microsoft.com/office/officeart/2005/8/layout/hProcess7"/>
    <dgm:cxn modelId="{E0507935-1539-4B95-A8C4-9CFB723E04B4}" type="presParOf" srcId="{23E5D858-8A8A-4FD3-BDC8-7A4E42CEF7B4}" destId="{8BF883D9-0AF4-4323-8D25-53993C2EE41A}" srcOrd="3" destOrd="0" presId="urn:microsoft.com/office/officeart/2005/8/layout/hProcess7"/>
    <dgm:cxn modelId="{63EAA171-1AAF-48DE-A088-E452F1900479}" type="presParOf" srcId="{23E5D858-8A8A-4FD3-BDC8-7A4E42CEF7B4}" destId="{90B4298D-74A2-4B89-B398-D1FC86A633A8}" srcOrd="4" destOrd="0" presId="urn:microsoft.com/office/officeart/2005/8/layout/hProcess7"/>
    <dgm:cxn modelId="{A92DB7A4-AB07-418F-B030-E31F27966781}" type="presParOf" srcId="{90B4298D-74A2-4B89-B398-D1FC86A633A8}" destId="{8055D8C0-4168-47F5-96C7-B60138F8477E}" srcOrd="0" destOrd="0" presId="urn:microsoft.com/office/officeart/2005/8/layout/hProcess7"/>
    <dgm:cxn modelId="{5A3C8F05-EA2B-48C0-BD28-B64B568EA20F}" type="presParOf" srcId="{90B4298D-74A2-4B89-B398-D1FC86A633A8}" destId="{651D29E8-CDAB-4948-B7F7-998BCAA17955}" srcOrd="1" destOrd="0" presId="urn:microsoft.com/office/officeart/2005/8/layout/hProcess7"/>
    <dgm:cxn modelId="{238CB7CB-9DCE-42F6-BE75-E90D4238ED2D}" type="presParOf" srcId="{90B4298D-74A2-4B89-B398-D1FC86A633A8}" destId="{C91751AE-1F16-4B43-B206-75E88688AD4B}" srcOrd="2" destOrd="0" presId="urn:microsoft.com/office/officeart/2005/8/layout/hProcess7"/>
    <dgm:cxn modelId="{A00BCAE9-47DF-445D-A142-27151743D71C}" type="presParOf" srcId="{23E5D858-8A8A-4FD3-BDC8-7A4E42CEF7B4}" destId="{5C99BBC4-9AA3-4001-AE33-0CE9B0AC06DA}" srcOrd="5" destOrd="0" presId="urn:microsoft.com/office/officeart/2005/8/layout/hProcess7"/>
    <dgm:cxn modelId="{B506908B-E623-4D19-A0E3-3AC8DC934A25}" type="presParOf" srcId="{23E5D858-8A8A-4FD3-BDC8-7A4E42CEF7B4}" destId="{19BFA990-BB96-4572-964F-313C9E38EAF3}" srcOrd="6" destOrd="0" presId="urn:microsoft.com/office/officeart/2005/8/layout/hProcess7"/>
    <dgm:cxn modelId="{C1C68C84-3126-48F6-B38A-DC75A65A35A0}" type="presParOf" srcId="{19BFA990-BB96-4572-964F-313C9E38EAF3}" destId="{E9627F78-B2D6-4587-B20F-B651B2BC6896}" srcOrd="0" destOrd="0" presId="urn:microsoft.com/office/officeart/2005/8/layout/hProcess7"/>
    <dgm:cxn modelId="{2B124F11-6C1E-44DD-AAF8-BA7CB46614D3}" type="presParOf" srcId="{19BFA990-BB96-4572-964F-313C9E38EAF3}" destId="{A92148E2-5BE7-4C43-BDFA-6689A827C398}" srcOrd="1" destOrd="0" presId="urn:microsoft.com/office/officeart/2005/8/layout/hProcess7"/>
    <dgm:cxn modelId="{1E2C7289-0965-4771-BC61-4CCA2B2B7389}" type="presParOf" srcId="{19BFA990-BB96-4572-964F-313C9E38EAF3}" destId="{D5115258-DE76-45CE-B52F-40776B156281}" srcOrd="2" destOrd="0" presId="urn:microsoft.com/office/officeart/2005/8/layout/hProcess7"/>
    <dgm:cxn modelId="{E6CE2CC2-E8FC-4704-8367-1AA74D997B52}" type="presParOf" srcId="{23E5D858-8A8A-4FD3-BDC8-7A4E42CEF7B4}" destId="{AF5097B2-E375-46EA-9BB4-262CEBB9D553}" srcOrd="7" destOrd="0" presId="urn:microsoft.com/office/officeart/2005/8/layout/hProcess7"/>
    <dgm:cxn modelId="{A30ED83A-D875-45E5-B823-67F4A257164B}" type="presParOf" srcId="{23E5D858-8A8A-4FD3-BDC8-7A4E42CEF7B4}" destId="{2397F237-0D6E-43A4-B1AE-18785D65BEEC}" srcOrd="8" destOrd="0" presId="urn:microsoft.com/office/officeart/2005/8/layout/hProcess7"/>
    <dgm:cxn modelId="{14DE1549-BED4-49D9-A73B-83EDFB6E2E7E}" type="presParOf" srcId="{2397F237-0D6E-43A4-B1AE-18785D65BEEC}" destId="{D8A70F37-22E6-4203-AE0B-A3B9B7C6D949}" srcOrd="0" destOrd="0" presId="urn:microsoft.com/office/officeart/2005/8/layout/hProcess7"/>
    <dgm:cxn modelId="{5C6BB58A-237C-4B53-85D7-5ED811E7A28E}" type="presParOf" srcId="{2397F237-0D6E-43A4-B1AE-18785D65BEEC}" destId="{E73E98D6-85F8-4EEA-AF67-8C03F4F5F845}" srcOrd="1" destOrd="0" presId="urn:microsoft.com/office/officeart/2005/8/layout/hProcess7"/>
    <dgm:cxn modelId="{97E48206-0ACD-4A92-A0E6-DF02C7DCCCB6}" type="presParOf" srcId="{2397F237-0D6E-43A4-B1AE-18785D65BEEC}" destId="{8F0DD3D6-2394-4D5F-9072-4A449951768B}"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888347-D1DB-4C84-8F46-27438F2E378A}"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it-IT"/>
        </a:p>
      </dgm:t>
    </dgm:pt>
    <dgm:pt modelId="{3903DDE4-E351-4A1A-824C-822CAEA8FC9A}">
      <dgm:prSet phldrT="[Testo]">
        <dgm:style>
          <a:lnRef idx="1">
            <a:schemeClr val="accent1"/>
          </a:lnRef>
          <a:fillRef idx="2">
            <a:schemeClr val="accent1"/>
          </a:fillRef>
          <a:effectRef idx="1">
            <a:schemeClr val="accent1"/>
          </a:effectRef>
          <a:fontRef idx="minor">
            <a:schemeClr val="dk1"/>
          </a:fontRef>
        </dgm:style>
      </dgm:prSet>
      <dgm:spPr/>
      <dgm:t>
        <a:bodyPr/>
        <a:lstStyle/>
        <a:p>
          <a:r>
            <a:rPr lang="it-IT" dirty="0" err="1" smtClean="0"/>
            <a:t>Step</a:t>
          </a:r>
          <a:r>
            <a:rPr lang="it-IT" dirty="0" smtClean="0"/>
            <a:t> 1</a:t>
          </a:r>
          <a:endParaRPr lang="it-IT" dirty="0"/>
        </a:p>
      </dgm:t>
    </dgm:pt>
    <dgm:pt modelId="{E214875D-8867-4C29-8F59-C03A0F5244F5}" type="parTrans" cxnId="{76227668-9570-4D39-B204-5B9B1976010D}">
      <dgm:prSet/>
      <dgm:spPr/>
      <dgm:t>
        <a:bodyPr/>
        <a:lstStyle/>
        <a:p>
          <a:endParaRPr lang="it-IT"/>
        </a:p>
      </dgm:t>
    </dgm:pt>
    <dgm:pt modelId="{47FF2871-E61D-4CD1-9F77-62FCA05A6B67}" type="sibTrans" cxnId="{76227668-9570-4D39-B204-5B9B1976010D}">
      <dgm:prSet/>
      <dgm:spPr/>
      <dgm:t>
        <a:bodyPr/>
        <a:lstStyle/>
        <a:p>
          <a:endParaRPr lang="it-IT"/>
        </a:p>
      </dgm:t>
    </dgm:pt>
    <dgm:pt modelId="{665B63E9-EBFE-4C4A-9FF2-3F80FC8DDD5C}">
      <dgm:prSet phldrT="[Testo]"/>
      <dgm:spPr/>
      <dgm:t>
        <a:bodyPr/>
        <a:lstStyle/>
        <a:p>
          <a:r>
            <a:rPr lang="it-IT" dirty="0" smtClean="0"/>
            <a:t>Formazioni di porzioni del bene indiviso da assegnare a ciascun contitolare</a:t>
          </a:r>
          <a:endParaRPr lang="it-IT" dirty="0"/>
        </a:p>
      </dgm:t>
    </dgm:pt>
    <dgm:pt modelId="{CECC8C2E-64FA-4A3C-88E6-0D9906A726B4}" type="parTrans" cxnId="{6CE0811C-49D2-486F-8C76-C1B0E4255588}">
      <dgm:prSet/>
      <dgm:spPr/>
      <dgm:t>
        <a:bodyPr/>
        <a:lstStyle/>
        <a:p>
          <a:endParaRPr lang="it-IT"/>
        </a:p>
      </dgm:t>
    </dgm:pt>
    <dgm:pt modelId="{D7A05FA6-D9C8-48E5-9329-90BBAFB2240E}" type="sibTrans" cxnId="{6CE0811C-49D2-486F-8C76-C1B0E4255588}">
      <dgm:prSet/>
      <dgm:spPr/>
      <dgm:t>
        <a:bodyPr/>
        <a:lstStyle/>
        <a:p>
          <a:endParaRPr lang="it-IT"/>
        </a:p>
      </dgm:t>
    </dgm:pt>
    <dgm:pt modelId="{9D4684F3-6331-48EF-927A-58F793928248}">
      <dgm:prSet phldrT="[Testo]">
        <dgm:style>
          <a:lnRef idx="1">
            <a:schemeClr val="accent2"/>
          </a:lnRef>
          <a:fillRef idx="2">
            <a:schemeClr val="accent2"/>
          </a:fillRef>
          <a:effectRef idx="1">
            <a:schemeClr val="accent2"/>
          </a:effectRef>
          <a:fontRef idx="minor">
            <a:schemeClr val="dk1"/>
          </a:fontRef>
        </dgm:style>
      </dgm:prSet>
      <dgm:spPr/>
      <dgm:t>
        <a:bodyPr/>
        <a:lstStyle/>
        <a:p>
          <a:r>
            <a:rPr lang="it-IT" dirty="0" err="1" smtClean="0"/>
            <a:t>Step</a:t>
          </a:r>
          <a:r>
            <a:rPr lang="it-IT" dirty="0" smtClean="0"/>
            <a:t> 2</a:t>
          </a:r>
          <a:endParaRPr lang="it-IT" dirty="0"/>
        </a:p>
      </dgm:t>
    </dgm:pt>
    <dgm:pt modelId="{D777D2F4-8B53-4461-A7F1-101AB5C883E9}" type="parTrans" cxnId="{A7B5968F-1CAD-4BD4-89FC-88E0B5A83FB8}">
      <dgm:prSet/>
      <dgm:spPr/>
      <dgm:t>
        <a:bodyPr/>
        <a:lstStyle/>
        <a:p>
          <a:endParaRPr lang="it-IT"/>
        </a:p>
      </dgm:t>
    </dgm:pt>
    <dgm:pt modelId="{BC5A0677-FEA7-4471-8942-5ADFB3D50CFE}" type="sibTrans" cxnId="{A7B5968F-1CAD-4BD4-89FC-88E0B5A83FB8}">
      <dgm:prSet/>
      <dgm:spPr/>
      <dgm:t>
        <a:bodyPr/>
        <a:lstStyle/>
        <a:p>
          <a:endParaRPr lang="it-IT"/>
        </a:p>
      </dgm:t>
    </dgm:pt>
    <dgm:pt modelId="{E3C34DEB-1B18-47EC-B9CD-3FF3F3685102}">
      <dgm:prSet phldrT="[Testo]"/>
      <dgm:spPr/>
      <dgm:t>
        <a:bodyPr/>
        <a:lstStyle/>
        <a:p>
          <a:r>
            <a:rPr lang="it-IT" dirty="0" smtClean="0"/>
            <a:t>Imputazione spese pro quota (es. spese </a:t>
          </a:r>
          <a:r>
            <a:rPr lang="it-IT" dirty="0" err="1" smtClean="0"/>
            <a:t>c.t.u</a:t>
          </a:r>
          <a:r>
            <a:rPr lang="it-IT" smtClean="0"/>
            <a:t>. tecnica)</a:t>
          </a:r>
          <a:endParaRPr lang="it-IT" dirty="0" smtClean="0"/>
        </a:p>
      </dgm:t>
    </dgm:pt>
    <dgm:pt modelId="{5A59EA4D-3009-4DE6-9AF3-85682298DFE2}" type="parTrans" cxnId="{DC611A02-E733-4ECF-96BD-99018227E419}">
      <dgm:prSet/>
      <dgm:spPr/>
      <dgm:t>
        <a:bodyPr/>
        <a:lstStyle/>
        <a:p>
          <a:endParaRPr lang="it-IT"/>
        </a:p>
      </dgm:t>
    </dgm:pt>
    <dgm:pt modelId="{E00CD91E-B611-4C1F-A28D-96C0D274A0C6}" type="sibTrans" cxnId="{DC611A02-E733-4ECF-96BD-99018227E419}">
      <dgm:prSet/>
      <dgm:spPr/>
      <dgm:t>
        <a:bodyPr/>
        <a:lstStyle/>
        <a:p>
          <a:endParaRPr lang="it-IT"/>
        </a:p>
      </dgm:t>
    </dgm:pt>
    <dgm:pt modelId="{3000715B-A97E-4CB8-AE97-7764CC3CFA25}">
      <dgm:prSet phldrT="[Testo]">
        <dgm:style>
          <a:lnRef idx="1">
            <a:schemeClr val="accent3"/>
          </a:lnRef>
          <a:fillRef idx="2">
            <a:schemeClr val="accent3"/>
          </a:fillRef>
          <a:effectRef idx="1">
            <a:schemeClr val="accent3"/>
          </a:effectRef>
          <a:fontRef idx="minor">
            <a:schemeClr val="dk1"/>
          </a:fontRef>
        </dgm:style>
      </dgm:prSet>
      <dgm:spPr/>
      <dgm:t>
        <a:bodyPr/>
        <a:lstStyle/>
        <a:p>
          <a:r>
            <a:rPr lang="it-IT" dirty="0" err="1" smtClean="0"/>
            <a:t>Step</a:t>
          </a:r>
          <a:r>
            <a:rPr lang="it-IT" dirty="0" smtClean="0"/>
            <a:t> 3</a:t>
          </a:r>
          <a:endParaRPr lang="it-IT" dirty="0"/>
        </a:p>
      </dgm:t>
    </dgm:pt>
    <dgm:pt modelId="{8A08DAC0-77FF-41B6-9989-0568DBA625BD}" type="parTrans" cxnId="{C3640EA0-BE14-4141-B392-C0648E83DD53}">
      <dgm:prSet/>
      <dgm:spPr/>
      <dgm:t>
        <a:bodyPr/>
        <a:lstStyle/>
        <a:p>
          <a:endParaRPr lang="it-IT"/>
        </a:p>
      </dgm:t>
    </dgm:pt>
    <dgm:pt modelId="{10F470E4-6DB8-4729-980C-7AB526510AAE}" type="sibTrans" cxnId="{C3640EA0-BE14-4141-B392-C0648E83DD53}">
      <dgm:prSet/>
      <dgm:spPr/>
      <dgm:t>
        <a:bodyPr/>
        <a:lstStyle/>
        <a:p>
          <a:endParaRPr lang="it-IT"/>
        </a:p>
      </dgm:t>
    </dgm:pt>
    <dgm:pt modelId="{E6252CC4-0DF6-4FA4-865B-EAB217B824BC}">
      <dgm:prSet phldrT="[Testo]"/>
      <dgm:spPr/>
      <dgm:t>
        <a:bodyPr/>
        <a:lstStyle/>
        <a:p>
          <a:r>
            <a:rPr lang="it-IT" dirty="0" smtClean="0"/>
            <a:t>Imputazione delle spese gravanti solo su obbligato:</a:t>
          </a:r>
        </a:p>
        <a:p>
          <a:r>
            <a:rPr lang="it-IT" dirty="0" smtClean="0"/>
            <a:t>es. liquidazione spese anticipate dal creditore procedente con provvedimento del giudice con il quale intervenire nella procedura esecutiva dopo riassunzione in </a:t>
          </a:r>
          <a:r>
            <a:rPr lang="it-IT" dirty="0" err="1" smtClean="0"/>
            <a:t>prededuzione</a:t>
          </a:r>
          <a:endParaRPr lang="it-IT" dirty="0"/>
        </a:p>
      </dgm:t>
    </dgm:pt>
    <dgm:pt modelId="{B795DBAA-48A3-43BC-8F6F-4F1C8FCD9F3F}" type="sibTrans" cxnId="{C291093F-7171-49E5-BDDB-174B04543F36}">
      <dgm:prSet/>
      <dgm:spPr/>
      <dgm:t>
        <a:bodyPr/>
        <a:lstStyle/>
        <a:p>
          <a:endParaRPr lang="it-IT"/>
        </a:p>
      </dgm:t>
    </dgm:pt>
    <dgm:pt modelId="{0B512F54-6CBD-47A7-AF03-48876E83A53D}" type="parTrans" cxnId="{C291093F-7171-49E5-BDDB-174B04543F36}">
      <dgm:prSet/>
      <dgm:spPr/>
      <dgm:t>
        <a:bodyPr/>
        <a:lstStyle/>
        <a:p>
          <a:endParaRPr lang="it-IT"/>
        </a:p>
      </dgm:t>
    </dgm:pt>
    <dgm:pt modelId="{23E5D858-8A8A-4FD3-BDC8-7A4E42CEF7B4}" type="pres">
      <dgm:prSet presAssocID="{59888347-D1DB-4C84-8F46-27438F2E378A}" presName="Name0" presStyleCnt="0">
        <dgm:presLayoutVars>
          <dgm:dir/>
          <dgm:animLvl val="lvl"/>
          <dgm:resizeHandles val="exact"/>
        </dgm:presLayoutVars>
      </dgm:prSet>
      <dgm:spPr/>
      <dgm:t>
        <a:bodyPr/>
        <a:lstStyle/>
        <a:p>
          <a:endParaRPr lang="it-IT"/>
        </a:p>
      </dgm:t>
    </dgm:pt>
    <dgm:pt modelId="{26E0B606-8BFA-4262-803C-694D981FF1F5}" type="pres">
      <dgm:prSet presAssocID="{3903DDE4-E351-4A1A-824C-822CAEA8FC9A}" presName="compositeNode" presStyleCnt="0">
        <dgm:presLayoutVars>
          <dgm:bulletEnabled val="1"/>
        </dgm:presLayoutVars>
      </dgm:prSet>
      <dgm:spPr/>
    </dgm:pt>
    <dgm:pt modelId="{5B41DAC9-A0E6-4151-96BB-FD292D7FDAFC}" type="pres">
      <dgm:prSet presAssocID="{3903DDE4-E351-4A1A-824C-822CAEA8FC9A}" presName="bgRect" presStyleLbl="node1" presStyleIdx="0" presStyleCnt="3"/>
      <dgm:spPr/>
      <dgm:t>
        <a:bodyPr/>
        <a:lstStyle/>
        <a:p>
          <a:endParaRPr lang="it-IT"/>
        </a:p>
      </dgm:t>
    </dgm:pt>
    <dgm:pt modelId="{19A2147B-2934-4447-9D98-FC633D9A0765}" type="pres">
      <dgm:prSet presAssocID="{3903DDE4-E351-4A1A-824C-822CAEA8FC9A}" presName="parentNode" presStyleLbl="node1" presStyleIdx="0" presStyleCnt="3">
        <dgm:presLayoutVars>
          <dgm:chMax val="0"/>
          <dgm:bulletEnabled val="1"/>
        </dgm:presLayoutVars>
      </dgm:prSet>
      <dgm:spPr/>
      <dgm:t>
        <a:bodyPr/>
        <a:lstStyle/>
        <a:p>
          <a:endParaRPr lang="it-IT"/>
        </a:p>
      </dgm:t>
    </dgm:pt>
    <dgm:pt modelId="{5817E184-B33A-4F08-8697-782DD35CECE5}" type="pres">
      <dgm:prSet presAssocID="{3903DDE4-E351-4A1A-824C-822CAEA8FC9A}" presName="childNode" presStyleLbl="node1" presStyleIdx="0" presStyleCnt="3">
        <dgm:presLayoutVars>
          <dgm:bulletEnabled val="1"/>
        </dgm:presLayoutVars>
      </dgm:prSet>
      <dgm:spPr/>
      <dgm:t>
        <a:bodyPr/>
        <a:lstStyle/>
        <a:p>
          <a:endParaRPr lang="it-IT"/>
        </a:p>
      </dgm:t>
    </dgm:pt>
    <dgm:pt modelId="{E54A3517-DD16-4028-8E23-74D929A3A062}" type="pres">
      <dgm:prSet presAssocID="{47FF2871-E61D-4CD1-9F77-62FCA05A6B67}" presName="hSp" presStyleCnt="0"/>
      <dgm:spPr/>
    </dgm:pt>
    <dgm:pt modelId="{7B7483DC-633B-4E0D-807C-6A0E0DB9E5F1}" type="pres">
      <dgm:prSet presAssocID="{47FF2871-E61D-4CD1-9F77-62FCA05A6B67}" presName="vProcSp" presStyleCnt="0"/>
      <dgm:spPr/>
    </dgm:pt>
    <dgm:pt modelId="{7DF0AF68-E452-42E2-B2CF-AD2524E3B663}" type="pres">
      <dgm:prSet presAssocID="{47FF2871-E61D-4CD1-9F77-62FCA05A6B67}" presName="vSp1" presStyleCnt="0"/>
      <dgm:spPr/>
    </dgm:pt>
    <dgm:pt modelId="{5E15616A-F018-43D3-824A-498A4C703E3B}" type="pres">
      <dgm:prSet presAssocID="{47FF2871-E61D-4CD1-9F77-62FCA05A6B67}" presName="simulatedConn" presStyleLbl="solidFgAcc1" presStyleIdx="0" presStyleCnt="2"/>
      <dgm:spPr/>
    </dgm:pt>
    <dgm:pt modelId="{15A3C26E-0FD5-46AA-BB67-2AAF65996FBA}" type="pres">
      <dgm:prSet presAssocID="{47FF2871-E61D-4CD1-9F77-62FCA05A6B67}" presName="vSp2" presStyleCnt="0"/>
      <dgm:spPr/>
    </dgm:pt>
    <dgm:pt modelId="{8BF883D9-0AF4-4323-8D25-53993C2EE41A}" type="pres">
      <dgm:prSet presAssocID="{47FF2871-E61D-4CD1-9F77-62FCA05A6B67}" presName="sibTrans" presStyleCnt="0"/>
      <dgm:spPr/>
    </dgm:pt>
    <dgm:pt modelId="{90B4298D-74A2-4B89-B398-D1FC86A633A8}" type="pres">
      <dgm:prSet presAssocID="{9D4684F3-6331-48EF-927A-58F793928248}" presName="compositeNode" presStyleCnt="0">
        <dgm:presLayoutVars>
          <dgm:bulletEnabled val="1"/>
        </dgm:presLayoutVars>
      </dgm:prSet>
      <dgm:spPr/>
    </dgm:pt>
    <dgm:pt modelId="{8055D8C0-4168-47F5-96C7-B60138F8477E}" type="pres">
      <dgm:prSet presAssocID="{9D4684F3-6331-48EF-927A-58F793928248}" presName="bgRect" presStyleLbl="node1" presStyleIdx="1" presStyleCnt="3"/>
      <dgm:spPr/>
      <dgm:t>
        <a:bodyPr/>
        <a:lstStyle/>
        <a:p>
          <a:endParaRPr lang="it-IT"/>
        </a:p>
      </dgm:t>
    </dgm:pt>
    <dgm:pt modelId="{651D29E8-CDAB-4948-B7F7-998BCAA17955}" type="pres">
      <dgm:prSet presAssocID="{9D4684F3-6331-48EF-927A-58F793928248}" presName="parentNode" presStyleLbl="node1" presStyleIdx="1" presStyleCnt="3">
        <dgm:presLayoutVars>
          <dgm:chMax val="0"/>
          <dgm:bulletEnabled val="1"/>
        </dgm:presLayoutVars>
      </dgm:prSet>
      <dgm:spPr/>
      <dgm:t>
        <a:bodyPr/>
        <a:lstStyle/>
        <a:p>
          <a:endParaRPr lang="it-IT"/>
        </a:p>
      </dgm:t>
    </dgm:pt>
    <dgm:pt modelId="{C91751AE-1F16-4B43-B206-75E88688AD4B}" type="pres">
      <dgm:prSet presAssocID="{9D4684F3-6331-48EF-927A-58F793928248}" presName="childNode" presStyleLbl="node1" presStyleIdx="1" presStyleCnt="3">
        <dgm:presLayoutVars>
          <dgm:bulletEnabled val="1"/>
        </dgm:presLayoutVars>
      </dgm:prSet>
      <dgm:spPr/>
      <dgm:t>
        <a:bodyPr/>
        <a:lstStyle/>
        <a:p>
          <a:endParaRPr lang="it-IT"/>
        </a:p>
      </dgm:t>
    </dgm:pt>
    <dgm:pt modelId="{5C99BBC4-9AA3-4001-AE33-0CE9B0AC06DA}" type="pres">
      <dgm:prSet presAssocID="{BC5A0677-FEA7-4471-8942-5ADFB3D50CFE}" presName="hSp" presStyleCnt="0"/>
      <dgm:spPr/>
    </dgm:pt>
    <dgm:pt modelId="{19BFA990-BB96-4572-964F-313C9E38EAF3}" type="pres">
      <dgm:prSet presAssocID="{BC5A0677-FEA7-4471-8942-5ADFB3D50CFE}" presName="vProcSp" presStyleCnt="0"/>
      <dgm:spPr/>
    </dgm:pt>
    <dgm:pt modelId="{E9627F78-B2D6-4587-B20F-B651B2BC6896}" type="pres">
      <dgm:prSet presAssocID="{BC5A0677-FEA7-4471-8942-5ADFB3D50CFE}" presName="vSp1" presStyleCnt="0"/>
      <dgm:spPr/>
    </dgm:pt>
    <dgm:pt modelId="{A92148E2-5BE7-4C43-BDFA-6689A827C398}" type="pres">
      <dgm:prSet presAssocID="{BC5A0677-FEA7-4471-8942-5ADFB3D50CFE}" presName="simulatedConn" presStyleLbl="solidFgAcc1" presStyleIdx="1" presStyleCnt="2"/>
      <dgm:spPr/>
    </dgm:pt>
    <dgm:pt modelId="{D5115258-DE76-45CE-B52F-40776B156281}" type="pres">
      <dgm:prSet presAssocID="{BC5A0677-FEA7-4471-8942-5ADFB3D50CFE}" presName="vSp2" presStyleCnt="0"/>
      <dgm:spPr/>
    </dgm:pt>
    <dgm:pt modelId="{AF5097B2-E375-46EA-9BB4-262CEBB9D553}" type="pres">
      <dgm:prSet presAssocID="{BC5A0677-FEA7-4471-8942-5ADFB3D50CFE}" presName="sibTrans" presStyleCnt="0"/>
      <dgm:spPr/>
    </dgm:pt>
    <dgm:pt modelId="{2397F237-0D6E-43A4-B1AE-18785D65BEEC}" type="pres">
      <dgm:prSet presAssocID="{3000715B-A97E-4CB8-AE97-7764CC3CFA25}" presName="compositeNode" presStyleCnt="0">
        <dgm:presLayoutVars>
          <dgm:bulletEnabled val="1"/>
        </dgm:presLayoutVars>
      </dgm:prSet>
      <dgm:spPr/>
    </dgm:pt>
    <dgm:pt modelId="{D8A70F37-22E6-4203-AE0B-A3B9B7C6D949}" type="pres">
      <dgm:prSet presAssocID="{3000715B-A97E-4CB8-AE97-7764CC3CFA25}" presName="bgRect" presStyleLbl="node1" presStyleIdx="2" presStyleCnt="3"/>
      <dgm:spPr/>
      <dgm:t>
        <a:bodyPr/>
        <a:lstStyle/>
        <a:p>
          <a:endParaRPr lang="it-IT"/>
        </a:p>
      </dgm:t>
    </dgm:pt>
    <dgm:pt modelId="{E73E98D6-85F8-4EEA-AF67-8C03F4F5F845}" type="pres">
      <dgm:prSet presAssocID="{3000715B-A97E-4CB8-AE97-7764CC3CFA25}" presName="parentNode" presStyleLbl="node1" presStyleIdx="2" presStyleCnt="3">
        <dgm:presLayoutVars>
          <dgm:chMax val="0"/>
          <dgm:bulletEnabled val="1"/>
        </dgm:presLayoutVars>
      </dgm:prSet>
      <dgm:spPr/>
      <dgm:t>
        <a:bodyPr/>
        <a:lstStyle/>
        <a:p>
          <a:endParaRPr lang="it-IT"/>
        </a:p>
      </dgm:t>
    </dgm:pt>
    <dgm:pt modelId="{8F0DD3D6-2394-4D5F-9072-4A449951768B}" type="pres">
      <dgm:prSet presAssocID="{3000715B-A97E-4CB8-AE97-7764CC3CFA25}" presName="childNode" presStyleLbl="node1" presStyleIdx="2" presStyleCnt="3">
        <dgm:presLayoutVars>
          <dgm:bulletEnabled val="1"/>
        </dgm:presLayoutVars>
      </dgm:prSet>
      <dgm:spPr/>
      <dgm:t>
        <a:bodyPr/>
        <a:lstStyle/>
        <a:p>
          <a:endParaRPr lang="it-IT"/>
        </a:p>
      </dgm:t>
    </dgm:pt>
  </dgm:ptLst>
  <dgm:cxnLst>
    <dgm:cxn modelId="{C3640EA0-BE14-4141-B392-C0648E83DD53}" srcId="{59888347-D1DB-4C84-8F46-27438F2E378A}" destId="{3000715B-A97E-4CB8-AE97-7764CC3CFA25}" srcOrd="2" destOrd="0" parTransId="{8A08DAC0-77FF-41B6-9989-0568DBA625BD}" sibTransId="{10F470E4-6DB8-4729-980C-7AB526510AAE}"/>
    <dgm:cxn modelId="{A7B5968F-1CAD-4BD4-89FC-88E0B5A83FB8}" srcId="{59888347-D1DB-4C84-8F46-27438F2E378A}" destId="{9D4684F3-6331-48EF-927A-58F793928248}" srcOrd="1" destOrd="0" parTransId="{D777D2F4-8B53-4461-A7F1-101AB5C883E9}" sibTransId="{BC5A0677-FEA7-4471-8942-5ADFB3D50CFE}"/>
    <dgm:cxn modelId="{76227668-9570-4D39-B204-5B9B1976010D}" srcId="{59888347-D1DB-4C84-8F46-27438F2E378A}" destId="{3903DDE4-E351-4A1A-824C-822CAEA8FC9A}" srcOrd="0" destOrd="0" parTransId="{E214875D-8867-4C29-8F59-C03A0F5244F5}" sibTransId="{47FF2871-E61D-4CD1-9F77-62FCA05A6B67}"/>
    <dgm:cxn modelId="{04453C62-F13F-4835-B829-BD75C49FA69E}" type="presOf" srcId="{3903DDE4-E351-4A1A-824C-822CAEA8FC9A}" destId="{19A2147B-2934-4447-9D98-FC633D9A0765}" srcOrd="1" destOrd="0" presId="urn:microsoft.com/office/officeart/2005/8/layout/hProcess7"/>
    <dgm:cxn modelId="{82D0E59F-2103-482B-8E68-80994B9FA378}" type="presOf" srcId="{3000715B-A97E-4CB8-AE97-7764CC3CFA25}" destId="{E73E98D6-85F8-4EEA-AF67-8C03F4F5F845}" srcOrd="1" destOrd="0" presId="urn:microsoft.com/office/officeart/2005/8/layout/hProcess7"/>
    <dgm:cxn modelId="{A125B58D-4D11-46A7-99B3-01FE0C3575C7}" type="presOf" srcId="{3903DDE4-E351-4A1A-824C-822CAEA8FC9A}" destId="{5B41DAC9-A0E6-4151-96BB-FD292D7FDAFC}" srcOrd="0" destOrd="0" presId="urn:microsoft.com/office/officeart/2005/8/layout/hProcess7"/>
    <dgm:cxn modelId="{16F1E574-ACA8-45CC-8922-F499DBCA78A9}" type="presOf" srcId="{9D4684F3-6331-48EF-927A-58F793928248}" destId="{651D29E8-CDAB-4948-B7F7-998BCAA17955}" srcOrd="1" destOrd="0" presId="urn:microsoft.com/office/officeart/2005/8/layout/hProcess7"/>
    <dgm:cxn modelId="{20A67BC6-079F-4E77-80CB-1669EBF213B0}" type="presOf" srcId="{59888347-D1DB-4C84-8F46-27438F2E378A}" destId="{23E5D858-8A8A-4FD3-BDC8-7A4E42CEF7B4}" srcOrd="0" destOrd="0" presId="urn:microsoft.com/office/officeart/2005/8/layout/hProcess7"/>
    <dgm:cxn modelId="{6CE0811C-49D2-486F-8C76-C1B0E4255588}" srcId="{3903DDE4-E351-4A1A-824C-822CAEA8FC9A}" destId="{665B63E9-EBFE-4C4A-9FF2-3F80FC8DDD5C}" srcOrd="0" destOrd="0" parTransId="{CECC8C2E-64FA-4A3C-88E6-0D9906A726B4}" sibTransId="{D7A05FA6-D9C8-48E5-9329-90BBAFB2240E}"/>
    <dgm:cxn modelId="{A2D12AAE-21E6-45FE-AF6A-CDDF05ACA89D}" type="presOf" srcId="{E3C34DEB-1B18-47EC-B9CD-3FF3F3685102}" destId="{C91751AE-1F16-4B43-B206-75E88688AD4B}" srcOrd="0" destOrd="0" presId="urn:microsoft.com/office/officeart/2005/8/layout/hProcess7"/>
    <dgm:cxn modelId="{C291093F-7171-49E5-BDDB-174B04543F36}" srcId="{3000715B-A97E-4CB8-AE97-7764CC3CFA25}" destId="{E6252CC4-0DF6-4FA4-865B-EAB217B824BC}" srcOrd="0" destOrd="0" parTransId="{0B512F54-6CBD-47A7-AF03-48876E83A53D}" sibTransId="{B795DBAA-48A3-43BC-8F6F-4F1C8FCD9F3F}"/>
    <dgm:cxn modelId="{33ECF192-43B0-4C8D-A48A-03B9911B6770}" type="presOf" srcId="{9D4684F3-6331-48EF-927A-58F793928248}" destId="{8055D8C0-4168-47F5-96C7-B60138F8477E}" srcOrd="0" destOrd="0" presId="urn:microsoft.com/office/officeart/2005/8/layout/hProcess7"/>
    <dgm:cxn modelId="{475DA451-7D74-4212-B2ED-EE5232A80E5E}" type="presOf" srcId="{665B63E9-EBFE-4C4A-9FF2-3F80FC8DDD5C}" destId="{5817E184-B33A-4F08-8697-782DD35CECE5}" srcOrd="0" destOrd="0" presId="urn:microsoft.com/office/officeart/2005/8/layout/hProcess7"/>
    <dgm:cxn modelId="{37AFC3F9-8173-4C7A-AA7C-746A2037BF44}" type="presOf" srcId="{E6252CC4-0DF6-4FA4-865B-EAB217B824BC}" destId="{8F0DD3D6-2394-4D5F-9072-4A449951768B}" srcOrd="0" destOrd="0" presId="urn:microsoft.com/office/officeart/2005/8/layout/hProcess7"/>
    <dgm:cxn modelId="{D5A74432-B13E-47F1-81AB-216841413EA9}" type="presOf" srcId="{3000715B-A97E-4CB8-AE97-7764CC3CFA25}" destId="{D8A70F37-22E6-4203-AE0B-A3B9B7C6D949}" srcOrd="0" destOrd="0" presId="urn:microsoft.com/office/officeart/2005/8/layout/hProcess7"/>
    <dgm:cxn modelId="{DC611A02-E733-4ECF-96BD-99018227E419}" srcId="{9D4684F3-6331-48EF-927A-58F793928248}" destId="{E3C34DEB-1B18-47EC-B9CD-3FF3F3685102}" srcOrd="0" destOrd="0" parTransId="{5A59EA4D-3009-4DE6-9AF3-85682298DFE2}" sibTransId="{E00CD91E-B611-4C1F-A28D-96C0D274A0C6}"/>
    <dgm:cxn modelId="{B76D8172-63D4-439A-92DC-9CC7481C238A}" type="presParOf" srcId="{23E5D858-8A8A-4FD3-BDC8-7A4E42CEF7B4}" destId="{26E0B606-8BFA-4262-803C-694D981FF1F5}" srcOrd="0" destOrd="0" presId="urn:microsoft.com/office/officeart/2005/8/layout/hProcess7"/>
    <dgm:cxn modelId="{10946BE7-066B-4727-9D61-87976E8311F9}" type="presParOf" srcId="{26E0B606-8BFA-4262-803C-694D981FF1F5}" destId="{5B41DAC9-A0E6-4151-96BB-FD292D7FDAFC}" srcOrd="0" destOrd="0" presId="urn:microsoft.com/office/officeart/2005/8/layout/hProcess7"/>
    <dgm:cxn modelId="{F0D357B7-6DFD-4AD7-86D9-D0FB8424BFA0}" type="presParOf" srcId="{26E0B606-8BFA-4262-803C-694D981FF1F5}" destId="{19A2147B-2934-4447-9D98-FC633D9A0765}" srcOrd="1" destOrd="0" presId="urn:microsoft.com/office/officeart/2005/8/layout/hProcess7"/>
    <dgm:cxn modelId="{17BCF2E2-0659-4C85-8C42-B711F4A770C3}" type="presParOf" srcId="{26E0B606-8BFA-4262-803C-694D981FF1F5}" destId="{5817E184-B33A-4F08-8697-782DD35CECE5}" srcOrd="2" destOrd="0" presId="urn:microsoft.com/office/officeart/2005/8/layout/hProcess7"/>
    <dgm:cxn modelId="{7730C237-88A6-4A4C-A3F3-28F1F7A2193C}" type="presParOf" srcId="{23E5D858-8A8A-4FD3-BDC8-7A4E42CEF7B4}" destId="{E54A3517-DD16-4028-8E23-74D929A3A062}" srcOrd="1" destOrd="0" presId="urn:microsoft.com/office/officeart/2005/8/layout/hProcess7"/>
    <dgm:cxn modelId="{8859B5E4-EC23-42B6-A22F-DBAE4AEAE96D}" type="presParOf" srcId="{23E5D858-8A8A-4FD3-BDC8-7A4E42CEF7B4}" destId="{7B7483DC-633B-4E0D-807C-6A0E0DB9E5F1}" srcOrd="2" destOrd="0" presId="urn:microsoft.com/office/officeart/2005/8/layout/hProcess7"/>
    <dgm:cxn modelId="{036E6C3A-A50D-4387-98F8-0730AE68837D}" type="presParOf" srcId="{7B7483DC-633B-4E0D-807C-6A0E0DB9E5F1}" destId="{7DF0AF68-E452-42E2-B2CF-AD2524E3B663}" srcOrd="0" destOrd="0" presId="urn:microsoft.com/office/officeart/2005/8/layout/hProcess7"/>
    <dgm:cxn modelId="{3999E070-DFEA-4EC2-8DAE-798ED02F5BC3}" type="presParOf" srcId="{7B7483DC-633B-4E0D-807C-6A0E0DB9E5F1}" destId="{5E15616A-F018-43D3-824A-498A4C703E3B}" srcOrd="1" destOrd="0" presId="urn:microsoft.com/office/officeart/2005/8/layout/hProcess7"/>
    <dgm:cxn modelId="{5F4F2E14-785C-4F9D-9A04-9257BB8C7902}" type="presParOf" srcId="{7B7483DC-633B-4E0D-807C-6A0E0DB9E5F1}" destId="{15A3C26E-0FD5-46AA-BB67-2AAF65996FBA}" srcOrd="2" destOrd="0" presId="urn:microsoft.com/office/officeart/2005/8/layout/hProcess7"/>
    <dgm:cxn modelId="{AF496DB3-0289-448A-8C0C-BB54F53D9397}" type="presParOf" srcId="{23E5D858-8A8A-4FD3-BDC8-7A4E42CEF7B4}" destId="{8BF883D9-0AF4-4323-8D25-53993C2EE41A}" srcOrd="3" destOrd="0" presId="urn:microsoft.com/office/officeart/2005/8/layout/hProcess7"/>
    <dgm:cxn modelId="{AFEA1E29-CE07-45D9-A620-2CA808DB6FE4}" type="presParOf" srcId="{23E5D858-8A8A-4FD3-BDC8-7A4E42CEF7B4}" destId="{90B4298D-74A2-4B89-B398-D1FC86A633A8}" srcOrd="4" destOrd="0" presId="urn:microsoft.com/office/officeart/2005/8/layout/hProcess7"/>
    <dgm:cxn modelId="{B9B264E2-C49F-4823-A161-335A394F98D5}" type="presParOf" srcId="{90B4298D-74A2-4B89-B398-D1FC86A633A8}" destId="{8055D8C0-4168-47F5-96C7-B60138F8477E}" srcOrd="0" destOrd="0" presId="urn:microsoft.com/office/officeart/2005/8/layout/hProcess7"/>
    <dgm:cxn modelId="{495BAC89-F788-4065-84E7-7E19C392AE7A}" type="presParOf" srcId="{90B4298D-74A2-4B89-B398-D1FC86A633A8}" destId="{651D29E8-CDAB-4948-B7F7-998BCAA17955}" srcOrd="1" destOrd="0" presId="urn:microsoft.com/office/officeart/2005/8/layout/hProcess7"/>
    <dgm:cxn modelId="{7D2C2773-2675-4D38-82B9-C8C14F3C94A9}" type="presParOf" srcId="{90B4298D-74A2-4B89-B398-D1FC86A633A8}" destId="{C91751AE-1F16-4B43-B206-75E88688AD4B}" srcOrd="2" destOrd="0" presId="urn:microsoft.com/office/officeart/2005/8/layout/hProcess7"/>
    <dgm:cxn modelId="{3C7EF469-9683-41EB-AC2A-047373BD9A2F}" type="presParOf" srcId="{23E5D858-8A8A-4FD3-BDC8-7A4E42CEF7B4}" destId="{5C99BBC4-9AA3-4001-AE33-0CE9B0AC06DA}" srcOrd="5" destOrd="0" presId="urn:microsoft.com/office/officeart/2005/8/layout/hProcess7"/>
    <dgm:cxn modelId="{838AFD1B-0A0A-4922-867D-3A97B4F1EC09}" type="presParOf" srcId="{23E5D858-8A8A-4FD3-BDC8-7A4E42CEF7B4}" destId="{19BFA990-BB96-4572-964F-313C9E38EAF3}" srcOrd="6" destOrd="0" presId="urn:microsoft.com/office/officeart/2005/8/layout/hProcess7"/>
    <dgm:cxn modelId="{5FFB4E35-C2CC-49EA-AB4C-8B38B695ADB8}" type="presParOf" srcId="{19BFA990-BB96-4572-964F-313C9E38EAF3}" destId="{E9627F78-B2D6-4587-B20F-B651B2BC6896}" srcOrd="0" destOrd="0" presId="urn:microsoft.com/office/officeart/2005/8/layout/hProcess7"/>
    <dgm:cxn modelId="{9E4CFC91-1FCF-4173-83FA-9B3B43692C27}" type="presParOf" srcId="{19BFA990-BB96-4572-964F-313C9E38EAF3}" destId="{A92148E2-5BE7-4C43-BDFA-6689A827C398}" srcOrd="1" destOrd="0" presId="urn:microsoft.com/office/officeart/2005/8/layout/hProcess7"/>
    <dgm:cxn modelId="{C3B56EB1-C9AE-4910-BD81-E14023E89FBE}" type="presParOf" srcId="{19BFA990-BB96-4572-964F-313C9E38EAF3}" destId="{D5115258-DE76-45CE-B52F-40776B156281}" srcOrd="2" destOrd="0" presId="urn:microsoft.com/office/officeart/2005/8/layout/hProcess7"/>
    <dgm:cxn modelId="{98231C59-0F29-4E4D-A87A-F38934D03331}" type="presParOf" srcId="{23E5D858-8A8A-4FD3-BDC8-7A4E42CEF7B4}" destId="{AF5097B2-E375-46EA-9BB4-262CEBB9D553}" srcOrd="7" destOrd="0" presId="urn:microsoft.com/office/officeart/2005/8/layout/hProcess7"/>
    <dgm:cxn modelId="{2B261E55-DF2F-42A5-89B0-63336EA41BF6}" type="presParOf" srcId="{23E5D858-8A8A-4FD3-BDC8-7A4E42CEF7B4}" destId="{2397F237-0D6E-43A4-B1AE-18785D65BEEC}" srcOrd="8" destOrd="0" presId="urn:microsoft.com/office/officeart/2005/8/layout/hProcess7"/>
    <dgm:cxn modelId="{16C4519B-62F4-4D2C-882C-4497EC899CF9}" type="presParOf" srcId="{2397F237-0D6E-43A4-B1AE-18785D65BEEC}" destId="{D8A70F37-22E6-4203-AE0B-A3B9B7C6D949}" srcOrd="0" destOrd="0" presId="urn:microsoft.com/office/officeart/2005/8/layout/hProcess7"/>
    <dgm:cxn modelId="{85C4A344-4EFA-44CA-96B5-BD662DCEC35C}" type="presParOf" srcId="{2397F237-0D6E-43A4-B1AE-18785D65BEEC}" destId="{E73E98D6-85F8-4EEA-AF67-8C03F4F5F845}" srcOrd="1" destOrd="0" presId="urn:microsoft.com/office/officeart/2005/8/layout/hProcess7"/>
    <dgm:cxn modelId="{40A44818-966B-4D85-B7E5-AA00C56E279E}" type="presParOf" srcId="{2397F237-0D6E-43A4-B1AE-18785D65BEEC}" destId="{8F0DD3D6-2394-4D5F-9072-4A449951768B}"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0D4F3AC-1589-4849-82AE-0C2E11C75930}" type="datetime1">
              <a:rPr lang="it-IT" smtClean="0"/>
              <a:pPr rtl="0"/>
              <a:t>28/10/2018</a:t>
            </a:fld>
            <a:endParaRPr lang="it-IT"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840BD58-3BFF-4EAF-BB8B-AC67FE801E47}" type="slidenum">
              <a:rPr lang="it-IT" smtClean="0"/>
              <a:pPr rtl="0"/>
              <a:t>‹N›</a:t>
            </a:fld>
            <a:endParaRPr lang="it-IT" dirty="0"/>
          </a:p>
        </p:txBody>
      </p:sp>
    </p:spTree>
    <p:extLst>
      <p:ext uri="{BB962C8B-B14F-4D97-AF65-F5344CB8AC3E}">
        <p14:creationId xmlns:p14="http://schemas.microsoft.com/office/powerpoint/2010/main" val="40105943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DF266-F0B2-4B68-9E34-5D0EB742A692}" type="datetime1">
              <a:rPr lang="it-IT" noProof="0" smtClean="0"/>
              <a:pPr/>
              <a:t>28/10/2018</a:t>
            </a:fld>
            <a:endParaRPr lang="it-IT" noProof="0"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dirty="0"/>
          </a:p>
        </p:txBody>
      </p:sp>
      <p:sp>
        <p:nvSpPr>
          <p:cNvPr id="5" name="Segnaposto note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it-IT" noProof="0" dirty="0"/>
              <a:t>Fare clic per modificare lo stile del titolo</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8322CDD-9D6C-4F63-9EC2-648226624108}" type="slidenum">
              <a:rPr lang="it-IT" noProof="0" smtClean="0"/>
              <a:pPr rtl="0"/>
              <a:t>‹N›</a:t>
            </a:fld>
            <a:endParaRPr lang="it-IT" noProof="0" dirty="0"/>
          </a:p>
        </p:txBody>
      </p:sp>
    </p:spTree>
    <p:extLst>
      <p:ext uri="{BB962C8B-B14F-4D97-AF65-F5344CB8AC3E}">
        <p14:creationId xmlns:p14="http://schemas.microsoft.com/office/powerpoint/2010/main" val="8510265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68322CDD-9D6C-4F63-9EC2-648226624108}" type="slidenum">
              <a:rPr lang="it-IT" noProof="0" smtClean="0"/>
              <a:pPr rtl="0"/>
              <a:t>28</a:t>
            </a:fld>
            <a:endParaRPr lang="it-IT" noProof="0" dirty="0"/>
          </a:p>
        </p:txBody>
      </p:sp>
    </p:spTree>
    <p:extLst>
      <p:ext uri="{BB962C8B-B14F-4D97-AF65-F5344CB8AC3E}">
        <p14:creationId xmlns:p14="http://schemas.microsoft.com/office/powerpoint/2010/main" val="3038058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AF0F97C-1262-4327-AE51-DBF4590BCBB6}" type="datetimeFigureOut">
              <a:rPr lang="it-IT" smtClean="0"/>
              <a:t>28/10/2018</a:t>
            </a:fld>
            <a:endParaRPr lang="it-IT"/>
          </a:p>
        </p:txBody>
      </p:sp>
      <p:sp>
        <p:nvSpPr>
          <p:cNvPr id="5" name="Footer Placeholder 4"/>
          <p:cNvSpPr>
            <a:spLocks noGrp="1"/>
          </p:cNvSpPr>
          <p:nvPr>
            <p:ph type="ftr" sz="quarter" idx="11"/>
          </p:nvPr>
        </p:nvSpPr>
        <p:spPr>
          <a:xfrm>
            <a:off x="5332412" y="5883275"/>
            <a:ext cx="4324044" cy="365125"/>
          </a:xfrm>
        </p:spPr>
        <p:txBody>
          <a:bodyPr/>
          <a:lstStyle/>
          <a:p>
            <a:endParaRPr lang="it-IT"/>
          </a:p>
        </p:txBody>
      </p:sp>
      <p:sp>
        <p:nvSpPr>
          <p:cNvPr id="6" name="Slide Number Placeholder 5"/>
          <p:cNvSpPr>
            <a:spLocks noGrp="1"/>
          </p:cNvSpPr>
          <p:nvPr>
            <p:ph type="sldNum" sz="quarter" idx="12"/>
          </p:nvPr>
        </p:nvSpPr>
        <p:spPr/>
        <p:txBody>
          <a:bodyPr/>
          <a:lstStyle/>
          <a:p>
            <a:fld id="{66418E99-EDCE-4D29-A223-60F45371985D}" type="slidenum">
              <a:rPr lang="it-IT" smtClean="0"/>
              <a:t>‹N›</a:t>
            </a:fld>
            <a:endParaRPr lang="it-IT"/>
          </a:p>
        </p:txBody>
      </p:sp>
      <p:sp>
        <p:nvSpPr>
          <p:cNvPr id="14" name="Rettangolo 13"/>
          <p:cNvSpPr/>
          <p:nvPr userDrawn="1"/>
        </p:nvSpPr>
        <p:spPr>
          <a:xfrm>
            <a:off x="0" y="5888736"/>
            <a:ext cx="12192000" cy="109728"/>
          </a:xfrm>
          <a:prstGeom prst="rect">
            <a:avLst/>
          </a:prstGeom>
          <a:ln>
            <a:noFill/>
          </a:ln>
          <a:effectLst>
            <a:outerShdw blurRad="25400" dist="25400" dir="54000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Tree>
    <p:extLst>
      <p:ext uri="{BB962C8B-B14F-4D97-AF65-F5344CB8AC3E}">
        <p14:creationId xmlns:p14="http://schemas.microsoft.com/office/powerpoint/2010/main" val="586811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33DA624-6880-4447-8B68-2B2BC8161923}" type="datetime1">
              <a:rPr lang="it-IT" smtClean="0"/>
              <a:pPr/>
              <a:t>28/10/2018</a:t>
            </a:fld>
            <a:endParaRPr lang="it-IT" dirty="0"/>
          </a:p>
        </p:txBody>
      </p:sp>
      <p:sp>
        <p:nvSpPr>
          <p:cNvPr id="6" name="Footer Placeholder 5"/>
          <p:cNvSpPr>
            <a:spLocks noGrp="1"/>
          </p:cNvSpPr>
          <p:nvPr>
            <p:ph type="ftr" sz="quarter" idx="11"/>
          </p:nvPr>
        </p:nvSpPr>
        <p:spPr/>
        <p:txBody>
          <a:bodyPr/>
          <a:lstStyle/>
          <a:p>
            <a:pPr rtl="0"/>
            <a:r>
              <a:rPr lang="it-IT" smtClean="0"/>
              <a:t>Aggiungere un piè di pagina</a:t>
            </a:r>
            <a:endParaRPr lang="it-IT" dirty="0"/>
          </a:p>
        </p:txBody>
      </p:sp>
      <p:sp>
        <p:nvSpPr>
          <p:cNvPr id="7" name="Slide Number Placeholder 6"/>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31947508"/>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33DA624-6880-4447-8B68-2B2BC8161923}" type="datetime1">
              <a:rPr lang="it-IT" smtClean="0"/>
              <a:pPr/>
              <a:t>28/10/2018</a:t>
            </a:fld>
            <a:endParaRPr lang="it-IT" dirty="0"/>
          </a:p>
        </p:txBody>
      </p:sp>
      <p:sp>
        <p:nvSpPr>
          <p:cNvPr id="5" name="Footer Placeholder 4"/>
          <p:cNvSpPr>
            <a:spLocks noGrp="1"/>
          </p:cNvSpPr>
          <p:nvPr>
            <p:ph type="ftr" sz="quarter" idx="11"/>
          </p:nvPr>
        </p:nvSpPr>
        <p:spPr/>
        <p:txBody>
          <a:bodyPr/>
          <a:lstStyle/>
          <a:p>
            <a:pPr rtl="0"/>
            <a:r>
              <a:rPr lang="it-IT" smtClean="0"/>
              <a:t>Aggiungere un piè di pagina</a:t>
            </a:r>
            <a:endParaRPr lang="it-IT" dirty="0"/>
          </a:p>
        </p:txBody>
      </p:sp>
      <p:sp>
        <p:nvSpPr>
          <p:cNvPr id="6" name="Slide Number Placeholder 5"/>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576962603"/>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33DA624-6880-4447-8B68-2B2BC8161923}" type="datetime1">
              <a:rPr lang="it-IT" smtClean="0"/>
              <a:pPr/>
              <a:t>28/10/2018</a:t>
            </a:fld>
            <a:endParaRPr lang="it-IT" dirty="0"/>
          </a:p>
        </p:txBody>
      </p:sp>
      <p:sp>
        <p:nvSpPr>
          <p:cNvPr id="5" name="Footer Placeholder 4"/>
          <p:cNvSpPr>
            <a:spLocks noGrp="1"/>
          </p:cNvSpPr>
          <p:nvPr>
            <p:ph type="ftr" sz="quarter" idx="11"/>
          </p:nvPr>
        </p:nvSpPr>
        <p:spPr/>
        <p:txBody>
          <a:bodyPr/>
          <a:lstStyle/>
          <a:p>
            <a:pPr rtl="0"/>
            <a:r>
              <a:rPr lang="it-IT" smtClean="0"/>
              <a:t>Aggiungere un piè di pagina</a:t>
            </a:r>
            <a:endParaRPr lang="it-IT" dirty="0"/>
          </a:p>
        </p:txBody>
      </p:sp>
      <p:sp>
        <p:nvSpPr>
          <p:cNvPr id="6" name="Slide Number Placeholder 5"/>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3670096893"/>
      </p:ext>
    </p:extLst>
  </p:cSld>
  <p:clrMapOvr>
    <a:masterClrMapping/>
  </p:clrMapOvr>
  <p:timing>
    <p:tnLst>
      <p:par>
        <p:cTn id="1" dur="indefinite" restart="never" nodeType="tmRoot"/>
      </p:par>
    </p:tnLst>
  </p:timing>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33DA624-6880-4447-8B68-2B2BC8161923}" type="datetime1">
              <a:rPr lang="it-IT" smtClean="0"/>
              <a:pPr/>
              <a:t>28/10/2018</a:t>
            </a:fld>
            <a:endParaRPr lang="it-IT" dirty="0"/>
          </a:p>
        </p:txBody>
      </p:sp>
      <p:sp>
        <p:nvSpPr>
          <p:cNvPr id="5" name="Footer Placeholder 4"/>
          <p:cNvSpPr>
            <a:spLocks noGrp="1"/>
          </p:cNvSpPr>
          <p:nvPr>
            <p:ph type="ftr" sz="quarter" idx="11"/>
          </p:nvPr>
        </p:nvSpPr>
        <p:spPr/>
        <p:txBody>
          <a:bodyPr/>
          <a:lstStyle/>
          <a:p>
            <a:pPr rtl="0"/>
            <a:r>
              <a:rPr lang="it-IT" smtClean="0"/>
              <a:t>Aggiungere un piè di pagina</a:t>
            </a:r>
            <a:endParaRPr lang="it-IT" dirty="0"/>
          </a:p>
        </p:txBody>
      </p:sp>
      <p:sp>
        <p:nvSpPr>
          <p:cNvPr id="6" name="Slide Number Placeholder 5"/>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2160022091"/>
      </p:ext>
    </p:extLst>
  </p:cSld>
  <p:clrMapOvr>
    <a:masterClrMapping/>
  </p:clrMapOvr>
  <p:timing>
    <p:tnLst>
      <p:par>
        <p:cTn id="1" dur="indefinite" restart="never" nodeType="tmRoot"/>
      </p:par>
    </p:tnLst>
  </p:timing>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it-IT" smtClean="0"/>
              <a:t>Fare clic per modificare stili del testo dello schema</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33DA624-6880-4447-8B68-2B2BC8161923}" type="datetime1">
              <a:rPr lang="it-IT" smtClean="0"/>
              <a:pPr/>
              <a:t>28/10/2018</a:t>
            </a:fld>
            <a:endParaRPr lang="it-IT" dirty="0"/>
          </a:p>
        </p:txBody>
      </p:sp>
      <p:sp>
        <p:nvSpPr>
          <p:cNvPr id="5" name="Footer Placeholder 4"/>
          <p:cNvSpPr>
            <a:spLocks noGrp="1"/>
          </p:cNvSpPr>
          <p:nvPr>
            <p:ph type="ftr" sz="quarter" idx="11"/>
          </p:nvPr>
        </p:nvSpPr>
        <p:spPr/>
        <p:txBody>
          <a:bodyPr/>
          <a:lstStyle/>
          <a:p>
            <a:pPr rtl="0"/>
            <a:r>
              <a:rPr lang="it-IT" smtClean="0"/>
              <a:t>Aggiungere un piè di pagina</a:t>
            </a:r>
            <a:endParaRPr lang="it-IT" dirty="0"/>
          </a:p>
        </p:txBody>
      </p:sp>
      <p:sp>
        <p:nvSpPr>
          <p:cNvPr id="6" name="Slide Number Placeholder 5"/>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1564456894"/>
      </p:ext>
    </p:extLst>
  </p:cSld>
  <p:clrMapOvr>
    <a:masterClrMapping/>
  </p:clrMapOvr>
  <p:timing>
    <p:tnLst>
      <p:par>
        <p:cTn id="1" dur="indefinite" restart="never" nodeType="tmRoot"/>
      </p:par>
    </p:tnLst>
  </p:timing>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it-IT" smtClean="0"/>
              <a:t>Fare clic per modificare lo stile del titolo</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smtClean="0"/>
              <a:t>Fare clic per modificare stili del testo dello schema</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33DA624-6880-4447-8B68-2B2BC8161923}" type="datetime1">
              <a:rPr lang="it-IT" smtClean="0"/>
              <a:pPr/>
              <a:t>28/10/2018</a:t>
            </a:fld>
            <a:endParaRPr lang="it-IT" dirty="0"/>
          </a:p>
        </p:txBody>
      </p:sp>
      <p:sp>
        <p:nvSpPr>
          <p:cNvPr id="5" name="Footer Placeholder 4"/>
          <p:cNvSpPr>
            <a:spLocks noGrp="1"/>
          </p:cNvSpPr>
          <p:nvPr>
            <p:ph type="ftr" sz="quarter" idx="11"/>
          </p:nvPr>
        </p:nvSpPr>
        <p:spPr/>
        <p:txBody>
          <a:bodyPr/>
          <a:lstStyle/>
          <a:p>
            <a:pPr rtl="0"/>
            <a:r>
              <a:rPr lang="it-IT" smtClean="0"/>
              <a:t>Aggiungere un piè di pagina</a:t>
            </a:r>
            <a:endParaRPr lang="it-IT" dirty="0"/>
          </a:p>
        </p:txBody>
      </p:sp>
      <p:sp>
        <p:nvSpPr>
          <p:cNvPr id="6" name="Slide Number Placeholder 5"/>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829750654"/>
      </p:ext>
    </p:extLst>
  </p:cSld>
  <p:clrMapOvr>
    <a:masterClrMapping/>
  </p:clrMapOvr>
  <p:timing>
    <p:tnLst>
      <p:par>
        <p:cTn id="1" dur="indefinite" restart="never" nodeType="tmRoot"/>
      </p:par>
    </p:tnLst>
  </p:timing>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12FD9E7-6838-4973-9667-9CA58C0BA6DA}" type="datetime1">
              <a:rPr lang="it-IT" smtClean="0"/>
              <a:pPr/>
              <a:t>28/10/2018</a:t>
            </a:fld>
            <a:endParaRPr lang="it-IT" dirty="0"/>
          </a:p>
        </p:txBody>
      </p:sp>
      <p:sp>
        <p:nvSpPr>
          <p:cNvPr id="5" name="Footer Placeholder 4"/>
          <p:cNvSpPr>
            <a:spLocks noGrp="1"/>
          </p:cNvSpPr>
          <p:nvPr>
            <p:ph type="ftr" sz="quarter" idx="11"/>
          </p:nvPr>
        </p:nvSpPr>
        <p:spPr/>
        <p:txBody>
          <a:bodyPr/>
          <a:lstStyle/>
          <a:p>
            <a:pPr rtl="0"/>
            <a:r>
              <a:rPr lang="it-IT" smtClean="0"/>
              <a:t>Aggiungere un piè di pagina</a:t>
            </a:r>
            <a:endParaRPr lang="it-IT" dirty="0"/>
          </a:p>
        </p:txBody>
      </p:sp>
      <p:sp>
        <p:nvSpPr>
          <p:cNvPr id="6" name="Slide Number Placeholder 5"/>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2321634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33DA624-6880-4447-8B68-2B2BC8161923}" type="datetime1">
              <a:rPr lang="it-IT" smtClean="0"/>
              <a:pPr/>
              <a:t>28/10/2018</a:t>
            </a:fld>
            <a:endParaRPr lang="it-IT" dirty="0"/>
          </a:p>
        </p:txBody>
      </p:sp>
      <p:sp>
        <p:nvSpPr>
          <p:cNvPr id="5" name="Footer Placeholder 4"/>
          <p:cNvSpPr>
            <a:spLocks noGrp="1"/>
          </p:cNvSpPr>
          <p:nvPr>
            <p:ph type="ftr" sz="quarter" idx="11"/>
          </p:nvPr>
        </p:nvSpPr>
        <p:spPr/>
        <p:txBody>
          <a:bodyPr/>
          <a:lstStyle/>
          <a:p>
            <a:pPr rtl="0"/>
            <a:r>
              <a:rPr lang="it-IT" smtClean="0"/>
              <a:t>Aggiungere un piè di pagina</a:t>
            </a:r>
            <a:endParaRPr lang="it-IT" dirty="0"/>
          </a:p>
        </p:txBody>
      </p:sp>
      <p:sp>
        <p:nvSpPr>
          <p:cNvPr id="6" name="Slide Number Placeholder 5"/>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4279824643"/>
      </p:ext>
    </p:extLst>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F3090BCD-D139-4919-B2C0-59C4754C4F50}" type="datetime1">
              <a:rPr lang="it-IT" smtClean="0"/>
              <a:pPr/>
              <a:t>28/10/2018</a:t>
            </a:fld>
            <a:endParaRPr lang="it-IT" dirty="0"/>
          </a:p>
        </p:txBody>
      </p:sp>
      <p:sp>
        <p:nvSpPr>
          <p:cNvPr id="5" name="Footer Placeholder 4"/>
          <p:cNvSpPr>
            <a:spLocks noGrp="1"/>
          </p:cNvSpPr>
          <p:nvPr>
            <p:ph type="ftr" sz="quarter" idx="11"/>
          </p:nvPr>
        </p:nvSpPr>
        <p:spPr/>
        <p:txBody>
          <a:bodyPr/>
          <a:lstStyle/>
          <a:p>
            <a:pPr rtl="0"/>
            <a:r>
              <a:rPr lang="it-IT" smtClean="0"/>
              <a:t>Aggiungere un piè di pagina</a:t>
            </a:r>
            <a:endParaRPr lang="it-IT" dirty="0"/>
          </a:p>
        </p:txBody>
      </p:sp>
      <p:sp>
        <p:nvSpPr>
          <p:cNvPr id="6" name="Slide Number Placeholder 5"/>
          <p:cNvSpPr>
            <a:spLocks noGrp="1"/>
          </p:cNvSpPr>
          <p:nvPr>
            <p:ph type="sldNum" sz="quarter" idx="12"/>
          </p:nvPr>
        </p:nvSpPr>
        <p:spPr>
          <a:xfrm>
            <a:off x="10951856" y="5867131"/>
            <a:ext cx="551167" cy="365125"/>
          </a:xfrm>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2515715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FAF0F97C-1262-4327-AE51-DBF4590BCBB6}" type="datetimeFigureOut">
              <a:rPr lang="it-IT" smtClean="0"/>
              <a:t>28/10/2018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418E99-EDCE-4D29-A223-60F45371985D}" type="slidenum">
              <a:rPr lang="it-IT" smtClean="0"/>
              <a:t>‹N›</a:t>
            </a:fld>
            <a:endParaRPr lang="it-IT"/>
          </a:p>
        </p:txBody>
      </p:sp>
      <p:sp>
        <p:nvSpPr>
          <p:cNvPr id="7" name="Rettangolo 6"/>
          <p:cNvSpPr/>
          <p:nvPr userDrawn="1"/>
        </p:nvSpPr>
        <p:spPr>
          <a:xfrm>
            <a:off x="7707084"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pic>
        <p:nvPicPr>
          <p:cNvPr id="8" name="Immagin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1948" y="283"/>
            <a:ext cx="4427508" cy="6856286"/>
          </a:xfrm>
          <a:prstGeom prst="rect">
            <a:avLst/>
          </a:prstGeom>
        </p:spPr>
      </p:pic>
    </p:spTree>
    <p:extLst>
      <p:ext uri="{BB962C8B-B14F-4D97-AF65-F5344CB8AC3E}">
        <p14:creationId xmlns:p14="http://schemas.microsoft.com/office/powerpoint/2010/main" val="1184953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10C0DBCF-697B-434A-BD54-326145175641}" type="datetime1">
              <a:rPr lang="it-IT" smtClean="0"/>
              <a:pPr/>
              <a:t>28/10/2018</a:t>
            </a:fld>
            <a:endParaRPr lang="it-IT" dirty="0"/>
          </a:p>
        </p:txBody>
      </p:sp>
      <p:sp>
        <p:nvSpPr>
          <p:cNvPr id="6" name="Footer Placeholder 5"/>
          <p:cNvSpPr>
            <a:spLocks noGrp="1"/>
          </p:cNvSpPr>
          <p:nvPr>
            <p:ph type="ftr" sz="quarter" idx="11"/>
          </p:nvPr>
        </p:nvSpPr>
        <p:spPr/>
        <p:txBody>
          <a:bodyPr/>
          <a:lstStyle/>
          <a:p>
            <a:pPr rtl="0"/>
            <a:r>
              <a:rPr lang="it-IT" smtClean="0"/>
              <a:t>Aggiungere un piè di pagina</a:t>
            </a:r>
            <a:endParaRPr lang="it-IT" dirty="0"/>
          </a:p>
        </p:txBody>
      </p:sp>
      <p:sp>
        <p:nvSpPr>
          <p:cNvPr id="7" name="Slide Number Placeholder 6"/>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3501802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21B656E-71D0-482F-9179-F0B06269DACF}" type="datetime1">
              <a:rPr lang="it-IT" smtClean="0"/>
              <a:pPr/>
              <a:t>28/10/2018</a:t>
            </a:fld>
            <a:endParaRPr lang="it-IT" dirty="0"/>
          </a:p>
        </p:txBody>
      </p:sp>
      <p:sp>
        <p:nvSpPr>
          <p:cNvPr id="8" name="Footer Placeholder 7"/>
          <p:cNvSpPr>
            <a:spLocks noGrp="1"/>
          </p:cNvSpPr>
          <p:nvPr>
            <p:ph type="ftr" sz="quarter" idx="11"/>
          </p:nvPr>
        </p:nvSpPr>
        <p:spPr/>
        <p:txBody>
          <a:bodyPr/>
          <a:lstStyle/>
          <a:p>
            <a:pPr rtl="0"/>
            <a:r>
              <a:rPr lang="it-IT" smtClean="0"/>
              <a:t>Aggiungere un piè di pagina</a:t>
            </a:r>
            <a:endParaRPr lang="it-IT" dirty="0"/>
          </a:p>
        </p:txBody>
      </p:sp>
      <p:sp>
        <p:nvSpPr>
          <p:cNvPr id="9" name="Slide Number Placeholder 8"/>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2940971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8DA10729-FEC9-49DD-9236-E754858E3710}" type="datetime1">
              <a:rPr lang="it-IT" smtClean="0"/>
              <a:pPr/>
              <a:t>28/10/2018</a:t>
            </a:fld>
            <a:endParaRPr lang="it-IT" dirty="0"/>
          </a:p>
        </p:txBody>
      </p:sp>
      <p:sp>
        <p:nvSpPr>
          <p:cNvPr id="4" name="Footer Placeholder 3"/>
          <p:cNvSpPr>
            <a:spLocks noGrp="1"/>
          </p:cNvSpPr>
          <p:nvPr>
            <p:ph type="ftr" sz="quarter" idx="11"/>
          </p:nvPr>
        </p:nvSpPr>
        <p:spPr/>
        <p:txBody>
          <a:bodyPr/>
          <a:lstStyle/>
          <a:p>
            <a:pPr rtl="0"/>
            <a:r>
              <a:rPr lang="it-IT" smtClean="0"/>
              <a:t>Aggiungere un piè di pagina</a:t>
            </a:r>
            <a:endParaRPr lang="it-IT" dirty="0"/>
          </a:p>
        </p:txBody>
      </p:sp>
      <p:sp>
        <p:nvSpPr>
          <p:cNvPr id="5" name="Slide Number Placeholder 4"/>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858591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3DA624-6880-4447-8B68-2B2BC8161923}" type="datetime1">
              <a:rPr lang="it-IT" smtClean="0"/>
              <a:pPr/>
              <a:t>28/10/2018</a:t>
            </a:fld>
            <a:endParaRPr lang="it-IT" dirty="0"/>
          </a:p>
        </p:txBody>
      </p:sp>
      <p:sp>
        <p:nvSpPr>
          <p:cNvPr id="3" name="Footer Placeholder 2"/>
          <p:cNvSpPr>
            <a:spLocks noGrp="1"/>
          </p:cNvSpPr>
          <p:nvPr>
            <p:ph type="ftr" sz="quarter" idx="11"/>
          </p:nvPr>
        </p:nvSpPr>
        <p:spPr/>
        <p:txBody>
          <a:bodyPr/>
          <a:lstStyle/>
          <a:p>
            <a:pPr rtl="0"/>
            <a:r>
              <a:rPr lang="it-IT" smtClean="0"/>
              <a:t>Aggiungere un piè di pagina</a:t>
            </a:r>
            <a:endParaRPr lang="it-IT" dirty="0"/>
          </a:p>
        </p:txBody>
      </p:sp>
      <p:sp>
        <p:nvSpPr>
          <p:cNvPr id="4" name="Slide Number Placeholder 3"/>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Tree>
    <p:extLst>
      <p:ext uri="{BB962C8B-B14F-4D97-AF65-F5344CB8AC3E}">
        <p14:creationId xmlns:p14="http://schemas.microsoft.com/office/powerpoint/2010/main" val="2063251339"/>
      </p:ext>
    </p:extLst>
  </p:cSld>
  <p:clrMapOvr>
    <a:masterClrMapping/>
  </p:clrMapOvr>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E5C2BF30-53CB-4F71-BD1E-51890C80A99E}" type="datetime1">
              <a:rPr lang="it-IT" smtClean="0"/>
              <a:pPr/>
              <a:t>28/10/2018</a:t>
            </a:fld>
            <a:endParaRPr lang="it-IT" dirty="0"/>
          </a:p>
        </p:txBody>
      </p:sp>
      <p:sp>
        <p:nvSpPr>
          <p:cNvPr id="6" name="Footer Placeholder 5"/>
          <p:cNvSpPr>
            <a:spLocks noGrp="1"/>
          </p:cNvSpPr>
          <p:nvPr>
            <p:ph type="ftr" sz="quarter" idx="11"/>
          </p:nvPr>
        </p:nvSpPr>
        <p:spPr/>
        <p:txBody>
          <a:bodyPr/>
          <a:lstStyle/>
          <a:p>
            <a:pPr rtl="0"/>
            <a:r>
              <a:rPr lang="it-IT" smtClean="0"/>
              <a:t>Aggiungere un piè di pagina</a:t>
            </a:r>
            <a:endParaRPr lang="it-IT" dirty="0"/>
          </a:p>
        </p:txBody>
      </p:sp>
      <p:sp>
        <p:nvSpPr>
          <p:cNvPr id="7" name="Slide Number Placeholder 6"/>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pic>
        <p:nvPicPr>
          <p:cNvPr id="8" name="Immagin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6439" y="283"/>
            <a:ext cx="4435717" cy="6856286"/>
          </a:xfrm>
          <a:prstGeom prst="rect">
            <a:avLst/>
          </a:prstGeom>
        </p:spPr>
      </p:pic>
      <p:sp>
        <p:nvSpPr>
          <p:cNvPr id="9" name="Rettangolo 8"/>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Tree>
    <p:extLst>
      <p:ext uri="{BB962C8B-B14F-4D97-AF65-F5344CB8AC3E}">
        <p14:creationId xmlns:p14="http://schemas.microsoft.com/office/powerpoint/2010/main" val="229032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it-IT" smtClean="0"/>
              <a:t>Fare clic per modificare lo stile del titolo</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6CD2F5A-43A9-49FC-9104-89BC19194154}" type="datetime1">
              <a:rPr lang="it-IT" smtClean="0"/>
              <a:pPr/>
              <a:t>28/10/2018</a:t>
            </a:fld>
            <a:endParaRPr lang="it-IT" dirty="0"/>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pPr rtl="0"/>
            <a:fld id="{E31375A4-56A4-47D6-9801-1991572033F7}" type="slidenum">
              <a:rPr lang="it-IT" noProof="0" smtClean="0"/>
              <a:pPr rtl="0"/>
              <a:t>‹N›</a:t>
            </a:fld>
            <a:endParaRPr lang="it-IT" noProof="0" dirty="0"/>
          </a:p>
        </p:txBody>
      </p:sp>
      <p:sp>
        <p:nvSpPr>
          <p:cNvPr id="8" name="Rettangolo 7"/>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Tree>
    <p:extLst>
      <p:ext uri="{BB962C8B-B14F-4D97-AF65-F5344CB8AC3E}">
        <p14:creationId xmlns:p14="http://schemas.microsoft.com/office/powerpoint/2010/main" val="667051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33DA624-6880-4447-8B68-2B2BC8161923}" type="datetime1">
              <a:rPr lang="it-IT" smtClean="0"/>
              <a:pPr/>
              <a:t>28/10/2018</a:t>
            </a:fld>
            <a:endParaRPr lang="it-IT"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rtl="0"/>
            <a:r>
              <a:rPr lang="it-IT" smtClean="0"/>
              <a:t>Aggiungere un piè di pagina</a:t>
            </a:r>
            <a:endParaRPr lang="it-IT"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rtl="0"/>
            <a:fld id="{E31375A4-56A4-47D6-9801-1991572033F7}" type="slidenum">
              <a:rPr lang="it-IT" noProof="0" smtClean="0"/>
              <a:pPr rtl="0"/>
              <a:t>‹N›</a:t>
            </a:fld>
            <a:endParaRPr lang="it-IT" noProof="0" dirty="0"/>
          </a:p>
        </p:txBody>
      </p:sp>
      <p:sp>
        <p:nvSpPr>
          <p:cNvPr id="14" name="Rettangolo 13"/>
          <p:cNvSpPr/>
          <p:nvPr userDrawn="1"/>
        </p:nvSpPr>
        <p:spPr>
          <a:xfrm>
            <a:off x="0" y="6257036"/>
            <a:ext cx="12192000" cy="54864"/>
          </a:xfrm>
          <a:prstGeom prst="rect">
            <a:avLst/>
          </a:prstGeom>
          <a:ln>
            <a:noFill/>
          </a:ln>
          <a:effectLst>
            <a:innerShdw blurRad="25400" dist="12700" dir="16200000">
              <a:schemeClr val="accent1">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Tree>
    <p:extLst>
      <p:ext uri="{BB962C8B-B14F-4D97-AF65-F5344CB8AC3E}">
        <p14:creationId xmlns:p14="http://schemas.microsoft.com/office/powerpoint/2010/main" val="2246135096"/>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 id="2147483899" r:id="rId14"/>
    <p:sldLayoutId id="2147483900" r:id="rId15"/>
    <p:sldLayoutId id="2147483901" r:id="rId16"/>
    <p:sldLayoutId id="2147483902"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928401" y="736270"/>
            <a:ext cx="8574622" cy="3259997"/>
          </a:xfrm>
        </p:spPr>
        <p:txBody>
          <a:bodyPr>
            <a:normAutofit fontScale="90000"/>
          </a:bodyPr>
          <a:lstStyle/>
          <a:p>
            <a:r>
              <a:rPr lang="it-IT" b="1" dirty="0" smtClean="0">
                <a:solidFill>
                  <a:schemeClr val="accent1"/>
                </a:solidFill>
                <a:effectLst>
                  <a:outerShdw blurRad="38100" dist="38100" dir="2700000" algn="tl">
                    <a:srgbClr val="000000">
                      <a:alpha val="43137"/>
                    </a:srgbClr>
                  </a:outerShdw>
                </a:effectLst>
              </a:rPr>
              <a:t>I COMPITI DEL GIUDICE NEL CONTROLLO DEI COSTI DEL PROCESSO ESECUTIVO </a:t>
            </a:r>
            <a:endParaRPr lang="it-IT" b="1" dirty="0">
              <a:solidFill>
                <a:schemeClr val="accent1"/>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p:txBody>
          <a:bodyPr/>
          <a:lstStyle/>
          <a:p>
            <a:r>
              <a:rPr lang="it-IT" dirty="0" smtClean="0">
                <a:solidFill>
                  <a:schemeClr val="tx1">
                    <a:lumMod val="65000"/>
                    <a:lumOff val="35000"/>
                  </a:schemeClr>
                </a:solidFill>
                <a:effectLst>
                  <a:outerShdw blurRad="38100" dist="38100" dir="2700000" algn="tl">
                    <a:srgbClr val="000000">
                      <a:alpha val="43137"/>
                    </a:srgbClr>
                  </a:outerShdw>
                </a:effectLst>
              </a:rPr>
              <a:t>Le spese nelle procedure esecutive:</a:t>
            </a:r>
          </a:p>
          <a:p>
            <a:r>
              <a:rPr lang="it-IT" dirty="0" smtClean="0">
                <a:solidFill>
                  <a:schemeClr val="tx1">
                    <a:lumMod val="65000"/>
                    <a:lumOff val="35000"/>
                  </a:schemeClr>
                </a:solidFill>
                <a:effectLst>
                  <a:outerShdw blurRad="38100" dist="38100" dir="2700000" algn="tl">
                    <a:srgbClr val="000000">
                      <a:alpha val="43137"/>
                    </a:srgbClr>
                  </a:outerShdw>
                </a:effectLst>
              </a:rPr>
              <a:t>Ipotesi particolari</a:t>
            </a:r>
            <a:endParaRPr lang="it-IT" dirty="0">
              <a:solidFill>
                <a:schemeClr val="tx1">
                  <a:lumMod val="65000"/>
                  <a:lumOff val="35000"/>
                </a:schemeClr>
              </a:solidFill>
              <a:effectLst>
                <a:outerShdw blurRad="38100" dist="38100" dir="2700000" algn="tl">
                  <a:srgbClr val="000000">
                    <a:alpha val="43137"/>
                  </a:srgbClr>
                </a:outerShdw>
              </a:effectLst>
            </a:endParaRPr>
          </a:p>
        </p:txBody>
      </p:sp>
      <p:sp>
        <p:nvSpPr>
          <p:cNvPr id="4" name="Sottotitolo 2"/>
          <p:cNvSpPr txBox="1">
            <a:spLocks/>
          </p:cNvSpPr>
          <p:nvPr/>
        </p:nvSpPr>
        <p:spPr>
          <a:xfrm>
            <a:off x="7397086" y="6102068"/>
            <a:ext cx="4562900" cy="755932"/>
          </a:xfrm>
          <a:prstGeom prst="rect">
            <a:avLst/>
          </a:prstGeom>
        </p:spPr>
        <p:txBody>
          <a:bodyPr vert="horz" lIns="91440" tIns="45720" rIns="91440" bIns="45720" rtlCol="0" anchor="t">
            <a:normAutofit lnSpcReduction="100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r>
              <a:rPr lang="it-IT" sz="1800" dirty="0" smtClean="0">
                <a:solidFill>
                  <a:schemeClr val="tx1">
                    <a:lumMod val="65000"/>
                    <a:lumOff val="35000"/>
                  </a:schemeClr>
                </a:solidFill>
                <a:effectLst>
                  <a:outerShdw blurRad="38100" dist="38100" dir="2700000" algn="tl">
                    <a:srgbClr val="000000">
                      <a:alpha val="43137"/>
                    </a:srgbClr>
                  </a:outerShdw>
                </a:effectLst>
              </a:rPr>
              <a:t>Napoli, 19 ottobre 2018</a:t>
            </a:r>
          </a:p>
          <a:p>
            <a:r>
              <a:rPr lang="it-IT" sz="1800" dirty="0" smtClean="0">
                <a:solidFill>
                  <a:schemeClr val="tx1">
                    <a:lumMod val="65000"/>
                    <a:lumOff val="35000"/>
                  </a:schemeClr>
                </a:solidFill>
                <a:effectLst>
                  <a:outerShdw blurRad="38100" dist="38100" dir="2700000" algn="tl">
                    <a:srgbClr val="000000">
                      <a:alpha val="43137"/>
                    </a:srgbClr>
                  </a:outerShdw>
                </a:effectLst>
              </a:rPr>
              <a:t>A cura di Elisa Pinna</a:t>
            </a:r>
            <a:endParaRPr lang="it-IT" sz="1800" dirty="0">
              <a:solidFill>
                <a:schemeClr val="tx1">
                  <a:lumMod val="65000"/>
                  <a:lumOff val="3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2058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54774" y="368135"/>
            <a:ext cx="7674015" cy="1650670"/>
          </a:xfrm>
          <a:ln w="12700">
            <a:noFill/>
          </a:ln>
        </p:spPr>
        <p:txBody>
          <a:bodyPr>
            <a:noAutofit/>
          </a:bodyPr>
          <a:lstStyle/>
          <a:p>
            <a:r>
              <a:rPr lang="it-IT" sz="3600" b="1" i="1" dirty="0" smtClean="0">
                <a:solidFill>
                  <a:schemeClr val="accent1"/>
                </a:solidFill>
              </a:rPr>
              <a:t>INAPPLICABILITÀ DELL’ART. 95 C.P.C.</a:t>
            </a:r>
            <a:br>
              <a:rPr lang="it-IT" sz="3600" b="1" i="1" dirty="0" smtClean="0">
                <a:solidFill>
                  <a:schemeClr val="accent1"/>
                </a:solidFill>
              </a:rPr>
            </a:br>
            <a:r>
              <a:rPr lang="it-IT" sz="3600" b="1" i="1" dirty="0" smtClean="0">
                <a:solidFill>
                  <a:schemeClr val="accent1"/>
                </a:solidFill>
              </a:rPr>
              <a:t>ALLE IPOTESI DI ESTINZIONE ANTICIPATA DELLA PROCEDURA</a:t>
            </a:r>
            <a:endParaRPr lang="it-IT" sz="3600" b="1" i="1" dirty="0">
              <a:solidFill>
                <a:schemeClr val="accent1"/>
              </a:solidFill>
            </a:endParaRPr>
          </a:p>
        </p:txBody>
      </p:sp>
      <p:sp>
        <p:nvSpPr>
          <p:cNvPr id="4" name="Segnaposto contenuto 3"/>
          <p:cNvSpPr>
            <a:spLocks noGrp="1"/>
          </p:cNvSpPr>
          <p:nvPr>
            <p:ph idx="1"/>
          </p:nvPr>
        </p:nvSpPr>
        <p:spPr>
          <a:xfrm>
            <a:off x="1622604" y="2802513"/>
            <a:ext cx="10018713" cy="2624509"/>
          </a:xfrm>
        </p:spPr>
        <p:txBody>
          <a:bodyPr>
            <a:noAutofit/>
          </a:bodyPr>
          <a:lstStyle/>
          <a:p>
            <a:pPr marL="0" indent="0" algn="just">
              <a:buNone/>
            </a:pPr>
            <a:r>
              <a:rPr lang="it-IT" sz="2200" dirty="0" smtClean="0"/>
              <a:t>L'art</a:t>
            </a:r>
            <a:r>
              <a:rPr lang="it-IT" sz="2200" dirty="0"/>
              <a:t>. 95 cod. </a:t>
            </a:r>
            <a:r>
              <a:rPr lang="it-IT" sz="2200" dirty="0" err="1"/>
              <a:t>proc</a:t>
            </a:r>
            <a:r>
              <a:rPr lang="it-IT" sz="2200" dirty="0"/>
              <a:t>. civ., che disciplina la diversa ipotesi della normale conclusione fruttuosa della esecuzione, prevede che le spese siano poste a carico del soggetto che subisce l'esecuzione</a:t>
            </a:r>
            <a:r>
              <a:rPr lang="it-IT" sz="2200" dirty="0" smtClean="0"/>
              <a:t>. </a:t>
            </a:r>
          </a:p>
          <a:p>
            <a:pPr marL="0" indent="0" algn="just">
              <a:buNone/>
            </a:pPr>
            <a:r>
              <a:rPr lang="it-IT" sz="2200" b="1" dirty="0" smtClean="0"/>
              <a:t>Il creditore non ha diritto di aggravare la posizione del debitore senza suo vantaggio.</a:t>
            </a:r>
            <a:endParaRPr lang="it-IT" sz="2200" b="1" dirty="0"/>
          </a:p>
          <a:p>
            <a:pPr marL="0" indent="0" algn="just">
              <a:buNone/>
            </a:pPr>
            <a:r>
              <a:rPr lang="it-IT" sz="2200" dirty="0" err="1" smtClean="0"/>
              <a:t>Cass</a:t>
            </a:r>
            <a:r>
              <a:rPr lang="it-IT" sz="2200" dirty="0"/>
              <a:t>. Sez. 3, Sentenza n. 19638 del 18/09/2014 </a:t>
            </a:r>
          </a:p>
        </p:txBody>
      </p:sp>
    </p:spTree>
    <p:extLst>
      <p:ext uri="{BB962C8B-B14F-4D97-AF65-F5344CB8AC3E}">
        <p14:creationId xmlns:p14="http://schemas.microsoft.com/office/powerpoint/2010/main" val="23430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621369" y="1340333"/>
            <a:ext cx="5197033" cy="938151"/>
          </a:xfrm>
        </p:spPr>
        <p:txBody>
          <a:bodyPr/>
          <a:lstStyle/>
          <a:p>
            <a:pPr algn="ctr"/>
            <a:r>
              <a:rPr lang="it-IT" sz="2200" dirty="0" smtClean="0"/>
              <a:t>Orientamento precedente: </a:t>
            </a:r>
          </a:p>
          <a:p>
            <a:pPr algn="ctr"/>
            <a:r>
              <a:rPr lang="it-IT" sz="2200" dirty="0" smtClean="0"/>
              <a:t>Ricorso straordinario per Cassazione</a:t>
            </a:r>
          </a:p>
        </p:txBody>
      </p:sp>
      <p:sp>
        <p:nvSpPr>
          <p:cNvPr id="4" name="Segnaposto contenuto 3"/>
          <p:cNvSpPr>
            <a:spLocks noGrp="1"/>
          </p:cNvSpPr>
          <p:nvPr>
            <p:ph sz="half" idx="2"/>
          </p:nvPr>
        </p:nvSpPr>
        <p:spPr>
          <a:xfrm>
            <a:off x="1932670" y="3208590"/>
            <a:ext cx="9120851" cy="3014080"/>
          </a:xfrm>
        </p:spPr>
        <p:txBody>
          <a:bodyPr>
            <a:noAutofit/>
          </a:bodyPr>
          <a:lstStyle/>
          <a:p>
            <a:pPr marL="0" lvl="0" indent="0" algn="just">
              <a:buNone/>
            </a:pPr>
            <a:r>
              <a:rPr lang="it-IT" dirty="0" smtClean="0"/>
              <a:t>L'ordinanza </a:t>
            </a:r>
            <a:r>
              <a:rPr lang="it-IT" dirty="0"/>
              <a:t>con la quale il giudice dell'esecuzione, dichiarata l'estinzione del processo, provvede alla liquidazione delle spese ponendole a carico del debitore esecutato, </a:t>
            </a:r>
            <a:r>
              <a:rPr lang="it-IT" b="1" dirty="0"/>
              <a:t>avendo contenuto decisorio su diritt</a:t>
            </a:r>
            <a:r>
              <a:rPr lang="it-IT" dirty="0"/>
              <a:t>i, e non essendo soggetta a particolari mezzi di impugnazione o a reclamo, è </a:t>
            </a:r>
            <a:r>
              <a:rPr lang="it-IT" b="1" dirty="0"/>
              <a:t>impugnabile con ricorso per cassazione ex art. 111, </a:t>
            </a:r>
            <a:r>
              <a:rPr lang="it-IT" b="1" dirty="0" err="1" smtClean="0"/>
              <a:t>Cost</a:t>
            </a:r>
            <a:r>
              <a:rPr lang="it-IT" b="1" dirty="0" smtClean="0"/>
              <a:t>.</a:t>
            </a:r>
          </a:p>
          <a:p>
            <a:pPr marL="0" lvl="0" indent="0">
              <a:buNone/>
            </a:pPr>
            <a:r>
              <a:rPr lang="it-IT" dirty="0" err="1" smtClean="0"/>
              <a:t>Cass</a:t>
            </a:r>
            <a:r>
              <a:rPr lang="it-IT" dirty="0"/>
              <a:t>. Sez. 3, Sentenza n. 1109 del </a:t>
            </a:r>
            <a:r>
              <a:rPr lang="it-IT" dirty="0" smtClean="0"/>
              <a:t>24/01/2003</a:t>
            </a:r>
          </a:p>
          <a:p>
            <a:pPr marL="0" lvl="0" indent="0" algn="just">
              <a:buNone/>
            </a:pPr>
            <a:r>
              <a:rPr lang="it-IT" b="1" dirty="0" smtClean="0"/>
              <a:t>Scissione </a:t>
            </a:r>
            <a:r>
              <a:rPr lang="it-IT" b="1" dirty="0"/>
              <a:t>fra i capi dei provvedimenti</a:t>
            </a:r>
            <a:r>
              <a:rPr lang="it-IT" dirty="0"/>
              <a:t>, diversi dalle sentenze, emessi a definizione di procedimenti differenti dall' ordinario processo di cognizione , distinguendo fra quelli che decidevano sugli stessi </a:t>
            </a:r>
            <a:r>
              <a:rPr lang="it-IT" b="1" dirty="0"/>
              <a:t>e quelli che eventualmente pronunciavano sulle spese ,ritenendo questi ultimi decisori e definitivi </a:t>
            </a:r>
            <a:r>
              <a:rPr lang="it-IT" dirty="0"/>
              <a:t>e, come tali, suscettibili esclusivamente di ricorso per Cassazione.</a:t>
            </a:r>
          </a:p>
        </p:txBody>
      </p:sp>
      <p:sp>
        <p:nvSpPr>
          <p:cNvPr id="7" name="Titolo 1"/>
          <p:cNvSpPr>
            <a:spLocks noGrp="1"/>
          </p:cNvSpPr>
          <p:nvPr>
            <p:ph type="title"/>
          </p:nvPr>
        </p:nvSpPr>
        <p:spPr>
          <a:xfrm>
            <a:off x="1871593" y="179496"/>
            <a:ext cx="9348686" cy="984737"/>
          </a:xfrm>
          <a:ln w="38100">
            <a:noFill/>
          </a:ln>
        </p:spPr>
        <p:txBody>
          <a:bodyPr>
            <a:noAutofit/>
          </a:bodyPr>
          <a:lstStyle/>
          <a:p>
            <a:r>
              <a:rPr lang="it-IT" sz="3600" b="1" i="1" dirty="0" smtClean="0">
                <a:solidFill>
                  <a:schemeClr val="accent1"/>
                </a:solidFill>
              </a:rPr>
              <a:t>COME SI IMPUGNA PROVVEDIMENTO DI LIQUIDAZIONE DELLE SPESE?</a:t>
            </a:r>
            <a:endParaRPr lang="it-IT" sz="3600" b="1" i="1" dirty="0">
              <a:solidFill>
                <a:schemeClr val="accent1"/>
              </a:solidFill>
            </a:endParaRPr>
          </a:p>
        </p:txBody>
      </p:sp>
      <p:sp>
        <p:nvSpPr>
          <p:cNvPr id="11" name="Callout con freccia in giù 10"/>
          <p:cNvSpPr/>
          <p:nvPr/>
        </p:nvSpPr>
        <p:spPr>
          <a:xfrm>
            <a:off x="3621370" y="1540636"/>
            <a:ext cx="5197033" cy="1475697"/>
          </a:xfrm>
          <a:prstGeom prst="down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4002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5"/>
          <p:cNvSpPr>
            <a:spLocks noGrp="1"/>
          </p:cNvSpPr>
          <p:nvPr>
            <p:ph idx="1"/>
          </p:nvPr>
        </p:nvSpPr>
        <p:spPr>
          <a:xfrm>
            <a:off x="1826589" y="1650670"/>
            <a:ext cx="10018713" cy="4536374"/>
          </a:xfrm>
        </p:spPr>
        <p:txBody>
          <a:bodyPr>
            <a:noAutofit/>
          </a:bodyPr>
          <a:lstStyle/>
          <a:p>
            <a:pPr marL="0" indent="0" algn="just">
              <a:buNone/>
            </a:pPr>
            <a:r>
              <a:rPr lang="it-IT" sz="1800" b="1" dirty="0" smtClean="0"/>
              <a:t>L'impugnazione anche </a:t>
            </a:r>
            <a:r>
              <a:rPr lang="it-IT" sz="1800" b="1" dirty="0"/>
              <a:t>del </a:t>
            </a:r>
            <a:r>
              <a:rPr lang="it-IT" sz="1800" b="1" dirty="0" smtClean="0"/>
              <a:t>capo </a:t>
            </a:r>
            <a:r>
              <a:rPr lang="it-IT" sz="1800" b="1" dirty="0"/>
              <a:t>di condanna alle spese </a:t>
            </a:r>
            <a:r>
              <a:rPr lang="it-IT" sz="1800" b="1" dirty="0" smtClean="0"/>
              <a:t>del provvedimento </a:t>
            </a:r>
            <a:r>
              <a:rPr lang="it-IT" sz="1800" b="1" dirty="0"/>
              <a:t>di estinzione del processo esecutivo </a:t>
            </a:r>
            <a:r>
              <a:rPr lang="it-IT" sz="1800" dirty="0"/>
              <a:t>contenuta, quale capo accessorio, nella stessa ordinanza di estinzione ovvero in altro provvedimento destinato ad integrare tale </a:t>
            </a:r>
            <a:r>
              <a:rPr lang="it-IT" sz="1800" dirty="0" smtClean="0"/>
              <a:t>ordinanza </a:t>
            </a:r>
            <a:r>
              <a:rPr lang="it-IT" sz="1800" b="1" dirty="0"/>
              <a:t>va promossa nelle forme del reclamo ex art. 630 cod. </a:t>
            </a:r>
            <a:r>
              <a:rPr lang="it-IT" sz="1800" b="1" dirty="0" err="1"/>
              <a:t>proc</a:t>
            </a:r>
            <a:r>
              <a:rPr lang="it-IT" sz="1800" b="1" dirty="0"/>
              <a:t>. civ</a:t>
            </a:r>
            <a:r>
              <a:rPr lang="it-IT" sz="1800" b="1" dirty="0" smtClean="0"/>
              <a:t>.</a:t>
            </a:r>
            <a:r>
              <a:rPr lang="it-IT" sz="1800" b="1" dirty="0"/>
              <a:t> </a:t>
            </a:r>
            <a:r>
              <a:rPr lang="it-IT" sz="1800" b="1" dirty="0" smtClean="0"/>
              <a:t>pur </a:t>
            </a:r>
            <a:r>
              <a:rPr lang="it-IT" sz="1800" b="1" dirty="0"/>
              <a:t>non essendo contestata la legittimità dell'estinzione</a:t>
            </a:r>
            <a:r>
              <a:rPr lang="it-IT" sz="1800" b="1" dirty="0" smtClean="0"/>
              <a:t> </a:t>
            </a:r>
            <a:r>
              <a:rPr lang="it-IT" sz="1800" dirty="0"/>
              <a:t>e non con ricorso </a:t>
            </a:r>
            <a:r>
              <a:rPr lang="it-IT" sz="1800" dirty="0" smtClean="0"/>
              <a:t>per cassazione</a:t>
            </a:r>
            <a:r>
              <a:rPr lang="it-IT" sz="1800" dirty="0"/>
              <a:t>, sempreché si tratti di estinzione per le </a:t>
            </a:r>
            <a:r>
              <a:rPr lang="it-IT" sz="1800" dirty="0" smtClean="0"/>
              <a:t>cause tipiche </a:t>
            </a:r>
            <a:r>
              <a:rPr lang="it-IT" sz="1800" dirty="0"/>
              <a:t>predette ovvero per altre espressamente previste dalla </a:t>
            </a:r>
            <a:r>
              <a:rPr lang="it-IT" sz="1800" dirty="0" smtClean="0"/>
              <a:t>legge.</a:t>
            </a:r>
          </a:p>
          <a:p>
            <a:pPr marL="0" indent="0" algn="just">
              <a:buNone/>
            </a:pPr>
            <a:r>
              <a:rPr lang="it-IT" sz="1800" dirty="0" smtClean="0"/>
              <a:t>Sul rilievo della </a:t>
            </a:r>
            <a:r>
              <a:rPr lang="it-IT" sz="1800" b="1" dirty="0" smtClean="0"/>
              <a:t>necessaria </a:t>
            </a:r>
            <a:r>
              <a:rPr lang="it-IT" sz="1800" b="1" dirty="0"/>
              <a:t>accessorietà del capo </a:t>
            </a:r>
            <a:r>
              <a:rPr lang="it-IT" sz="1800" b="1" dirty="0" smtClean="0"/>
              <a:t>sulle spese </a:t>
            </a:r>
            <a:r>
              <a:rPr lang="it-IT" sz="1800" dirty="0"/>
              <a:t>rispetto a quello che definisce il procedimento, diverso dal </a:t>
            </a:r>
            <a:r>
              <a:rPr lang="it-IT" sz="1800" dirty="0" smtClean="0"/>
              <a:t>giudizio ordinario </a:t>
            </a:r>
            <a:r>
              <a:rPr lang="it-IT" sz="1800" dirty="0"/>
              <a:t>di </a:t>
            </a:r>
            <a:r>
              <a:rPr lang="it-IT" sz="1800" dirty="0" smtClean="0"/>
              <a:t>cognizione </a:t>
            </a:r>
            <a:r>
              <a:rPr lang="it-IT" sz="1800" b="1" dirty="0" smtClean="0"/>
              <a:t>e del principio </a:t>
            </a:r>
            <a:r>
              <a:rPr lang="it-IT" sz="1800" b="1" dirty="0"/>
              <a:t>di economia processuale </a:t>
            </a:r>
            <a:r>
              <a:rPr lang="it-IT" sz="1800" dirty="0"/>
              <a:t>( </a:t>
            </a:r>
            <a:r>
              <a:rPr lang="it-IT" sz="1800" dirty="0" smtClean="0"/>
              <a:t>costituzionalizzato </a:t>
            </a:r>
            <a:r>
              <a:rPr lang="it-IT" sz="1800" dirty="0"/>
              <a:t>dall'art. 111 </a:t>
            </a:r>
            <a:r>
              <a:rPr lang="it-IT" sz="1800" dirty="0" err="1"/>
              <a:t>Cost</a:t>
            </a:r>
            <a:r>
              <a:rPr lang="it-IT" sz="1800" dirty="0" smtClean="0"/>
              <a:t>., comma </a:t>
            </a:r>
            <a:r>
              <a:rPr lang="it-IT" sz="1800" dirty="0"/>
              <a:t>7), </a:t>
            </a:r>
            <a:r>
              <a:rPr lang="it-IT" sz="1800" dirty="0" smtClean="0"/>
              <a:t>stante l'esistenza </a:t>
            </a:r>
            <a:r>
              <a:rPr lang="it-IT" sz="1800" dirty="0"/>
              <a:t>di un mezzo di impugnazione tipico per </a:t>
            </a:r>
            <a:r>
              <a:rPr lang="it-IT" sz="1800" dirty="0" smtClean="0"/>
              <a:t>il provvedimento</a:t>
            </a:r>
            <a:r>
              <a:rPr lang="it-IT" sz="1800" dirty="0"/>
              <a:t>, complessivamente considerato. </a:t>
            </a:r>
          </a:p>
          <a:p>
            <a:pPr marL="0" lvl="0" indent="0" algn="just">
              <a:buNone/>
            </a:pPr>
            <a:r>
              <a:rPr lang="it-IT" sz="1800" dirty="0" err="1" smtClean="0"/>
              <a:t>Cass</a:t>
            </a:r>
            <a:r>
              <a:rPr lang="it-IT" sz="1800" dirty="0"/>
              <a:t>. Sez. 3, Sentenza n. </a:t>
            </a:r>
            <a:r>
              <a:rPr lang="it-IT" sz="1800" dirty="0" smtClean="0"/>
              <a:t>10836 </a:t>
            </a:r>
            <a:r>
              <a:rPr lang="it-IT" sz="1800" dirty="0"/>
              <a:t>del </a:t>
            </a:r>
            <a:r>
              <a:rPr lang="it-IT" sz="1800" dirty="0" smtClean="0"/>
              <a:t>16/05/2014</a:t>
            </a:r>
          </a:p>
          <a:p>
            <a:pPr marL="0" indent="0" algn="just">
              <a:buNone/>
            </a:pPr>
            <a:r>
              <a:rPr lang="it-IT" sz="1800" b="1" dirty="0" smtClean="0"/>
              <a:t>Mentre vanno </a:t>
            </a:r>
            <a:r>
              <a:rPr lang="it-IT" sz="1800" b="1" dirty="0"/>
              <a:t>impugnati con l'opposizione agli atti esecutivi</a:t>
            </a:r>
            <a:r>
              <a:rPr lang="it-IT" sz="1800" dirty="0"/>
              <a:t>, e non con il reclamo al collegio ai sensi dell'art. 630 cod. </a:t>
            </a:r>
            <a:r>
              <a:rPr lang="it-IT" sz="1800" dirty="0" err="1"/>
              <a:t>proc</a:t>
            </a:r>
            <a:r>
              <a:rPr lang="it-IT" sz="1800" dirty="0"/>
              <a:t>. civ., i </a:t>
            </a:r>
            <a:r>
              <a:rPr lang="it-IT" sz="1800" b="1" dirty="0"/>
              <a:t>provvedimenti consequenziali all'estinzione </a:t>
            </a:r>
            <a:r>
              <a:rPr lang="it-IT" sz="1800" dirty="0"/>
              <a:t>se adottati ai sensi del comma secondo dell'art. 632 cod. </a:t>
            </a:r>
            <a:r>
              <a:rPr lang="it-IT" sz="1800" dirty="0" err="1"/>
              <a:t>proc</a:t>
            </a:r>
            <a:r>
              <a:rPr lang="it-IT" sz="1800" dirty="0"/>
              <a:t>. civ</a:t>
            </a:r>
            <a:r>
              <a:rPr lang="it-IT" sz="1800" dirty="0" smtClean="0"/>
              <a:t>.. </a:t>
            </a:r>
          </a:p>
          <a:p>
            <a:pPr marL="0" indent="0" algn="just">
              <a:buNone/>
            </a:pPr>
            <a:r>
              <a:rPr lang="it-IT" sz="1800" dirty="0" err="1" smtClean="0"/>
              <a:t>Cass</a:t>
            </a:r>
            <a:r>
              <a:rPr lang="it-IT" sz="1800" dirty="0" smtClean="0"/>
              <a:t>. Sez</a:t>
            </a:r>
            <a:r>
              <a:rPr lang="it-IT" sz="1800" dirty="0"/>
              <a:t>. 6 - 3, Ordinanza n. 27031 del </a:t>
            </a:r>
            <a:r>
              <a:rPr lang="it-IT" sz="1800" dirty="0" smtClean="0"/>
              <a:t>19/12/2014</a:t>
            </a:r>
            <a:endParaRPr lang="it-IT" sz="1800" dirty="0"/>
          </a:p>
        </p:txBody>
      </p:sp>
      <p:sp>
        <p:nvSpPr>
          <p:cNvPr id="5" name="Segnaposto testo 2"/>
          <p:cNvSpPr txBox="1">
            <a:spLocks/>
          </p:cNvSpPr>
          <p:nvPr/>
        </p:nvSpPr>
        <p:spPr>
          <a:xfrm>
            <a:off x="3705103" y="172109"/>
            <a:ext cx="5197986" cy="959950"/>
          </a:xfrm>
          <a:prstGeom prst="rect">
            <a:avLst/>
          </a:prstGeom>
        </p:spPr>
        <p:txBody>
          <a:bodyPr vert="horz" lIns="91440" tIns="45720" rIns="91440" bIns="45720" rtlCol="0" anchor="b">
            <a:noAutofit/>
          </a:bodyPr>
          <a:lstStyle>
            <a:lvl1pPr marL="0" indent="0" algn="l" defTabSz="457200" rtl="0" eaLnBrk="1" latinLnBrk="0" hangingPunct="1">
              <a:spcBef>
                <a:spcPct val="20000"/>
              </a:spcBef>
              <a:spcAft>
                <a:spcPts val="600"/>
              </a:spcAft>
              <a:buClr>
                <a:schemeClr val="accent1">
                  <a:lumMod val="75000"/>
                </a:schemeClr>
              </a:buClr>
              <a:buSzPct val="145000"/>
              <a:buFont typeface="Arial"/>
              <a:buNone/>
              <a:defRPr sz="2800" b="0" kern="1200" cap="none">
                <a:solidFill>
                  <a:schemeClr val="accent1">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accent1">
                  <a:lumMod val="75000"/>
                </a:schemeClr>
              </a:buClr>
              <a:buSzPct val="145000"/>
              <a:buFont typeface="Arial"/>
              <a:buNone/>
              <a:defRPr sz="2000" b="1" kern="1200" cap="none">
                <a:solidFill>
                  <a:schemeClr val="tx1"/>
                </a:solidFill>
                <a:effectLst/>
                <a:latin typeface="+mn-lt"/>
                <a:ea typeface="+mn-ea"/>
                <a:cs typeface="+mn-cs"/>
              </a:defRPr>
            </a:lvl2pPr>
            <a:lvl3pPr marL="914400" indent="0" algn="l" defTabSz="457200" rtl="0" eaLnBrk="1" latinLnBrk="0" hangingPunct="1">
              <a:spcBef>
                <a:spcPct val="20000"/>
              </a:spcBef>
              <a:spcAft>
                <a:spcPts val="600"/>
              </a:spcAft>
              <a:buClr>
                <a:schemeClr val="accent1">
                  <a:lumMod val="75000"/>
                </a:schemeClr>
              </a:buClr>
              <a:buSzPct val="145000"/>
              <a:buFont typeface="Arial"/>
              <a:buNone/>
              <a:defRPr sz="1800" b="1" kern="1200" cap="none">
                <a:solidFill>
                  <a:schemeClr val="tx1"/>
                </a:solidFill>
                <a:effectLst/>
                <a:latin typeface="+mn-lt"/>
                <a:ea typeface="+mn-ea"/>
                <a:cs typeface="+mn-cs"/>
              </a:defRPr>
            </a:lvl3pPr>
            <a:lvl4pPr marL="1371600" indent="0" algn="l" defTabSz="457200" rtl="0" eaLnBrk="1" latinLnBrk="0" hangingPunct="1">
              <a:spcBef>
                <a:spcPct val="20000"/>
              </a:spcBef>
              <a:spcAft>
                <a:spcPts val="600"/>
              </a:spcAft>
              <a:buClr>
                <a:schemeClr val="accent1">
                  <a:lumMod val="75000"/>
                </a:schemeClr>
              </a:buClr>
              <a:buSzPct val="145000"/>
              <a:buFont typeface="Arial"/>
              <a:buNone/>
              <a:defRPr sz="1600" b="1" kern="1200" cap="none">
                <a:solidFill>
                  <a:schemeClr val="tx1"/>
                </a:solidFill>
                <a:effectLst/>
                <a:latin typeface="+mn-lt"/>
                <a:ea typeface="+mn-ea"/>
                <a:cs typeface="+mn-cs"/>
              </a:defRPr>
            </a:lvl4pPr>
            <a:lvl5pPr marL="1828800" indent="0" algn="l" defTabSz="457200" rtl="0" eaLnBrk="1" latinLnBrk="0" hangingPunct="1">
              <a:spcBef>
                <a:spcPct val="20000"/>
              </a:spcBef>
              <a:spcAft>
                <a:spcPts val="600"/>
              </a:spcAft>
              <a:buClr>
                <a:schemeClr val="accent1">
                  <a:lumMod val="75000"/>
                </a:schemeClr>
              </a:buClr>
              <a:buSzPct val="145000"/>
              <a:buFont typeface="Arial"/>
              <a:buNone/>
              <a:defRPr sz="1600" b="1" kern="1200" cap="none">
                <a:solidFill>
                  <a:schemeClr val="tx1"/>
                </a:solidFill>
                <a:effectLst/>
                <a:latin typeface="+mn-lt"/>
                <a:ea typeface="+mn-ea"/>
                <a:cs typeface="+mn-cs"/>
              </a:defRPr>
            </a:lvl5pPr>
            <a:lvl6pPr marL="2286000" indent="0" algn="l" defTabSz="457200" rtl="0" eaLnBrk="1" latinLnBrk="0" hangingPunct="1">
              <a:spcBef>
                <a:spcPct val="20000"/>
              </a:spcBef>
              <a:spcAft>
                <a:spcPts val="600"/>
              </a:spcAft>
              <a:buClr>
                <a:schemeClr val="accent1">
                  <a:lumMod val="75000"/>
                </a:schemeClr>
              </a:buClr>
              <a:buSzPct val="145000"/>
              <a:buFont typeface="Arial"/>
              <a:buNone/>
              <a:defRPr sz="1600" b="1" kern="1200" cap="none">
                <a:solidFill>
                  <a:schemeClr val="tx1"/>
                </a:solidFill>
                <a:effectLst/>
                <a:latin typeface="+mn-lt"/>
                <a:ea typeface="+mn-ea"/>
                <a:cs typeface="+mn-cs"/>
              </a:defRPr>
            </a:lvl6pPr>
            <a:lvl7pPr marL="2743200" indent="0" algn="l" defTabSz="457200" rtl="0" eaLnBrk="1" latinLnBrk="0" hangingPunct="1">
              <a:spcBef>
                <a:spcPct val="20000"/>
              </a:spcBef>
              <a:spcAft>
                <a:spcPts val="600"/>
              </a:spcAft>
              <a:buClr>
                <a:schemeClr val="accent1">
                  <a:lumMod val="75000"/>
                </a:schemeClr>
              </a:buClr>
              <a:buSzPct val="145000"/>
              <a:buFont typeface="Arial"/>
              <a:buNone/>
              <a:defRPr sz="1600" b="1" kern="1200" cap="none">
                <a:solidFill>
                  <a:schemeClr val="tx1"/>
                </a:solidFill>
                <a:effectLst/>
                <a:latin typeface="+mn-lt"/>
                <a:ea typeface="+mn-ea"/>
                <a:cs typeface="+mn-cs"/>
              </a:defRPr>
            </a:lvl7pPr>
            <a:lvl8pPr marL="3200400" indent="0" algn="l" defTabSz="457200" rtl="0" eaLnBrk="1" latinLnBrk="0" hangingPunct="1">
              <a:spcBef>
                <a:spcPct val="20000"/>
              </a:spcBef>
              <a:spcAft>
                <a:spcPts val="600"/>
              </a:spcAft>
              <a:buClr>
                <a:schemeClr val="accent1">
                  <a:lumMod val="75000"/>
                </a:schemeClr>
              </a:buClr>
              <a:buSzPct val="145000"/>
              <a:buFont typeface="Arial"/>
              <a:buNone/>
              <a:defRPr sz="1600" b="1" kern="1200" cap="none">
                <a:solidFill>
                  <a:schemeClr val="tx1"/>
                </a:solidFill>
                <a:effectLst/>
                <a:latin typeface="+mn-lt"/>
                <a:ea typeface="+mn-ea"/>
                <a:cs typeface="+mn-cs"/>
              </a:defRPr>
            </a:lvl8pPr>
            <a:lvl9pPr marL="3657600" indent="0" algn="l" defTabSz="457200" rtl="0" eaLnBrk="1" latinLnBrk="0" hangingPunct="1">
              <a:spcBef>
                <a:spcPct val="20000"/>
              </a:spcBef>
              <a:spcAft>
                <a:spcPts val="600"/>
              </a:spcAft>
              <a:buClr>
                <a:schemeClr val="accent1">
                  <a:lumMod val="75000"/>
                </a:schemeClr>
              </a:buClr>
              <a:buSzPct val="145000"/>
              <a:buFont typeface="Arial"/>
              <a:buNone/>
              <a:defRPr sz="1600" b="1" kern="1200" cap="none">
                <a:solidFill>
                  <a:schemeClr val="tx1"/>
                </a:solidFill>
                <a:effectLst/>
                <a:latin typeface="+mn-lt"/>
                <a:ea typeface="+mn-ea"/>
                <a:cs typeface="+mn-cs"/>
              </a:defRPr>
            </a:lvl9pPr>
          </a:lstStyle>
          <a:p>
            <a:pPr algn="ctr"/>
            <a:r>
              <a:rPr lang="it-IT" sz="2200" b="1" i="1" dirty="0" smtClean="0"/>
              <a:t>NUOVO </a:t>
            </a:r>
            <a:r>
              <a:rPr lang="it-IT" sz="2200" b="1" i="1" dirty="0"/>
              <a:t>O</a:t>
            </a:r>
            <a:r>
              <a:rPr lang="it-IT" sz="2200" b="1" i="1" dirty="0" smtClean="0"/>
              <a:t>RIENTAMENTO: </a:t>
            </a:r>
          </a:p>
          <a:p>
            <a:pPr algn="ctr"/>
            <a:r>
              <a:rPr lang="it-IT" sz="2200" b="1" i="1" dirty="0" smtClean="0"/>
              <a:t>RECLAMO EX ART. 630 C.P.C.</a:t>
            </a:r>
          </a:p>
        </p:txBody>
      </p:sp>
      <p:sp>
        <p:nvSpPr>
          <p:cNvPr id="6" name="Callout con freccia in giù 5"/>
          <p:cNvSpPr/>
          <p:nvPr/>
        </p:nvSpPr>
        <p:spPr>
          <a:xfrm>
            <a:off x="3705102" y="108829"/>
            <a:ext cx="5197986" cy="1541841"/>
          </a:xfrm>
          <a:prstGeom prst="downArrowCallout">
            <a:avLst/>
          </a:prstGeom>
          <a:noFill/>
          <a:ln w="127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1453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32030" y="98947"/>
            <a:ext cx="9870994" cy="1293125"/>
          </a:xfrm>
          <a:noFill/>
          <a:ln w="12700">
            <a:noFill/>
          </a:ln>
        </p:spPr>
        <p:txBody>
          <a:bodyPr>
            <a:normAutofit/>
          </a:bodyPr>
          <a:lstStyle/>
          <a:p>
            <a:r>
              <a:rPr lang="it-IT" sz="3600" b="1" i="1" dirty="0" smtClean="0">
                <a:solidFill>
                  <a:schemeClr val="accent1"/>
                </a:solidFill>
              </a:rPr>
              <a:t>COME SI IMPUGNA PROVVEDIMENTO DI LIQUIDAZIONE DEI COMPENSI DEGLI AUSILIARI?</a:t>
            </a:r>
            <a:endParaRPr lang="it-IT" sz="3600" b="1" i="1" dirty="0">
              <a:solidFill>
                <a:schemeClr val="accent1"/>
              </a:solidFill>
            </a:endParaRPr>
          </a:p>
        </p:txBody>
      </p:sp>
      <p:sp>
        <p:nvSpPr>
          <p:cNvPr id="5" name="Segnaposto contenuto 4"/>
          <p:cNvSpPr>
            <a:spLocks noGrp="1"/>
          </p:cNvSpPr>
          <p:nvPr>
            <p:ph sz="half" idx="2"/>
          </p:nvPr>
        </p:nvSpPr>
        <p:spPr>
          <a:xfrm>
            <a:off x="1689905" y="3009419"/>
            <a:ext cx="10243594" cy="3236162"/>
          </a:xfrm>
        </p:spPr>
        <p:txBody>
          <a:bodyPr>
            <a:normAutofit/>
          </a:bodyPr>
          <a:lstStyle/>
          <a:p>
            <a:pPr marL="0" indent="0" algn="just" fontAlgn="base">
              <a:buNone/>
            </a:pPr>
            <a:r>
              <a:rPr lang="it-IT" b="1" dirty="0"/>
              <a:t>In forza del disposto dell'art. 3 </a:t>
            </a:r>
            <a:r>
              <a:rPr lang="it-IT" dirty="0"/>
              <a:t>il D.P.R. 115/2002 concerne non solo gli ausiliari già indicati dall'abrogata legge n. 319 del 1980, ma anche qualunque altro soggetto competente in una determinata arte o professione che il magistrato o il funzionario addetto all'ufficio può </a:t>
            </a:r>
            <a:r>
              <a:rPr lang="it-IT" dirty="0" smtClean="0"/>
              <a:t>nominare. </a:t>
            </a:r>
          </a:p>
          <a:p>
            <a:pPr marL="0" indent="0" algn="just" fontAlgn="base">
              <a:buNone/>
            </a:pPr>
            <a:r>
              <a:rPr lang="it-IT" dirty="0" err="1" smtClean="0"/>
              <a:t>Cass</a:t>
            </a:r>
            <a:r>
              <a:rPr lang="it-IT" dirty="0"/>
              <a:t>. Sez. 3, Sentenza n. 1887 del 29/01/2007 </a:t>
            </a:r>
          </a:p>
          <a:p>
            <a:pPr marL="0" indent="0" algn="just" fontAlgn="base">
              <a:buNone/>
            </a:pPr>
            <a:r>
              <a:rPr lang="it-IT" dirty="0" smtClean="0"/>
              <a:t>In </a:t>
            </a:r>
            <a:r>
              <a:rPr lang="it-IT" dirty="0"/>
              <a:t>conseguenza di ciò, si è affermato, il rimedio dato contro il provvedimento del giudice dell'esecuzione che liquida il compenso al notaio è costituito dall'opposizione prevista dal D.P.R. n. 115 del 2002, art. 170, che </a:t>
            </a:r>
            <a:r>
              <a:rPr lang="it-IT" b="1" dirty="0"/>
              <a:t>estende il proprio ambito d'applicazione ai decreti di liquidazione del compenso emessi in favore di qualsiasi "ausiliario del magistrato</a:t>
            </a:r>
            <a:r>
              <a:rPr lang="it-IT" dirty="0"/>
              <a:t>" </a:t>
            </a:r>
            <a:r>
              <a:rPr lang="it-IT" dirty="0" smtClean="0"/>
              <a:t>.</a:t>
            </a:r>
          </a:p>
          <a:p>
            <a:pPr marL="0" indent="0" algn="just" fontAlgn="base">
              <a:buNone/>
            </a:pPr>
            <a:r>
              <a:rPr lang="it-IT" dirty="0" err="1" smtClean="0"/>
              <a:t>Cass</a:t>
            </a:r>
            <a:r>
              <a:rPr lang="it-IT" dirty="0"/>
              <a:t>. civ. Sez. II, </a:t>
            </a:r>
            <a:r>
              <a:rPr lang="it-IT" dirty="0" err="1"/>
              <a:t>Sent</a:t>
            </a:r>
            <a:r>
              <a:rPr lang="it-IT" dirty="0"/>
              <a:t>., (ud. 23/10/2012) 01-02-2013, n. </a:t>
            </a:r>
            <a:r>
              <a:rPr lang="it-IT" dirty="0" smtClean="0"/>
              <a:t>2474</a:t>
            </a:r>
          </a:p>
        </p:txBody>
      </p:sp>
      <p:sp>
        <p:nvSpPr>
          <p:cNvPr id="4" name="Segnaposto testo 3"/>
          <p:cNvSpPr>
            <a:spLocks noGrp="1"/>
          </p:cNvSpPr>
          <p:nvPr>
            <p:ph type="body" idx="1"/>
          </p:nvPr>
        </p:nvSpPr>
        <p:spPr>
          <a:xfrm>
            <a:off x="2992732" y="1838872"/>
            <a:ext cx="6365024" cy="569628"/>
          </a:xfrm>
        </p:spPr>
        <p:txBody>
          <a:bodyPr/>
          <a:lstStyle/>
          <a:p>
            <a:pPr algn="ctr"/>
            <a:r>
              <a:rPr lang="it-IT" i="1" dirty="0" smtClean="0"/>
              <a:t>Ex D.P.R</a:t>
            </a:r>
            <a:r>
              <a:rPr lang="it-IT" i="1" dirty="0"/>
              <a:t>. n. 115 del 2002, art. 170.</a:t>
            </a:r>
          </a:p>
        </p:txBody>
      </p:sp>
      <p:sp>
        <p:nvSpPr>
          <p:cNvPr id="3" name="Callout con freccia in giù 2"/>
          <p:cNvSpPr/>
          <p:nvPr/>
        </p:nvSpPr>
        <p:spPr>
          <a:xfrm>
            <a:off x="3170712" y="1713654"/>
            <a:ext cx="5747657" cy="1088020"/>
          </a:xfrm>
          <a:prstGeom prst="down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46938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872693" y="446903"/>
            <a:ext cx="9664861" cy="5355312"/>
          </a:xfrm>
          <a:prstGeom prst="rect">
            <a:avLst/>
          </a:prstGeom>
          <a:noFill/>
        </p:spPr>
        <p:txBody>
          <a:bodyPr wrap="square" rtlCol="0">
            <a:spAutoFit/>
          </a:bodyPr>
          <a:lstStyle/>
          <a:p>
            <a:pPr lvl="0" algn="just"/>
            <a:r>
              <a:rPr lang="it-IT" dirty="0" smtClean="0"/>
              <a:t>SPECIALITA’ DEL MEZZO DI IMPUGNAZIONE: </a:t>
            </a:r>
          </a:p>
          <a:p>
            <a:pPr marL="285750" lvl="0" indent="-285750" algn="just">
              <a:buFont typeface="Arial" pitchFamily="34" charset="0"/>
              <a:buChar char="•"/>
            </a:pPr>
            <a:r>
              <a:rPr lang="it-IT" dirty="0" smtClean="0"/>
              <a:t>L'opposizione </a:t>
            </a:r>
            <a:r>
              <a:rPr lang="it-IT" dirty="0"/>
              <a:t>prevista è decisa </a:t>
            </a:r>
            <a:r>
              <a:rPr lang="it-IT" dirty="0" smtClean="0"/>
              <a:t>dal </a:t>
            </a:r>
            <a:r>
              <a:rPr lang="it-IT" dirty="0"/>
              <a:t>capo dell'ufficio giudiziario</a:t>
            </a:r>
            <a:r>
              <a:rPr lang="it-IT" dirty="0" smtClean="0"/>
              <a:t>, </a:t>
            </a:r>
            <a:r>
              <a:rPr lang="it-IT" dirty="0"/>
              <a:t>cui appartiene il magistrato che ha emesso il provvedimento impugnato </a:t>
            </a:r>
            <a:r>
              <a:rPr lang="it-IT" dirty="0" smtClean="0"/>
              <a:t>con </a:t>
            </a:r>
            <a:r>
              <a:rPr lang="it-IT" dirty="0"/>
              <a:t>ordinanza non </a:t>
            </a:r>
            <a:r>
              <a:rPr lang="it-IT" dirty="0" smtClean="0"/>
              <a:t>impugnabile. (art. 15 </a:t>
            </a:r>
            <a:r>
              <a:rPr lang="it-IT" dirty="0" err="1" smtClean="0"/>
              <a:t>D.Lgs.</a:t>
            </a:r>
            <a:r>
              <a:rPr lang="it-IT" dirty="0" smtClean="0"/>
              <a:t> 150/2011)</a:t>
            </a:r>
          </a:p>
          <a:p>
            <a:pPr marL="285750" lvl="0" indent="-285750" algn="just">
              <a:buFont typeface="Arial" pitchFamily="34" charset="0"/>
              <a:buChar char="•"/>
            </a:pPr>
            <a:r>
              <a:rPr lang="it-IT" dirty="0" smtClean="0"/>
              <a:t>Siccome </a:t>
            </a:r>
            <a:r>
              <a:rPr lang="it-IT" dirty="0"/>
              <a:t>si tratta di provvedimento che verte su diritti, </a:t>
            </a:r>
            <a:r>
              <a:rPr lang="it-IT" dirty="0" smtClean="0"/>
              <a:t>l'ordinanza pronunciata dal Tribunale </a:t>
            </a:r>
            <a:r>
              <a:rPr lang="it-IT" dirty="0"/>
              <a:t>è soggetta a ricorso straordinario per cassazione, in base all'art. 111 </a:t>
            </a:r>
            <a:r>
              <a:rPr lang="it-IT" dirty="0" err="1"/>
              <a:t>Cost</a:t>
            </a:r>
            <a:r>
              <a:rPr lang="it-IT" dirty="0"/>
              <a:t>., secondo quanto è stato costantemente affermato in sede di applicazione della disciplina già dettata dalla  L. 8 luglio 1980, n. 319, art. 11, sostanzialmente ripresa nel testo </a:t>
            </a:r>
            <a:r>
              <a:rPr lang="it-IT" dirty="0" smtClean="0"/>
              <a:t>unico.</a:t>
            </a:r>
          </a:p>
          <a:p>
            <a:pPr marL="285750" indent="-285750" algn="just">
              <a:buFont typeface="Arial" pitchFamily="34" charset="0"/>
              <a:buChar char="•"/>
            </a:pPr>
            <a:r>
              <a:rPr lang="it-IT" dirty="0" smtClean="0"/>
              <a:t>Tale </a:t>
            </a:r>
            <a:r>
              <a:rPr lang="it-IT" dirty="0"/>
              <a:t>disciplina per il suo carattere speciale prevale sull'opposizione agli atti esecutivi prevista dall'art. 617 </a:t>
            </a:r>
            <a:r>
              <a:rPr lang="it-IT" dirty="0" err="1"/>
              <a:t>c.p.c.</a:t>
            </a:r>
            <a:r>
              <a:rPr lang="it-IT" dirty="0"/>
              <a:t>, che diversamente sarebbe applicabile in quanto il decreto di liquidazione del compenso al notaio delegato ex art. 591 bis </a:t>
            </a:r>
            <a:r>
              <a:rPr lang="it-IT" dirty="0" err="1"/>
              <a:t>c.p.c.</a:t>
            </a:r>
            <a:r>
              <a:rPr lang="it-IT" dirty="0"/>
              <a:t>, è sia soggettivamente (per l'organo che lo emette), sia oggettivamente (per la sua inerenza al subprocedimento di vendita) un atto del processo di esecuzione. </a:t>
            </a:r>
            <a:r>
              <a:rPr lang="it-IT" dirty="0" err="1"/>
              <a:t>Cass</a:t>
            </a:r>
            <a:r>
              <a:rPr lang="it-IT" dirty="0"/>
              <a:t>. civ. Sez. II, </a:t>
            </a:r>
            <a:r>
              <a:rPr lang="it-IT" dirty="0" err="1"/>
              <a:t>Sent</a:t>
            </a:r>
            <a:r>
              <a:rPr lang="it-IT" dirty="0"/>
              <a:t>., (ud. 23/10/2012) 01-02-2013, n. 2474</a:t>
            </a:r>
          </a:p>
          <a:p>
            <a:pPr lvl="0" algn="just"/>
            <a:endParaRPr lang="it-IT" dirty="0"/>
          </a:p>
          <a:p>
            <a:pPr lvl="0" algn="just"/>
            <a:r>
              <a:rPr lang="it-IT" dirty="0"/>
              <a:t>NON DEFINITIVITA’ DEL </a:t>
            </a:r>
            <a:r>
              <a:rPr lang="it-IT" dirty="0" smtClean="0"/>
              <a:t>PROVVEDIMENTO DI LIQUIDAZIONE: </a:t>
            </a:r>
          </a:p>
          <a:p>
            <a:pPr marL="285750" lvl="0" indent="-285750" algn="just">
              <a:buFont typeface="Arial" pitchFamily="34" charset="0"/>
              <a:buChar char="•"/>
            </a:pPr>
            <a:r>
              <a:rPr lang="it-IT" dirty="0" smtClean="0"/>
              <a:t>Avverso </a:t>
            </a:r>
            <a:r>
              <a:rPr lang="it-IT" dirty="0"/>
              <a:t>il provvedimento di liquidazione del compenso in favore del notaio al quale siano state delegate le operazioni di vendita nei processi di espropriazione forzata mobiliare e immobiliare </a:t>
            </a:r>
            <a:r>
              <a:rPr lang="it-IT" b="1" dirty="0"/>
              <a:t>non è ammissibile il ricorso per cassazione ai sensi dell'art. 111 </a:t>
            </a:r>
            <a:r>
              <a:rPr lang="it-IT" b="1" dirty="0" err="1"/>
              <a:t>Cost</a:t>
            </a:r>
            <a:r>
              <a:rPr lang="it-IT" b="1" dirty="0"/>
              <a:t>.</a:t>
            </a:r>
            <a:r>
              <a:rPr lang="it-IT" dirty="0"/>
              <a:t>, difettando il requisito della definitività del provvedimento, che può essere impugnato con l'opposizione prevista dall'art. 170 </a:t>
            </a:r>
            <a:r>
              <a:rPr lang="it-IT" dirty="0" err="1"/>
              <a:t>d.P.R.</a:t>
            </a:r>
            <a:r>
              <a:rPr lang="it-IT" dirty="0"/>
              <a:t> </a:t>
            </a:r>
            <a:r>
              <a:rPr lang="it-IT" dirty="0" smtClean="0"/>
              <a:t>cit. </a:t>
            </a:r>
            <a:r>
              <a:rPr lang="it-IT" dirty="0" err="1" smtClean="0"/>
              <a:t>Cass</a:t>
            </a:r>
            <a:r>
              <a:rPr lang="it-IT" dirty="0"/>
              <a:t>. Sez. 3, Sentenza n. 1887 del </a:t>
            </a:r>
            <a:r>
              <a:rPr lang="it-IT" dirty="0" smtClean="0"/>
              <a:t>29/01/2007</a:t>
            </a:r>
            <a:endParaRPr lang="it-IT" dirty="0"/>
          </a:p>
        </p:txBody>
      </p:sp>
    </p:spTree>
    <p:extLst>
      <p:ext uri="{BB962C8B-B14F-4D97-AF65-F5344CB8AC3E}">
        <p14:creationId xmlns:p14="http://schemas.microsoft.com/office/powerpoint/2010/main" val="111577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67543" y="593202"/>
            <a:ext cx="9725891" cy="1131425"/>
          </a:xfrm>
          <a:ln w="12700">
            <a:noFill/>
          </a:ln>
        </p:spPr>
        <p:txBody>
          <a:bodyPr>
            <a:noAutofit/>
          </a:bodyPr>
          <a:lstStyle/>
          <a:p>
            <a:r>
              <a:rPr lang="it-IT" sz="3600" b="1" i="1" dirty="0" smtClean="0">
                <a:solidFill>
                  <a:schemeClr val="accent1"/>
                </a:solidFill>
              </a:rPr>
              <a:t>OPPOSIZIONE EX ART. 170 T.U.S.G.: TRA LITISCONSORZIO NECESSARIO E TUTELA DELL’AGGIUDICATARIO</a:t>
            </a:r>
            <a:endParaRPr lang="it-IT" sz="3600" b="1" i="1" dirty="0">
              <a:solidFill>
                <a:schemeClr val="accent1"/>
              </a:solidFill>
            </a:endParaRPr>
          </a:p>
        </p:txBody>
      </p:sp>
      <p:sp>
        <p:nvSpPr>
          <p:cNvPr id="3" name="Segnaposto contenuto 2"/>
          <p:cNvSpPr>
            <a:spLocks noGrp="1"/>
          </p:cNvSpPr>
          <p:nvPr>
            <p:ph idx="1"/>
          </p:nvPr>
        </p:nvSpPr>
        <p:spPr>
          <a:xfrm>
            <a:off x="1484310" y="2113808"/>
            <a:ext cx="10018713" cy="3986152"/>
          </a:xfrm>
        </p:spPr>
        <p:txBody>
          <a:bodyPr>
            <a:normAutofit fontScale="92500" lnSpcReduction="10000"/>
          </a:bodyPr>
          <a:lstStyle/>
          <a:p>
            <a:pPr algn="just"/>
            <a:r>
              <a:rPr lang="it-IT" sz="1800" dirty="0">
                <a:latin typeface="+mj-lt"/>
              </a:rPr>
              <a:t>Il provvedimento del Giudice dell'esecuzione recate la liquidazione del compenso dovuto al professionista delegato, per mezzo del quale stabilisce la parte riguardante le operazioni di vendita, il cui costo rientra tra le spese della procedura, </a:t>
            </a:r>
            <a:r>
              <a:rPr lang="it-IT" sz="1800" b="1" dirty="0">
                <a:latin typeface="+mj-lt"/>
              </a:rPr>
              <a:t>e quella che concerne le operazioni successive, che sono poste a carico dell'aggiudicatario</a:t>
            </a:r>
            <a:r>
              <a:rPr lang="it-IT" sz="1800" dirty="0">
                <a:latin typeface="+mj-lt"/>
              </a:rPr>
              <a:t>, incide sulla posizione dei creditori (procedente ed intervenuti), del debitore e dell'aggiudicatario, e a seconda del suo contenuto grava di più o di meno su quest'ultimo o sulla massa e, in ultima analisi, del debitore. Tutti i soggetti predetti, pertanto, devono partecipare al relativo procedimento di opposizione ex art. 170, D.P.R. n. 115 del 2002 (T.U. spese di giustizia) in veste di </a:t>
            </a:r>
            <a:r>
              <a:rPr lang="it-IT" sz="1800" b="1" dirty="0">
                <a:latin typeface="+mj-lt"/>
              </a:rPr>
              <a:t>litisconsorti necessari</a:t>
            </a:r>
            <a:r>
              <a:rPr lang="it-IT" sz="1800" dirty="0">
                <a:latin typeface="+mj-lt"/>
              </a:rPr>
              <a:t>, in base alla regola generale dell'art. 102 </a:t>
            </a:r>
            <a:r>
              <a:rPr lang="it-IT" sz="1800" dirty="0" err="1">
                <a:latin typeface="+mj-lt"/>
              </a:rPr>
              <a:t>c.p.c.</a:t>
            </a:r>
            <a:r>
              <a:rPr lang="it-IT" sz="1800" dirty="0">
                <a:latin typeface="+mj-lt"/>
              </a:rPr>
              <a:t> In difetto il procedimento è nullo, in quanto svolto a contraddittorio non integro, e nullo, in via derivata, è altresì il provvedimento impugnato.</a:t>
            </a:r>
            <a:r>
              <a:rPr lang="fr-FR" sz="1800" dirty="0" err="1">
                <a:latin typeface="+mj-lt"/>
              </a:rPr>
              <a:t>Cass</a:t>
            </a:r>
            <a:r>
              <a:rPr lang="fr-FR" sz="1800" dirty="0">
                <a:latin typeface="+mj-lt"/>
              </a:rPr>
              <a:t>. civ. </a:t>
            </a:r>
            <a:r>
              <a:rPr lang="fr-FR" sz="1800" dirty="0" err="1">
                <a:latin typeface="+mj-lt"/>
              </a:rPr>
              <a:t>Sez</a:t>
            </a:r>
            <a:r>
              <a:rPr lang="fr-FR" sz="1800" dirty="0">
                <a:latin typeface="+mj-lt"/>
              </a:rPr>
              <a:t>. II, 01-02-2013, n. </a:t>
            </a:r>
            <a:r>
              <a:rPr lang="fr-FR" sz="1800" dirty="0" smtClean="0">
                <a:latin typeface="+mj-lt"/>
              </a:rPr>
              <a:t>2474</a:t>
            </a:r>
          </a:p>
          <a:p>
            <a:pPr algn="just"/>
            <a:r>
              <a:rPr lang="it-IT" sz="1800" dirty="0" smtClean="0"/>
              <a:t>Gli </a:t>
            </a:r>
            <a:r>
              <a:rPr lang="it-IT" sz="1800" b="1" dirty="0"/>
              <a:t>esborsi sostenuti dall'aggiudicatario</a:t>
            </a:r>
            <a:r>
              <a:rPr lang="it-IT" sz="1800" dirty="0"/>
              <a:t> per i compensi del notaio delegato alla vendita e per gli adempimenti conseguenti all'emissione del decreto di trasferimento </a:t>
            </a:r>
            <a:r>
              <a:rPr lang="it-IT" sz="1800" b="1" dirty="0"/>
              <a:t>non sono spese del processo</a:t>
            </a:r>
            <a:r>
              <a:rPr lang="it-IT" sz="1800" dirty="0"/>
              <a:t> esecutivo, il cui regime debba essere regolato ai sensi dell'art. 632 cod. </a:t>
            </a:r>
            <a:r>
              <a:rPr lang="it-IT" sz="1800" dirty="0" err="1"/>
              <a:t>proc</a:t>
            </a:r>
            <a:r>
              <a:rPr lang="it-IT" sz="1800" dirty="0"/>
              <a:t>. civ., trattandosi di esborsi sostenuti </a:t>
            </a:r>
            <a:r>
              <a:rPr lang="it-IT" sz="1800" b="1" dirty="0"/>
              <a:t>nell'interesse proprio </a:t>
            </a:r>
            <a:r>
              <a:rPr lang="it-IT" sz="1800" dirty="0"/>
              <a:t>dell'aggiudicatario e non di anticipazioni che egli compie nell'interesse della procedura o delle parti di questa, rispetto alle quali l'una o le altre abbiano un obbligo di ripristino interno al processo </a:t>
            </a:r>
            <a:r>
              <a:rPr lang="it-IT" sz="1800" dirty="0" smtClean="0"/>
              <a:t>esecutivo. </a:t>
            </a:r>
            <a:r>
              <a:rPr lang="it-IT" sz="1800" dirty="0" err="1" smtClean="0"/>
              <a:t>Cass</a:t>
            </a:r>
            <a:r>
              <a:rPr lang="it-IT" sz="1800" dirty="0"/>
              <a:t>. Sez. 3, Sentenza n. 13995 del </a:t>
            </a:r>
            <a:r>
              <a:rPr lang="it-IT" sz="1800" dirty="0" smtClean="0"/>
              <a:t>03/08/2012</a:t>
            </a:r>
            <a:endParaRPr lang="it-IT" sz="1800" dirty="0"/>
          </a:p>
        </p:txBody>
      </p:sp>
    </p:spTree>
    <p:extLst>
      <p:ext uri="{BB962C8B-B14F-4D97-AF65-F5344CB8AC3E}">
        <p14:creationId xmlns:p14="http://schemas.microsoft.com/office/powerpoint/2010/main" val="4185180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40570" y="168811"/>
            <a:ext cx="10018713" cy="1410607"/>
          </a:xfrm>
        </p:spPr>
        <p:txBody>
          <a:bodyPr>
            <a:normAutofit/>
          </a:bodyPr>
          <a:lstStyle/>
          <a:p>
            <a:pPr marL="0" indent="0" algn="just">
              <a:buNone/>
            </a:pPr>
            <a:r>
              <a:rPr lang="it-IT" sz="1700" dirty="0" smtClean="0">
                <a:latin typeface="+mj-lt"/>
              </a:rPr>
              <a:t>CASO: Aggiudicatario </a:t>
            </a:r>
            <a:r>
              <a:rPr lang="it-IT" sz="1700" dirty="0">
                <a:latin typeface="+mj-lt"/>
              </a:rPr>
              <a:t>lamentava  che con la sentenza pronunciata a definizione di una opposizione 617 </a:t>
            </a:r>
            <a:r>
              <a:rPr lang="it-IT" sz="1700" dirty="0" err="1">
                <a:latin typeface="+mj-lt"/>
              </a:rPr>
              <a:t>c.p.c.</a:t>
            </a:r>
            <a:r>
              <a:rPr lang="it-IT" sz="1700" dirty="0">
                <a:latin typeface="+mj-lt"/>
              </a:rPr>
              <a:t> nella parte in cui ha lasciato a carico dell'aggiudicataria gli esborsi sopportati per il trasferimento della proprietà dell'immobile staggito, pur avendo posto a carico dei creditori pignoranti, nella misura della metà per ciascuno, le spese del processo esecutivo</a:t>
            </a:r>
            <a:r>
              <a:rPr lang="it-IT" sz="1700" dirty="0" smtClean="0">
                <a:latin typeface="+mj-lt"/>
              </a:rPr>
              <a:t>.</a:t>
            </a:r>
            <a:endParaRPr lang="it-IT" sz="1700" dirty="0">
              <a:latin typeface="+mj-lt"/>
            </a:endParaRPr>
          </a:p>
        </p:txBody>
      </p:sp>
      <p:sp>
        <p:nvSpPr>
          <p:cNvPr id="2" name="CasellaDiTesto 1"/>
          <p:cNvSpPr txBox="1"/>
          <p:nvPr/>
        </p:nvSpPr>
        <p:spPr>
          <a:xfrm>
            <a:off x="1451344" y="1515838"/>
            <a:ext cx="9853963" cy="4401205"/>
          </a:xfrm>
          <a:prstGeom prst="rect">
            <a:avLst/>
          </a:prstGeom>
          <a:noFill/>
        </p:spPr>
        <p:txBody>
          <a:bodyPr wrap="square" rtlCol="0">
            <a:spAutoFit/>
          </a:bodyPr>
          <a:lstStyle/>
          <a:p>
            <a:pPr algn="just"/>
            <a:r>
              <a:rPr lang="it-IT" sz="2000" dirty="0">
                <a:latin typeface="Garamond" pitchFamily="18" charset="0"/>
              </a:rPr>
              <a:t>La </a:t>
            </a:r>
            <a:r>
              <a:rPr lang="it-IT" sz="2000" dirty="0" smtClean="0">
                <a:latin typeface="Garamond" pitchFamily="18" charset="0"/>
              </a:rPr>
              <a:t>Corte</a:t>
            </a:r>
          </a:p>
          <a:p>
            <a:pPr marL="342900" indent="-342900" algn="just">
              <a:buFont typeface="Arial" pitchFamily="34" charset="0"/>
              <a:buChar char="•"/>
            </a:pPr>
            <a:r>
              <a:rPr lang="it-IT" sz="2000" dirty="0" smtClean="0">
                <a:latin typeface="Garamond" pitchFamily="18" charset="0"/>
              </a:rPr>
              <a:t>Qualifica </a:t>
            </a:r>
            <a:r>
              <a:rPr lang="it-IT" sz="2000" dirty="0">
                <a:latin typeface="Garamond" pitchFamily="18" charset="0"/>
              </a:rPr>
              <a:t>la domanda come risarcimento del danno (danno emergente).</a:t>
            </a:r>
          </a:p>
          <a:p>
            <a:pPr marL="342900" indent="-342900" algn="just">
              <a:buFont typeface="Arial" pitchFamily="34" charset="0"/>
              <a:buChar char="•"/>
            </a:pPr>
            <a:r>
              <a:rPr lang="it-IT" sz="2000" dirty="0">
                <a:latin typeface="Garamond" pitchFamily="18" charset="0"/>
              </a:rPr>
              <a:t>Afferma che non si tratta di "anticipazioni" che l'aggiudicatario compie nell'interesse della procedura o delle parti di questa, rispetto alle quali l'una o le altre abbiano un obbligo di ripristino interno al processo esecutivo. </a:t>
            </a:r>
          </a:p>
          <a:p>
            <a:pPr marL="342900" indent="-342900" algn="just">
              <a:buFont typeface="Arial" pitchFamily="34" charset="0"/>
              <a:buChar char="•"/>
            </a:pPr>
            <a:r>
              <a:rPr lang="it-IT" sz="2000" dirty="0">
                <a:latin typeface="Garamond" pitchFamily="18" charset="0"/>
              </a:rPr>
              <a:t>Richiama art. 179 bis </a:t>
            </a:r>
            <a:r>
              <a:rPr lang="it-IT" sz="2000" dirty="0" err="1">
                <a:latin typeface="Garamond" pitchFamily="18" charset="0"/>
              </a:rPr>
              <a:t>disp</a:t>
            </a:r>
            <a:r>
              <a:rPr lang="it-IT" sz="2000" dirty="0">
                <a:latin typeface="Garamond" pitchFamily="18" charset="0"/>
              </a:rPr>
              <a:t>. </a:t>
            </a:r>
            <a:r>
              <a:rPr lang="it-IT" sz="2000" dirty="0" err="1">
                <a:latin typeface="Garamond" pitchFamily="18" charset="0"/>
              </a:rPr>
              <a:t>att</a:t>
            </a:r>
            <a:r>
              <a:rPr lang="it-IT" sz="2000" dirty="0">
                <a:latin typeface="Garamond" pitchFamily="18" charset="0"/>
              </a:rPr>
              <a:t>. </a:t>
            </a:r>
            <a:r>
              <a:rPr lang="it-IT" sz="2000" dirty="0" err="1">
                <a:latin typeface="Garamond" pitchFamily="18" charset="0"/>
              </a:rPr>
              <a:t>c.p.c.</a:t>
            </a:r>
            <a:r>
              <a:rPr lang="it-IT" sz="2000" dirty="0">
                <a:latin typeface="Garamond" pitchFamily="18" charset="0"/>
              </a:rPr>
              <a:t>: «il compenso dovuto al notaio è liquidato dal giudice dell'esecuzione con specifica determinazione della parte riguardante le operazioni di incanto e le successive, che sono poste a carico dell'aggiudicatario</a:t>
            </a:r>
            <a:r>
              <a:rPr lang="it-IT" sz="2000" dirty="0" smtClean="0">
                <a:latin typeface="Garamond" pitchFamily="18" charset="0"/>
              </a:rPr>
              <a:t>»</a:t>
            </a:r>
          </a:p>
          <a:p>
            <a:pPr algn="just"/>
            <a:endParaRPr lang="it-IT" sz="2000" dirty="0">
              <a:latin typeface="Garamond" pitchFamily="18" charset="0"/>
            </a:endParaRPr>
          </a:p>
          <a:p>
            <a:pPr algn="just"/>
            <a:r>
              <a:rPr lang="it-IT" sz="2000" dirty="0">
                <a:latin typeface="Garamond" pitchFamily="18" charset="0"/>
              </a:rPr>
              <a:t>R</a:t>
            </a:r>
            <a:r>
              <a:rPr lang="it-IT" sz="2000" dirty="0" smtClean="0">
                <a:latin typeface="Garamond" pitchFamily="18" charset="0"/>
              </a:rPr>
              <a:t>itiene corretta </a:t>
            </a:r>
            <a:r>
              <a:rPr lang="it-IT" sz="2000" dirty="0">
                <a:latin typeface="Garamond" pitchFamily="18" charset="0"/>
              </a:rPr>
              <a:t>la sentenza impugnata laddove ha rigettato l'opposizione agli atti esecutivi avverso l'ordinanza del giudice dell'esecuzione che, avendo posto a carico dei creditori, nella misura della metà per ciascuno, le spese della procedura esecutiva, ha invece lasciato gravare sull'aggiudicataria gli oneri relativi all'esecuzione delle formalità di registrazione trascrizione e voltura catastale del decreto di trasferimento e gli oneri tributari</a:t>
            </a:r>
            <a:r>
              <a:rPr lang="it-IT" sz="2000" dirty="0" smtClean="0">
                <a:latin typeface="Garamond" pitchFamily="18" charset="0"/>
              </a:rPr>
              <a:t>.  </a:t>
            </a:r>
            <a:r>
              <a:rPr lang="it-IT" sz="2000" dirty="0" err="1">
                <a:latin typeface="Garamond" pitchFamily="18" charset="0"/>
              </a:rPr>
              <a:t>Cass</a:t>
            </a:r>
            <a:r>
              <a:rPr lang="it-IT" sz="2000" dirty="0">
                <a:latin typeface="Garamond" pitchFamily="18" charset="0"/>
              </a:rPr>
              <a:t>. Sez. 3, Sentenza n. 13995 del 03/08/2012 </a:t>
            </a:r>
          </a:p>
        </p:txBody>
      </p:sp>
    </p:spTree>
    <p:extLst>
      <p:ext uri="{BB962C8B-B14F-4D97-AF65-F5344CB8AC3E}">
        <p14:creationId xmlns:p14="http://schemas.microsoft.com/office/powerpoint/2010/main" val="3935877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87615" y="178129"/>
            <a:ext cx="8345347" cy="2268187"/>
          </a:xfrm>
          <a:ln w="12700">
            <a:noFill/>
          </a:ln>
        </p:spPr>
        <p:txBody>
          <a:bodyPr>
            <a:noAutofit/>
          </a:bodyPr>
          <a:lstStyle/>
          <a:p>
            <a:r>
              <a:rPr lang="it-IT" sz="3600" b="1" i="1" dirty="0" smtClean="0">
                <a:solidFill>
                  <a:schemeClr val="accent1"/>
                </a:solidFill>
              </a:rPr>
              <a:t>COME PROCEDERE CON LA LIQUIDAZIONE DEL COMPENSO ALL’AUSILIARE IN CASO DI ESTINZIONE DELLA PROCEDURA?</a:t>
            </a:r>
            <a:endParaRPr lang="it-IT" sz="3600" b="1" i="1" dirty="0">
              <a:solidFill>
                <a:schemeClr val="accent1"/>
              </a:solidFill>
            </a:endParaRPr>
          </a:p>
        </p:txBody>
      </p:sp>
      <p:sp>
        <p:nvSpPr>
          <p:cNvPr id="3" name="Segnaposto contenuto 2"/>
          <p:cNvSpPr>
            <a:spLocks noGrp="1"/>
          </p:cNvSpPr>
          <p:nvPr>
            <p:ph idx="1"/>
          </p:nvPr>
        </p:nvSpPr>
        <p:spPr>
          <a:xfrm>
            <a:off x="1353681" y="2529444"/>
            <a:ext cx="5462755" cy="3621974"/>
          </a:xfrm>
        </p:spPr>
        <p:txBody>
          <a:bodyPr>
            <a:noAutofit/>
          </a:bodyPr>
          <a:lstStyle/>
          <a:p>
            <a:pPr marL="0" indent="0" algn="just">
              <a:buNone/>
            </a:pPr>
            <a:r>
              <a:rPr lang="it-IT" sz="1800" dirty="0" smtClean="0"/>
              <a:t>PRIMA IPOTESI:</a:t>
            </a:r>
          </a:p>
          <a:p>
            <a:pPr marL="0" indent="0" algn="just">
              <a:buNone/>
            </a:pPr>
            <a:r>
              <a:rPr lang="it-IT" sz="1800" dirty="0" smtClean="0"/>
              <a:t>Dichiarare l’estinzione della procedura, </a:t>
            </a:r>
            <a:r>
              <a:rPr lang="it-IT" sz="1800" dirty="0"/>
              <a:t>con riserva di liquidazione delle spese </a:t>
            </a:r>
            <a:r>
              <a:rPr lang="it-IT" sz="1800" dirty="0" smtClean="0"/>
              <a:t>degli </a:t>
            </a:r>
            <a:r>
              <a:rPr lang="it-IT" sz="1800" dirty="0"/>
              <a:t>ausiliari con separati decreti all'esito del deposito delle rispettive </a:t>
            </a:r>
            <a:r>
              <a:rPr lang="it-IT" sz="1800" dirty="0" smtClean="0"/>
              <a:t>notule (cfr. art. 632 comma 1 </a:t>
            </a:r>
            <a:r>
              <a:rPr lang="it-IT" sz="1800" dirty="0" err="1" smtClean="0"/>
              <a:t>c.p.c.</a:t>
            </a:r>
            <a:r>
              <a:rPr lang="it-IT" sz="1800" dirty="0" smtClean="0"/>
              <a:t>)</a:t>
            </a:r>
          </a:p>
          <a:p>
            <a:pPr marL="0" indent="0" algn="just">
              <a:buNone/>
            </a:pPr>
            <a:r>
              <a:rPr lang="it-IT" sz="1800" dirty="0" smtClean="0"/>
              <a:t>Quando </a:t>
            </a:r>
            <a:r>
              <a:rPr lang="it-IT" sz="1800" dirty="0"/>
              <a:t>il giudice dell'esecuzione </a:t>
            </a:r>
            <a:r>
              <a:rPr lang="it-IT" sz="1800" dirty="0" smtClean="0"/>
              <a:t>decide </a:t>
            </a:r>
            <a:r>
              <a:rPr lang="it-IT" sz="1800" dirty="0"/>
              <a:t>sulle spese del processo estinto con un distinto provvedimento che, pur non contenuto nell'ordinanza di estinzione, non si configuri tuttavia come un provvedimento autonomo rispetto a quest'ultima, ma ne integri e ne completi il contenuto</a:t>
            </a:r>
            <a:r>
              <a:rPr lang="it-IT" sz="1800" dirty="0" smtClean="0"/>
              <a:t>.</a:t>
            </a:r>
          </a:p>
        </p:txBody>
      </p:sp>
      <p:sp>
        <p:nvSpPr>
          <p:cNvPr id="4" name="CasellaDiTesto 3"/>
          <p:cNvSpPr txBox="1"/>
          <p:nvPr/>
        </p:nvSpPr>
        <p:spPr>
          <a:xfrm>
            <a:off x="7493330" y="2743200"/>
            <a:ext cx="4061361" cy="3416320"/>
          </a:xfrm>
          <a:prstGeom prst="rect">
            <a:avLst/>
          </a:prstGeom>
          <a:noFill/>
        </p:spPr>
        <p:txBody>
          <a:bodyPr wrap="square" rtlCol="0">
            <a:spAutoFit/>
          </a:bodyPr>
          <a:lstStyle/>
          <a:p>
            <a:r>
              <a:rPr lang="it-IT" dirty="0" smtClean="0"/>
              <a:t>SECONDA IPOTESI:</a:t>
            </a:r>
          </a:p>
          <a:p>
            <a:endParaRPr lang="it-IT" dirty="0" smtClean="0"/>
          </a:p>
          <a:p>
            <a:pPr algn="just"/>
            <a:r>
              <a:rPr lang="it-IT" dirty="0" smtClean="0"/>
              <a:t>Fissare </a:t>
            </a:r>
            <a:r>
              <a:rPr lang="it-IT" dirty="0"/>
              <a:t>udienza e assegnare agli ausiliari termine sino </a:t>
            </a:r>
            <a:r>
              <a:rPr lang="it-IT" dirty="0" smtClean="0"/>
              <a:t>a prima dell'udienza </a:t>
            </a:r>
            <a:r>
              <a:rPr lang="it-IT" dirty="0"/>
              <a:t>per il deposito delle </a:t>
            </a:r>
            <a:r>
              <a:rPr lang="it-IT" dirty="0" smtClean="0"/>
              <a:t>notule; Dichiarare l’estinzione della procedura e liquidare i compensi con l’ordinanza stessa, da intendersi quale capo accessorio della ordinanza.</a:t>
            </a:r>
          </a:p>
          <a:p>
            <a:pPr algn="just"/>
            <a:endParaRPr lang="it-IT" dirty="0"/>
          </a:p>
          <a:p>
            <a:pPr algn="just"/>
            <a:r>
              <a:rPr lang="it-IT" dirty="0" err="1"/>
              <a:t>Cass</a:t>
            </a:r>
            <a:r>
              <a:rPr lang="it-IT" dirty="0"/>
              <a:t>. Sez. 6 - 3, Ordinanza n. 27031 del </a:t>
            </a:r>
            <a:r>
              <a:rPr lang="it-IT" dirty="0" smtClean="0"/>
              <a:t>19/12/2014</a:t>
            </a:r>
            <a:endParaRPr lang="it-IT" dirty="0"/>
          </a:p>
        </p:txBody>
      </p:sp>
    </p:spTree>
    <p:extLst>
      <p:ext uri="{BB962C8B-B14F-4D97-AF65-F5344CB8AC3E}">
        <p14:creationId xmlns:p14="http://schemas.microsoft.com/office/powerpoint/2010/main" val="1727774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02648" y="321272"/>
            <a:ext cx="8770152" cy="1602531"/>
          </a:xfrm>
          <a:ln w="12700">
            <a:noFill/>
          </a:ln>
        </p:spPr>
        <p:txBody>
          <a:bodyPr>
            <a:noAutofit/>
          </a:bodyPr>
          <a:lstStyle/>
          <a:p>
            <a:r>
              <a:rPr lang="it-IT" sz="3600" b="1" i="1" dirty="0" smtClean="0">
                <a:solidFill>
                  <a:schemeClr val="accent1"/>
                </a:solidFill>
              </a:rPr>
              <a:t>SI PUÒ FARE UN PROVVEDIMENTO DI </a:t>
            </a:r>
            <a:br>
              <a:rPr lang="it-IT" sz="3600" b="1" i="1" dirty="0" smtClean="0">
                <a:solidFill>
                  <a:schemeClr val="accent1"/>
                </a:solidFill>
              </a:rPr>
            </a:br>
            <a:r>
              <a:rPr lang="it-IT" sz="3600" b="1" i="1" dirty="0" smtClean="0">
                <a:solidFill>
                  <a:schemeClr val="accent1"/>
                </a:solidFill>
              </a:rPr>
              <a:t>«MERA LIQUIDAZIONE» DELLE SPESE?</a:t>
            </a:r>
            <a:endParaRPr lang="it-IT" sz="3600" b="1" i="1" dirty="0">
              <a:solidFill>
                <a:schemeClr val="accent1"/>
              </a:solidFill>
            </a:endParaRPr>
          </a:p>
        </p:txBody>
      </p:sp>
      <p:sp>
        <p:nvSpPr>
          <p:cNvPr id="4" name="Segnaposto testo 3"/>
          <p:cNvSpPr>
            <a:spLocks noGrp="1"/>
          </p:cNvSpPr>
          <p:nvPr>
            <p:ph type="body" idx="1"/>
          </p:nvPr>
        </p:nvSpPr>
        <p:spPr>
          <a:xfrm>
            <a:off x="1578095" y="2227386"/>
            <a:ext cx="10018713" cy="2510870"/>
          </a:xfrm>
        </p:spPr>
        <p:txBody>
          <a:bodyPr>
            <a:normAutofit/>
          </a:bodyPr>
          <a:lstStyle/>
          <a:p>
            <a:pPr algn="just"/>
            <a:r>
              <a:rPr lang="it-IT" sz="2000" dirty="0" smtClean="0"/>
              <a:t>L’ordinanza </a:t>
            </a:r>
            <a:r>
              <a:rPr lang="it-IT" sz="2000" dirty="0"/>
              <a:t>con la quale il giudice dell'esecuzione, dichiarata l'estinzione del processo, provvede alla loro liquidazione senza, però, porle a carico del debitore esecutato (come richiesto dal creditore procedente, nella specie), non avendo contenuto decisorio su diritti, non può considerarsi ricorribile per cassazione ex art. 111 </a:t>
            </a:r>
            <a:r>
              <a:rPr lang="it-IT" sz="2000" dirty="0" err="1"/>
              <a:t>Cost</a:t>
            </a:r>
            <a:r>
              <a:rPr lang="it-IT" sz="2000" dirty="0"/>
              <a:t>. </a:t>
            </a:r>
          </a:p>
          <a:p>
            <a:pPr algn="just"/>
            <a:r>
              <a:rPr lang="fr-FR" sz="2000" dirty="0" err="1" smtClean="0"/>
              <a:t>Cass</a:t>
            </a:r>
            <a:r>
              <a:rPr lang="fr-FR" sz="2000" dirty="0"/>
              <a:t>. civ. </a:t>
            </a:r>
            <a:r>
              <a:rPr lang="fr-FR" sz="2000" dirty="0" err="1"/>
              <a:t>Sez</a:t>
            </a:r>
            <a:r>
              <a:rPr lang="fr-FR" sz="2000" dirty="0"/>
              <a:t>. III, 17/07/2009, n. 16711</a:t>
            </a:r>
            <a:endParaRPr lang="it-IT" sz="2000" dirty="0"/>
          </a:p>
        </p:txBody>
      </p:sp>
    </p:spTree>
    <p:extLst>
      <p:ext uri="{BB962C8B-B14F-4D97-AF65-F5344CB8AC3E}">
        <p14:creationId xmlns:p14="http://schemas.microsoft.com/office/powerpoint/2010/main" val="301862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19938" y="225632"/>
            <a:ext cx="10018712" cy="2375065"/>
          </a:xfrm>
        </p:spPr>
        <p:txBody>
          <a:bodyPr>
            <a:noAutofit/>
          </a:bodyPr>
          <a:lstStyle/>
          <a:p>
            <a:r>
              <a:rPr lang="it-IT" sz="3600" b="1" dirty="0" smtClean="0">
                <a:solidFill>
                  <a:schemeClr val="accent1"/>
                </a:solidFill>
                <a:effectLst>
                  <a:outerShdw blurRad="38100" dist="38100" dir="2700000" algn="tl">
                    <a:srgbClr val="000000">
                      <a:alpha val="43137"/>
                    </a:srgbClr>
                  </a:outerShdw>
                </a:effectLst>
              </a:rPr>
              <a:t>IN CASO DI ESTINZIONE ANTICIPATA «CAGIONATA» DAL DEBITORE, SI POSSONO LIQUIDARE LE SPESE A CARICO DI QUEST’ULTIMO?</a:t>
            </a:r>
            <a:endParaRPr lang="it-IT" sz="3600" b="1" dirty="0">
              <a:solidFill>
                <a:schemeClr val="accent1"/>
              </a:solidFill>
              <a:effectLst>
                <a:outerShdw blurRad="38100" dist="38100" dir="2700000" algn="tl">
                  <a:srgbClr val="000000">
                    <a:alpha val="43137"/>
                  </a:srgbClr>
                </a:outerShdw>
              </a:effectLst>
            </a:endParaRPr>
          </a:p>
        </p:txBody>
      </p:sp>
      <p:sp>
        <p:nvSpPr>
          <p:cNvPr id="3" name="Segnaposto testo 2"/>
          <p:cNvSpPr>
            <a:spLocks noGrp="1"/>
          </p:cNvSpPr>
          <p:nvPr>
            <p:ph type="body" sz="quarter" idx="13"/>
          </p:nvPr>
        </p:nvSpPr>
        <p:spPr>
          <a:xfrm>
            <a:off x="1377434" y="2710011"/>
            <a:ext cx="10018713" cy="1208846"/>
          </a:xfrm>
        </p:spPr>
        <p:txBody>
          <a:bodyPr>
            <a:noAutofit/>
          </a:bodyPr>
          <a:lstStyle/>
          <a:p>
            <a:pPr algn="ctr"/>
            <a:r>
              <a:rPr lang="it-IT" sz="2600" dirty="0">
                <a:solidFill>
                  <a:schemeClr val="accent1"/>
                </a:solidFill>
                <a:effectLst>
                  <a:outerShdw blurRad="38100" dist="38100" dir="2700000" algn="tl">
                    <a:srgbClr val="000000">
                      <a:alpha val="43137"/>
                    </a:srgbClr>
                  </a:outerShdw>
                </a:effectLst>
              </a:rPr>
              <a:t>ad es. </a:t>
            </a:r>
            <a:r>
              <a:rPr lang="it-IT" sz="2600" dirty="0" smtClean="0">
                <a:solidFill>
                  <a:schemeClr val="accent1"/>
                </a:solidFill>
                <a:effectLst>
                  <a:outerShdw blurRad="38100" dist="38100" dir="2700000" algn="tl">
                    <a:srgbClr val="000000">
                      <a:alpha val="43137"/>
                    </a:srgbClr>
                  </a:outerShdw>
                </a:effectLst>
              </a:rPr>
              <a:t>in caso di dichiarazione </a:t>
            </a:r>
            <a:r>
              <a:rPr lang="it-IT" sz="2600" dirty="0">
                <a:solidFill>
                  <a:schemeClr val="accent1"/>
                </a:solidFill>
                <a:effectLst>
                  <a:outerShdw blurRad="38100" dist="38100" dir="2700000" algn="tl">
                    <a:srgbClr val="000000">
                      <a:alpha val="43137"/>
                    </a:srgbClr>
                  </a:outerShdw>
                </a:effectLst>
              </a:rPr>
              <a:t>di fallimento del debitore, </a:t>
            </a:r>
            <a:r>
              <a:rPr lang="it-IT" sz="2600" dirty="0" smtClean="0">
                <a:solidFill>
                  <a:schemeClr val="accent1"/>
                </a:solidFill>
                <a:effectLst>
                  <a:outerShdw blurRad="38100" dist="38100" dir="2700000" algn="tl">
                    <a:srgbClr val="000000">
                      <a:alpha val="43137"/>
                    </a:srgbClr>
                  </a:outerShdw>
                </a:effectLst>
              </a:rPr>
              <a:t>del </a:t>
            </a:r>
            <a:r>
              <a:rPr lang="it-IT" sz="2600" dirty="0">
                <a:solidFill>
                  <a:schemeClr val="accent1"/>
                </a:solidFill>
                <a:effectLst>
                  <a:outerShdw blurRad="38100" dist="38100" dir="2700000" algn="tl">
                    <a:srgbClr val="000000">
                      <a:alpha val="43137"/>
                    </a:srgbClr>
                  </a:outerShdw>
                </a:effectLst>
              </a:rPr>
              <a:t>venir meno del bene oggetto dell'esecuzione, </a:t>
            </a:r>
            <a:r>
              <a:rPr lang="it-IT" sz="2600" dirty="0" smtClean="0">
                <a:solidFill>
                  <a:schemeClr val="accent1"/>
                </a:solidFill>
                <a:effectLst>
                  <a:outerShdw blurRad="38100" dist="38100" dir="2700000" algn="tl">
                    <a:srgbClr val="000000">
                      <a:alpha val="43137"/>
                    </a:srgbClr>
                  </a:outerShdw>
                </a:effectLst>
              </a:rPr>
              <a:t>della </a:t>
            </a:r>
            <a:r>
              <a:rPr lang="it-IT" sz="2600" dirty="0">
                <a:solidFill>
                  <a:schemeClr val="accent1"/>
                </a:solidFill>
                <a:effectLst>
                  <a:outerShdw blurRad="38100" dist="38100" dir="2700000" algn="tl">
                    <a:srgbClr val="000000">
                      <a:alpha val="43137"/>
                    </a:srgbClr>
                  </a:outerShdw>
                </a:effectLst>
              </a:rPr>
              <a:t>soddisfazione del creditore nelle more del processo esecutivo</a:t>
            </a:r>
          </a:p>
        </p:txBody>
      </p:sp>
      <p:sp>
        <p:nvSpPr>
          <p:cNvPr id="4" name="Segnaposto testo 3"/>
          <p:cNvSpPr>
            <a:spLocks noGrp="1"/>
          </p:cNvSpPr>
          <p:nvPr>
            <p:ph type="body" idx="1"/>
          </p:nvPr>
        </p:nvSpPr>
        <p:spPr>
          <a:xfrm>
            <a:off x="1436810" y="4223353"/>
            <a:ext cx="10018713" cy="2719754"/>
          </a:xfrm>
        </p:spPr>
        <p:txBody>
          <a:bodyPr>
            <a:normAutofit/>
          </a:bodyPr>
          <a:lstStyle/>
          <a:p>
            <a:pPr marL="285750" indent="-285750" algn="just">
              <a:buFont typeface="Arial" panose="020B0604020202020204" pitchFamily="34" charset="0"/>
              <a:buChar char="•"/>
            </a:pPr>
            <a:r>
              <a:rPr lang="it-IT" dirty="0" smtClean="0"/>
              <a:t>L’estinzione</a:t>
            </a:r>
            <a:r>
              <a:rPr lang="it-IT" dirty="0"/>
              <a:t>, quale conseguenza del venir meno dell'impulso processuale, non può dirsi cagionata dal debitore, perché il debitore nell'esecuzione forzata tale potere di impulso non </a:t>
            </a:r>
            <a:r>
              <a:rPr lang="it-IT" dirty="0" smtClean="0"/>
              <a:t>ha.</a:t>
            </a:r>
            <a:r>
              <a:rPr lang="it-IT" dirty="0"/>
              <a:t> </a:t>
            </a:r>
            <a:r>
              <a:rPr lang="it-IT" dirty="0" smtClean="0"/>
              <a:t>Tali </a:t>
            </a:r>
            <a:r>
              <a:rPr lang="it-IT" dirty="0"/>
              <a:t>casi di «estinzione cagionata dal debitore», andrebbero piuttosto ascritti alla categoria </a:t>
            </a:r>
            <a:r>
              <a:rPr lang="it-IT" dirty="0" smtClean="0"/>
              <a:t>dell'improcedibilità/</a:t>
            </a:r>
            <a:r>
              <a:rPr lang="it-IT" dirty="0" err="1" smtClean="0"/>
              <a:t>improseguibilità</a:t>
            </a:r>
            <a:r>
              <a:rPr lang="it-IT" dirty="0" smtClean="0"/>
              <a:t> </a:t>
            </a:r>
            <a:r>
              <a:rPr lang="it-IT" dirty="0"/>
              <a:t>del processo </a:t>
            </a:r>
            <a:r>
              <a:rPr lang="it-IT" dirty="0" smtClean="0"/>
              <a:t>esecutivo, </a:t>
            </a:r>
            <a:r>
              <a:rPr lang="it-IT" dirty="0"/>
              <a:t>rispetto ai quali non vi sarebbe, </a:t>
            </a:r>
            <a:r>
              <a:rPr lang="it-IT" dirty="0" smtClean="0"/>
              <a:t>peraltro</a:t>
            </a:r>
            <a:r>
              <a:rPr lang="it-IT" dirty="0"/>
              <a:t>, ragione di adottare una soluzione diversa quanto alla ripartizione delle spese (</a:t>
            </a:r>
            <a:r>
              <a:rPr lang="it-IT" dirty="0" smtClean="0"/>
              <a:t>Iannicelli).</a:t>
            </a:r>
            <a:endParaRPr lang="it-IT" dirty="0"/>
          </a:p>
          <a:p>
            <a:pPr marL="285750" indent="-285750" algn="just">
              <a:buFont typeface="Arial" panose="020B0604020202020204" pitchFamily="34" charset="0"/>
              <a:buChar char="•"/>
            </a:pPr>
            <a:r>
              <a:rPr lang="it-IT" dirty="0" smtClean="0"/>
              <a:t>Una diversa tesi dottrinale lo ammette (Castro).</a:t>
            </a:r>
            <a:endParaRPr lang="it-IT" dirty="0"/>
          </a:p>
        </p:txBody>
      </p:sp>
    </p:spTree>
    <p:extLst>
      <p:ext uri="{BB962C8B-B14F-4D97-AF65-F5344CB8AC3E}">
        <p14:creationId xmlns:p14="http://schemas.microsoft.com/office/powerpoint/2010/main" val="34914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down)">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928401" y="736980"/>
            <a:ext cx="8574622" cy="3259288"/>
          </a:xfrm>
        </p:spPr>
        <p:txBody>
          <a:bodyPr>
            <a:normAutofit fontScale="90000"/>
          </a:bodyPr>
          <a:lstStyle/>
          <a:p>
            <a:r>
              <a:rPr lang="it-IT" b="1" dirty="0">
                <a:solidFill>
                  <a:schemeClr val="accent1"/>
                </a:solidFill>
                <a:effectLst>
                  <a:outerShdw blurRad="38100" dist="38100" dir="2700000" algn="tl">
                    <a:srgbClr val="000000">
                      <a:alpha val="43137"/>
                    </a:srgbClr>
                  </a:outerShdw>
                </a:effectLst>
              </a:rPr>
              <a:t>LIQUIDAZIONE DELLE SPESE IN CASO DI </a:t>
            </a:r>
            <a:br>
              <a:rPr lang="it-IT" b="1" dirty="0">
                <a:solidFill>
                  <a:schemeClr val="accent1"/>
                </a:solidFill>
                <a:effectLst>
                  <a:outerShdw blurRad="38100" dist="38100" dir="2700000" algn="tl">
                    <a:srgbClr val="000000">
                      <a:alpha val="43137"/>
                    </a:srgbClr>
                  </a:outerShdw>
                </a:effectLst>
              </a:rPr>
            </a:br>
            <a:r>
              <a:rPr lang="it-IT" b="1" dirty="0">
                <a:solidFill>
                  <a:schemeClr val="accent1"/>
                </a:solidFill>
                <a:effectLst>
                  <a:outerShdw blurRad="38100" dist="38100" dir="2700000" algn="tl">
                    <a:srgbClr val="000000">
                      <a:alpha val="43137"/>
                    </a:srgbClr>
                  </a:outerShdw>
                </a:effectLst>
              </a:rPr>
              <a:t>CHIUSURA ANTICIPATA DELLA PROCEDURA</a:t>
            </a:r>
            <a:endParaRPr lang="it-IT" dirty="0"/>
          </a:p>
        </p:txBody>
      </p:sp>
      <p:sp>
        <p:nvSpPr>
          <p:cNvPr id="3" name="Sottotitolo 2"/>
          <p:cNvSpPr>
            <a:spLocks noGrp="1"/>
          </p:cNvSpPr>
          <p:nvPr>
            <p:ph type="subTitle" idx="1"/>
          </p:nvPr>
        </p:nvSpPr>
        <p:spPr/>
        <p:txBody>
          <a:bodyPr/>
          <a:lstStyle/>
          <a:p>
            <a:r>
              <a:rPr lang="it-IT" dirty="0" smtClean="0">
                <a:solidFill>
                  <a:schemeClr val="tx1">
                    <a:lumMod val="50000"/>
                    <a:lumOff val="50000"/>
                  </a:schemeClr>
                </a:solidFill>
                <a:effectLst>
                  <a:outerShdw blurRad="38100" dist="38100" dir="2700000" algn="tl">
                    <a:srgbClr val="000000">
                      <a:alpha val="43137"/>
                    </a:srgbClr>
                  </a:outerShdw>
                </a:effectLst>
              </a:rPr>
              <a:t>Le ipotesi di rinuncia e di inattività del creditore</a:t>
            </a:r>
            <a:endParaRPr lang="it-IT" dirty="0">
              <a:solidFill>
                <a:schemeClr val="tx1">
                  <a:lumMod val="50000"/>
                  <a:lumOff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3419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841267" y="676528"/>
            <a:ext cx="9003323" cy="1754326"/>
          </a:xfrm>
          <a:prstGeom prst="rect">
            <a:avLst/>
          </a:prstGeom>
          <a:noFill/>
        </p:spPr>
        <p:txBody>
          <a:bodyPr wrap="square" rtlCol="0">
            <a:spAutoFit/>
          </a:bodyPr>
          <a:lstStyle/>
          <a:p>
            <a:pPr algn="just"/>
            <a:r>
              <a:rPr lang="it-IT" dirty="0" smtClean="0"/>
              <a:t>CASO: GE, in una procedura esecutiva estinta anticipatamente a seguito della distruzione del bene pignorato, aveva rigettato l’istanza di liquidazione delle spese processuali del procuratore del creditore procedente e dichiarato l’estinzione della procedura.</a:t>
            </a:r>
          </a:p>
          <a:p>
            <a:pPr algn="just"/>
            <a:endParaRPr lang="it-IT" dirty="0" smtClean="0"/>
          </a:p>
          <a:p>
            <a:pPr algn="just"/>
            <a:r>
              <a:rPr lang="it-IT" dirty="0" smtClean="0"/>
              <a:t>Creditore propone ricorso straordinario per Cassazione, rilevando che la causa estintiva era quindi imputabile al soggetto che subisce l’esecuzione.</a:t>
            </a:r>
          </a:p>
        </p:txBody>
      </p:sp>
      <p:sp>
        <p:nvSpPr>
          <p:cNvPr id="4" name="CasellaDiTesto 3"/>
          <p:cNvSpPr txBox="1"/>
          <p:nvPr/>
        </p:nvSpPr>
        <p:spPr>
          <a:xfrm>
            <a:off x="1924394" y="3186365"/>
            <a:ext cx="9003323" cy="2246769"/>
          </a:xfrm>
          <a:prstGeom prst="rect">
            <a:avLst/>
          </a:prstGeom>
          <a:noFill/>
        </p:spPr>
        <p:txBody>
          <a:bodyPr wrap="square" rtlCol="0">
            <a:spAutoFit/>
          </a:bodyPr>
          <a:lstStyle/>
          <a:p>
            <a:pPr algn="just"/>
            <a:r>
              <a:rPr lang="it-IT" sz="2000" dirty="0" smtClean="0"/>
              <a:t>Corte respinge ricorso, affermando che solo </a:t>
            </a:r>
            <a:r>
              <a:rPr lang="it-IT" sz="2000" dirty="0"/>
              <a:t>ove la dichiarazione di estinzione sia richiesta al giudice dal debitore e dal creditore di comune accordo, con previsione di accollo totale o parziale delle spese al primo, il creditore può chiedere la liquidazione delle spese da lui sostenute, mentre il giudice richiestone dal solo creditore procedente non può emettere un provvedimento di liquidazione in suo favore </a:t>
            </a:r>
            <a:endParaRPr lang="it-IT" sz="2000" dirty="0" smtClean="0"/>
          </a:p>
          <a:p>
            <a:pPr algn="just"/>
            <a:endParaRPr lang="it-IT" sz="2000" dirty="0" smtClean="0"/>
          </a:p>
          <a:p>
            <a:pPr algn="just"/>
            <a:r>
              <a:rPr lang="it-IT" sz="2000" dirty="0" smtClean="0"/>
              <a:t>(</a:t>
            </a:r>
            <a:r>
              <a:rPr lang="it-IT" sz="2000" dirty="0" err="1"/>
              <a:t>Cass</a:t>
            </a:r>
            <a:r>
              <a:rPr lang="it-IT" sz="2000" dirty="0"/>
              <a:t>. Sez. 3, Sentenza n. 19638 del </a:t>
            </a:r>
            <a:r>
              <a:rPr lang="it-IT" sz="2000" dirty="0" smtClean="0"/>
              <a:t>18/09/2014)</a:t>
            </a:r>
            <a:endParaRPr lang="it-IT" sz="2000" dirty="0"/>
          </a:p>
        </p:txBody>
      </p:sp>
    </p:spTree>
    <p:extLst>
      <p:ext uri="{BB962C8B-B14F-4D97-AF65-F5344CB8AC3E}">
        <p14:creationId xmlns:p14="http://schemas.microsoft.com/office/powerpoint/2010/main" val="234127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01755" y="736980"/>
            <a:ext cx="9401268" cy="3259288"/>
          </a:xfrm>
        </p:spPr>
        <p:txBody>
          <a:bodyPr>
            <a:normAutofit/>
          </a:bodyPr>
          <a:lstStyle/>
          <a:p>
            <a:r>
              <a:rPr lang="it-IT" b="1" dirty="0" smtClean="0">
                <a:solidFill>
                  <a:schemeClr val="accent1"/>
                </a:solidFill>
                <a:effectLst>
                  <a:outerShdw blurRad="38100" dist="38100" dir="2700000" algn="tl">
                    <a:srgbClr val="000000">
                      <a:alpha val="43137"/>
                    </a:srgbClr>
                  </a:outerShdw>
                </a:effectLst>
              </a:rPr>
              <a:t>IMPUTAZIONE DELLE SPESE NELLA DIVISIONE ENDOESECUTIVA</a:t>
            </a:r>
            <a:endParaRPr lang="it-IT" dirty="0"/>
          </a:p>
        </p:txBody>
      </p:sp>
      <p:sp>
        <p:nvSpPr>
          <p:cNvPr id="3" name="Sottotitolo 2"/>
          <p:cNvSpPr>
            <a:spLocks noGrp="1"/>
          </p:cNvSpPr>
          <p:nvPr>
            <p:ph type="subTitle" idx="1"/>
          </p:nvPr>
        </p:nvSpPr>
        <p:spPr/>
        <p:txBody>
          <a:bodyPr/>
          <a:lstStyle/>
          <a:p>
            <a:r>
              <a:rPr lang="it-IT" dirty="0" smtClean="0">
                <a:solidFill>
                  <a:schemeClr val="tx1">
                    <a:lumMod val="50000"/>
                    <a:lumOff val="50000"/>
                  </a:schemeClr>
                </a:solidFill>
                <a:effectLst>
                  <a:outerShdw blurRad="38100" dist="38100" dir="2700000" algn="tl">
                    <a:srgbClr val="000000">
                      <a:alpha val="43137"/>
                    </a:srgbClr>
                  </a:outerShdw>
                </a:effectLst>
              </a:rPr>
              <a:t>Tra  applicazione del principio «a carico della massa»</a:t>
            </a:r>
          </a:p>
          <a:p>
            <a:r>
              <a:rPr lang="it-IT" dirty="0">
                <a:solidFill>
                  <a:schemeClr val="tx1">
                    <a:lumMod val="50000"/>
                    <a:lumOff val="50000"/>
                  </a:schemeClr>
                </a:solidFill>
                <a:effectLst>
                  <a:outerShdw blurRad="38100" dist="38100" dir="2700000" algn="tl">
                    <a:srgbClr val="000000">
                      <a:alpha val="43137"/>
                    </a:srgbClr>
                  </a:outerShdw>
                </a:effectLst>
              </a:rPr>
              <a:t>e</a:t>
            </a:r>
            <a:r>
              <a:rPr lang="it-IT" dirty="0" smtClean="0">
                <a:solidFill>
                  <a:schemeClr val="tx1">
                    <a:lumMod val="50000"/>
                    <a:lumOff val="50000"/>
                  </a:schemeClr>
                </a:solidFill>
                <a:effectLst>
                  <a:outerShdw blurRad="38100" dist="38100" dir="2700000" algn="tl">
                    <a:srgbClr val="000000">
                      <a:alpha val="43137"/>
                    </a:srgbClr>
                  </a:outerShdw>
                </a:effectLst>
              </a:rPr>
              <a:t> imputazione </a:t>
            </a:r>
            <a:r>
              <a:rPr lang="it-IT" dirty="0">
                <a:solidFill>
                  <a:schemeClr val="tx1">
                    <a:lumMod val="50000"/>
                    <a:lumOff val="50000"/>
                  </a:schemeClr>
                </a:solidFill>
                <a:effectLst>
                  <a:outerShdw blurRad="38100" dist="38100" dir="2700000" algn="tl">
                    <a:srgbClr val="000000">
                      <a:alpha val="43137"/>
                    </a:srgbClr>
                  </a:outerShdw>
                </a:effectLst>
              </a:rPr>
              <a:t>alla quota del comproprietario esecutato</a:t>
            </a:r>
            <a:br>
              <a:rPr lang="it-IT" dirty="0">
                <a:solidFill>
                  <a:schemeClr val="tx1">
                    <a:lumMod val="50000"/>
                    <a:lumOff val="50000"/>
                  </a:schemeClr>
                </a:solidFill>
                <a:effectLst>
                  <a:outerShdw blurRad="38100" dist="38100" dir="2700000" algn="tl">
                    <a:srgbClr val="000000">
                      <a:alpha val="43137"/>
                    </a:srgbClr>
                  </a:outerShdw>
                </a:effectLst>
              </a:rPr>
            </a:br>
            <a:endParaRPr lang="it-IT" dirty="0">
              <a:solidFill>
                <a:schemeClr val="tx1">
                  <a:lumMod val="50000"/>
                  <a:lumOff val="50000"/>
                </a:schemeClr>
              </a:solidFill>
              <a:effectLst>
                <a:outerShdw blurRad="38100" dist="38100" dir="2700000" algn="tl">
                  <a:srgbClr val="000000">
                    <a:alpha val="43137"/>
                  </a:srgbClr>
                </a:outerShdw>
              </a:effectLst>
            </a:endParaRPr>
          </a:p>
          <a:p>
            <a:endParaRPr lang="it-IT" dirty="0">
              <a:solidFill>
                <a:schemeClr val="tx1">
                  <a:lumMod val="50000"/>
                  <a:lumOff val="50000"/>
                </a:schemeClr>
              </a:solidFill>
              <a:effectLst>
                <a:outerShdw blurRad="38100" dist="38100" dir="2700000" algn="tl">
                  <a:srgbClr val="000000">
                    <a:alpha val="43137"/>
                  </a:srgbClr>
                </a:outerShdw>
              </a:effectLst>
            </a:endParaRPr>
          </a:p>
        </p:txBody>
      </p:sp>
      <p:sp>
        <p:nvSpPr>
          <p:cNvPr id="4" name="CasellaDiTesto 3"/>
          <p:cNvSpPr txBox="1"/>
          <p:nvPr/>
        </p:nvSpPr>
        <p:spPr>
          <a:xfrm>
            <a:off x="245660" y="6359857"/>
            <a:ext cx="1978925" cy="369332"/>
          </a:xfrm>
          <a:prstGeom prst="rect">
            <a:avLst/>
          </a:prstGeom>
          <a:noFill/>
        </p:spPr>
        <p:txBody>
          <a:bodyPr wrap="square" rtlCol="0">
            <a:spAutoFit/>
          </a:bodyPr>
          <a:lstStyle/>
          <a:p>
            <a:r>
              <a:rPr lang="it-IT" dirty="0" smtClean="0">
                <a:solidFill>
                  <a:schemeClr val="tx1">
                    <a:lumMod val="50000"/>
                    <a:lumOff val="50000"/>
                  </a:schemeClr>
                </a:solidFill>
              </a:rPr>
              <a:t>Elisa</a:t>
            </a:r>
            <a:endParaRPr lang="it-IT" dirty="0">
              <a:solidFill>
                <a:schemeClr val="tx1">
                  <a:lumMod val="50000"/>
                  <a:lumOff val="50000"/>
                </a:schemeClr>
              </a:solidFill>
            </a:endParaRPr>
          </a:p>
        </p:txBody>
      </p:sp>
    </p:spTree>
    <p:extLst>
      <p:ext uri="{BB962C8B-B14F-4D97-AF65-F5344CB8AC3E}">
        <p14:creationId xmlns:p14="http://schemas.microsoft.com/office/powerpoint/2010/main" val="1223694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solidFill>
                  <a:schemeClr val="accent1"/>
                </a:solidFill>
              </a:rPr>
              <a:t>GIUDIZIO DIVISORIO ORDINARIO</a:t>
            </a:r>
            <a:br>
              <a:rPr lang="it-IT" b="1" i="1" dirty="0" smtClean="0">
                <a:solidFill>
                  <a:schemeClr val="accent1"/>
                </a:solidFill>
              </a:rPr>
            </a:br>
            <a:r>
              <a:rPr lang="it-IT" b="1" i="1" dirty="0" smtClean="0">
                <a:solidFill>
                  <a:schemeClr val="accent1"/>
                </a:solidFill>
              </a:rPr>
              <a:t>la regola dell’imputazione delle spese alla massa</a:t>
            </a:r>
            <a:endParaRPr lang="it-IT" b="1" i="1" dirty="0">
              <a:solidFill>
                <a:schemeClr val="accent1"/>
              </a:solidFill>
            </a:endParaRPr>
          </a:p>
        </p:txBody>
      </p:sp>
      <p:sp>
        <p:nvSpPr>
          <p:cNvPr id="3" name="Segnaposto contenuto 2"/>
          <p:cNvSpPr>
            <a:spLocks noGrp="1"/>
          </p:cNvSpPr>
          <p:nvPr>
            <p:ph idx="1"/>
          </p:nvPr>
        </p:nvSpPr>
        <p:spPr/>
        <p:txBody>
          <a:bodyPr/>
          <a:lstStyle/>
          <a:p>
            <a:pPr marL="0" indent="0" algn="just">
              <a:buNone/>
            </a:pPr>
            <a:r>
              <a:rPr lang="it-IT" dirty="0"/>
              <a:t>"</a:t>
            </a:r>
            <a:r>
              <a:rPr lang="it-IT" b="1" dirty="0"/>
              <a:t>Imputare le spese alla massa</a:t>
            </a:r>
            <a:r>
              <a:rPr lang="it-IT" dirty="0"/>
              <a:t>" equivale ad affermare la </a:t>
            </a:r>
            <a:r>
              <a:rPr lang="it-IT" b="1" dirty="0"/>
              <a:t>ripartizione pro quota tra tutti i condividenti del carico complessivo delle spese sostenute nel giudizio di divisione</a:t>
            </a:r>
            <a:r>
              <a:rPr lang="it-IT" dirty="0"/>
              <a:t>, </a:t>
            </a:r>
            <a:r>
              <a:rPr lang="it-IT" dirty="0" smtClean="0"/>
              <a:t>sul presupposto </a:t>
            </a:r>
            <a:r>
              <a:rPr lang="it-IT" dirty="0"/>
              <a:t>che tutti gli atti </a:t>
            </a:r>
            <a:r>
              <a:rPr lang="it-IT" dirty="0" smtClean="0"/>
              <a:t>compiuti </a:t>
            </a:r>
            <a:r>
              <a:rPr lang="it-IT" dirty="0"/>
              <a:t>- in assenza di "contestazioni sul diritto alla divisione, sui beni da dividere, sulle quote e/o sulla regolarità delle operazioni divisionali" - devono intendersi fatti </a:t>
            </a:r>
            <a:r>
              <a:rPr lang="it-IT" b="1" dirty="0"/>
              <a:t>nel comune interesse dei condividenti </a:t>
            </a:r>
            <a:r>
              <a:rPr lang="it-IT" b="1" dirty="0" smtClean="0"/>
              <a:t>a condurre il giudizio di </a:t>
            </a:r>
            <a:r>
              <a:rPr lang="it-IT" b="1" dirty="0" err="1" smtClean="0"/>
              <a:t>divisioen</a:t>
            </a:r>
            <a:r>
              <a:rPr lang="it-IT" b="1" dirty="0" smtClean="0"/>
              <a:t> alla sua conclusione, onde </a:t>
            </a:r>
            <a:r>
              <a:rPr lang="it-IT" b="1" dirty="0"/>
              <a:t>è che ciascuno di essi ne riceve vantaggio in proporzione alla sua quota di </a:t>
            </a:r>
            <a:r>
              <a:rPr lang="it-IT" b="1" dirty="0" smtClean="0"/>
              <a:t>diritto.</a:t>
            </a:r>
            <a:endParaRPr lang="it-IT" b="1" dirty="0"/>
          </a:p>
        </p:txBody>
      </p:sp>
    </p:spTree>
    <p:extLst>
      <p:ext uri="{BB962C8B-B14F-4D97-AF65-F5344CB8AC3E}">
        <p14:creationId xmlns:p14="http://schemas.microsoft.com/office/powerpoint/2010/main" val="2902378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190036" y="4143737"/>
            <a:ext cx="7221566" cy="1770926"/>
          </a:xfrm>
        </p:spPr>
        <p:txBody>
          <a:bodyPr>
            <a:normAutofit/>
          </a:bodyPr>
          <a:lstStyle/>
          <a:p>
            <a:pPr marL="0" indent="0" algn="just">
              <a:buNone/>
            </a:pPr>
            <a:r>
              <a:rPr lang="it-IT" dirty="0"/>
              <a:t>In applicazione di tale principio, ciascuno dei condividenti deve rimborsare a ciascuno degli altri una quota delle spese (ad eccezione di quelle riconosciute superflue o causate da infondate contestazioni) pari alla propria quota nella comunione, analogamente vedendosi rimborsare dagli altri comunisti le proprie spese in proporzione alle rispettive quote</a:t>
            </a:r>
            <a:r>
              <a:rPr lang="it-IT" dirty="0" smtClean="0"/>
              <a:t>.</a:t>
            </a:r>
            <a:endParaRPr lang="it-IT" dirty="0"/>
          </a:p>
        </p:txBody>
      </p:sp>
      <p:sp>
        <p:nvSpPr>
          <p:cNvPr id="4" name="Segnaposto contenuto 3"/>
          <p:cNvSpPr>
            <a:spLocks noGrp="1"/>
          </p:cNvSpPr>
          <p:nvPr>
            <p:ph sz="half" idx="2"/>
          </p:nvPr>
        </p:nvSpPr>
        <p:spPr>
          <a:xfrm>
            <a:off x="1642427" y="433084"/>
            <a:ext cx="7177482" cy="3756951"/>
          </a:xfrm>
        </p:spPr>
        <p:txBody>
          <a:bodyPr>
            <a:normAutofit/>
          </a:bodyPr>
          <a:lstStyle/>
          <a:p>
            <a:pPr marL="0" indent="0" algn="ctr">
              <a:buNone/>
            </a:pPr>
            <a:r>
              <a:rPr lang="it-IT" sz="2200" dirty="0"/>
              <a:t>NEI GIUDIZI DIVISORI ORDINARI </a:t>
            </a:r>
            <a:endParaRPr lang="it-IT" sz="2200" dirty="0" smtClean="0"/>
          </a:p>
          <a:p>
            <a:pPr marL="0" indent="0" algn="just">
              <a:buNone/>
            </a:pPr>
            <a:r>
              <a:rPr lang="it-IT" dirty="0" smtClean="0"/>
              <a:t>è </a:t>
            </a:r>
            <a:r>
              <a:rPr lang="it-IT" dirty="0"/>
              <a:t>noto il costante insegnamento della Suprema Corte (cfr. </a:t>
            </a:r>
            <a:r>
              <a:rPr lang="it-IT" dirty="0" err="1"/>
              <a:t>Cass</a:t>
            </a:r>
            <a:r>
              <a:rPr lang="it-IT" dirty="0"/>
              <a:t>. n. 12949/99, </a:t>
            </a:r>
            <a:r>
              <a:rPr lang="it-IT" dirty="0" err="1"/>
              <a:t>Cass</a:t>
            </a:r>
            <a:r>
              <a:rPr lang="it-IT" dirty="0"/>
              <a:t>. n. 12758/01, </a:t>
            </a:r>
            <a:r>
              <a:rPr lang="it-IT" dirty="0" err="1"/>
              <a:t>Cass</a:t>
            </a:r>
            <a:r>
              <a:rPr lang="it-IT" dirty="0"/>
              <a:t>. n. 7059/02 e </a:t>
            </a:r>
            <a:r>
              <a:rPr lang="it-IT" dirty="0" err="1"/>
              <a:t>Cass</a:t>
            </a:r>
            <a:r>
              <a:rPr lang="it-IT" dirty="0"/>
              <a:t>. n. 3083/06), secondo cui le spese del giudizio di divisione, </a:t>
            </a:r>
            <a:r>
              <a:rPr lang="it-IT" b="1" dirty="0"/>
              <a:t>ove</a:t>
            </a:r>
            <a:r>
              <a:rPr lang="it-IT" dirty="0"/>
              <a:t> </a:t>
            </a:r>
            <a:r>
              <a:rPr lang="it-IT" b="1" dirty="0"/>
              <a:t>non risultino superflue o cagionate da infondate contestazioni di qualche condividente </a:t>
            </a:r>
            <a:r>
              <a:rPr lang="it-IT" dirty="0"/>
              <a:t>(ad esempio sul diritto allo scioglimento della comunione, sull'entità delle quote, sulla comoda divisibilità del bene, sulla formazione delle porzioni, etc.), </a:t>
            </a:r>
            <a:r>
              <a:rPr lang="it-IT" b="1" dirty="0"/>
              <a:t>non sono regolate dal generale principio della soccombenza</a:t>
            </a:r>
            <a:r>
              <a:rPr lang="it-IT" dirty="0"/>
              <a:t>, ma </a:t>
            </a:r>
            <a:r>
              <a:rPr lang="it-IT" b="1" dirty="0"/>
              <a:t>devono essere poste a carico della massa</a:t>
            </a:r>
            <a:r>
              <a:rPr lang="it-IT" dirty="0"/>
              <a:t>, in considerazione del fatto che gli atti cui esse si riferiscono sono sempre compiuti nell'interesse comune dei condividenti</a:t>
            </a:r>
            <a:r>
              <a:rPr lang="it-IT" dirty="0" smtClean="0"/>
              <a:t>.</a:t>
            </a:r>
            <a:endParaRPr lang="it-IT" dirty="0"/>
          </a:p>
        </p:txBody>
      </p:sp>
      <p:cxnSp>
        <p:nvCxnSpPr>
          <p:cNvPr id="8" name="Connettore 4 7"/>
          <p:cNvCxnSpPr/>
          <p:nvPr/>
        </p:nvCxnSpPr>
        <p:spPr>
          <a:xfrm>
            <a:off x="2581154" y="4236335"/>
            <a:ext cx="1250066" cy="1238491"/>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035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667657" y="236369"/>
            <a:ext cx="3935392" cy="661579"/>
          </a:xfrm>
        </p:spPr>
        <p:txBody>
          <a:bodyPr/>
          <a:lstStyle/>
          <a:p>
            <a:pPr algn="ctr"/>
            <a:r>
              <a:rPr lang="it-IT" dirty="0" smtClean="0"/>
              <a:t>Spese alla massa</a:t>
            </a:r>
            <a:endParaRPr lang="it-IT" dirty="0"/>
          </a:p>
        </p:txBody>
      </p:sp>
      <p:sp>
        <p:nvSpPr>
          <p:cNvPr id="4" name="Segnaposto contenuto 3"/>
          <p:cNvSpPr>
            <a:spLocks noGrp="1"/>
          </p:cNvSpPr>
          <p:nvPr>
            <p:ph sz="half" idx="2"/>
          </p:nvPr>
        </p:nvSpPr>
        <p:spPr>
          <a:xfrm>
            <a:off x="1470286" y="1041720"/>
            <a:ext cx="4583575" cy="3601531"/>
          </a:xfrm>
        </p:spPr>
        <p:txBody>
          <a:bodyPr>
            <a:normAutofit/>
          </a:bodyPr>
          <a:lstStyle/>
          <a:p>
            <a:pPr algn="just">
              <a:buFont typeface="Arial" panose="020B0604020202020204" pitchFamily="34" charset="0"/>
              <a:buChar char="•"/>
            </a:pPr>
            <a:r>
              <a:rPr lang="it-IT" sz="1700" dirty="0" smtClean="0"/>
              <a:t>Spese </a:t>
            </a:r>
            <a:r>
              <a:rPr lang="it-IT" sz="1700" dirty="0"/>
              <a:t>di stima del </a:t>
            </a:r>
            <a:r>
              <a:rPr lang="it-IT" sz="1700" dirty="0" smtClean="0"/>
              <a:t>compendio (</a:t>
            </a:r>
            <a:r>
              <a:rPr lang="it-IT" sz="1700" dirty="0" err="1" smtClean="0"/>
              <a:t>Cass</a:t>
            </a:r>
            <a:r>
              <a:rPr lang="it-IT" sz="1700" dirty="0"/>
              <a:t>. Sez. 6 - 2, Sentenza n. 9813 del 13/05/2015)</a:t>
            </a:r>
          </a:p>
          <a:p>
            <a:pPr algn="just">
              <a:buFont typeface="Arial" panose="020B0604020202020204" pitchFamily="34" charset="0"/>
              <a:buChar char="•"/>
            </a:pPr>
            <a:r>
              <a:rPr lang="it-IT" sz="1700" dirty="0"/>
              <a:t>Spese di pubblicità</a:t>
            </a:r>
          </a:p>
          <a:p>
            <a:pPr algn="just">
              <a:buFont typeface="Arial" panose="020B0604020202020204" pitchFamily="34" charset="0"/>
              <a:buChar char="•"/>
            </a:pPr>
            <a:r>
              <a:rPr lang="it-IT" sz="1700" dirty="0"/>
              <a:t>Spese comuni indispensabili per svolgere il giudizio divisorio </a:t>
            </a:r>
          </a:p>
          <a:p>
            <a:endParaRPr lang="it-IT" dirty="0" smtClean="0"/>
          </a:p>
          <a:p>
            <a:pPr marL="0" indent="0" algn="just">
              <a:buNone/>
            </a:pPr>
            <a:r>
              <a:rPr lang="it-IT" dirty="0" smtClean="0"/>
              <a:t>Non riguarda quindi le spese processuali in senso stretto, affrontate per introdurre la causa divisionale, per intervenirvi o per resistervi</a:t>
            </a:r>
            <a:endParaRPr lang="it-IT" dirty="0"/>
          </a:p>
        </p:txBody>
      </p:sp>
      <p:sp>
        <p:nvSpPr>
          <p:cNvPr id="5" name="Segnaposto testo 4"/>
          <p:cNvSpPr>
            <a:spLocks noGrp="1"/>
          </p:cNvSpPr>
          <p:nvPr>
            <p:ph type="body" sz="quarter" idx="3"/>
          </p:nvPr>
        </p:nvSpPr>
        <p:spPr>
          <a:xfrm>
            <a:off x="7083705" y="284784"/>
            <a:ext cx="4622537" cy="564749"/>
          </a:xfrm>
        </p:spPr>
        <p:txBody>
          <a:bodyPr/>
          <a:lstStyle/>
          <a:p>
            <a:pPr algn="ctr"/>
            <a:r>
              <a:rPr lang="it-IT" dirty="0" smtClean="0"/>
              <a:t>Principio della soccombenza</a:t>
            </a:r>
            <a:endParaRPr lang="it-IT" dirty="0"/>
          </a:p>
        </p:txBody>
      </p:sp>
      <p:sp>
        <p:nvSpPr>
          <p:cNvPr id="6" name="Segnaposto contenuto 5"/>
          <p:cNvSpPr>
            <a:spLocks noGrp="1"/>
          </p:cNvSpPr>
          <p:nvPr>
            <p:ph sz="quarter" idx="4"/>
          </p:nvPr>
        </p:nvSpPr>
        <p:spPr>
          <a:xfrm>
            <a:off x="6977755" y="1041721"/>
            <a:ext cx="4895056" cy="5097822"/>
          </a:xfrm>
        </p:spPr>
        <p:txBody>
          <a:bodyPr>
            <a:noAutofit/>
          </a:bodyPr>
          <a:lstStyle/>
          <a:p>
            <a:pPr algn="just"/>
            <a:r>
              <a:rPr lang="it-IT" sz="1700" dirty="0" smtClean="0"/>
              <a:t>Spese legali (spese di patrocinio difensivo nell’interesse particolare dei partecipanti):</a:t>
            </a:r>
            <a:endParaRPr lang="it-IT" sz="1700" dirty="0"/>
          </a:p>
          <a:p>
            <a:pPr marL="0" indent="0" algn="just">
              <a:buNone/>
            </a:pPr>
            <a:r>
              <a:rPr lang="it-IT" sz="1700" dirty="0" smtClean="0"/>
              <a:t>Qualora </a:t>
            </a:r>
            <a:r>
              <a:rPr lang="it-IT" sz="1700" dirty="0"/>
              <a:t>il progetto di divisione di una comunione ereditaria sia stato dichiarato esecutivo con l'ordinanza di cui all'art. 789 cod. </a:t>
            </a:r>
            <a:r>
              <a:rPr lang="it-IT" sz="1700" dirty="0" err="1"/>
              <a:t>proc</a:t>
            </a:r>
            <a:r>
              <a:rPr lang="it-IT" sz="1700" dirty="0"/>
              <a:t>. civ., la quale ha posto le spese del procedimento a carico di tutti i condividenti "pro quota", </a:t>
            </a:r>
            <a:r>
              <a:rPr lang="it-IT" sz="1700" b="1" dirty="0"/>
              <a:t>tale provvedimento non riguarda anche le spese legali dei condividenti medesimi, le quali non possono essere poste a carico della controparte se non in caso di soccombenza. </a:t>
            </a:r>
            <a:r>
              <a:rPr lang="it-IT" sz="1700" dirty="0" err="1" smtClean="0"/>
              <a:t>Cass</a:t>
            </a:r>
            <a:r>
              <a:rPr lang="it-IT" sz="1700" dirty="0"/>
              <a:t>. Sez. 2, Sentenza n. 19577 del </a:t>
            </a:r>
            <a:r>
              <a:rPr lang="it-IT" sz="1700" dirty="0" smtClean="0"/>
              <a:t>24/09/2007</a:t>
            </a:r>
          </a:p>
          <a:p>
            <a:pPr marL="0" indent="0" algn="just">
              <a:buNone/>
            </a:pPr>
            <a:r>
              <a:rPr lang="it-IT" sz="1700" dirty="0" smtClean="0"/>
              <a:t>Il </a:t>
            </a:r>
            <a:r>
              <a:rPr lang="it-IT" sz="1700" dirty="0"/>
              <a:t>giudice, </a:t>
            </a:r>
            <a:r>
              <a:rPr lang="it-IT" sz="1700" b="1" dirty="0"/>
              <a:t>nel risolvere con sentenza gli incidenti cognitivi tipici </a:t>
            </a:r>
            <a:r>
              <a:rPr lang="it-IT" sz="1700" dirty="0"/>
              <a:t>(quali le contestazioni sul diritto alla divisione, le controversie sulla necessità della vendita e le contestazioni sul progetto di divisione), ben può </a:t>
            </a:r>
            <a:r>
              <a:rPr lang="it-IT" sz="1700" b="1" dirty="0"/>
              <a:t>regolarne anche le spese di </a:t>
            </a:r>
            <a:r>
              <a:rPr lang="it-IT" sz="1700" b="1" dirty="0" smtClean="0"/>
              <a:t>lite</a:t>
            </a:r>
            <a:r>
              <a:rPr lang="it-IT" sz="1700" dirty="0"/>
              <a:t> </a:t>
            </a:r>
            <a:r>
              <a:rPr lang="it-IT" sz="1700" dirty="0" err="1" smtClean="0"/>
              <a:t>Cass</a:t>
            </a:r>
            <a:r>
              <a:rPr lang="it-IT" sz="1700" dirty="0"/>
              <a:t>. Sez. 2 - , Sentenza n. 1665 del </a:t>
            </a:r>
            <a:r>
              <a:rPr lang="it-IT" sz="1700" dirty="0" smtClean="0"/>
              <a:t>23/01/2017</a:t>
            </a:r>
            <a:endParaRPr lang="it-IT" sz="1700" dirty="0"/>
          </a:p>
        </p:txBody>
      </p:sp>
      <p:sp>
        <p:nvSpPr>
          <p:cNvPr id="7" name="Freccia bidirezionale orizzontale 6"/>
          <p:cNvSpPr/>
          <p:nvPr/>
        </p:nvSpPr>
        <p:spPr>
          <a:xfrm>
            <a:off x="5917669" y="329878"/>
            <a:ext cx="821801" cy="4745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67866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84311" y="296884"/>
            <a:ext cx="10018713" cy="2196934"/>
          </a:xfrm>
        </p:spPr>
        <p:txBody>
          <a:bodyPr>
            <a:normAutofit fontScale="90000"/>
          </a:bodyPr>
          <a:lstStyle/>
          <a:p>
            <a:r>
              <a:rPr lang="it-IT" b="1" i="1" dirty="0" smtClean="0">
                <a:solidFill>
                  <a:schemeClr val="accent1"/>
                </a:solidFill>
              </a:rPr>
              <a:t>E NEL GIUDIZIO DIVISORIO INCIDENTALE</a:t>
            </a:r>
            <a:br>
              <a:rPr lang="it-IT" b="1" i="1" dirty="0" smtClean="0">
                <a:solidFill>
                  <a:schemeClr val="accent1"/>
                </a:solidFill>
              </a:rPr>
            </a:br>
            <a:r>
              <a:rPr lang="it-IT" b="1" i="1" dirty="0" smtClean="0">
                <a:solidFill>
                  <a:schemeClr val="accent1"/>
                </a:solidFill>
              </a:rPr>
              <a:t>ENDOESECUTIVO</a:t>
            </a:r>
            <a:br>
              <a:rPr lang="it-IT" b="1" i="1" dirty="0" smtClean="0">
                <a:solidFill>
                  <a:schemeClr val="accent1"/>
                </a:solidFill>
              </a:rPr>
            </a:br>
            <a:r>
              <a:rPr lang="it-IT" b="1" i="1" dirty="0" smtClean="0">
                <a:solidFill>
                  <a:schemeClr val="accent1"/>
                </a:solidFill>
              </a:rPr>
              <a:t>QUALE REGOLA PER L’IMPUTAZIONE DELLE SPESE?</a:t>
            </a:r>
            <a:endParaRPr lang="it-IT" b="1" i="1" dirty="0">
              <a:solidFill>
                <a:schemeClr val="accent1"/>
              </a:solidFill>
            </a:endParaRPr>
          </a:p>
        </p:txBody>
      </p:sp>
      <p:sp>
        <p:nvSpPr>
          <p:cNvPr id="4" name="Segnaposto contenuto 3"/>
          <p:cNvSpPr>
            <a:spLocks noGrp="1"/>
          </p:cNvSpPr>
          <p:nvPr>
            <p:ph idx="1"/>
          </p:nvPr>
        </p:nvSpPr>
        <p:spPr>
          <a:xfrm>
            <a:off x="1484310" y="2667000"/>
            <a:ext cx="10018713" cy="3615048"/>
          </a:xfrm>
        </p:spPr>
        <p:txBody>
          <a:bodyPr>
            <a:normAutofit fontScale="85000" lnSpcReduction="20000"/>
          </a:bodyPr>
          <a:lstStyle/>
          <a:p>
            <a:pPr marL="0" indent="0" algn="just">
              <a:buNone/>
            </a:pPr>
            <a:r>
              <a:rPr lang="it-IT" dirty="0"/>
              <a:t>NEI GIUDIZI DIVISORI </a:t>
            </a:r>
            <a:r>
              <a:rPr lang="it-IT" dirty="0" smtClean="0"/>
              <a:t>ENDOESECUTIVI:</a:t>
            </a:r>
          </a:p>
          <a:p>
            <a:pPr marL="0" indent="0" algn="just">
              <a:buNone/>
            </a:pPr>
            <a:r>
              <a:rPr lang="it-IT" dirty="0" smtClean="0"/>
              <a:t>Il </a:t>
            </a:r>
            <a:r>
              <a:rPr lang="it-IT" dirty="0"/>
              <a:t>creditore procedente non può essere parificato ai condividenti e nei suoi confronti non è applicabile il principio della ripartizione «a carico della massa</a:t>
            </a:r>
            <a:r>
              <a:rPr lang="it-IT" dirty="0" smtClean="0"/>
              <a:t>».</a:t>
            </a:r>
            <a:endParaRPr lang="it-IT" dirty="0"/>
          </a:p>
          <a:p>
            <a:pPr marL="0" indent="0" algn="just">
              <a:buNone/>
            </a:pPr>
            <a:r>
              <a:rPr lang="it-IT" dirty="0"/>
              <a:t>Le spese anticipate dal creditore procedente (o anche dall’intervenuto o ancora dal condividente non esecutato) sono affrontate per il miglior esito della procedura esecutiva e nell’interesse del ceto </a:t>
            </a:r>
            <a:r>
              <a:rPr lang="it-IT" dirty="0" smtClean="0"/>
              <a:t>creditorio.</a:t>
            </a:r>
            <a:endParaRPr lang="it-IT" dirty="0"/>
          </a:p>
          <a:p>
            <a:pPr marL="0" indent="0" algn="just">
              <a:buNone/>
            </a:pPr>
            <a:r>
              <a:rPr lang="it-IT" dirty="0"/>
              <a:t>Il creditore espropriante è </a:t>
            </a:r>
            <a:r>
              <a:rPr lang="it-IT" dirty="0" smtClean="0"/>
              <a:t>attore (e quindi parte) </a:t>
            </a:r>
            <a:r>
              <a:rPr lang="it-IT" dirty="0"/>
              <a:t>e i comunisti sono convenuti: ma solo i secondo sono portatori di una posizione sostanziale (Grasso</a:t>
            </a:r>
            <a:r>
              <a:rPr lang="it-IT" dirty="0" smtClean="0"/>
              <a:t>)</a:t>
            </a:r>
          </a:p>
          <a:p>
            <a:pPr marL="0" indent="0" algn="just">
              <a:buNone/>
            </a:pPr>
            <a:r>
              <a:rPr lang="it-IT" dirty="0" smtClean="0"/>
              <a:t>Nel giudizio divisorio instaurato ex art. 601 </a:t>
            </a:r>
            <a:r>
              <a:rPr lang="it-IT" dirty="0" err="1" smtClean="0"/>
              <a:t>c.p.c.</a:t>
            </a:r>
            <a:r>
              <a:rPr lang="it-IT" dirty="0"/>
              <a:t> </a:t>
            </a:r>
            <a:r>
              <a:rPr lang="it-IT" dirty="0" smtClean="0"/>
              <a:t>da parte di uno dei creditori e reso necessario dal fatto che l’azione esecutiva è stata promossa sulla sola quota del bene di proprietà del debitore esecutato devono applicarsi, a coloro che sono parti della procedura esecutiva, le comuni regole della soccombenza (</a:t>
            </a:r>
            <a:r>
              <a:rPr lang="it-IT" dirty="0" err="1" smtClean="0"/>
              <a:t>Cass</a:t>
            </a:r>
            <a:r>
              <a:rPr lang="it-IT" dirty="0" smtClean="0"/>
              <a:t>. 4237/1957).</a:t>
            </a:r>
            <a:endParaRPr lang="it-IT" dirty="0"/>
          </a:p>
        </p:txBody>
      </p:sp>
    </p:spTree>
    <p:extLst>
      <p:ext uri="{BB962C8B-B14F-4D97-AF65-F5344CB8AC3E}">
        <p14:creationId xmlns:p14="http://schemas.microsoft.com/office/powerpoint/2010/main" val="3349434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sz="quarter" idx="4"/>
          </p:nvPr>
        </p:nvSpPr>
        <p:spPr>
          <a:xfrm>
            <a:off x="1459612" y="2549262"/>
            <a:ext cx="5090649" cy="3720909"/>
          </a:xfrm>
        </p:spPr>
        <p:txBody>
          <a:bodyPr>
            <a:noAutofit/>
          </a:bodyPr>
          <a:lstStyle/>
          <a:p>
            <a:pPr marL="0" indent="0" algn="just">
              <a:buNone/>
            </a:pPr>
            <a:r>
              <a:rPr lang="it-IT" sz="1600" dirty="0"/>
              <a:t>Le </a:t>
            </a:r>
            <a:r>
              <a:rPr lang="it-IT" sz="1600" b="1" dirty="0"/>
              <a:t>spese affrontate dal creditore procedente </a:t>
            </a:r>
            <a:r>
              <a:rPr lang="it-IT" sz="1600" dirty="0"/>
              <a:t>devono essere </a:t>
            </a:r>
            <a:r>
              <a:rPr lang="it-IT" sz="1600" b="1" dirty="0"/>
              <a:t>rimborsate unicamente dal contitolare  obbligato</a:t>
            </a:r>
            <a:r>
              <a:rPr lang="it-IT" sz="1600" dirty="0"/>
              <a:t>. In applicazione del principio di soccombenza del debitore esecutato che ha dato vita alla divisione a causa del proprio inadempimento. </a:t>
            </a:r>
            <a:r>
              <a:rPr lang="it-IT" sz="1600" b="1" dirty="0"/>
              <a:t>Con successiva suddivisione di tale onere, anticipato dal contitolare obbligato, inter </a:t>
            </a:r>
            <a:r>
              <a:rPr lang="it-IT" sz="1600" b="1" dirty="0" err="1"/>
              <a:t>dividentes</a:t>
            </a:r>
            <a:r>
              <a:rPr lang="it-IT" sz="1600" b="1" dirty="0"/>
              <a:t>, secondo le rispettive quote</a:t>
            </a:r>
            <a:r>
              <a:rPr lang="it-IT" sz="1600" dirty="0"/>
              <a:t>. (Cardino)</a:t>
            </a:r>
          </a:p>
          <a:p>
            <a:pPr marL="0" indent="0" algn="just">
              <a:buNone/>
            </a:pPr>
            <a:r>
              <a:rPr lang="it-IT" sz="1600" dirty="0"/>
              <a:t>Si distingue tra la posizione dei condividenti nei confronti del creditore-attore dai rapporti dei condividenti tra di </a:t>
            </a:r>
            <a:r>
              <a:rPr lang="it-IT" sz="1600" dirty="0" smtClean="0"/>
              <a:t>loro.</a:t>
            </a:r>
          </a:p>
          <a:p>
            <a:pPr marL="0" indent="0" algn="just">
              <a:buNone/>
            </a:pPr>
            <a:r>
              <a:rPr lang="it-IT" sz="1600" dirty="0" smtClean="0"/>
              <a:t>Delle spese anticipate dal creditore deve rispondere esclusivamente il debitore, </a:t>
            </a:r>
            <a:r>
              <a:rPr lang="it-IT" sz="1600" b="1" dirty="0" smtClean="0"/>
              <a:t>come per ogni altra spesa del processo esecutivo ex art. 95 </a:t>
            </a:r>
            <a:r>
              <a:rPr lang="it-IT" sz="1600" b="1" dirty="0" err="1" smtClean="0"/>
              <a:t>c.p.c.</a:t>
            </a:r>
            <a:r>
              <a:rPr lang="it-IT" sz="1600" dirty="0" smtClean="0"/>
              <a:t>. (Grasso)</a:t>
            </a:r>
            <a:endParaRPr lang="it-IT" sz="1600" dirty="0"/>
          </a:p>
        </p:txBody>
      </p:sp>
      <p:sp>
        <p:nvSpPr>
          <p:cNvPr id="7" name="CasellaDiTesto 6"/>
          <p:cNvSpPr txBox="1"/>
          <p:nvPr/>
        </p:nvSpPr>
        <p:spPr>
          <a:xfrm>
            <a:off x="1851949" y="277323"/>
            <a:ext cx="9745884" cy="1200329"/>
          </a:xfrm>
          <a:prstGeom prst="rect">
            <a:avLst/>
          </a:prstGeom>
          <a:noFill/>
        </p:spPr>
        <p:txBody>
          <a:bodyPr wrap="square" rtlCol="0">
            <a:spAutoFit/>
          </a:bodyPr>
          <a:lstStyle/>
          <a:p>
            <a:pPr algn="ctr"/>
            <a:r>
              <a:rPr lang="it-IT" sz="2400" b="1" i="1" dirty="0" smtClean="0">
                <a:solidFill>
                  <a:schemeClr val="accent1"/>
                </a:solidFill>
              </a:rPr>
              <a:t>SE QUINDI IL CREDITORE PROCEDENTE HA DIRITTO ALLA INTEGRALE REFUSIONE DELLE SPESE AFFRONTATE, </a:t>
            </a:r>
          </a:p>
          <a:p>
            <a:pPr algn="ctr"/>
            <a:r>
              <a:rPr lang="it-IT" sz="2400" b="1" i="1" dirty="0" smtClean="0">
                <a:solidFill>
                  <a:schemeClr val="accent1"/>
                </a:solidFill>
              </a:rPr>
              <a:t>COME DEVONO PERÒ ESSERE RIPARTITE?</a:t>
            </a:r>
            <a:endParaRPr lang="it-IT" sz="2400" b="1" i="1" dirty="0">
              <a:solidFill>
                <a:schemeClr val="accent1"/>
              </a:solidFill>
            </a:endParaRPr>
          </a:p>
        </p:txBody>
      </p:sp>
      <p:sp>
        <p:nvSpPr>
          <p:cNvPr id="9" name="Segnaposto contenuto 8"/>
          <p:cNvSpPr>
            <a:spLocks noGrp="1"/>
          </p:cNvSpPr>
          <p:nvPr>
            <p:ph sz="half" idx="2"/>
          </p:nvPr>
        </p:nvSpPr>
        <p:spPr>
          <a:xfrm>
            <a:off x="1435262" y="1624213"/>
            <a:ext cx="5083002" cy="843124"/>
          </a:xfrm>
          <a:ln>
            <a:solidFill>
              <a:schemeClr val="accent1"/>
            </a:solidFill>
          </a:ln>
        </p:spPr>
        <p:txBody>
          <a:bodyPr>
            <a:normAutofit fontScale="92500"/>
          </a:bodyPr>
          <a:lstStyle/>
          <a:p>
            <a:pPr marL="0" indent="0" algn="ctr">
              <a:buNone/>
            </a:pPr>
            <a:r>
              <a:rPr lang="it-IT" sz="2400" dirty="0" smtClean="0"/>
              <a:t>PRIMO ORIENTAMENTO: imputazione </a:t>
            </a:r>
            <a:r>
              <a:rPr lang="it-IT" sz="2400" dirty="0"/>
              <a:t>alla quota del comproprietario esecutato</a:t>
            </a:r>
          </a:p>
          <a:p>
            <a:endParaRPr lang="it-IT" dirty="0"/>
          </a:p>
        </p:txBody>
      </p:sp>
      <p:sp>
        <p:nvSpPr>
          <p:cNvPr id="10" name="Segnaposto contenuto 8"/>
          <p:cNvSpPr txBox="1">
            <a:spLocks/>
          </p:cNvSpPr>
          <p:nvPr/>
        </p:nvSpPr>
        <p:spPr>
          <a:xfrm>
            <a:off x="6833744" y="1624213"/>
            <a:ext cx="4895056" cy="843124"/>
          </a:xfrm>
          <a:prstGeom prst="rect">
            <a:avLst/>
          </a:prstGeom>
          <a:ln>
            <a:solidFill>
              <a:schemeClr val="accent1"/>
            </a:solidFill>
          </a:ln>
        </p:spPr>
        <p:txBody>
          <a:bodyPr vert="horz" lIns="91440" tIns="45720" rIns="91440" bIns="45720" rtlCol="0" anchor="t">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9pPr>
          </a:lstStyle>
          <a:p>
            <a:pPr marL="0" indent="0" algn="ctr">
              <a:buFont typeface="Arial"/>
              <a:buNone/>
            </a:pPr>
            <a:r>
              <a:rPr lang="it-IT" sz="2400" dirty="0" smtClean="0"/>
              <a:t>SECONDO ORIENTAMENTO: imputazione alla massa</a:t>
            </a:r>
          </a:p>
          <a:p>
            <a:endParaRPr lang="it-IT" dirty="0"/>
          </a:p>
        </p:txBody>
      </p:sp>
      <p:sp>
        <p:nvSpPr>
          <p:cNvPr id="12" name="CasellaDiTesto 11"/>
          <p:cNvSpPr txBox="1"/>
          <p:nvPr/>
        </p:nvSpPr>
        <p:spPr>
          <a:xfrm>
            <a:off x="6833744" y="2635120"/>
            <a:ext cx="4895056" cy="3493264"/>
          </a:xfrm>
          <a:prstGeom prst="rect">
            <a:avLst/>
          </a:prstGeom>
          <a:noFill/>
        </p:spPr>
        <p:txBody>
          <a:bodyPr wrap="square" rtlCol="0">
            <a:spAutoFit/>
          </a:bodyPr>
          <a:lstStyle/>
          <a:p>
            <a:pPr algn="just"/>
            <a:r>
              <a:rPr lang="it-IT" sz="1700" dirty="0" smtClean="0"/>
              <a:t>Le </a:t>
            </a:r>
            <a:r>
              <a:rPr lang="it-IT" sz="1700" dirty="0"/>
              <a:t>spese affrontate dal creditore estraneo alla comunione devono comunque essere ripartite pro quota fra i </a:t>
            </a:r>
            <a:r>
              <a:rPr lang="it-IT" sz="1700" dirty="0" smtClean="0"/>
              <a:t>condividenti.</a:t>
            </a:r>
          </a:p>
          <a:p>
            <a:pPr algn="just"/>
            <a:endParaRPr lang="it-IT" sz="1700" dirty="0"/>
          </a:p>
          <a:p>
            <a:pPr algn="just"/>
            <a:r>
              <a:rPr lang="it-IT" sz="1700" dirty="0" smtClean="0"/>
              <a:t>Non </a:t>
            </a:r>
            <a:r>
              <a:rPr lang="it-IT" sz="1700" dirty="0"/>
              <a:t>deve farsi distinzione tra comproprietario esecutato e comproprietario non esecutato, tenuto conto dell’interesse comune allo scioglimento della comunione</a:t>
            </a:r>
            <a:r>
              <a:rPr lang="it-IT" sz="1700" dirty="0" smtClean="0"/>
              <a:t>.</a:t>
            </a:r>
          </a:p>
          <a:p>
            <a:pPr algn="just"/>
            <a:endParaRPr lang="it-IT" sz="1700" dirty="0" smtClean="0"/>
          </a:p>
          <a:p>
            <a:pPr algn="just"/>
            <a:r>
              <a:rPr lang="it-IT" sz="1700" dirty="0" smtClean="0"/>
              <a:t>Sebbene </a:t>
            </a:r>
            <a:r>
              <a:rPr lang="it-IT" sz="1700" dirty="0"/>
              <a:t>iniziato dal creditore </a:t>
            </a:r>
            <a:r>
              <a:rPr lang="it-IT" sz="1700" b="1" dirty="0"/>
              <a:t>resta pur sempre un giudizio divisorio e la legittimazione del creditore è di tipo surrogatorio </a:t>
            </a:r>
            <a:r>
              <a:rPr lang="it-IT" sz="1700" dirty="0"/>
              <a:t>rispetto a quella del debitore (Criscuolo)</a:t>
            </a:r>
          </a:p>
        </p:txBody>
      </p:sp>
    </p:spTree>
    <p:extLst>
      <p:ext uri="{BB962C8B-B14F-4D97-AF65-F5344CB8AC3E}">
        <p14:creationId xmlns:p14="http://schemas.microsoft.com/office/powerpoint/2010/main" val="4063700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sz="quarter" idx="4"/>
          </p:nvPr>
        </p:nvSpPr>
        <p:spPr>
          <a:xfrm>
            <a:off x="1412111" y="2693319"/>
            <a:ext cx="5090649" cy="3163472"/>
          </a:xfrm>
        </p:spPr>
        <p:txBody>
          <a:bodyPr>
            <a:noAutofit/>
          </a:bodyPr>
          <a:lstStyle/>
          <a:p>
            <a:pPr marL="0" indent="0" algn="just">
              <a:buNone/>
            </a:pPr>
            <a:r>
              <a:rPr lang="it-IT" sz="1700" dirty="0" smtClean="0"/>
              <a:t>La </a:t>
            </a:r>
            <a:r>
              <a:rPr lang="it-IT" sz="1700" dirty="0"/>
              <a:t>sentenza deve recare la condanna alle spese </a:t>
            </a:r>
            <a:r>
              <a:rPr lang="it-IT" sz="1700" b="1" dirty="0"/>
              <a:t>per intero nei confronti del comproprietario debitore</a:t>
            </a:r>
            <a:r>
              <a:rPr lang="it-IT" sz="1700" dirty="0"/>
              <a:t>, da pronunciarsi </a:t>
            </a:r>
            <a:r>
              <a:rPr lang="it-IT" sz="1700" b="1" dirty="0"/>
              <a:t>in solido con gli altri comproprietari</a:t>
            </a:r>
            <a:r>
              <a:rPr lang="it-IT" sz="1700" dirty="0"/>
              <a:t>, secondo le regole comuni di soccombenza, riscontrando una comunanza di interessi fra i condividenti (</a:t>
            </a:r>
            <a:r>
              <a:rPr lang="it-IT" sz="1700" dirty="0" err="1"/>
              <a:t>Cass</a:t>
            </a:r>
            <a:r>
              <a:rPr lang="it-IT" sz="1700" dirty="0" smtClean="0"/>
              <a:t>. 4237/1957).</a:t>
            </a:r>
            <a:endParaRPr lang="it-IT" sz="1700" dirty="0"/>
          </a:p>
          <a:p>
            <a:pPr marL="0" indent="0" algn="just">
              <a:buNone/>
            </a:pPr>
            <a:r>
              <a:rPr lang="it-IT" sz="1700" dirty="0"/>
              <a:t>Così il creditore può agevolmente escutere per l’intero delle spese sopportate; e </a:t>
            </a:r>
            <a:r>
              <a:rPr lang="it-IT" sz="1700" b="1" dirty="0"/>
              <a:t>il debitore già comproprietario avrà titolo per rivalersi di quanto anticipato nei confronti degli altri comproprietari nei limiti delle loro </a:t>
            </a:r>
            <a:r>
              <a:rPr lang="it-IT" sz="1700" b="1" dirty="0" smtClean="0"/>
              <a:t>quote</a:t>
            </a:r>
            <a:r>
              <a:rPr lang="it-IT" sz="1700" dirty="0" smtClean="0"/>
              <a:t>.</a:t>
            </a:r>
            <a:endParaRPr lang="it-IT" sz="1700" b="1" dirty="0"/>
          </a:p>
        </p:txBody>
      </p:sp>
      <p:sp>
        <p:nvSpPr>
          <p:cNvPr id="7" name="CasellaDiTesto 6"/>
          <p:cNvSpPr txBox="1"/>
          <p:nvPr/>
        </p:nvSpPr>
        <p:spPr>
          <a:xfrm>
            <a:off x="1579418" y="418426"/>
            <a:ext cx="10248405" cy="830997"/>
          </a:xfrm>
          <a:prstGeom prst="rect">
            <a:avLst/>
          </a:prstGeom>
          <a:noFill/>
        </p:spPr>
        <p:txBody>
          <a:bodyPr wrap="square" rtlCol="0">
            <a:spAutoFit/>
          </a:bodyPr>
          <a:lstStyle/>
          <a:p>
            <a:pPr algn="ctr"/>
            <a:r>
              <a:rPr lang="it-IT" sz="2400" b="1" i="1" dirty="0" smtClean="0">
                <a:solidFill>
                  <a:schemeClr val="accent1"/>
                </a:solidFill>
              </a:rPr>
              <a:t>QUALI CONSEGUENZE SUL PROVVEDIMENTO DI LIQUIDAZIONE DELLE SPESE A FAVORE DEL SOGGETTO ANTICIPANTE?</a:t>
            </a:r>
          </a:p>
        </p:txBody>
      </p:sp>
      <p:sp>
        <p:nvSpPr>
          <p:cNvPr id="9" name="Segnaposto contenuto 8"/>
          <p:cNvSpPr>
            <a:spLocks noGrp="1"/>
          </p:cNvSpPr>
          <p:nvPr>
            <p:ph sz="half" idx="2"/>
          </p:nvPr>
        </p:nvSpPr>
        <p:spPr>
          <a:xfrm>
            <a:off x="1435262" y="1624213"/>
            <a:ext cx="5083002" cy="843124"/>
          </a:xfrm>
          <a:ln>
            <a:solidFill>
              <a:schemeClr val="accent1"/>
            </a:solidFill>
          </a:ln>
        </p:spPr>
        <p:txBody>
          <a:bodyPr>
            <a:normAutofit fontScale="92500"/>
          </a:bodyPr>
          <a:lstStyle/>
          <a:p>
            <a:pPr marL="0" indent="0" algn="ctr">
              <a:buNone/>
            </a:pPr>
            <a:r>
              <a:rPr lang="it-IT" sz="2400" dirty="0" smtClean="0"/>
              <a:t>PRIMO ORIENTAMENTO: imputazione </a:t>
            </a:r>
            <a:r>
              <a:rPr lang="it-IT" sz="2400" dirty="0"/>
              <a:t>alla quota del comproprietario esecutato</a:t>
            </a:r>
          </a:p>
          <a:p>
            <a:endParaRPr lang="it-IT" dirty="0"/>
          </a:p>
        </p:txBody>
      </p:sp>
      <p:sp>
        <p:nvSpPr>
          <p:cNvPr id="10" name="Segnaposto contenuto 8"/>
          <p:cNvSpPr txBox="1">
            <a:spLocks/>
          </p:cNvSpPr>
          <p:nvPr/>
        </p:nvSpPr>
        <p:spPr>
          <a:xfrm>
            <a:off x="6833744" y="1624213"/>
            <a:ext cx="4895056" cy="843124"/>
          </a:xfrm>
          <a:prstGeom prst="rect">
            <a:avLst/>
          </a:prstGeom>
          <a:ln>
            <a:solidFill>
              <a:schemeClr val="accent1"/>
            </a:solidFill>
          </a:ln>
        </p:spPr>
        <p:txBody>
          <a:bodyPr vert="horz" lIns="91440" tIns="45720" rIns="91440" bIns="45720" rtlCol="0" anchor="t">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9pPr>
          </a:lstStyle>
          <a:p>
            <a:pPr marL="0" indent="0" algn="ctr">
              <a:buFont typeface="Arial"/>
              <a:buNone/>
            </a:pPr>
            <a:r>
              <a:rPr lang="it-IT" sz="2400" dirty="0" smtClean="0"/>
              <a:t>SECONDO ORIENTAMENTO: imputazione alla massa</a:t>
            </a:r>
          </a:p>
          <a:p>
            <a:endParaRPr lang="it-IT" dirty="0"/>
          </a:p>
        </p:txBody>
      </p:sp>
      <p:sp>
        <p:nvSpPr>
          <p:cNvPr id="12" name="CasellaDiTesto 11"/>
          <p:cNvSpPr txBox="1"/>
          <p:nvPr/>
        </p:nvSpPr>
        <p:spPr>
          <a:xfrm>
            <a:off x="6833744" y="2789499"/>
            <a:ext cx="4895056" cy="1569660"/>
          </a:xfrm>
          <a:prstGeom prst="rect">
            <a:avLst/>
          </a:prstGeom>
          <a:noFill/>
        </p:spPr>
        <p:txBody>
          <a:bodyPr wrap="square" rtlCol="0">
            <a:spAutoFit/>
          </a:bodyPr>
          <a:lstStyle/>
          <a:p>
            <a:pPr algn="just"/>
            <a:r>
              <a:rPr lang="it-IT" sz="1600" dirty="0" smtClean="0"/>
              <a:t>La </a:t>
            </a:r>
            <a:r>
              <a:rPr lang="it-IT" sz="1600" dirty="0"/>
              <a:t>sentenza deve recare la condanna alle spese di ciascun condividente </a:t>
            </a:r>
            <a:r>
              <a:rPr lang="it-IT" sz="1600" b="1" dirty="0" smtClean="0"/>
              <a:t>a </a:t>
            </a:r>
            <a:r>
              <a:rPr lang="it-IT" sz="1600" b="1" dirty="0"/>
              <a:t>titolo parziario </a:t>
            </a:r>
            <a:r>
              <a:rPr lang="it-IT" sz="1600" dirty="0"/>
              <a:t>per la propria quota di spese. </a:t>
            </a:r>
            <a:endParaRPr lang="it-IT" sz="1600" dirty="0" smtClean="0"/>
          </a:p>
          <a:p>
            <a:pPr algn="just"/>
            <a:endParaRPr lang="it-IT" sz="1600" dirty="0"/>
          </a:p>
          <a:p>
            <a:pPr algn="just"/>
            <a:r>
              <a:rPr lang="it-IT" sz="1600" dirty="0" smtClean="0"/>
              <a:t>Con </a:t>
            </a:r>
            <a:r>
              <a:rPr lang="it-IT" sz="1600" dirty="0"/>
              <a:t>onere del creditore di recuperare le sue spese pro quota da ciascun </a:t>
            </a:r>
            <a:r>
              <a:rPr lang="it-IT" sz="1600" dirty="0" smtClean="0"/>
              <a:t>proprietario.</a:t>
            </a:r>
            <a:endParaRPr lang="it-IT" sz="1600" dirty="0"/>
          </a:p>
        </p:txBody>
      </p:sp>
    </p:spTree>
    <p:extLst>
      <p:ext uri="{BB962C8B-B14F-4D97-AF65-F5344CB8AC3E}">
        <p14:creationId xmlns:p14="http://schemas.microsoft.com/office/powerpoint/2010/main" val="3878448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sz="half" idx="1"/>
          </p:nvPr>
        </p:nvSpPr>
        <p:spPr>
          <a:xfrm>
            <a:off x="1294414" y="1144624"/>
            <a:ext cx="5712031" cy="4923667"/>
          </a:xfrm>
        </p:spPr>
        <p:txBody>
          <a:bodyPr>
            <a:noAutofit/>
          </a:bodyPr>
          <a:lstStyle/>
          <a:p>
            <a:pPr algn="just"/>
            <a:r>
              <a:rPr lang="it-IT" sz="1700" b="1" dirty="0" smtClean="0"/>
              <a:t>Spese anticipate dal creditore procedente</a:t>
            </a:r>
            <a:r>
              <a:rPr lang="it-IT" sz="1700" dirty="0" smtClean="0"/>
              <a:t>, che di solito non riveste anche la qualità di comproprietario. Si tratta di spese sostenute nell’interesse comune del ceto creditorio.</a:t>
            </a:r>
          </a:p>
          <a:p>
            <a:pPr marL="0" indent="0" algn="just">
              <a:buNone/>
            </a:pPr>
            <a:r>
              <a:rPr lang="it-IT" sz="1700" dirty="0" smtClean="0"/>
              <a:t>Sono assistite dal privilegio ex artt. 2755 e 2770 c.c.: con deroga al principio di inefficacia dei privilegi per crediti 	sorti successivamente al pignoramento (ex art. 2916 n. 3 c.c.).</a:t>
            </a:r>
            <a:endParaRPr lang="it-IT" sz="1700" dirty="0"/>
          </a:p>
          <a:p>
            <a:pPr marL="0" indent="0" algn="just">
              <a:buNone/>
            </a:pPr>
            <a:r>
              <a:rPr lang="it-IT" sz="1700" dirty="0" smtClean="0"/>
              <a:t>Prevalgono sulle ipoteche già iscritte ex art. 2771 comma 1 c.c. e sulle ipoteche iscritte a garanzia di eventuali conguagli dovuti ai condividenti ex art. 2817 n. 2 c.c.</a:t>
            </a:r>
            <a:endParaRPr lang="it-IT" sz="1700" dirty="0"/>
          </a:p>
          <a:p>
            <a:pPr marL="0" indent="0" algn="just">
              <a:buNone/>
            </a:pPr>
            <a:r>
              <a:rPr lang="it-IT" sz="1700" dirty="0" smtClean="0"/>
              <a:t>Nei </a:t>
            </a:r>
            <a:r>
              <a:rPr lang="it-IT" sz="1700" dirty="0"/>
              <a:t>rapporti tra il debitore esecutato e tutti i creditori opera infatti il principio della soccombenza, pertanto i creditori devono ottenere dal debitore il rimborso per intero delle spese sostenute</a:t>
            </a:r>
            <a:r>
              <a:rPr lang="it-IT" sz="1700" dirty="0" smtClean="0"/>
              <a:t>.</a:t>
            </a:r>
          </a:p>
          <a:p>
            <a:pPr marL="0" indent="0" algn="just">
              <a:buNone/>
            </a:pPr>
            <a:r>
              <a:rPr lang="it-IT" sz="1700" dirty="0" smtClean="0"/>
              <a:t>Il creditore potrà soddisfarsi sul ricavato della vendita coattiva della porzione attribuita all’obbligato a seguito della distribuzione del ricavato nell’esecuzione forzata.</a:t>
            </a:r>
          </a:p>
        </p:txBody>
      </p:sp>
      <p:sp>
        <p:nvSpPr>
          <p:cNvPr id="9" name="Segnaposto contenuto 8"/>
          <p:cNvSpPr>
            <a:spLocks noGrp="1"/>
          </p:cNvSpPr>
          <p:nvPr>
            <p:ph sz="half" idx="2"/>
          </p:nvPr>
        </p:nvSpPr>
        <p:spPr>
          <a:xfrm>
            <a:off x="7115341" y="1246909"/>
            <a:ext cx="4895056" cy="3111335"/>
          </a:xfrm>
        </p:spPr>
        <p:txBody>
          <a:bodyPr>
            <a:normAutofit fontScale="92500"/>
          </a:bodyPr>
          <a:lstStyle/>
          <a:p>
            <a:pPr algn="just"/>
            <a:r>
              <a:rPr lang="it-IT" b="1" dirty="0" smtClean="0"/>
              <a:t>Spese per cancellazione ipoteche, sequestri e </a:t>
            </a:r>
            <a:r>
              <a:rPr lang="it-IT" dirty="0" smtClean="0"/>
              <a:t> </a:t>
            </a:r>
            <a:r>
              <a:rPr lang="it-IT" b="1" dirty="0" smtClean="0"/>
              <a:t>pignoramenti</a:t>
            </a:r>
            <a:r>
              <a:rPr lang="it-IT" dirty="0" smtClean="0"/>
              <a:t> gravanti sulla quota dell’obbligato (ovvero sulla quota di colui che ha dato causa a tali formalità), salvo diversa determinazione del giudice con l’ordinanza di vendita (ponendole ad es. a carico dell’aggiudicatario, </a:t>
            </a:r>
            <a:r>
              <a:rPr lang="it-IT" dirty="0" err="1"/>
              <a:t>Cass</a:t>
            </a:r>
            <a:r>
              <a:rPr lang="it-IT" dirty="0"/>
              <a:t>. Sez. 1, Sentenza n. 10909 del </a:t>
            </a:r>
            <a:r>
              <a:rPr lang="it-IT" dirty="0" smtClean="0"/>
              <a:t>2002); si tratta di spese inerenti ex art. 1196 c.c. al pagamento del debito</a:t>
            </a:r>
          </a:p>
          <a:p>
            <a:pPr algn="just"/>
            <a:r>
              <a:rPr lang="it-IT" b="1" dirty="0" smtClean="0"/>
              <a:t>Spese sopportate dai creditori intervenuti</a:t>
            </a:r>
            <a:r>
              <a:rPr lang="it-IT" dirty="0" smtClean="0"/>
              <a:t> ma secondo il prudente apprezzamento del giudice (es. se sono state svolte attività difensive)</a:t>
            </a:r>
          </a:p>
        </p:txBody>
      </p:sp>
      <p:sp>
        <p:nvSpPr>
          <p:cNvPr id="10" name="CasellaDiTesto 9"/>
          <p:cNvSpPr txBox="1"/>
          <p:nvPr/>
        </p:nvSpPr>
        <p:spPr>
          <a:xfrm>
            <a:off x="1864427" y="190517"/>
            <a:ext cx="9405256" cy="954107"/>
          </a:xfrm>
          <a:prstGeom prst="rect">
            <a:avLst/>
          </a:prstGeom>
          <a:noFill/>
        </p:spPr>
        <p:txBody>
          <a:bodyPr wrap="square" rtlCol="0">
            <a:spAutoFit/>
          </a:bodyPr>
          <a:lstStyle/>
          <a:p>
            <a:pPr algn="ctr"/>
            <a:r>
              <a:rPr lang="it-IT" sz="2800" b="1" i="1" dirty="0" smtClean="0">
                <a:solidFill>
                  <a:schemeClr val="accent1"/>
                </a:solidFill>
              </a:rPr>
              <a:t>PRIMO ORIENTAMENTO: QUALI SPESE GRAVERANNO SULLA QUOTA ATTRIBUITA ALL’OBBLIGATO DEBITORE?</a:t>
            </a:r>
            <a:endParaRPr lang="it-IT" sz="2800" b="1" i="1" dirty="0">
              <a:solidFill>
                <a:schemeClr val="accent1"/>
              </a:solidFill>
            </a:endParaRPr>
          </a:p>
        </p:txBody>
      </p:sp>
      <p:sp>
        <p:nvSpPr>
          <p:cNvPr id="5" name="Segnaposto contenuto 8"/>
          <p:cNvSpPr txBox="1">
            <a:spLocks/>
          </p:cNvSpPr>
          <p:nvPr/>
        </p:nvSpPr>
        <p:spPr>
          <a:xfrm>
            <a:off x="7208322" y="4595751"/>
            <a:ext cx="4769922" cy="149629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200" kern="1200" cap="none">
                <a:solidFill>
                  <a:schemeClr val="tx1"/>
                </a:solidFill>
                <a:effectLst/>
                <a:latin typeface="+mn-lt"/>
                <a:ea typeface="+mn-ea"/>
                <a:cs typeface="+mn-cs"/>
              </a:defRPr>
            </a:lvl9pPr>
          </a:lstStyle>
          <a:p>
            <a:pPr algn="just"/>
            <a:r>
              <a:rPr lang="it-IT" dirty="0" smtClean="0"/>
              <a:t>Ma se si tratta di </a:t>
            </a:r>
            <a:r>
              <a:rPr lang="it-IT" b="1" dirty="0" smtClean="0"/>
              <a:t>spese anticipate dal creditore iscritto</a:t>
            </a:r>
            <a:r>
              <a:rPr lang="it-IT" dirty="0" smtClean="0"/>
              <a:t>? Art. 1113 comma 3 c.c. e la </a:t>
            </a:r>
            <a:r>
              <a:rPr lang="it-IT" i="1" dirty="0" err="1" smtClean="0"/>
              <a:t>provocatio</a:t>
            </a:r>
            <a:r>
              <a:rPr lang="it-IT" i="1" dirty="0" smtClean="0"/>
              <a:t> ad </a:t>
            </a:r>
            <a:r>
              <a:rPr lang="it-IT" i="1" dirty="0" err="1" smtClean="0"/>
              <a:t>agendum</a:t>
            </a:r>
            <a:r>
              <a:rPr lang="it-IT" dirty="0" smtClean="0"/>
              <a:t>. Facoltà difensive anche al solo fine di vigilare in ordine al corretto svolgimento del giudizio</a:t>
            </a:r>
            <a:endParaRPr lang="it-IT" dirty="0"/>
          </a:p>
        </p:txBody>
      </p:sp>
    </p:spTree>
    <p:extLst>
      <p:ext uri="{BB962C8B-B14F-4D97-AF65-F5344CB8AC3E}">
        <p14:creationId xmlns:p14="http://schemas.microsoft.com/office/powerpoint/2010/main" val="1923142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84311" y="685800"/>
            <a:ext cx="10018713" cy="846117"/>
          </a:xfrm>
        </p:spPr>
        <p:txBody>
          <a:bodyPr>
            <a:normAutofit/>
          </a:bodyPr>
          <a:lstStyle/>
          <a:p>
            <a:r>
              <a:rPr lang="it-IT" sz="2400" b="1" i="1" dirty="0" smtClean="0">
                <a:solidFill>
                  <a:schemeClr val="accent1"/>
                </a:solidFill>
              </a:rPr>
              <a:t>MA DEVONO COMUNQUE ESSERE IMPUTATE ALLA MASSA</a:t>
            </a:r>
            <a:br>
              <a:rPr lang="it-IT" sz="2400" b="1" i="1" dirty="0" smtClean="0">
                <a:solidFill>
                  <a:schemeClr val="accent1"/>
                </a:solidFill>
              </a:rPr>
            </a:br>
            <a:r>
              <a:rPr lang="it-IT" sz="2400" b="1" i="1" dirty="0" smtClean="0">
                <a:solidFill>
                  <a:schemeClr val="accent1"/>
                </a:solidFill>
              </a:rPr>
              <a:t>IN QUANTO SVOLTE NELL’INTERESSE  COMUNE DELLE PARTI…</a:t>
            </a:r>
            <a:endParaRPr lang="it-IT" sz="2400" b="1" i="1" dirty="0">
              <a:solidFill>
                <a:schemeClr val="accent1"/>
              </a:solidFill>
            </a:endParaRPr>
          </a:p>
        </p:txBody>
      </p:sp>
      <p:sp>
        <p:nvSpPr>
          <p:cNvPr id="3" name="Segnaposto contenuto 2"/>
          <p:cNvSpPr>
            <a:spLocks noGrp="1"/>
          </p:cNvSpPr>
          <p:nvPr>
            <p:ph sz="half" idx="1"/>
          </p:nvPr>
        </p:nvSpPr>
        <p:spPr>
          <a:xfrm>
            <a:off x="1472437" y="2239488"/>
            <a:ext cx="4895055" cy="3124201"/>
          </a:xfrm>
        </p:spPr>
        <p:txBody>
          <a:bodyPr/>
          <a:lstStyle/>
          <a:p>
            <a:r>
              <a:rPr lang="it-IT" dirty="0" smtClean="0"/>
              <a:t>Spese di una eventuale C.T.U. (diversa dalla perizia di stima svolta nella procedura esecutiva</a:t>
            </a:r>
            <a:r>
              <a:rPr lang="it-IT" dirty="0"/>
              <a:t>) (Sez. 6 - 2, Sentenza n. 9813 del </a:t>
            </a:r>
            <a:r>
              <a:rPr lang="it-IT" dirty="0" smtClean="0"/>
              <a:t>13/05/2015)</a:t>
            </a:r>
          </a:p>
          <a:p>
            <a:r>
              <a:rPr lang="it-IT" dirty="0" smtClean="0"/>
              <a:t>Spese di pubblicità</a:t>
            </a:r>
          </a:p>
          <a:p>
            <a:r>
              <a:rPr lang="it-IT" dirty="0" smtClean="0"/>
              <a:t>Compenso del professionista delegato</a:t>
            </a:r>
          </a:p>
          <a:p>
            <a:r>
              <a:rPr lang="it-IT" dirty="0" smtClean="0"/>
              <a:t>Altri oneri indispensabili per svolgere il giudizio divisorio nell’interesse comune di tutti i condividenti</a:t>
            </a:r>
            <a:endParaRPr lang="it-IT" dirty="0"/>
          </a:p>
        </p:txBody>
      </p:sp>
      <p:sp>
        <p:nvSpPr>
          <p:cNvPr id="4" name="Segnaposto contenuto 3"/>
          <p:cNvSpPr>
            <a:spLocks noGrp="1"/>
          </p:cNvSpPr>
          <p:nvPr>
            <p:ph sz="half" idx="2"/>
          </p:nvPr>
        </p:nvSpPr>
        <p:spPr>
          <a:xfrm>
            <a:off x="6596091" y="2429494"/>
            <a:ext cx="4895056" cy="3124200"/>
          </a:xfrm>
        </p:spPr>
        <p:txBody>
          <a:bodyPr/>
          <a:lstStyle/>
          <a:p>
            <a:pPr algn="just"/>
            <a:r>
              <a:rPr lang="it-IT" dirty="0" smtClean="0"/>
              <a:t>MA in caso di ingiustificate pretese o di una infondata resistenza di una delle parti il provvedimento di chiusura può contenere comunque una condanna alle spese in applicazione delle regole ordinarie della soccombenza. E quindi eventualmente anche a carico di uno dei comproprietari non esecutati. </a:t>
            </a:r>
            <a:r>
              <a:rPr lang="it-IT" dirty="0" err="1" smtClean="0"/>
              <a:t>Cass</a:t>
            </a:r>
            <a:r>
              <a:rPr lang="it-IT" dirty="0"/>
              <a:t>. Sez. 2, Sentenza n. 22903 del 08/10/2013</a:t>
            </a:r>
          </a:p>
        </p:txBody>
      </p:sp>
    </p:spTree>
    <p:extLst>
      <p:ext uri="{BB962C8B-B14F-4D97-AF65-F5344CB8AC3E}">
        <p14:creationId xmlns:p14="http://schemas.microsoft.com/office/powerpoint/2010/main" val="1285650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1848221" y="342431"/>
            <a:ext cx="8980227" cy="1754326"/>
          </a:xfrm>
          <a:prstGeom prst="rect">
            <a:avLst/>
          </a:prstGeom>
          <a:noFill/>
          <a:ln w="38100">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it-IT" sz="3600" b="1" i="1" dirty="0" smtClean="0">
                <a:solidFill>
                  <a:schemeClr val="accent1"/>
                </a:solidFill>
              </a:rPr>
              <a:t>ESTINZIONE ANTICIPATA DELLA PROCEDURA ESECUTIVA</a:t>
            </a:r>
          </a:p>
          <a:p>
            <a:pPr algn="ctr"/>
            <a:r>
              <a:rPr lang="it-IT" sz="3600" b="1" i="1" dirty="0" smtClean="0">
                <a:solidFill>
                  <a:schemeClr val="accent1"/>
                </a:solidFill>
              </a:rPr>
              <a:t>E i criteri di ripartizione delle spese</a:t>
            </a:r>
            <a:endParaRPr lang="it-IT" sz="3600" b="1" i="1" dirty="0">
              <a:solidFill>
                <a:schemeClr val="accent1"/>
              </a:solidFill>
            </a:endParaRPr>
          </a:p>
        </p:txBody>
      </p:sp>
      <p:sp>
        <p:nvSpPr>
          <p:cNvPr id="3" name="Callout con frecce a sinistra/destra 2"/>
          <p:cNvSpPr/>
          <p:nvPr/>
        </p:nvSpPr>
        <p:spPr>
          <a:xfrm>
            <a:off x="2837856" y="2534857"/>
            <a:ext cx="6769131" cy="3599726"/>
          </a:xfrm>
          <a:prstGeom prst="leftRight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a:off x="4787160" y="2626560"/>
            <a:ext cx="2870522" cy="3416320"/>
          </a:xfrm>
          <a:prstGeom prst="rect">
            <a:avLst/>
          </a:prstGeom>
          <a:noFill/>
        </p:spPr>
        <p:txBody>
          <a:bodyPr wrap="square" rtlCol="0">
            <a:spAutoFit/>
          </a:bodyPr>
          <a:lstStyle/>
          <a:p>
            <a:pPr algn="just"/>
            <a:r>
              <a:rPr lang="it-IT" dirty="0"/>
              <a:t>In base al disposto degli </a:t>
            </a:r>
            <a:r>
              <a:rPr lang="it-IT" dirty="0" smtClean="0"/>
              <a:t>artt. </a:t>
            </a:r>
            <a:r>
              <a:rPr lang="it-IT" dirty="0"/>
              <a:t>632 e </a:t>
            </a:r>
            <a:r>
              <a:rPr lang="it-IT" dirty="0" smtClean="0"/>
              <a:t>310 </a:t>
            </a:r>
            <a:r>
              <a:rPr lang="it-IT" dirty="0" err="1" smtClean="0"/>
              <a:t>c.p.c.</a:t>
            </a:r>
            <a:r>
              <a:rPr lang="it-IT" dirty="0" smtClean="0"/>
              <a:t>, </a:t>
            </a:r>
            <a:r>
              <a:rPr lang="it-IT" dirty="0"/>
              <a:t>nel caso di estinzione della procedura esecutiva </a:t>
            </a:r>
            <a:r>
              <a:rPr lang="it-IT" b="1" dirty="0"/>
              <a:t>le spese dell'esecuzione restano a carico delle parti che le hanno anticipate</a:t>
            </a:r>
            <a:r>
              <a:rPr lang="it-IT" dirty="0"/>
              <a:t>, in quanto l'estinzione del processo </a:t>
            </a:r>
            <a:r>
              <a:rPr lang="it-IT" b="1" dirty="0"/>
              <a:t>deriva dalla loro rinuncia o </a:t>
            </a:r>
            <a:r>
              <a:rPr lang="it-IT" b="1" dirty="0" smtClean="0"/>
              <a:t>dall'inattività</a:t>
            </a:r>
            <a:endParaRPr lang="it-IT" dirty="0"/>
          </a:p>
          <a:p>
            <a:r>
              <a:rPr lang="it-IT" dirty="0" err="1" smtClean="0"/>
              <a:t>Cass</a:t>
            </a:r>
            <a:r>
              <a:rPr lang="it-IT" dirty="0" smtClean="0"/>
              <a:t>. Sez</a:t>
            </a:r>
            <a:r>
              <a:rPr lang="it-IT" dirty="0"/>
              <a:t>. 3, Sentenza n. 7764 del 14/04/2005 </a:t>
            </a:r>
          </a:p>
        </p:txBody>
      </p:sp>
      <p:sp>
        <p:nvSpPr>
          <p:cNvPr id="9" name="CasellaDiTesto 8"/>
          <p:cNvSpPr txBox="1"/>
          <p:nvPr/>
        </p:nvSpPr>
        <p:spPr>
          <a:xfrm>
            <a:off x="1286849" y="3422334"/>
            <a:ext cx="1377388" cy="2031325"/>
          </a:xfrm>
          <a:prstGeom prst="rect">
            <a:avLst/>
          </a:prstGeom>
          <a:noFill/>
        </p:spPr>
        <p:txBody>
          <a:bodyPr wrap="square" rtlCol="0">
            <a:spAutoFit/>
          </a:bodyPr>
          <a:lstStyle/>
          <a:p>
            <a:r>
              <a:rPr lang="it-IT" dirty="0"/>
              <a:t>art. 632, </a:t>
            </a:r>
            <a:r>
              <a:rPr lang="it-IT" dirty="0" err="1"/>
              <a:t>ult</a:t>
            </a:r>
            <a:r>
              <a:rPr lang="it-IT" dirty="0"/>
              <a:t>. co. (spese a carico delle parti che le hanno anticipate)</a:t>
            </a:r>
          </a:p>
          <a:p>
            <a:endParaRPr lang="it-IT" dirty="0"/>
          </a:p>
        </p:txBody>
      </p:sp>
      <p:sp>
        <p:nvSpPr>
          <p:cNvPr id="10" name="CasellaDiTesto 9"/>
          <p:cNvSpPr txBox="1"/>
          <p:nvPr/>
        </p:nvSpPr>
        <p:spPr>
          <a:xfrm>
            <a:off x="9606987" y="3585639"/>
            <a:ext cx="1666755" cy="1477328"/>
          </a:xfrm>
          <a:prstGeom prst="rect">
            <a:avLst/>
          </a:prstGeom>
          <a:noFill/>
        </p:spPr>
        <p:txBody>
          <a:bodyPr wrap="square" rtlCol="0">
            <a:spAutoFit/>
          </a:bodyPr>
          <a:lstStyle/>
          <a:p>
            <a:r>
              <a:rPr lang="it-IT" dirty="0"/>
              <a:t>art. 629, </a:t>
            </a:r>
            <a:r>
              <a:rPr lang="it-IT" dirty="0" err="1"/>
              <a:t>ult</a:t>
            </a:r>
            <a:r>
              <a:rPr lang="it-IT" dirty="0"/>
              <a:t>. co. (spese a carico del rinunciante, salvo diverso accordo</a:t>
            </a:r>
            <a:r>
              <a:rPr lang="it-IT" dirty="0" smtClean="0"/>
              <a:t>)</a:t>
            </a:r>
            <a:endParaRPr lang="it-IT" dirty="0"/>
          </a:p>
        </p:txBody>
      </p:sp>
    </p:spTree>
    <p:extLst>
      <p:ext uri="{BB962C8B-B14F-4D97-AF65-F5344CB8AC3E}">
        <p14:creationId xmlns:p14="http://schemas.microsoft.com/office/powerpoint/2010/main" val="3258713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43791" y="1698171"/>
            <a:ext cx="10173195" cy="3693319"/>
          </a:xfrm>
          <a:prstGeom prst="rect">
            <a:avLst/>
          </a:prstGeom>
          <a:noFill/>
        </p:spPr>
        <p:txBody>
          <a:bodyPr wrap="square" rtlCol="0">
            <a:spAutoFit/>
          </a:bodyPr>
          <a:lstStyle/>
          <a:p>
            <a:pPr algn="just"/>
            <a:r>
              <a:rPr lang="it-IT" b="1" dirty="0"/>
              <a:t>Nei rapporti tra il debitore esecutato e tutti i creditori </a:t>
            </a:r>
            <a:r>
              <a:rPr lang="it-IT" dirty="0"/>
              <a:t>opera infatti il principio della soccombenza, pertanto i creditori devono ottenere dal debitore il rimborso per intero delle spese sostenute</a:t>
            </a:r>
            <a:r>
              <a:rPr lang="it-IT" dirty="0" smtClean="0"/>
              <a:t>.</a:t>
            </a:r>
          </a:p>
          <a:p>
            <a:pPr algn="just"/>
            <a:endParaRPr lang="it-IT" dirty="0" smtClean="0"/>
          </a:p>
          <a:p>
            <a:pPr algn="just"/>
            <a:r>
              <a:rPr lang="it-IT" dirty="0"/>
              <a:t>La regola generale dell'imputazione a carico della massa vale invece </a:t>
            </a:r>
            <a:r>
              <a:rPr lang="it-IT" b="1" dirty="0"/>
              <a:t>nei rapporti tra il comproprietario non esecutato e il creditore attore</a:t>
            </a:r>
            <a:r>
              <a:rPr lang="it-IT" dirty="0"/>
              <a:t>, considerato, per un verso, che tra questi soggetti non è ravvisabile una soccombenza e, per altro verso, che l'attività di questo creditore è servita a realizzare la divisione, producendo un risultato identico a quello che si sarebbe verificato se il giudizio fosse stato instaurato dall'altro comproprietario. </a:t>
            </a:r>
            <a:endParaRPr lang="it-IT" dirty="0" smtClean="0"/>
          </a:p>
          <a:p>
            <a:pPr algn="just"/>
            <a:endParaRPr lang="it-IT" dirty="0"/>
          </a:p>
          <a:p>
            <a:pPr algn="just"/>
            <a:r>
              <a:rPr lang="it-IT" dirty="0" smtClean="0"/>
              <a:t>Il </a:t>
            </a:r>
            <a:r>
              <a:rPr lang="it-IT" b="1" dirty="0"/>
              <a:t>comproprietario non esecutato </a:t>
            </a:r>
            <a:r>
              <a:rPr lang="it-IT" dirty="0"/>
              <a:t>non è invece tenuto a rimborsare neanche pro quota le spese degli </a:t>
            </a:r>
            <a:r>
              <a:rPr lang="it-IT" b="1" dirty="0"/>
              <a:t>altri creditori</a:t>
            </a:r>
            <a:r>
              <a:rPr lang="it-IT" dirty="0"/>
              <a:t>, poiché nei loro rapporti non vi è soccombenza e non si può ritenere che queste spese siano state sostenute nell'interesse comune, non essendo state necessarie per condurre il processo alla sua conclusione. </a:t>
            </a:r>
            <a:endParaRPr lang="it-IT" dirty="0" smtClean="0"/>
          </a:p>
        </p:txBody>
      </p:sp>
    </p:spTree>
    <p:extLst>
      <p:ext uri="{BB962C8B-B14F-4D97-AF65-F5344CB8AC3E}">
        <p14:creationId xmlns:p14="http://schemas.microsoft.com/office/powerpoint/2010/main" val="3870646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45673" y="1187533"/>
            <a:ext cx="9452758" cy="4278094"/>
          </a:xfrm>
          <a:prstGeom prst="rect">
            <a:avLst/>
          </a:prstGeom>
          <a:noFill/>
        </p:spPr>
        <p:txBody>
          <a:bodyPr wrap="square" rtlCol="0">
            <a:spAutoFit/>
          </a:bodyPr>
          <a:lstStyle/>
          <a:p>
            <a:endParaRPr lang="it-IT" dirty="0" smtClean="0"/>
          </a:p>
          <a:p>
            <a:pPr algn="ctr"/>
            <a:r>
              <a:rPr lang="it-IT" sz="2000" b="1" i="1" dirty="0" smtClean="0">
                <a:solidFill>
                  <a:schemeClr val="accent1"/>
                </a:solidFill>
              </a:rPr>
              <a:t>ESEMPIO DISPOSITIVO SULLE SPESE PROCESSUALI</a:t>
            </a:r>
            <a:r>
              <a:rPr lang="it-IT" dirty="0" smtClean="0"/>
              <a:t> </a:t>
            </a:r>
          </a:p>
          <a:p>
            <a:pPr algn="ctr"/>
            <a:endParaRPr lang="it-IT" dirty="0" smtClean="0"/>
          </a:p>
          <a:p>
            <a:r>
              <a:rPr lang="it-IT" dirty="0" smtClean="0"/>
              <a:t>Il Tribunale, </a:t>
            </a:r>
            <a:r>
              <a:rPr lang="it-IT" dirty="0"/>
              <a:t>definitivamente pronunciando, così decide:</a:t>
            </a:r>
          </a:p>
          <a:p>
            <a:r>
              <a:rPr lang="it-IT" dirty="0"/>
              <a:t> </a:t>
            </a:r>
          </a:p>
          <a:p>
            <a:pPr marL="342900" indent="-342900" algn="just">
              <a:buAutoNum type="arabicParenR"/>
            </a:pPr>
            <a:r>
              <a:rPr lang="it-IT" dirty="0" smtClean="0"/>
              <a:t>Liquida </a:t>
            </a:r>
            <a:r>
              <a:rPr lang="it-IT" dirty="0"/>
              <a:t>le spese di </a:t>
            </a:r>
            <a:r>
              <a:rPr lang="it-IT" dirty="0" smtClean="0"/>
              <a:t>PARTE ATTRICE CREDITORE PROCEDENTE in </a:t>
            </a:r>
            <a:r>
              <a:rPr lang="it-IT" dirty="0"/>
              <a:t>complessivi </a:t>
            </a:r>
            <a:r>
              <a:rPr lang="it-IT" dirty="0" smtClean="0"/>
              <a:t>Euro, </a:t>
            </a:r>
            <a:r>
              <a:rPr lang="it-IT" dirty="0"/>
              <a:t>oltre rimborso spese generali, CPA e IVA come per legge</a:t>
            </a:r>
            <a:r>
              <a:rPr lang="it-IT" dirty="0" smtClean="0"/>
              <a:t>;</a:t>
            </a:r>
            <a:r>
              <a:rPr lang="it-IT" dirty="0"/>
              <a:t> </a:t>
            </a:r>
            <a:endParaRPr lang="it-IT" dirty="0" smtClean="0"/>
          </a:p>
          <a:p>
            <a:pPr algn="just"/>
            <a:endParaRPr lang="it-IT" dirty="0" smtClean="0"/>
          </a:p>
          <a:p>
            <a:pPr marL="342900" indent="-342900" algn="just">
              <a:buAutoNum type="arabicParenR" startAt="2"/>
            </a:pPr>
            <a:r>
              <a:rPr lang="it-IT" dirty="0" smtClean="0"/>
              <a:t>Condanna DEBITORE a </a:t>
            </a:r>
            <a:r>
              <a:rPr lang="it-IT" dirty="0"/>
              <a:t>rifondere </a:t>
            </a:r>
            <a:r>
              <a:rPr lang="it-IT" dirty="0" smtClean="0"/>
              <a:t>al CREDITORE PROCEDENTE le </a:t>
            </a:r>
            <a:r>
              <a:rPr lang="it-IT" dirty="0"/>
              <a:t>spese di lite come sopra liquidate</a:t>
            </a:r>
            <a:r>
              <a:rPr lang="it-IT" dirty="0" smtClean="0"/>
              <a:t>, per l’intero, </a:t>
            </a:r>
          </a:p>
          <a:p>
            <a:pPr marL="342900" indent="-342900" algn="just">
              <a:buAutoNum type="arabicParenR" startAt="2"/>
            </a:pPr>
            <a:endParaRPr lang="it-IT" dirty="0" smtClean="0"/>
          </a:p>
          <a:p>
            <a:pPr marL="342900" indent="-342900" algn="just">
              <a:buAutoNum type="arabicParenR" startAt="2"/>
            </a:pPr>
            <a:r>
              <a:rPr lang="it-IT" dirty="0" smtClean="0"/>
              <a:t>Condanna CONDIVIDENTE-1 e CONDIVIDENTE-2 a </a:t>
            </a:r>
            <a:r>
              <a:rPr lang="it-IT" dirty="0"/>
              <a:t>rifondere al CREDITORE PROCEDENTE le spese di </a:t>
            </a:r>
            <a:r>
              <a:rPr lang="it-IT" dirty="0" smtClean="0"/>
              <a:t>lite, in solido con DEBITORE, rispettivamente in </a:t>
            </a:r>
            <a:r>
              <a:rPr lang="it-IT" dirty="0"/>
              <a:t>ragione di </a:t>
            </a:r>
            <a:r>
              <a:rPr lang="it-IT" dirty="0" smtClean="0"/>
              <a:t>x/x e y/y ciascuna;</a:t>
            </a:r>
          </a:p>
          <a:p>
            <a:pPr marL="342900" indent="-342900" algn="just">
              <a:buAutoNum type="arabicParenR" startAt="2"/>
            </a:pPr>
            <a:endParaRPr lang="it-IT" dirty="0" smtClean="0"/>
          </a:p>
          <a:p>
            <a:pPr marL="342900" indent="-342900" algn="just">
              <a:buAutoNum type="arabicParenR" startAt="2"/>
            </a:pPr>
            <a:r>
              <a:rPr lang="it-IT" dirty="0" smtClean="0"/>
              <a:t>DICHIARA compensate le spese di lite tra CONDIVIDENTE-1 e CONDIVIDENTE-2</a:t>
            </a:r>
            <a:endParaRPr lang="it-IT" dirty="0"/>
          </a:p>
        </p:txBody>
      </p:sp>
    </p:spTree>
    <p:extLst>
      <p:ext uri="{BB962C8B-B14F-4D97-AF65-F5344CB8AC3E}">
        <p14:creationId xmlns:p14="http://schemas.microsoft.com/office/powerpoint/2010/main" val="40238046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2415813" y="305286"/>
            <a:ext cx="7610689" cy="1200329"/>
          </a:xfrm>
          <a:prstGeom prst="rect">
            <a:avLst/>
          </a:prstGeom>
          <a:noFill/>
        </p:spPr>
        <p:txBody>
          <a:bodyPr wrap="square" rtlCol="0">
            <a:spAutoFit/>
          </a:bodyPr>
          <a:lstStyle/>
          <a:p>
            <a:pPr algn="ctr"/>
            <a:r>
              <a:rPr lang="it-IT" sz="2400" b="1" i="1" dirty="0" smtClean="0">
                <a:solidFill>
                  <a:schemeClr val="accent1"/>
                </a:solidFill>
              </a:rPr>
              <a:t>Come si forma il progetto divisionale</a:t>
            </a:r>
            <a:endParaRPr lang="it-IT" sz="2400" b="1" i="1" dirty="0">
              <a:solidFill>
                <a:schemeClr val="accent1"/>
              </a:solidFill>
            </a:endParaRPr>
          </a:p>
          <a:p>
            <a:pPr algn="ctr"/>
            <a:r>
              <a:rPr lang="it-IT" sz="2400" b="1" i="1" dirty="0" smtClean="0">
                <a:solidFill>
                  <a:schemeClr val="accent1"/>
                </a:solidFill>
              </a:rPr>
              <a:t>in caso di vendita del bene non comodamente divisibile</a:t>
            </a:r>
          </a:p>
          <a:p>
            <a:pPr algn="ctr"/>
            <a:r>
              <a:rPr lang="it-IT" sz="2400" b="1" i="1" dirty="0">
                <a:solidFill>
                  <a:schemeClr val="accent1"/>
                </a:solidFill>
              </a:rPr>
              <a:t>o</a:t>
            </a:r>
            <a:r>
              <a:rPr lang="it-IT" sz="2400" b="1" i="1" dirty="0" smtClean="0">
                <a:solidFill>
                  <a:schemeClr val="accent1"/>
                </a:solidFill>
              </a:rPr>
              <a:t> di assegnazione al quotista richiedente?</a:t>
            </a:r>
          </a:p>
        </p:txBody>
      </p:sp>
      <p:graphicFrame>
        <p:nvGraphicFramePr>
          <p:cNvPr id="4" name="Segnaposto contenuto 3"/>
          <p:cNvGraphicFramePr>
            <a:graphicFrameLocks noGrp="1"/>
          </p:cNvGraphicFramePr>
          <p:nvPr>
            <p:ph sz="half" idx="1"/>
            <p:extLst>
              <p:ext uri="{D42A27DB-BD31-4B8C-83A1-F6EECF244321}">
                <p14:modId xmlns:p14="http://schemas.microsoft.com/office/powerpoint/2010/main" val="3062641187"/>
              </p:ext>
            </p:extLst>
          </p:nvPr>
        </p:nvGraphicFramePr>
        <p:xfrm>
          <a:off x="2277590" y="1828800"/>
          <a:ext cx="8042459" cy="4008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1381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p:cNvSpPr txBox="1"/>
          <p:nvPr/>
        </p:nvSpPr>
        <p:spPr>
          <a:xfrm>
            <a:off x="2415813" y="305286"/>
            <a:ext cx="7610689" cy="830997"/>
          </a:xfrm>
          <a:prstGeom prst="rect">
            <a:avLst/>
          </a:prstGeom>
          <a:noFill/>
        </p:spPr>
        <p:txBody>
          <a:bodyPr wrap="square" rtlCol="0">
            <a:spAutoFit/>
          </a:bodyPr>
          <a:lstStyle/>
          <a:p>
            <a:pPr algn="ctr"/>
            <a:r>
              <a:rPr lang="it-IT" sz="2400" b="1" i="1" dirty="0" smtClean="0">
                <a:solidFill>
                  <a:schemeClr val="accent1"/>
                </a:solidFill>
              </a:rPr>
              <a:t>Come si forma il progetto divisionale</a:t>
            </a:r>
            <a:endParaRPr lang="it-IT" sz="2400" b="1" i="1" dirty="0">
              <a:solidFill>
                <a:schemeClr val="accent1"/>
              </a:solidFill>
            </a:endParaRPr>
          </a:p>
          <a:p>
            <a:pPr algn="ctr"/>
            <a:r>
              <a:rPr lang="it-IT" sz="2400" b="1" i="1" dirty="0" smtClean="0">
                <a:solidFill>
                  <a:schemeClr val="accent1"/>
                </a:solidFill>
              </a:rPr>
              <a:t>in caso di scioglimento della comunione in natura?</a:t>
            </a:r>
          </a:p>
        </p:txBody>
      </p:sp>
      <p:graphicFrame>
        <p:nvGraphicFramePr>
          <p:cNvPr id="4" name="Segnaposto contenuto 3"/>
          <p:cNvGraphicFramePr>
            <a:graphicFrameLocks noGrp="1"/>
          </p:cNvGraphicFramePr>
          <p:nvPr>
            <p:ph sz="half" idx="1"/>
            <p:extLst>
              <p:ext uri="{D42A27DB-BD31-4B8C-83A1-F6EECF244321}">
                <p14:modId xmlns:p14="http://schemas.microsoft.com/office/powerpoint/2010/main" val="643422137"/>
              </p:ext>
            </p:extLst>
          </p:nvPr>
        </p:nvGraphicFramePr>
        <p:xfrm>
          <a:off x="2199927" y="1829007"/>
          <a:ext cx="8042459"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asellaDiTesto 1"/>
          <p:cNvSpPr txBox="1"/>
          <p:nvPr/>
        </p:nvSpPr>
        <p:spPr>
          <a:xfrm>
            <a:off x="2505694" y="4583875"/>
            <a:ext cx="4880758" cy="369332"/>
          </a:xfrm>
          <a:prstGeom prst="rect">
            <a:avLst/>
          </a:prstGeom>
          <a:noFill/>
        </p:spPr>
        <p:txBody>
          <a:bodyPr wrap="square" rtlCol="0">
            <a:spAutoFit/>
          </a:bodyPr>
          <a:lstStyle/>
          <a:p>
            <a:endParaRPr lang="it-IT" dirty="0"/>
          </a:p>
        </p:txBody>
      </p:sp>
    </p:spTree>
    <p:extLst>
      <p:ext uri="{BB962C8B-B14F-4D97-AF65-F5344CB8AC3E}">
        <p14:creationId xmlns:p14="http://schemas.microsoft.com/office/powerpoint/2010/main" val="110811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01755" y="1187354"/>
            <a:ext cx="9401268" cy="2808913"/>
          </a:xfrm>
        </p:spPr>
        <p:txBody>
          <a:bodyPr>
            <a:normAutofit fontScale="90000"/>
          </a:bodyPr>
          <a:lstStyle/>
          <a:p>
            <a:r>
              <a:rPr lang="it-IT" b="1" dirty="0">
                <a:solidFill>
                  <a:schemeClr val="accent1"/>
                </a:solidFill>
                <a:effectLst>
                  <a:outerShdw blurRad="38100" dist="38100" dir="2700000" algn="tl">
                    <a:srgbClr val="000000">
                      <a:alpha val="43137"/>
                    </a:srgbClr>
                  </a:outerShdw>
                </a:effectLst>
              </a:rPr>
              <a:t>IMPUTAZIONE DELLE SPESE NELLA ESECUZIONE SU BENI IN COMUNIONE LEGALE </a:t>
            </a:r>
            <a:endParaRPr lang="it-IT" dirty="0"/>
          </a:p>
        </p:txBody>
      </p:sp>
      <p:sp>
        <p:nvSpPr>
          <p:cNvPr id="3" name="Sottotitolo 2"/>
          <p:cNvSpPr>
            <a:spLocks noGrp="1"/>
          </p:cNvSpPr>
          <p:nvPr>
            <p:ph type="subTitle" idx="1"/>
          </p:nvPr>
        </p:nvSpPr>
        <p:spPr/>
        <p:txBody>
          <a:bodyPr/>
          <a:lstStyle/>
          <a:p>
            <a:r>
              <a:rPr lang="it-IT" dirty="0" smtClean="0">
                <a:solidFill>
                  <a:schemeClr val="tx1">
                    <a:lumMod val="50000"/>
                    <a:lumOff val="50000"/>
                  </a:schemeClr>
                </a:solidFill>
                <a:effectLst>
                  <a:outerShdw blurRad="38100" dist="38100" dir="2700000" algn="tl">
                    <a:srgbClr val="000000">
                      <a:alpha val="43137"/>
                    </a:srgbClr>
                  </a:outerShdw>
                </a:effectLst>
              </a:rPr>
              <a:t>Espropriazione dell’intero singolo bene ricadente nella comunione senza quote</a:t>
            </a:r>
            <a:endParaRPr lang="it-IT" dirty="0">
              <a:solidFill>
                <a:schemeClr val="tx1">
                  <a:lumMod val="50000"/>
                  <a:lumOff val="50000"/>
                </a:schemeClr>
              </a:solidFill>
              <a:effectLst>
                <a:outerShdw blurRad="38100" dist="38100" dir="2700000" algn="tl">
                  <a:srgbClr val="000000">
                    <a:alpha val="43137"/>
                  </a:srgbClr>
                </a:outerShdw>
              </a:effectLst>
            </a:endParaRPr>
          </a:p>
        </p:txBody>
      </p:sp>
      <p:sp>
        <p:nvSpPr>
          <p:cNvPr id="4" name="CasellaDiTesto 3"/>
          <p:cNvSpPr txBox="1"/>
          <p:nvPr/>
        </p:nvSpPr>
        <p:spPr>
          <a:xfrm>
            <a:off x="245660" y="6359857"/>
            <a:ext cx="1978925" cy="369332"/>
          </a:xfrm>
          <a:prstGeom prst="rect">
            <a:avLst/>
          </a:prstGeom>
          <a:noFill/>
        </p:spPr>
        <p:txBody>
          <a:bodyPr wrap="square" rtlCol="0">
            <a:spAutoFit/>
          </a:bodyPr>
          <a:lstStyle/>
          <a:p>
            <a:r>
              <a:rPr lang="it-IT" dirty="0" smtClean="0">
                <a:solidFill>
                  <a:schemeClr val="tx1">
                    <a:lumMod val="50000"/>
                    <a:lumOff val="50000"/>
                  </a:schemeClr>
                </a:solidFill>
              </a:rPr>
              <a:t>Elisa</a:t>
            </a:r>
            <a:endParaRPr lang="it-IT" dirty="0">
              <a:solidFill>
                <a:schemeClr val="tx1">
                  <a:lumMod val="50000"/>
                  <a:lumOff val="50000"/>
                </a:schemeClr>
              </a:solidFill>
            </a:endParaRPr>
          </a:p>
        </p:txBody>
      </p:sp>
    </p:spTree>
    <p:extLst>
      <p:ext uri="{BB962C8B-B14F-4D97-AF65-F5344CB8AC3E}">
        <p14:creationId xmlns:p14="http://schemas.microsoft.com/office/powerpoint/2010/main" val="3093235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712803" y="380010"/>
            <a:ext cx="4607188" cy="1132863"/>
          </a:xfrm>
          <a:ln>
            <a:solidFill>
              <a:schemeClr val="accent1"/>
            </a:solidFill>
          </a:ln>
        </p:spPr>
        <p:txBody>
          <a:bodyPr/>
          <a:lstStyle/>
          <a:p>
            <a:pPr algn="ctr"/>
            <a:r>
              <a:rPr lang="it-IT" dirty="0" smtClean="0"/>
              <a:t>ART. 186 c.c. E DEBITO DELLA COMUNIONE</a:t>
            </a:r>
            <a:endParaRPr lang="it-IT" dirty="0"/>
          </a:p>
        </p:txBody>
      </p:sp>
      <p:sp>
        <p:nvSpPr>
          <p:cNvPr id="4" name="Segnaposto contenuto 3"/>
          <p:cNvSpPr>
            <a:spLocks noGrp="1"/>
          </p:cNvSpPr>
          <p:nvPr>
            <p:ph sz="half" idx="2"/>
          </p:nvPr>
        </p:nvSpPr>
        <p:spPr>
          <a:xfrm>
            <a:off x="1567439" y="1862796"/>
            <a:ext cx="4895056" cy="3457349"/>
          </a:xfrm>
        </p:spPr>
        <p:txBody>
          <a:bodyPr>
            <a:normAutofit lnSpcReduction="10000"/>
          </a:bodyPr>
          <a:lstStyle/>
          <a:p>
            <a:pPr marL="0" indent="0" algn="just">
              <a:buNone/>
            </a:pPr>
            <a:r>
              <a:rPr lang="it-IT" dirty="0"/>
              <a:t>Nel caso di coniugi in regime di comunione legale, al fine di stabilire se i beni della comunione rispondano per l'intero debito o solo fino al valore corrispondente alla quota del coniuge obbligato non rileva che il debito abbia origine contrattuale o derivi dalla gestione d'affari, da indebito arricchimento ovvero da fatto dannoso, </a:t>
            </a:r>
            <a:r>
              <a:rPr lang="it-IT" b="1" dirty="0"/>
              <a:t>importando solo stabilire se esso debba qualificarsi come debito personale dei coniugi ovvero come debito della comunione</a:t>
            </a:r>
            <a:r>
              <a:rPr lang="it-IT" dirty="0"/>
              <a:t>.</a:t>
            </a:r>
          </a:p>
          <a:p>
            <a:pPr marL="0" indent="0">
              <a:buNone/>
            </a:pPr>
            <a:r>
              <a:rPr lang="it-IT" dirty="0"/>
              <a:t>Cassazione civile, Sez. Unite, sentenza n. 7640 del 4 agosto 1998</a:t>
            </a:r>
          </a:p>
        </p:txBody>
      </p:sp>
      <p:sp>
        <p:nvSpPr>
          <p:cNvPr id="5" name="Segnaposto testo 4"/>
          <p:cNvSpPr>
            <a:spLocks noGrp="1"/>
          </p:cNvSpPr>
          <p:nvPr>
            <p:ph type="body" sz="quarter" idx="3"/>
          </p:nvPr>
        </p:nvSpPr>
        <p:spPr>
          <a:xfrm>
            <a:off x="6761734" y="344384"/>
            <a:ext cx="4622537" cy="1117580"/>
          </a:xfrm>
          <a:ln>
            <a:solidFill>
              <a:schemeClr val="accent1"/>
            </a:solidFill>
          </a:ln>
        </p:spPr>
        <p:txBody>
          <a:bodyPr/>
          <a:lstStyle/>
          <a:p>
            <a:pPr algn="ctr"/>
            <a:r>
              <a:rPr lang="it-IT" dirty="0" smtClean="0"/>
              <a:t>ART. 189 c.c. E DEBITO DEL SINGOLO CONIUGE</a:t>
            </a:r>
            <a:endParaRPr lang="it-IT" dirty="0"/>
          </a:p>
        </p:txBody>
      </p:sp>
      <p:sp>
        <p:nvSpPr>
          <p:cNvPr id="6" name="Segnaposto contenuto 5"/>
          <p:cNvSpPr>
            <a:spLocks noGrp="1"/>
          </p:cNvSpPr>
          <p:nvPr>
            <p:ph sz="quarter" idx="4"/>
          </p:nvPr>
        </p:nvSpPr>
        <p:spPr>
          <a:xfrm>
            <a:off x="6774221" y="1839046"/>
            <a:ext cx="4895056" cy="3789858"/>
          </a:xfrm>
        </p:spPr>
        <p:txBody>
          <a:bodyPr>
            <a:normAutofit fontScale="92500"/>
          </a:bodyPr>
          <a:lstStyle/>
          <a:p>
            <a:pPr marL="0" indent="0" algn="just">
              <a:buNone/>
            </a:pPr>
            <a:r>
              <a:rPr lang="it-IT" dirty="0"/>
              <a:t>I beni della </a:t>
            </a:r>
            <a:r>
              <a:rPr lang="it-IT" dirty="0" smtClean="0"/>
              <a:t>comunione, </a:t>
            </a:r>
            <a:r>
              <a:rPr lang="it-IT" dirty="0"/>
              <a:t>fino al valore corrispondente alla quota del coniuge obbligato, rispondono, quando i creditori non possono soddisfarsi sui beni </a:t>
            </a:r>
            <a:r>
              <a:rPr lang="it-IT" dirty="0" smtClean="0"/>
              <a:t>personali, </a:t>
            </a:r>
            <a:r>
              <a:rPr lang="it-IT" dirty="0"/>
              <a:t>delle obbligazioni </a:t>
            </a:r>
            <a:r>
              <a:rPr lang="it-IT" dirty="0" smtClean="0"/>
              <a:t>contratte, </a:t>
            </a:r>
            <a:r>
              <a:rPr lang="it-IT" dirty="0"/>
              <a:t>dopo il matrimonio, da uno dei coniugi per il compimento di atti eccedenti l'ordinaria amministrazione senza il necessario consenso </a:t>
            </a:r>
            <a:r>
              <a:rPr lang="it-IT" dirty="0" smtClean="0"/>
              <a:t>dell'altro.</a:t>
            </a:r>
            <a:endParaRPr lang="it-IT" dirty="0"/>
          </a:p>
          <a:p>
            <a:pPr marL="0" indent="0" algn="just">
              <a:buNone/>
            </a:pPr>
            <a:r>
              <a:rPr lang="it-IT" dirty="0" smtClean="0"/>
              <a:t>I </a:t>
            </a:r>
            <a:r>
              <a:rPr lang="it-IT" b="1" dirty="0"/>
              <a:t>creditori particolari di uno dei coniugi</a:t>
            </a:r>
            <a:r>
              <a:rPr lang="it-IT" dirty="0"/>
              <a:t>, anche se il credito è sorto anteriormente al matrimonio, possono </a:t>
            </a:r>
            <a:r>
              <a:rPr lang="it-IT" b="1" dirty="0"/>
              <a:t>soddisfarsi in via </a:t>
            </a:r>
            <a:r>
              <a:rPr lang="it-IT" b="1" dirty="0" smtClean="0"/>
              <a:t>sussidiaria </a:t>
            </a:r>
            <a:r>
              <a:rPr lang="it-IT" b="1" dirty="0"/>
              <a:t>sui beni della </a:t>
            </a:r>
            <a:r>
              <a:rPr lang="it-IT" b="1" dirty="0" smtClean="0"/>
              <a:t>comunione</a:t>
            </a:r>
            <a:r>
              <a:rPr lang="it-IT" dirty="0" smtClean="0"/>
              <a:t>, </a:t>
            </a:r>
            <a:r>
              <a:rPr lang="it-IT" dirty="0"/>
              <a:t>fino al valore corrispondente alla quota del coniuge </a:t>
            </a:r>
            <a:r>
              <a:rPr lang="it-IT" dirty="0" smtClean="0"/>
              <a:t>obbligato. </a:t>
            </a:r>
            <a:r>
              <a:rPr lang="it-IT" dirty="0"/>
              <a:t>Ad essi, se chirografari, sono preferiti i creditori della </a:t>
            </a:r>
            <a:r>
              <a:rPr lang="it-IT" dirty="0" smtClean="0"/>
              <a:t>comunione.</a:t>
            </a:r>
            <a:endParaRPr lang="it-IT" dirty="0"/>
          </a:p>
        </p:txBody>
      </p:sp>
    </p:spTree>
    <p:extLst>
      <p:ext uri="{BB962C8B-B14F-4D97-AF65-F5344CB8AC3E}">
        <p14:creationId xmlns:p14="http://schemas.microsoft.com/office/powerpoint/2010/main" val="571644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08062" y="567048"/>
            <a:ext cx="10018713" cy="1499260"/>
          </a:xfrm>
        </p:spPr>
        <p:txBody>
          <a:bodyPr>
            <a:normAutofit fontScale="90000"/>
          </a:bodyPr>
          <a:lstStyle/>
          <a:p>
            <a:r>
              <a:rPr lang="it-IT" sz="3600" b="1" i="1" dirty="0" smtClean="0">
                <a:solidFill>
                  <a:schemeClr val="accent1"/>
                </a:solidFill>
              </a:rPr>
              <a:t>ESPROPRIAZIONE FORZATA PER DEBITI PERSONALI DEL SINGOLO CONIUGE EX ART. 189 C.C.</a:t>
            </a:r>
            <a:endParaRPr lang="it-IT" sz="3600" b="1" i="1" dirty="0">
              <a:solidFill>
                <a:schemeClr val="accent1"/>
              </a:solidFill>
            </a:endParaRPr>
          </a:p>
        </p:txBody>
      </p:sp>
      <p:sp>
        <p:nvSpPr>
          <p:cNvPr id="4" name="Segnaposto contenuto 3"/>
          <p:cNvSpPr>
            <a:spLocks noGrp="1"/>
          </p:cNvSpPr>
          <p:nvPr>
            <p:ph idx="1"/>
          </p:nvPr>
        </p:nvSpPr>
        <p:spPr>
          <a:xfrm>
            <a:off x="1508060" y="2208811"/>
            <a:ext cx="10018713" cy="3368634"/>
          </a:xfrm>
        </p:spPr>
        <p:txBody>
          <a:bodyPr>
            <a:normAutofit fontScale="77500" lnSpcReduction="20000"/>
          </a:bodyPr>
          <a:lstStyle/>
          <a:p>
            <a:pPr marL="0" indent="0" algn="just">
              <a:buNone/>
            </a:pPr>
            <a:r>
              <a:rPr lang="it-IT" dirty="0" smtClean="0"/>
              <a:t>IL RISPETTO DEL LIMITE QUANTITATIVO DI CUI ALL’ART. 189 COMMA 2 C.C.</a:t>
            </a:r>
          </a:p>
          <a:p>
            <a:pPr marL="0" indent="0" algn="just">
              <a:buNone/>
            </a:pPr>
            <a:r>
              <a:rPr lang="it-IT" dirty="0" smtClean="0"/>
              <a:t>Tale limite deve essere fatto valere dal coniuge non debitore mediante:</a:t>
            </a:r>
          </a:p>
          <a:p>
            <a:pPr algn="just"/>
            <a:r>
              <a:rPr lang="it-IT" dirty="0" smtClean="0"/>
              <a:t>opposizione di terzo o agli atti esecutivi (</a:t>
            </a:r>
            <a:r>
              <a:rPr lang="it-IT" dirty="0" err="1" smtClean="0"/>
              <a:t>Cass</a:t>
            </a:r>
            <a:r>
              <a:rPr lang="it-IT" dirty="0" smtClean="0"/>
              <a:t>. 7169/71)</a:t>
            </a:r>
          </a:p>
          <a:p>
            <a:pPr algn="just"/>
            <a:r>
              <a:rPr lang="it-IT" dirty="0" smtClean="0"/>
              <a:t>opposizione all’esecuzione (De Stefano)</a:t>
            </a:r>
          </a:p>
          <a:p>
            <a:pPr algn="just"/>
            <a:r>
              <a:rPr lang="it-IT" dirty="0"/>
              <a:t>audizione dell'altro coniuge affinché quest'ultimo possa eventualmente far valere le limitazioni di cui agli artt. 187 e 189 cod. civ</a:t>
            </a:r>
            <a:r>
              <a:rPr lang="it-IT" dirty="0" smtClean="0"/>
              <a:t>. all’udienza che dispone la vendita (</a:t>
            </a:r>
            <a:r>
              <a:rPr lang="it-IT" dirty="0" err="1" smtClean="0"/>
              <a:t>Cass</a:t>
            </a:r>
            <a:r>
              <a:rPr lang="it-IT" dirty="0" smtClean="0"/>
              <a:t>. 718/1999)</a:t>
            </a:r>
          </a:p>
          <a:p>
            <a:pPr algn="just"/>
            <a:r>
              <a:rPr lang="it-IT" dirty="0" smtClean="0"/>
              <a:t>onere di richiedere la separazione giudiziale dei beni ex art. 193 comma 2 c.c., provocando così lo scioglimento della comunione e rendendo possibile l’identificazione delle rispettive quote (Corsi)</a:t>
            </a:r>
          </a:p>
          <a:p>
            <a:pPr marL="0" indent="0" algn="just">
              <a:buNone/>
            </a:pPr>
            <a:r>
              <a:rPr lang="it-IT" dirty="0" smtClean="0"/>
              <a:t>	MA sarebbe causa di cessazione non prevista dall’art. 191 c.c.</a:t>
            </a:r>
          </a:p>
        </p:txBody>
      </p:sp>
    </p:spTree>
    <p:extLst>
      <p:ext uri="{BB962C8B-B14F-4D97-AF65-F5344CB8AC3E}">
        <p14:creationId xmlns:p14="http://schemas.microsoft.com/office/powerpoint/2010/main" val="346050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a:xfrm>
            <a:off x="2125683" y="1603169"/>
            <a:ext cx="9579222" cy="3942608"/>
          </a:xfrm>
        </p:spPr>
        <p:txBody>
          <a:bodyPr>
            <a:normAutofit/>
          </a:bodyPr>
          <a:lstStyle/>
          <a:p>
            <a:pPr marL="0" indent="0" algn="just">
              <a:buNone/>
            </a:pPr>
            <a:r>
              <a:rPr lang="it-IT" sz="2000" dirty="0" smtClean="0"/>
              <a:t>DIFFICOLTA’ DI DETERMINAZIONE DEL LIMITE QUANTITATIVO DI CUI ALL’ART. 189 COMMA 2 C.C. </a:t>
            </a:r>
          </a:p>
          <a:p>
            <a:pPr marL="0" indent="0" algn="just">
              <a:buNone/>
            </a:pPr>
            <a:r>
              <a:rPr lang="it-IT" sz="2000" dirty="0"/>
              <a:t>I</a:t>
            </a:r>
            <a:r>
              <a:rPr lang="it-IT" sz="2000" dirty="0" smtClean="0"/>
              <a:t>n particolare se riferito alla comunione nel suo complesso (es. si pensi alla comunione </a:t>
            </a:r>
            <a:r>
              <a:rPr lang="it-IT" sz="2000" i="1" dirty="0" smtClean="0"/>
              <a:t>de residuo </a:t>
            </a:r>
            <a:r>
              <a:rPr lang="it-IT" sz="2000" dirty="0" smtClean="0"/>
              <a:t>o a successivi pignoramenti compiuti da diversi creditori).</a:t>
            </a:r>
          </a:p>
          <a:p>
            <a:pPr marL="0" indent="0" algn="just">
              <a:buNone/>
            </a:pPr>
            <a:r>
              <a:rPr lang="it-IT" sz="2000" dirty="0" smtClean="0"/>
              <a:t>Ipotesi:</a:t>
            </a:r>
          </a:p>
          <a:p>
            <a:pPr algn="just"/>
            <a:r>
              <a:rPr lang="it-IT" sz="2000" dirty="0" smtClean="0"/>
              <a:t>Determinazione del suo preciso ammontare solo durante la divisione (Mangano)</a:t>
            </a:r>
          </a:p>
          <a:p>
            <a:pPr algn="just"/>
            <a:r>
              <a:rPr lang="it-IT" sz="2000" dirty="0" smtClean="0"/>
              <a:t>Determinazione al momento del pignoramento richiamando artt. 2913 e 2914 c.c. (</a:t>
            </a:r>
            <a:r>
              <a:rPr lang="it-IT" sz="2000" dirty="0" err="1" smtClean="0"/>
              <a:t>Galasso</a:t>
            </a:r>
            <a:r>
              <a:rPr lang="it-IT" sz="2000" dirty="0"/>
              <a:t>)</a:t>
            </a:r>
            <a:endParaRPr lang="it-IT" sz="2000" dirty="0" smtClean="0"/>
          </a:p>
        </p:txBody>
      </p:sp>
    </p:spTree>
    <p:extLst>
      <p:ext uri="{BB962C8B-B14F-4D97-AF65-F5344CB8AC3E}">
        <p14:creationId xmlns:p14="http://schemas.microsoft.com/office/powerpoint/2010/main" val="4223906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60560" y="341416"/>
            <a:ext cx="10018713" cy="924636"/>
          </a:xfrm>
        </p:spPr>
        <p:txBody>
          <a:bodyPr>
            <a:normAutofit/>
          </a:bodyPr>
          <a:lstStyle/>
          <a:p>
            <a:r>
              <a:rPr lang="it-IT" sz="2400" b="1" i="1" dirty="0" smtClean="0">
                <a:solidFill>
                  <a:schemeClr val="accent1"/>
                </a:solidFill>
              </a:rPr>
              <a:t>RIPARTIZIONE DEL RICAVATO</a:t>
            </a:r>
            <a:endParaRPr lang="it-IT" sz="2400" b="1" i="1" dirty="0">
              <a:solidFill>
                <a:schemeClr val="accent1"/>
              </a:solidFill>
            </a:endParaRPr>
          </a:p>
        </p:txBody>
      </p:sp>
      <p:sp>
        <p:nvSpPr>
          <p:cNvPr id="3" name="Segnaposto testo 2"/>
          <p:cNvSpPr>
            <a:spLocks noGrp="1"/>
          </p:cNvSpPr>
          <p:nvPr>
            <p:ph type="body" idx="1"/>
          </p:nvPr>
        </p:nvSpPr>
        <p:spPr>
          <a:xfrm>
            <a:off x="1748428" y="1392967"/>
            <a:ext cx="4607188" cy="910845"/>
          </a:xfrm>
          <a:ln>
            <a:solidFill>
              <a:schemeClr val="accent1"/>
            </a:solidFill>
          </a:ln>
        </p:spPr>
        <p:txBody>
          <a:bodyPr/>
          <a:lstStyle/>
          <a:p>
            <a:pPr algn="ctr"/>
            <a:r>
              <a:rPr lang="it-IT" sz="2200" dirty="0" err="1" smtClean="0"/>
              <a:t>Cass</a:t>
            </a:r>
            <a:r>
              <a:rPr lang="it-IT" sz="2200" dirty="0" smtClean="0"/>
              <a:t>. 6575/2013</a:t>
            </a:r>
          </a:p>
          <a:p>
            <a:pPr algn="ctr"/>
            <a:r>
              <a:rPr lang="it-IT" sz="2200" dirty="0" err="1" smtClean="0"/>
              <a:t>Cass</a:t>
            </a:r>
            <a:r>
              <a:rPr lang="it-IT" sz="2200" dirty="0" smtClean="0"/>
              <a:t>. 6230/2016</a:t>
            </a:r>
            <a:endParaRPr lang="it-IT" sz="2200" dirty="0"/>
          </a:p>
        </p:txBody>
      </p:sp>
      <p:sp>
        <p:nvSpPr>
          <p:cNvPr id="4" name="Segnaposto contenuto 3"/>
          <p:cNvSpPr>
            <a:spLocks noGrp="1"/>
          </p:cNvSpPr>
          <p:nvPr>
            <p:ph sz="half" idx="2"/>
          </p:nvPr>
        </p:nvSpPr>
        <p:spPr>
          <a:xfrm>
            <a:off x="1472436" y="2624446"/>
            <a:ext cx="4895056" cy="3333007"/>
          </a:xfrm>
        </p:spPr>
        <p:txBody>
          <a:bodyPr>
            <a:normAutofit lnSpcReduction="10000"/>
          </a:bodyPr>
          <a:lstStyle/>
          <a:p>
            <a:pPr marL="0" indent="0" algn="just">
              <a:buNone/>
            </a:pPr>
            <a:r>
              <a:rPr lang="it-IT" dirty="0" smtClean="0"/>
              <a:t>Metà al coniuge esecutato (e quindi destinata alla distribuzione) e metà al coniuge non esecutato (a lordo delle spese di procedura): come in caso di scioglimento della comunione nel suo complesso ex art. 194 c.c. (normale conseguenza della presenza di due diritti di comproprietà solidale sull’intero in capo ad entrambi i coniugi)</a:t>
            </a:r>
            <a:endParaRPr lang="it-IT" dirty="0"/>
          </a:p>
          <a:p>
            <a:pPr marL="0" indent="0" algn="just">
              <a:buNone/>
            </a:pPr>
            <a:r>
              <a:rPr lang="it-IT" dirty="0" smtClean="0"/>
              <a:t>Il versamento della metà del ricavato al coniuge terzo non richiede un intervento di questi</a:t>
            </a:r>
          </a:p>
          <a:p>
            <a:pPr marL="0" indent="0" algn="just">
              <a:buNone/>
            </a:pPr>
            <a:r>
              <a:rPr lang="it-IT" dirty="0" smtClean="0"/>
              <a:t>Limite dell’art. 189 applicato nella fase distributiva del ricavato alla vendita (Mangano)</a:t>
            </a:r>
            <a:endParaRPr lang="it-IT" dirty="0"/>
          </a:p>
        </p:txBody>
      </p:sp>
      <p:sp>
        <p:nvSpPr>
          <p:cNvPr id="5" name="Segnaposto testo 4"/>
          <p:cNvSpPr>
            <a:spLocks noGrp="1"/>
          </p:cNvSpPr>
          <p:nvPr>
            <p:ph type="body" sz="quarter" idx="3"/>
          </p:nvPr>
        </p:nvSpPr>
        <p:spPr>
          <a:xfrm>
            <a:off x="6904238" y="1519882"/>
            <a:ext cx="4622537" cy="576262"/>
          </a:xfrm>
          <a:ln>
            <a:solidFill>
              <a:schemeClr val="accent1"/>
            </a:solidFill>
          </a:ln>
        </p:spPr>
        <p:txBody>
          <a:bodyPr/>
          <a:lstStyle/>
          <a:p>
            <a:pPr algn="ctr"/>
            <a:r>
              <a:rPr lang="it-IT" sz="2200" dirty="0" smtClean="0"/>
              <a:t>Dottrina</a:t>
            </a:r>
            <a:endParaRPr lang="it-IT" sz="2200" dirty="0"/>
          </a:p>
        </p:txBody>
      </p:sp>
      <p:sp>
        <p:nvSpPr>
          <p:cNvPr id="6" name="Segnaposto contenuto 5"/>
          <p:cNvSpPr>
            <a:spLocks noGrp="1"/>
          </p:cNvSpPr>
          <p:nvPr>
            <p:ph sz="quarter" idx="4"/>
          </p:nvPr>
        </p:nvSpPr>
        <p:spPr>
          <a:xfrm>
            <a:off x="6916726" y="2220686"/>
            <a:ext cx="4895056" cy="4061361"/>
          </a:xfrm>
        </p:spPr>
        <p:txBody>
          <a:bodyPr>
            <a:noAutofit/>
          </a:bodyPr>
          <a:lstStyle/>
          <a:p>
            <a:pPr marL="0" indent="0" algn="just">
              <a:buNone/>
            </a:pPr>
            <a:r>
              <a:rPr lang="it-IT" sz="1600" dirty="0" err="1" smtClean="0"/>
              <a:t>Interpretatio</a:t>
            </a:r>
            <a:r>
              <a:rPr lang="it-IT" sz="1600" dirty="0" smtClean="0"/>
              <a:t> </a:t>
            </a:r>
            <a:r>
              <a:rPr lang="it-IT" sz="1600" dirty="0" err="1" smtClean="0"/>
              <a:t>abrogans</a:t>
            </a:r>
            <a:r>
              <a:rPr lang="it-IT" sz="1600" dirty="0" smtClean="0"/>
              <a:t> dell’art. 192 comma 2 c.c. che prevede che, nel momento dello scioglimento della comunione legale, </a:t>
            </a:r>
            <a:r>
              <a:rPr lang="it-IT" sz="1600" b="1" dirty="0" smtClean="0"/>
              <a:t>l’obbligo del rimborso del valore dei beni sottoposti es esecuzione per crediti particolari</a:t>
            </a:r>
            <a:r>
              <a:rPr lang="it-IT" sz="1600" dirty="0" smtClean="0"/>
              <a:t>.</a:t>
            </a:r>
          </a:p>
          <a:p>
            <a:pPr marL="0" indent="0" algn="just">
              <a:buNone/>
            </a:pPr>
            <a:r>
              <a:rPr lang="it-IT" sz="1600" dirty="0" smtClean="0"/>
              <a:t>Se quindi coniuge non esecutato non fa valere il superamento del limite di cui all’art. 189 comma 2 c.c., allora tutto il ricavato sarà destinato al soddisfacimento dei creditori dell’unico coniuge obbligato personalmente.</a:t>
            </a:r>
          </a:p>
          <a:p>
            <a:pPr marL="0" indent="0" algn="just">
              <a:buNone/>
            </a:pPr>
            <a:r>
              <a:rPr lang="it-IT" sz="1600" dirty="0" smtClean="0"/>
              <a:t>Intero ricavato attribuito ai creditori particolari del coniuge obbligato per debiti personali.</a:t>
            </a:r>
          </a:p>
          <a:p>
            <a:pPr marL="0" indent="0" algn="just">
              <a:buNone/>
            </a:pPr>
            <a:r>
              <a:rPr lang="it-IT" sz="1600" dirty="0" smtClean="0"/>
              <a:t>Limite dell’art. 189 c.c.. rileverebbe solo per impedire aggressione esecutiva di un valore superiore alla metà dell’oggetto della comunione legale nel suo complesso (Corsi; Acone)</a:t>
            </a:r>
            <a:endParaRPr lang="it-IT" sz="1600" dirty="0"/>
          </a:p>
        </p:txBody>
      </p:sp>
      <p:cxnSp>
        <p:nvCxnSpPr>
          <p:cNvPr id="8" name="Connettore 2 7"/>
          <p:cNvCxnSpPr>
            <a:stCxn id="2" idx="2"/>
            <a:endCxn id="3" idx="0"/>
          </p:cNvCxnSpPr>
          <p:nvPr/>
        </p:nvCxnSpPr>
        <p:spPr>
          <a:xfrm flipH="1">
            <a:off x="4052022" y="1266052"/>
            <a:ext cx="2417895" cy="1269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a:stCxn id="2" idx="2"/>
            <a:endCxn id="5" idx="0"/>
          </p:cNvCxnSpPr>
          <p:nvPr/>
        </p:nvCxnSpPr>
        <p:spPr>
          <a:xfrm>
            <a:off x="6469917" y="1266052"/>
            <a:ext cx="2745590" cy="2538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7331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solidFill>
                  <a:srgbClr val="FF0000"/>
                </a:solidFill>
              </a:rPr>
              <a:t/>
            </a:r>
            <a:br>
              <a:rPr lang="it-IT" dirty="0">
                <a:solidFill>
                  <a:srgbClr val="FF0000"/>
                </a:solidFill>
              </a:rPr>
            </a:br>
            <a:endParaRPr lang="it-IT" dirty="0"/>
          </a:p>
        </p:txBody>
      </p:sp>
      <p:sp>
        <p:nvSpPr>
          <p:cNvPr id="4" name="Sottotitolo 2"/>
          <p:cNvSpPr>
            <a:spLocks noGrp="1"/>
          </p:cNvSpPr>
          <p:nvPr>
            <p:ph idx="1"/>
          </p:nvPr>
        </p:nvSpPr>
        <p:spPr>
          <a:xfrm>
            <a:off x="4790364" y="4380931"/>
            <a:ext cx="6933063" cy="1410269"/>
          </a:xfrm>
        </p:spPr>
        <p:txBody>
          <a:bodyPr>
            <a:normAutofit/>
          </a:bodyPr>
          <a:lstStyle/>
          <a:p>
            <a:pPr marL="0" indent="0" algn="just">
              <a:buNone/>
            </a:pPr>
            <a:r>
              <a:rPr lang="it-IT" sz="1800" dirty="0" smtClean="0">
                <a:solidFill>
                  <a:schemeClr val="tx1">
                    <a:lumMod val="50000"/>
                    <a:lumOff val="50000"/>
                  </a:schemeClr>
                </a:solidFill>
                <a:effectLst>
                  <a:outerShdw blurRad="38100" dist="38100" dir="2700000" algn="tl">
                    <a:srgbClr val="000000">
                      <a:alpha val="43137"/>
                    </a:srgbClr>
                  </a:outerShdw>
                </a:effectLst>
              </a:rPr>
              <a:t>«E se non v’è dispiaciuta affatto</a:t>
            </a:r>
            <a:r>
              <a:rPr lang="it-IT" sz="1800" dirty="0">
                <a:solidFill>
                  <a:schemeClr val="tx1">
                    <a:lumMod val="50000"/>
                    <a:lumOff val="50000"/>
                  </a:schemeClr>
                </a:solidFill>
                <a:effectLst>
                  <a:outerShdw blurRad="38100" dist="38100" dir="2700000" algn="tl">
                    <a:srgbClr val="000000">
                      <a:alpha val="43137"/>
                    </a:srgbClr>
                  </a:outerShdw>
                </a:effectLst>
              </a:rPr>
              <a:t>, vogliatene bene a chi l’ha scritta, e anche un pochino a chi l’ha raccomodata. Ma se in vece fossimo riusciti ad annoiarvi, credete che non s’è fatto </a:t>
            </a:r>
            <a:r>
              <a:rPr lang="it-IT" sz="1800" dirty="0" smtClean="0">
                <a:solidFill>
                  <a:schemeClr val="tx1">
                    <a:lumMod val="50000"/>
                    <a:lumOff val="50000"/>
                  </a:schemeClr>
                </a:solidFill>
                <a:effectLst>
                  <a:outerShdw blurRad="38100" dist="38100" dir="2700000" algn="tl">
                    <a:srgbClr val="000000">
                      <a:alpha val="43137"/>
                    </a:srgbClr>
                  </a:outerShdw>
                </a:effectLst>
              </a:rPr>
              <a:t>apposta»</a:t>
            </a:r>
          </a:p>
          <a:p>
            <a:pPr marL="0" indent="0" algn="r">
              <a:buNone/>
            </a:pPr>
            <a:r>
              <a:rPr lang="it-IT" sz="1800" dirty="0" smtClean="0">
                <a:solidFill>
                  <a:schemeClr val="tx1">
                    <a:lumMod val="50000"/>
                    <a:lumOff val="50000"/>
                  </a:schemeClr>
                </a:solidFill>
                <a:effectLst>
                  <a:outerShdw blurRad="38100" dist="38100" dir="2700000" algn="tl">
                    <a:srgbClr val="000000">
                      <a:alpha val="43137"/>
                    </a:srgbClr>
                  </a:outerShdw>
                </a:effectLst>
              </a:rPr>
              <a:t>Manzoni, I promessi sposi</a:t>
            </a:r>
            <a:endParaRPr lang="it-IT" sz="1800" dirty="0">
              <a:solidFill>
                <a:schemeClr val="tx1">
                  <a:lumMod val="50000"/>
                  <a:lumOff val="50000"/>
                </a:schemeClr>
              </a:solidFill>
              <a:effectLst>
                <a:outerShdw blurRad="38100" dist="38100" dir="2700000" algn="tl">
                  <a:srgbClr val="000000">
                    <a:alpha val="43137"/>
                  </a:srgbClr>
                </a:outerShdw>
              </a:effectLst>
            </a:endParaRPr>
          </a:p>
        </p:txBody>
      </p:sp>
      <p:sp>
        <p:nvSpPr>
          <p:cNvPr id="5" name="Rettangolo 4"/>
          <p:cNvSpPr/>
          <p:nvPr/>
        </p:nvSpPr>
        <p:spPr>
          <a:xfrm>
            <a:off x="1624084" y="3244334"/>
            <a:ext cx="9976513" cy="923330"/>
          </a:xfrm>
          <a:prstGeom prst="rect">
            <a:avLst/>
          </a:prstGeom>
        </p:spPr>
        <p:txBody>
          <a:bodyPr wrap="square">
            <a:spAutoFit/>
          </a:bodyPr>
          <a:lstStyle/>
          <a:p>
            <a:pPr algn="ctr"/>
            <a:r>
              <a:rPr lang="it-IT" sz="5400" b="1" dirty="0" smtClean="0">
                <a:solidFill>
                  <a:schemeClr val="accent1"/>
                </a:solidFill>
                <a:effectLst>
                  <a:outerShdw blurRad="38100" dist="38100" dir="2700000" algn="tl">
                    <a:srgbClr val="000000">
                      <a:alpha val="43137"/>
                    </a:srgbClr>
                  </a:outerShdw>
                </a:effectLst>
              </a:rPr>
              <a:t>Grazie per l’attenzione.</a:t>
            </a:r>
            <a:endParaRPr lang="it-IT" sz="5400" b="1" dirty="0">
              <a:solidFill>
                <a:schemeClr val="accent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90210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65277" y="173967"/>
            <a:ext cx="8734568" cy="1500454"/>
          </a:xfrm>
          <a:noFill/>
          <a:ln w="38100">
            <a:noFill/>
          </a:ln>
        </p:spPr>
        <p:style>
          <a:lnRef idx="1">
            <a:schemeClr val="accent1"/>
          </a:lnRef>
          <a:fillRef idx="2">
            <a:schemeClr val="accent1"/>
          </a:fillRef>
          <a:effectRef idx="1">
            <a:schemeClr val="accent1"/>
          </a:effectRef>
          <a:fontRef idx="minor">
            <a:schemeClr val="dk1"/>
          </a:fontRef>
        </p:style>
        <p:txBody>
          <a:bodyPr>
            <a:noAutofit/>
          </a:bodyPr>
          <a:lstStyle/>
          <a:p>
            <a:pPr algn="ctr"/>
            <a:r>
              <a:rPr lang="it-IT" sz="3600" b="1" i="1" dirty="0" smtClean="0">
                <a:solidFill>
                  <a:schemeClr val="accent1"/>
                </a:solidFill>
              </a:rPr>
              <a:t>ESTINZIONE PER RINUNCIA</a:t>
            </a:r>
            <a:br>
              <a:rPr lang="it-IT" sz="3600" b="1" i="1" dirty="0" smtClean="0">
                <a:solidFill>
                  <a:schemeClr val="accent1"/>
                </a:solidFill>
              </a:rPr>
            </a:br>
            <a:r>
              <a:rPr lang="it-IT" sz="3600" b="1" i="1" dirty="0" smtClean="0">
                <a:solidFill>
                  <a:schemeClr val="accent1"/>
                </a:solidFill>
              </a:rPr>
              <a:t>ARTT. 306 COMMA 4 E 632 C.P.C.</a:t>
            </a:r>
            <a:r>
              <a:rPr lang="it-IT" sz="3600" b="1" i="1" dirty="0">
                <a:solidFill>
                  <a:schemeClr val="accent1"/>
                </a:solidFill>
              </a:rPr>
              <a:t/>
            </a:r>
            <a:br>
              <a:rPr lang="it-IT" sz="3600" b="1" i="1" dirty="0">
                <a:solidFill>
                  <a:schemeClr val="accent1"/>
                </a:solidFill>
              </a:rPr>
            </a:br>
            <a:r>
              <a:rPr lang="it-IT" sz="3600" b="1" i="1" dirty="0" smtClean="0">
                <a:solidFill>
                  <a:schemeClr val="accent1"/>
                </a:solidFill>
              </a:rPr>
              <a:t>spese a carico del rinunciante</a:t>
            </a:r>
            <a:endParaRPr lang="it-IT" sz="3600" b="1" i="1" dirty="0">
              <a:solidFill>
                <a:schemeClr val="accent1"/>
              </a:solidFill>
            </a:endParaRPr>
          </a:p>
        </p:txBody>
      </p:sp>
      <p:sp>
        <p:nvSpPr>
          <p:cNvPr id="6" name="CasellaDiTesto 5"/>
          <p:cNvSpPr txBox="1"/>
          <p:nvPr/>
        </p:nvSpPr>
        <p:spPr>
          <a:xfrm>
            <a:off x="1965273" y="3572264"/>
            <a:ext cx="8734567" cy="2739211"/>
          </a:xfrm>
          <a:prstGeom prst="rect">
            <a:avLst/>
          </a:prstGeom>
          <a:noFill/>
        </p:spPr>
        <p:txBody>
          <a:bodyPr wrap="square" rtlCol="0">
            <a:spAutoFit/>
          </a:bodyPr>
          <a:lstStyle/>
          <a:p>
            <a:pPr algn="just"/>
            <a:r>
              <a:rPr lang="it-IT" sz="1900" dirty="0"/>
              <a:t>Il novellato art. 632, comma 1 </a:t>
            </a:r>
            <a:r>
              <a:rPr lang="it-IT" sz="1900" dirty="0" err="1"/>
              <a:t>c.p.c.</a:t>
            </a:r>
            <a:r>
              <a:rPr lang="it-IT" sz="1900" dirty="0"/>
              <a:t>, riguarda </a:t>
            </a:r>
            <a:r>
              <a:rPr lang="it-IT" sz="1900" b="1" dirty="0"/>
              <a:t>esclusivamente situazioni in cui</a:t>
            </a:r>
            <a:r>
              <a:rPr lang="it-IT" sz="1900" dirty="0"/>
              <a:t>, nel caso di estinzione del processo esecutivo, </a:t>
            </a:r>
            <a:r>
              <a:rPr lang="it-IT" sz="1900" b="1" dirty="0"/>
              <a:t>una delle parti ha diritto al rimborso </a:t>
            </a:r>
            <a:r>
              <a:rPr lang="it-IT" sz="1900" dirty="0"/>
              <a:t>delle spese sostenute; il che si verifica </a:t>
            </a:r>
            <a:r>
              <a:rPr lang="it-IT" sz="1900" b="1" dirty="0"/>
              <a:t>solo nell'ipotesi di rinuncia agli atti</a:t>
            </a:r>
            <a:r>
              <a:rPr lang="it-IT" sz="1900" dirty="0"/>
              <a:t>, nella quale - ai sensi del combinato disposto degli artt. 629, </a:t>
            </a:r>
            <a:r>
              <a:rPr lang="it-IT" sz="1900" dirty="0" err="1"/>
              <a:t>ult</a:t>
            </a:r>
            <a:r>
              <a:rPr lang="it-IT" sz="1900" dirty="0"/>
              <a:t>. co., 306, </a:t>
            </a:r>
            <a:r>
              <a:rPr lang="it-IT" sz="1900" dirty="0" err="1"/>
              <a:t>ult</a:t>
            </a:r>
            <a:r>
              <a:rPr lang="it-IT" sz="1900" dirty="0"/>
              <a:t>. co. - le spese eventualmente sostenute dal debitore e dalle altre parti aventi diritto alla refusione sono poste a carico del rinunciante. </a:t>
            </a:r>
            <a:endParaRPr lang="it-IT" sz="1900" dirty="0" smtClean="0"/>
          </a:p>
          <a:p>
            <a:pPr lvl="0" algn="just"/>
            <a:r>
              <a:rPr lang="it-IT" sz="1900" b="1" dirty="0" smtClean="0"/>
              <a:t>Ne </a:t>
            </a:r>
            <a:r>
              <a:rPr lang="it-IT" sz="1900" b="1" dirty="0"/>
              <a:t>permette la liquidazione esclusivamente qualora, in forza di ulteriori norme, nonostante l'estinzione del processo, una delle parti abbia il diritto di ottenerne dalle altre il </a:t>
            </a:r>
            <a:r>
              <a:rPr lang="it-IT" sz="1900" b="1" dirty="0" smtClean="0"/>
              <a:t>rimborso </a:t>
            </a:r>
            <a:r>
              <a:rPr lang="it-IT" sz="2000" dirty="0" err="1"/>
              <a:t>Cass</a:t>
            </a:r>
            <a:r>
              <a:rPr lang="it-IT" sz="2000" dirty="0"/>
              <a:t>. Sez. 3, Sentenza n. 1109 del </a:t>
            </a:r>
            <a:r>
              <a:rPr lang="it-IT" sz="2000" dirty="0" smtClean="0"/>
              <a:t>24/01/2003</a:t>
            </a:r>
            <a:endParaRPr lang="it-IT" sz="2000" dirty="0"/>
          </a:p>
        </p:txBody>
      </p:sp>
      <p:sp>
        <p:nvSpPr>
          <p:cNvPr id="12" name="CasellaDiTesto 11"/>
          <p:cNvSpPr txBox="1"/>
          <p:nvPr/>
        </p:nvSpPr>
        <p:spPr>
          <a:xfrm>
            <a:off x="1965275" y="1920166"/>
            <a:ext cx="8734567" cy="1200329"/>
          </a:xfrm>
          <a:prstGeom prst="rect">
            <a:avLst/>
          </a:prstGeom>
          <a:noFill/>
        </p:spPr>
        <p:txBody>
          <a:bodyPr wrap="square" rtlCol="0">
            <a:spAutoFit/>
          </a:bodyPr>
          <a:lstStyle/>
          <a:p>
            <a:r>
              <a:rPr lang="it-IT" u="sng" dirty="0" smtClean="0"/>
              <a:t>ART 632 COMMA 1 C.P.C.</a:t>
            </a:r>
          </a:p>
          <a:p>
            <a:pPr algn="just"/>
            <a:r>
              <a:rPr lang="it-IT" dirty="0"/>
              <a:t>Con </a:t>
            </a:r>
            <a:r>
              <a:rPr lang="it-IT" dirty="0" smtClean="0"/>
              <a:t>l’ordinanza che dichiara l’estinzione della procedura il </a:t>
            </a:r>
            <a:r>
              <a:rPr lang="it-IT" dirty="0"/>
              <a:t>giudice dell'esecuzione provvede alla liquidazione delle spese sostenute dalle parti, </a:t>
            </a:r>
            <a:r>
              <a:rPr lang="it-IT" u="sng" dirty="0"/>
              <a:t>se richiesto</a:t>
            </a:r>
            <a:r>
              <a:rPr lang="it-IT" dirty="0"/>
              <a:t>, e alla liquidazione dei compensi spettanti all'eventuale delegato ai sensi dell'articolo </a:t>
            </a:r>
            <a:r>
              <a:rPr lang="it-IT" dirty="0" smtClean="0"/>
              <a:t>591bis </a:t>
            </a:r>
            <a:r>
              <a:rPr lang="it-IT" dirty="0" err="1" smtClean="0"/>
              <a:t>c.p.c.</a:t>
            </a:r>
            <a:endParaRPr lang="it-IT" dirty="0"/>
          </a:p>
        </p:txBody>
      </p:sp>
      <p:sp>
        <p:nvSpPr>
          <p:cNvPr id="14" name="Freccia in giù 13"/>
          <p:cNvSpPr/>
          <p:nvPr/>
        </p:nvSpPr>
        <p:spPr>
          <a:xfrm>
            <a:off x="5969142" y="3120495"/>
            <a:ext cx="726831" cy="4337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1453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1760557" y="1923506"/>
            <a:ext cx="9636369" cy="3139321"/>
          </a:xfrm>
          <a:prstGeom prst="rect">
            <a:avLst/>
          </a:prstGeom>
          <a:noFill/>
        </p:spPr>
        <p:txBody>
          <a:bodyPr wrap="square" rtlCol="0">
            <a:spAutoFit/>
          </a:bodyPr>
          <a:lstStyle/>
          <a:p>
            <a:pPr algn="just"/>
            <a:r>
              <a:rPr lang="it-IT" sz="2200" dirty="0" smtClean="0"/>
              <a:t>Ne </a:t>
            </a:r>
            <a:r>
              <a:rPr lang="it-IT" sz="2200" dirty="0"/>
              <a:t>consegue, che, interpretando come compatibili tra loro le due diverse disposizioni del citato art. </a:t>
            </a:r>
            <a:r>
              <a:rPr lang="it-IT" sz="2200" dirty="0" smtClean="0"/>
              <a:t>632 </a:t>
            </a:r>
            <a:r>
              <a:rPr lang="it-IT" sz="2200" dirty="0" err="1" smtClean="0"/>
              <a:t>c.p.c.</a:t>
            </a:r>
            <a:r>
              <a:rPr lang="it-IT" sz="2200" dirty="0" smtClean="0"/>
              <a:t>, </a:t>
            </a:r>
            <a:r>
              <a:rPr lang="it-IT" sz="2200" dirty="0"/>
              <a:t>deve ritenersi che </a:t>
            </a:r>
            <a:r>
              <a:rPr lang="it-IT" sz="2200" b="1" dirty="0"/>
              <a:t>solo ove la dichiarazione di estinzione sia richiesta al giudice dal debitore e dal creditore di comune accordo, con previsione di accollo totale o parziale delle spese al primo, il creditore può chiedere la liquidazione delle spese da lui sostenute, </a:t>
            </a:r>
            <a:r>
              <a:rPr lang="it-IT" sz="2200" dirty="0"/>
              <a:t>mentre il giudice richiestone dal solo creditore procedente non può emettere un provvedimento di liquidazione in suo favore, ostandovi l'espresso richiamo, nell'ultimo comma, all'art. 310 cod. </a:t>
            </a:r>
            <a:r>
              <a:rPr lang="it-IT" sz="2200" dirty="0" err="1"/>
              <a:t>proc</a:t>
            </a:r>
            <a:r>
              <a:rPr lang="it-IT" sz="2200" dirty="0"/>
              <a:t>. civ.</a:t>
            </a:r>
          </a:p>
          <a:p>
            <a:pPr algn="just"/>
            <a:r>
              <a:rPr lang="it-IT" sz="2200" dirty="0"/>
              <a:t> </a:t>
            </a:r>
            <a:r>
              <a:rPr lang="it-IT" sz="2200" dirty="0" err="1"/>
              <a:t>Cass</a:t>
            </a:r>
            <a:r>
              <a:rPr lang="it-IT" sz="2200" dirty="0"/>
              <a:t>. Sez. 3, Sentenza n. 15374 del 13/07/2011 </a:t>
            </a:r>
            <a:endParaRPr lang="it-IT" sz="2200" dirty="0" smtClean="0"/>
          </a:p>
        </p:txBody>
      </p:sp>
      <p:sp>
        <p:nvSpPr>
          <p:cNvPr id="7" name="CasellaDiTesto 6"/>
          <p:cNvSpPr txBox="1"/>
          <p:nvPr/>
        </p:nvSpPr>
        <p:spPr>
          <a:xfrm>
            <a:off x="1871490" y="375138"/>
            <a:ext cx="8734567" cy="1323439"/>
          </a:xfrm>
          <a:prstGeom prst="rect">
            <a:avLst/>
          </a:prstGeom>
          <a:noFill/>
        </p:spPr>
        <p:txBody>
          <a:bodyPr wrap="square" rtlCol="0">
            <a:spAutoFit/>
          </a:bodyPr>
          <a:lstStyle/>
          <a:p>
            <a:pPr algn="just"/>
            <a:r>
              <a:rPr lang="it-IT" sz="2000" u="sng" dirty="0" smtClean="0"/>
              <a:t>ART 632 COMMA 3 C.P.C.</a:t>
            </a:r>
          </a:p>
          <a:p>
            <a:pPr algn="just"/>
            <a:r>
              <a:rPr lang="it-IT" sz="2000" dirty="0"/>
              <a:t>Si applica la disposizione </a:t>
            </a:r>
            <a:r>
              <a:rPr lang="it-IT" sz="2000" dirty="0" smtClean="0"/>
              <a:t>dell'art.</a:t>
            </a:r>
            <a:r>
              <a:rPr lang="it-IT" sz="2000" dirty="0"/>
              <a:t> 310 ultimo </a:t>
            </a:r>
            <a:r>
              <a:rPr lang="it-IT" sz="2000" dirty="0" smtClean="0"/>
              <a:t>comma </a:t>
            </a:r>
            <a:r>
              <a:rPr lang="it-IT" sz="2000" dirty="0" err="1" smtClean="0"/>
              <a:t>c.p.c.</a:t>
            </a:r>
            <a:endParaRPr lang="it-IT" sz="2000" dirty="0" smtClean="0"/>
          </a:p>
          <a:p>
            <a:pPr algn="just"/>
            <a:r>
              <a:rPr lang="it-IT" sz="2000" u="sng" dirty="0"/>
              <a:t>ART </a:t>
            </a:r>
            <a:r>
              <a:rPr lang="it-IT" sz="2000" u="sng" dirty="0" smtClean="0"/>
              <a:t>310 COMMA 4 </a:t>
            </a:r>
            <a:r>
              <a:rPr lang="it-IT" sz="2000" u="sng" dirty="0"/>
              <a:t>C.P.C.</a:t>
            </a:r>
          </a:p>
          <a:p>
            <a:pPr algn="just"/>
            <a:r>
              <a:rPr lang="it-IT" sz="2000" dirty="0" smtClean="0"/>
              <a:t>Le spese restano a carico delle parti che le hanno anticipate</a:t>
            </a:r>
            <a:endParaRPr lang="it-IT" sz="2000" dirty="0"/>
          </a:p>
        </p:txBody>
      </p:sp>
      <p:sp>
        <p:nvSpPr>
          <p:cNvPr id="4" name="Freccia in giù 3"/>
          <p:cNvSpPr/>
          <p:nvPr/>
        </p:nvSpPr>
        <p:spPr>
          <a:xfrm>
            <a:off x="9107309" y="1042466"/>
            <a:ext cx="1207476" cy="7151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67081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1697002" y="548373"/>
            <a:ext cx="9429556" cy="707886"/>
          </a:xfrm>
          <a:prstGeom prst="rect">
            <a:avLst/>
          </a:prstGeom>
          <a:noFill/>
        </p:spPr>
        <p:txBody>
          <a:bodyPr wrap="square" rtlCol="0">
            <a:spAutoFit/>
          </a:bodyPr>
          <a:lstStyle/>
          <a:p>
            <a:pPr algn="just"/>
            <a:r>
              <a:rPr lang="it-IT" sz="2000" u="sng" dirty="0" smtClean="0"/>
              <a:t>ART 306 COMMA 4 C.P.C.</a:t>
            </a:r>
          </a:p>
          <a:p>
            <a:pPr algn="just"/>
            <a:r>
              <a:rPr lang="it-IT" sz="2000" dirty="0"/>
              <a:t>Il rinunciante deve rimborsare le spese alle altre parti, salvo diverso accordo tra loro.</a:t>
            </a:r>
          </a:p>
        </p:txBody>
      </p:sp>
      <p:sp>
        <p:nvSpPr>
          <p:cNvPr id="6" name="Rettangolo 5"/>
          <p:cNvSpPr/>
          <p:nvPr/>
        </p:nvSpPr>
        <p:spPr>
          <a:xfrm>
            <a:off x="1697002" y="2699748"/>
            <a:ext cx="9076506" cy="3139321"/>
          </a:xfrm>
          <a:prstGeom prst="rect">
            <a:avLst/>
          </a:prstGeom>
        </p:spPr>
        <p:txBody>
          <a:bodyPr wrap="square">
            <a:spAutoFit/>
          </a:bodyPr>
          <a:lstStyle/>
          <a:p>
            <a:pPr algn="just"/>
            <a:r>
              <a:rPr lang="it-IT" sz="2200" dirty="0"/>
              <a:t>La disposizione dell'ultimo comma dell'art. 306 cod. </a:t>
            </a:r>
            <a:r>
              <a:rPr lang="it-IT" sz="2200" dirty="0" err="1"/>
              <a:t>proc</a:t>
            </a:r>
            <a:r>
              <a:rPr lang="it-IT" sz="2200" dirty="0"/>
              <a:t>. civ., a norma della quale, se non vi è un diverso accordo, la parte che ha rinunciato agli atti del processo deve rimborsare le spese alle altre parti, è applicabile, in virtù dell'espresso richiamo dell'art. 629 cod. </a:t>
            </a:r>
            <a:r>
              <a:rPr lang="it-IT" sz="2200" dirty="0" err="1"/>
              <a:t>proc</a:t>
            </a:r>
            <a:r>
              <a:rPr lang="it-IT" sz="2200" dirty="0"/>
              <a:t>. civ., anche nel processo esecutivo. (In applicazione del riportato principio, la S.C. ha cassato senza rinvio il provvedimento col quale il giudice dell'esecuzione, nel dichiarare estinto il processo, aveva liquidato le spese in favore del </a:t>
            </a:r>
            <a:r>
              <a:rPr lang="it-IT" sz="2200" dirty="0" smtClean="0"/>
              <a:t>creditore rinunciante).</a:t>
            </a:r>
          </a:p>
          <a:p>
            <a:pPr algn="just"/>
            <a:r>
              <a:rPr lang="it-IT" sz="2200" dirty="0" err="1" smtClean="0"/>
              <a:t>Cass</a:t>
            </a:r>
            <a:r>
              <a:rPr lang="it-IT" sz="2200" dirty="0"/>
              <a:t>. Sez. 3, Sentenza n. 25439 del 16/12/2010 </a:t>
            </a:r>
          </a:p>
        </p:txBody>
      </p:sp>
      <p:sp>
        <p:nvSpPr>
          <p:cNvPr id="9" name="Freccia in giù 8"/>
          <p:cNvSpPr/>
          <p:nvPr/>
        </p:nvSpPr>
        <p:spPr>
          <a:xfrm>
            <a:off x="5556738" y="1715179"/>
            <a:ext cx="855042" cy="5256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0617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32030" y="442622"/>
            <a:ext cx="9803757" cy="1801814"/>
          </a:xfrm>
          <a:ln w="12700">
            <a:noFill/>
          </a:ln>
        </p:spPr>
        <p:txBody>
          <a:bodyPr>
            <a:noAutofit/>
          </a:bodyPr>
          <a:lstStyle/>
          <a:p>
            <a:r>
              <a:rPr lang="it-IT" sz="3000" b="1" i="1" dirty="0" smtClean="0">
                <a:solidFill>
                  <a:schemeClr val="accent1"/>
                </a:solidFill>
              </a:rPr>
              <a:t>LIQUIDAZIONE DELLE SPESE IN CASO DI ESTINZIONE DEL PROCESSO ESECUTIVO PER RINUNCIA AGLI ATTI DEL GIUDIZIO: </a:t>
            </a:r>
            <a:br>
              <a:rPr lang="it-IT" sz="3000" b="1" i="1" dirty="0" smtClean="0">
                <a:solidFill>
                  <a:schemeClr val="accent1"/>
                </a:solidFill>
              </a:rPr>
            </a:br>
            <a:r>
              <a:rPr lang="it-IT" sz="3000" b="1" i="1" dirty="0" smtClean="0">
                <a:solidFill>
                  <a:schemeClr val="accent1"/>
                </a:solidFill>
              </a:rPr>
              <a:t>VI È UN OBBLIGO DI MOTIVAZIONE PER IL GIUDICE?</a:t>
            </a:r>
            <a:endParaRPr lang="it-IT" sz="3000" b="1" i="1" dirty="0">
              <a:solidFill>
                <a:schemeClr val="accent1"/>
              </a:solidFill>
            </a:endParaRPr>
          </a:p>
        </p:txBody>
      </p:sp>
      <p:sp>
        <p:nvSpPr>
          <p:cNvPr id="3" name="Segnaposto contenuto 2"/>
          <p:cNvSpPr>
            <a:spLocks noGrp="1"/>
          </p:cNvSpPr>
          <p:nvPr>
            <p:ph idx="1"/>
          </p:nvPr>
        </p:nvSpPr>
        <p:spPr>
          <a:xfrm>
            <a:off x="1484310" y="2541319"/>
            <a:ext cx="10018713" cy="3249881"/>
          </a:xfrm>
        </p:spPr>
        <p:txBody>
          <a:bodyPr>
            <a:normAutofit/>
          </a:bodyPr>
          <a:lstStyle/>
          <a:p>
            <a:pPr marL="0" indent="0" algn="just">
              <a:buNone/>
            </a:pPr>
            <a:r>
              <a:rPr lang="it-IT" dirty="0"/>
              <a:t>L'ordinanza con cui, a seguito della rinunzia agli atti ed alla conseguente estinzione del processo esecutivo, il giudice dell'esecuzione, nel liquidare le spese ai sensi del combinato disposto degli articoli 306 e 629 cod. </a:t>
            </a:r>
            <a:r>
              <a:rPr lang="it-IT" dirty="0" err="1"/>
              <a:t>proc</a:t>
            </a:r>
            <a:r>
              <a:rPr lang="it-IT" dirty="0"/>
              <a:t>. civ., si limiti, in mancanza di diverso accordo tra le parti, a porre le stesse </a:t>
            </a:r>
            <a:r>
              <a:rPr lang="it-IT" b="1" dirty="0"/>
              <a:t>a carico del creditore rinunciante</a:t>
            </a:r>
            <a:r>
              <a:rPr lang="it-IT" dirty="0"/>
              <a:t>, non incorre nel vizio del difetto di assoluto di motivazione, </a:t>
            </a:r>
            <a:r>
              <a:rPr lang="it-IT" b="1" dirty="0"/>
              <a:t>trattandosi di determinazione rispetto alla quale non sussiste alcun potere discrezionale del giudice</a:t>
            </a:r>
            <a:r>
              <a:rPr lang="it-IT" dirty="0" smtClean="0"/>
              <a:t>.</a:t>
            </a:r>
          </a:p>
          <a:p>
            <a:pPr marL="0" indent="0">
              <a:buNone/>
            </a:pPr>
            <a:r>
              <a:rPr lang="it-IT" dirty="0" err="1" smtClean="0"/>
              <a:t>Cass</a:t>
            </a:r>
            <a:r>
              <a:rPr lang="it-IT" dirty="0" smtClean="0"/>
              <a:t>. Sez</a:t>
            </a:r>
            <a:r>
              <a:rPr lang="it-IT" dirty="0"/>
              <a:t>. L, Sentenza n. 4849 del 27/02/2009 (</a:t>
            </a:r>
            <a:r>
              <a:rPr lang="it-IT" dirty="0" err="1"/>
              <a:t>Rv</a:t>
            </a:r>
            <a:r>
              <a:rPr lang="it-IT" dirty="0"/>
              <a:t>. 607167 </a:t>
            </a:r>
            <a:r>
              <a:rPr lang="it-IT" dirty="0" smtClean="0"/>
              <a:t>– </a:t>
            </a:r>
            <a:r>
              <a:rPr lang="it-IT" dirty="0"/>
              <a:t>01</a:t>
            </a:r>
            <a:r>
              <a:rPr lang="it-IT" dirty="0" smtClean="0"/>
              <a:t>)</a:t>
            </a:r>
            <a:endParaRPr lang="it-IT" dirty="0"/>
          </a:p>
        </p:txBody>
      </p:sp>
    </p:spTree>
    <p:extLst>
      <p:ext uri="{BB962C8B-B14F-4D97-AF65-F5344CB8AC3E}">
        <p14:creationId xmlns:p14="http://schemas.microsoft.com/office/powerpoint/2010/main" val="2916730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22304" y="2465802"/>
            <a:ext cx="10018713" cy="3433229"/>
          </a:xfrm>
        </p:spPr>
        <p:txBody>
          <a:bodyPr>
            <a:normAutofit/>
          </a:bodyPr>
          <a:lstStyle/>
          <a:p>
            <a:pPr marL="0" indent="0" algn="just">
              <a:buNone/>
            </a:pPr>
            <a:r>
              <a:rPr lang="it-IT" dirty="0" smtClean="0"/>
              <a:t>Le </a:t>
            </a:r>
            <a:r>
              <a:rPr lang="it-IT" dirty="0"/>
              <a:t>spese del processo esecutivo estinto restano, a norma dell'art. 310 cod. </a:t>
            </a:r>
            <a:r>
              <a:rPr lang="it-IT" dirty="0" err="1"/>
              <a:t>proc</a:t>
            </a:r>
            <a:r>
              <a:rPr lang="it-IT" dirty="0"/>
              <a:t>. civ., richiamato dall'ultimo comma dell'art. 632 cod. </a:t>
            </a:r>
            <a:r>
              <a:rPr lang="it-IT" dirty="0" err="1"/>
              <a:t>proc</a:t>
            </a:r>
            <a:r>
              <a:rPr lang="it-IT" dirty="0"/>
              <a:t>. civ., a carico delle parti che le hanno anticipate, </a:t>
            </a:r>
            <a:r>
              <a:rPr lang="it-IT" b="1" dirty="0"/>
              <a:t>a meno che non vi sia un diverso accordo tra le stesse al riguardo, ovvero ricorrano altre ragioni idonee a giustificare una diversa regolamentazione delle spese, da esplicitarsi in motivazione, </a:t>
            </a:r>
            <a:r>
              <a:rPr lang="it-IT" dirty="0"/>
              <a:t>non essendo sufficiente il mero richiamo alla richiesta in tal senso di una delle parti. </a:t>
            </a:r>
            <a:endParaRPr lang="it-IT" dirty="0" smtClean="0"/>
          </a:p>
          <a:p>
            <a:pPr marL="0" indent="0" algn="just">
              <a:buNone/>
            </a:pPr>
            <a:r>
              <a:rPr lang="it-IT" dirty="0" err="1" smtClean="0"/>
              <a:t>Cass</a:t>
            </a:r>
            <a:r>
              <a:rPr lang="it-IT" dirty="0" smtClean="0"/>
              <a:t>. Sez</a:t>
            </a:r>
            <a:r>
              <a:rPr lang="it-IT" dirty="0"/>
              <a:t>. 3, Sentenza n. 12701 del 25/05/2010 (</a:t>
            </a:r>
            <a:r>
              <a:rPr lang="it-IT" dirty="0" err="1"/>
              <a:t>Rv</a:t>
            </a:r>
            <a:r>
              <a:rPr lang="it-IT" dirty="0"/>
              <a:t>. 613314 - 01</a:t>
            </a:r>
            <a:r>
              <a:rPr lang="it-IT" dirty="0" smtClean="0"/>
              <a:t>)</a:t>
            </a:r>
            <a:endParaRPr lang="it-IT" dirty="0"/>
          </a:p>
        </p:txBody>
      </p:sp>
      <p:sp>
        <p:nvSpPr>
          <p:cNvPr id="2" name="CasellaDiTesto 1"/>
          <p:cNvSpPr txBox="1"/>
          <p:nvPr/>
        </p:nvSpPr>
        <p:spPr>
          <a:xfrm>
            <a:off x="1721159" y="310282"/>
            <a:ext cx="9003323" cy="2031325"/>
          </a:xfrm>
          <a:prstGeom prst="rect">
            <a:avLst/>
          </a:prstGeom>
          <a:noFill/>
        </p:spPr>
        <p:txBody>
          <a:bodyPr wrap="square" rtlCol="0">
            <a:spAutoFit/>
          </a:bodyPr>
          <a:lstStyle/>
          <a:p>
            <a:pPr algn="just"/>
            <a:r>
              <a:rPr lang="it-IT" dirty="0" smtClean="0"/>
              <a:t>CASO: Il Tribunale aveva </a:t>
            </a:r>
            <a:r>
              <a:rPr lang="it-IT" dirty="0"/>
              <a:t>posto a carico dei debitori le spese di </a:t>
            </a:r>
            <a:r>
              <a:rPr lang="it-IT" dirty="0" err="1"/>
              <a:t>c.t.u</a:t>
            </a:r>
            <a:r>
              <a:rPr lang="it-IT" dirty="0"/>
              <a:t>., dando atto che i creditori avevano dichiarato di rinunciare alla procedura esecutiva a condizione che le spese di </a:t>
            </a:r>
            <a:r>
              <a:rPr lang="it-IT" dirty="0" err="1"/>
              <a:t>c.t.u</a:t>
            </a:r>
            <a:r>
              <a:rPr lang="it-IT" dirty="0"/>
              <a:t>. venissero poste a carico dei </a:t>
            </a:r>
            <a:r>
              <a:rPr lang="it-IT" dirty="0" smtClean="0"/>
              <a:t>debitori.</a:t>
            </a:r>
          </a:p>
          <a:p>
            <a:pPr algn="just"/>
            <a:r>
              <a:rPr lang="it-IT" dirty="0"/>
              <a:t> La S.C. ha cassato senza </a:t>
            </a:r>
            <a:r>
              <a:rPr lang="it-IT" dirty="0" smtClean="0"/>
              <a:t>rinvio, evidenziando che il Tribunale aveva posto a carico dei debitori le spese, </a:t>
            </a:r>
            <a:r>
              <a:rPr lang="it-IT" b="1" dirty="0"/>
              <a:t>senza, tuttavia, accertare che questi avessero aderito a tale regolamentazione </a:t>
            </a:r>
            <a:r>
              <a:rPr lang="it-IT" dirty="0"/>
              <a:t>delle spese </a:t>
            </a:r>
            <a:r>
              <a:rPr lang="it-IT" b="1" dirty="0"/>
              <a:t>e senza, comunque, motivare sulle ragioni oggettive che avrebbero potuto giustificare un tale </a:t>
            </a:r>
            <a:r>
              <a:rPr lang="it-IT" b="1" dirty="0" smtClean="0"/>
              <a:t>provvedimento</a:t>
            </a:r>
            <a:r>
              <a:rPr lang="it-IT" dirty="0" smtClean="0"/>
              <a:t>. </a:t>
            </a:r>
            <a:endParaRPr lang="it-IT" dirty="0"/>
          </a:p>
        </p:txBody>
      </p:sp>
    </p:spTree>
    <p:extLst>
      <p:ext uri="{BB962C8B-B14F-4D97-AF65-F5344CB8AC3E}">
        <p14:creationId xmlns:p14="http://schemas.microsoft.com/office/powerpoint/2010/main" val="215881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56356" y="441829"/>
            <a:ext cx="8110847" cy="1752599"/>
          </a:xfrm>
          <a:ln w="38100">
            <a:noFill/>
          </a:ln>
        </p:spPr>
        <p:txBody>
          <a:bodyPr>
            <a:noAutofit/>
          </a:bodyPr>
          <a:lstStyle/>
          <a:p>
            <a:r>
              <a:rPr lang="it-IT" sz="3600" b="1" i="1" dirty="0">
                <a:solidFill>
                  <a:schemeClr val="accent1"/>
                </a:solidFill>
              </a:rPr>
              <a:t>ESTINZIONE PER </a:t>
            </a:r>
            <a:r>
              <a:rPr lang="it-IT" sz="3600" b="1" i="1" dirty="0" smtClean="0">
                <a:solidFill>
                  <a:schemeClr val="accent1"/>
                </a:solidFill>
              </a:rPr>
              <a:t>INATTIVITA’</a:t>
            </a:r>
            <a:r>
              <a:rPr lang="it-IT" sz="3600" b="1" i="1" dirty="0">
                <a:solidFill>
                  <a:schemeClr val="accent1"/>
                </a:solidFill>
              </a:rPr>
              <a:t/>
            </a:r>
            <a:br>
              <a:rPr lang="it-IT" sz="3600" b="1" i="1" dirty="0">
                <a:solidFill>
                  <a:schemeClr val="accent1"/>
                </a:solidFill>
              </a:rPr>
            </a:br>
            <a:r>
              <a:rPr lang="it-IT" sz="3600" b="1" i="1" dirty="0" smtClean="0">
                <a:solidFill>
                  <a:schemeClr val="accent1"/>
                </a:solidFill>
              </a:rPr>
              <a:t>ART. 8 TUSG</a:t>
            </a:r>
            <a:br>
              <a:rPr lang="it-IT" sz="3600" b="1" i="1" dirty="0" smtClean="0">
                <a:solidFill>
                  <a:schemeClr val="accent1"/>
                </a:solidFill>
              </a:rPr>
            </a:br>
            <a:r>
              <a:rPr lang="it-IT" sz="3600" b="1" i="1" dirty="0" smtClean="0">
                <a:solidFill>
                  <a:schemeClr val="accent1"/>
                </a:solidFill>
              </a:rPr>
              <a:t>spese a carico di chi le ha anticipate</a:t>
            </a:r>
            <a:endParaRPr lang="it-IT" sz="3600" i="1" dirty="0"/>
          </a:p>
        </p:txBody>
      </p:sp>
      <p:sp>
        <p:nvSpPr>
          <p:cNvPr id="3" name="Segnaposto contenuto 2"/>
          <p:cNvSpPr>
            <a:spLocks noGrp="1"/>
          </p:cNvSpPr>
          <p:nvPr>
            <p:ph idx="1"/>
          </p:nvPr>
        </p:nvSpPr>
        <p:spPr>
          <a:xfrm>
            <a:off x="1484310" y="4109012"/>
            <a:ext cx="10125098" cy="1403819"/>
          </a:xfrm>
        </p:spPr>
        <p:txBody>
          <a:bodyPr>
            <a:normAutofit fontScale="92500" lnSpcReduction="20000"/>
          </a:bodyPr>
          <a:lstStyle/>
          <a:p>
            <a:pPr marL="0" indent="0" algn="just">
              <a:buNone/>
            </a:pPr>
            <a:r>
              <a:rPr lang="it-IT" dirty="0"/>
              <a:t>In base al disposto degli articoli 632 e 310 cod. </a:t>
            </a:r>
            <a:r>
              <a:rPr lang="it-IT" dirty="0" err="1"/>
              <a:t>proc</a:t>
            </a:r>
            <a:r>
              <a:rPr lang="it-IT" dirty="0"/>
              <a:t>. civ., nel caso di estinzione della procedura esecutiva le spese dell'esecuzione restano a carico delle parti che le hanno anticipate, in quanto l'estinzione del processo deriva dalla loro rinuncia o dall'inattività.</a:t>
            </a:r>
          </a:p>
          <a:p>
            <a:pPr marL="0" indent="0">
              <a:buNone/>
            </a:pPr>
            <a:r>
              <a:rPr lang="it-IT" dirty="0" smtClean="0"/>
              <a:t>Sez</a:t>
            </a:r>
            <a:r>
              <a:rPr lang="it-IT" dirty="0"/>
              <a:t>. 3, Sentenza n. 7764 del 14/04/2005 (</a:t>
            </a:r>
            <a:r>
              <a:rPr lang="it-IT" dirty="0" err="1"/>
              <a:t>Rv</a:t>
            </a:r>
            <a:r>
              <a:rPr lang="it-IT" dirty="0"/>
              <a:t>. 584302 - </a:t>
            </a:r>
            <a:r>
              <a:rPr lang="it-IT" dirty="0" smtClean="0"/>
              <a:t>01)</a:t>
            </a:r>
          </a:p>
        </p:txBody>
      </p:sp>
      <p:sp>
        <p:nvSpPr>
          <p:cNvPr id="5" name="CasellaDiTesto 4"/>
          <p:cNvSpPr txBox="1"/>
          <p:nvPr/>
        </p:nvSpPr>
        <p:spPr>
          <a:xfrm>
            <a:off x="1697002" y="2492900"/>
            <a:ext cx="9429556" cy="1323439"/>
          </a:xfrm>
          <a:prstGeom prst="rect">
            <a:avLst/>
          </a:prstGeom>
          <a:noFill/>
        </p:spPr>
        <p:txBody>
          <a:bodyPr wrap="square" rtlCol="0">
            <a:spAutoFit/>
          </a:bodyPr>
          <a:lstStyle/>
          <a:p>
            <a:pPr algn="just"/>
            <a:r>
              <a:rPr lang="it-IT" sz="2000" u="sng" dirty="0"/>
              <a:t>ART 8</a:t>
            </a:r>
            <a:r>
              <a:rPr lang="it-IT" sz="2000" u="sng" dirty="0" smtClean="0"/>
              <a:t> </a:t>
            </a:r>
            <a:r>
              <a:rPr lang="it-IT" sz="2000" u="sng" dirty="0"/>
              <a:t>COMMA </a:t>
            </a:r>
            <a:r>
              <a:rPr lang="it-IT" sz="2000" u="sng" dirty="0" smtClean="0"/>
              <a:t>1 D.R.R. 115/2002</a:t>
            </a:r>
            <a:endParaRPr lang="it-IT" sz="2000" u="sng" dirty="0"/>
          </a:p>
          <a:p>
            <a:pPr algn="just"/>
            <a:r>
              <a:rPr lang="it-IT" sz="2000" dirty="0" smtClean="0"/>
              <a:t>Ciascuna </a:t>
            </a:r>
            <a:r>
              <a:rPr lang="it-IT" sz="2000" dirty="0"/>
              <a:t>parte provvede alle spese degli atti processuali che compie e di quelli che chiede e le anticipa per gli atti necessari al processo quando l'anticipazione è posta a suo carico dalla legge o dal magistrato.</a:t>
            </a:r>
          </a:p>
        </p:txBody>
      </p:sp>
    </p:spTree>
    <p:extLst>
      <p:ext uri="{BB962C8B-B14F-4D97-AF65-F5344CB8AC3E}">
        <p14:creationId xmlns:p14="http://schemas.microsoft.com/office/powerpoint/2010/main" val="1104312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sse">
  <a:themeElements>
    <a:clrScheme name="Parallasse">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ss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s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Tema di Offic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TM03457496[[fn=Parallasse]]</Template>
  <TotalTime>3375</TotalTime>
  <Words>4832</Words>
  <Application>Microsoft Office PowerPoint</Application>
  <PresentationFormat>Personalizzato</PresentationFormat>
  <Paragraphs>237</Paragraphs>
  <Slides>39</Slides>
  <Notes>1</Notes>
  <HiddenSlides>0</HiddenSlides>
  <MMClips>0</MMClips>
  <ScaleCrop>false</ScaleCrop>
  <HeadingPairs>
    <vt:vector size="4" baseType="variant">
      <vt:variant>
        <vt:lpstr>Tema</vt:lpstr>
      </vt:variant>
      <vt:variant>
        <vt:i4>1</vt:i4>
      </vt:variant>
      <vt:variant>
        <vt:lpstr>Titoli diapositive</vt:lpstr>
      </vt:variant>
      <vt:variant>
        <vt:i4>39</vt:i4>
      </vt:variant>
    </vt:vector>
  </HeadingPairs>
  <TitlesOfParts>
    <vt:vector size="40" baseType="lpstr">
      <vt:lpstr>Parallasse</vt:lpstr>
      <vt:lpstr>I COMPITI DEL GIUDICE NEL CONTROLLO DEI COSTI DEL PROCESSO ESECUTIVO </vt:lpstr>
      <vt:lpstr>LIQUIDAZIONE DELLE SPESE IN CASO DI  CHIUSURA ANTICIPATA DELLA PROCEDURA</vt:lpstr>
      <vt:lpstr>Presentazione standard di PowerPoint</vt:lpstr>
      <vt:lpstr>ESTINZIONE PER RINUNCIA ARTT. 306 COMMA 4 E 632 C.P.C. spese a carico del rinunciante</vt:lpstr>
      <vt:lpstr>Presentazione standard di PowerPoint</vt:lpstr>
      <vt:lpstr>Presentazione standard di PowerPoint</vt:lpstr>
      <vt:lpstr>LIQUIDAZIONE DELLE SPESE IN CASO DI ESTINZIONE DEL PROCESSO ESECUTIVO PER RINUNCIA AGLI ATTI DEL GIUDIZIO:  VI È UN OBBLIGO DI MOTIVAZIONE PER IL GIUDICE?</vt:lpstr>
      <vt:lpstr>Presentazione standard di PowerPoint</vt:lpstr>
      <vt:lpstr>ESTINZIONE PER INATTIVITA’ ART. 8 TUSG spese a carico di chi le ha anticipate</vt:lpstr>
      <vt:lpstr>INAPPLICABILITÀ DELL’ART. 95 C.P.C. ALLE IPOTESI DI ESTINZIONE ANTICIPATA DELLA PROCEDURA</vt:lpstr>
      <vt:lpstr>COME SI IMPUGNA PROVVEDIMENTO DI LIQUIDAZIONE DELLE SPESE?</vt:lpstr>
      <vt:lpstr>Presentazione standard di PowerPoint</vt:lpstr>
      <vt:lpstr>COME SI IMPUGNA PROVVEDIMENTO DI LIQUIDAZIONE DEI COMPENSI DEGLI AUSILIARI?</vt:lpstr>
      <vt:lpstr>Presentazione standard di PowerPoint</vt:lpstr>
      <vt:lpstr>OPPOSIZIONE EX ART. 170 T.U.S.G.: TRA LITISCONSORZIO NECESSARIO E TUTELA DELL’AGGIUDICATARIO</vt:lpstr>
      <vt:lpstr>Presentazione standard di PowerPoint</vt:lpstr>
      <vt:lpstr>COME PROCEDERE CON LA LIQUIDAZIONE DEL COMPENSO ALL’AUSILIARE IN CASO DI ESTINZIONE DELLA PROCEDURA?</vt:lpstr>
      <vt:lpstr>SI PUÒ FARE UN PROVVEDIMENTO DI  «MERA LIQUIDAZIONE» DELLE SPESE?</vt:lpstr>
      <vt:lpstr>IN CASO DI ESTINZIONE ANTICIPATA «CAGIONATA» DAL DEBITORE, SI POSSONO LIQUIDARE LE SPESE A CARICO DI QUEST’ULTIMO?</vt:lpstr>
      <vt:lpstr>Presentazione standard di PowerPoint</vt:lpstr>
      <vt:lpstr>IMPUTAZIONE DELLE SPESE NELLA DIVISIONE ENDOESECUTIVA</vt:lpstr>
      <vt:lpstr>GIUDIZIO DIVISORIO ORDINARIO la regola dell’imputazione delle spese alla massa</vt:lpstr>
      <vt:lpstr>Presentazione standard di PowerPoint</vt:lpstr>
      <vt:lpstr>Presentazione standard di PowerPoint</vt:lpstr>
      <vt:lpstr>E NEL GIUDIZIO DIVISORIO INCIDENTALE ENDOESECUTIVO QUALE REGOLA PER L’IMPUTAZIONE DELLE SPESE?</vt:lpstr>
      <vt:lpstr>Presentazione standard di PowerPoint</vt:lpstr>
      <vt:lpstr>Presentazione standard di PowerPoint</vt:lpstr>
      <vt:lpstr>Presentazione standard di PowerPoint</vt:lpstr>
      <vt:lpstr>MA DEVONO COMUNQUE ESSERE IMPUTATE ALLA MASSA IN QUANTO SVOLTE NELL’INTERESSE  COMUNE DELLE PARTI…</vt:lpstr>
      <vt:lpstr>Presentazione standard di PowerPoint</vt:lpstr>
      <vt:lpstr>Presentazione standard di PowerPoint</vt:lpstr>
      <vt:lpstr>Presentazione standard di PowerPoint</vt:lpstr>
      <vt:lpstr>Presentazione standard di PowerPoint</vt:lpstr>
      <vt:lpstr>IMPUTAZIONE DELLE SPESE NELLA ESECUZIONE SU BENI IN COMUNIONE LEGALE </vt:lpstr>
      <vt:lpstr>Presentazione standard di PowerPoint</vt:lpstr>
      <vt:lpstr>ESPROPRIAZIONE FORZATA PER DEBITI PERSONALI DEL SINGOLO CONIUGE EX ART. 189 C.C.</vt:lpstr>
      <vt:lpstr>Presentazione standard di PowerPoint</vt:lpstr>
      <vt:lpstr>RIPARTIZIONE DEL RICAVATO</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delega di vendita e la custodia giudiziaria Seminario di fomazione e</dc:title>
  <dc:creator>Corrado Cocivera</dc:creator>
  <cp:lastModifiedBy>Alberto Crivelli</cp:lastModifiedBy>
  <cp:revision>392</cp:revision>
  <dcterms:created xsi:type="dcterms:W3CDTF">2017-11-06T20:06:07Z</dcterms:created>
  <dcterms:modified xsi:type="dcterms:W3CDTF">2018-10-28T22:26:51Z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