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2" r:id="rId4"/>
    <p:sldId id="293" r:id="rId5"/>
    <p:sldId id="258" r:id="rId6"/>
    <p:sldId id="259" r:id="rId7"/>
    <p:sldId id="310" r:id="rId8"/>
    <p:sldId id="311" r:id="rId9"/>
    <p:sldId id="308" r:id="rId10"/>
    <p:sldId id="263" r:id="rId11"/>
    <p:sldId id="264" r:id="rId12"/>
    <p:sldId id="268" r:id="rId13"/>
    <p:sldId id="270" r:id="rId14"/>
    <p:sldId id="271" r:id="rId15"/>
    <p:sldId id="295" r:id="rId16"/>
    <p:sldId id="272" r:id="rId17"/>
    <p:sldId id="309" r:id="rId18"/>
    <p:sldId id="287" r:id="rId19"/>
    <p:sldId id="274" r:id="rId20"/>
    <p:sldId id="275" r:id="rId21"/>
    <p:sldId id="276" r:id="rId22"/>
    <p:sldId id="277" r:id="rId23"/>
    <p:sldId id="278" r:id="rId24"/>
    <p:sldId id="280" r:id="rId25"/>
    <p:sldId id="283" r:id="rId26"/>
    <p:sldId id="296" r:id="rId27"/>
    <p:sldId id="297" r:id="rId28"/>
    <p:sldId id="298" r:id="rId29"/>
    <p:sldId id="299" r:id="rId30"/>
    <p:sldId id="300" r:id="rId31"/>
    <p:sldId id="301" r:id="rId32"/>
    <p:sldId id="302" r:id="rId33"/>
    <p:sldId id="303" r:id="rId34"/>
    <p:sldId id="305" r:id="rId35"/>
    <p:sldId id="306" r:id="rId36"/>
    <p:sldId id="28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snapToGrid="0">
      <p:cViewPr varScale="1">
        <p:scale>
          <a:sx n="74" d="100"/>
          <a:sy n="74" d="100"/>
        </p:scale>
        <p:origin x="6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10/12/2019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B80C674-7DFC-42FE-B9CD-82963CDB1557}"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2076456F-F47D-4F25-8053-2A695DA0CA7D}"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5D6C7379-69CC-4837-9905-BEBA22830C8A}"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9EB8B7E-8AEE-4F10-BFEE-C999AD004D36}"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8668F3F9-58BC-440B-B37B-805B9055EF92}" type="datetimeFigureOut">
              <a:rPr lang="en-US" dirty="0"/>
              <a:t>10/12/2019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0D5A53AF-48EA-489D-8260-9DCAB666386A}" type="datetimeFigureOut">
              <a:rPr lang="en-US" dirty="0"/>
              <a:t>10/12/2019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10/12/2019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10/12/2019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10/12/2019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it-IT" smtClean="0"/>
              <a:t>Fare clic per modificare lo stile del titolo</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10/12/2019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120000" y="2505075"/>
            <a:ext cx="5025216"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it-IT" smtClean="0"/>
              <a:t>Fare clic per modificare stili del testo dello schema</a:t>
            </a:r>
          </a:p>
        </p:txBody>
      </p:sp>
      <p:sp>
        <p:nvSpPr>
          <p:cNvPr id="6" name="Content Placeholder 5"/>
          <p:cNvSpPr>
            <a:spLocks noGrp="1"/>
          </p:cNvSpPr>
          <p:nvPr>
            <p:ph sz="quarter" idx="4"/>
          </p:nvPr>
        </p:nvSpPr>
        <p:spPr>
          <a:xfrm>
            <a:off x="6319840" y="2505075"/>
            <a:ext cx="503554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10/12/2019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10/12/2019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10/12/2019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7D1BD23-6E54-4D9D-AD88-A2813C73CC25}"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1471A834-4F3C-4AF9-9C74-05EC35A0F292}" type="datetimeFigureOut">
              <a:rPr lang="en-US" dirty="0"/>
              <a:t>10/12/2019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10/12/2019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146505" y="318052"/>
            <a:ext cx="10233800" cy="6314568"/>
          </a:xfrm>
        </p:spPr>
        <p:txBody>
          <a:bodyPr>
            <a:normAutofit/>
          </a:bodyPr>
          <a:lstStyle/>
          <a:p>
            <a:pPr marL="0" indent="0" algn="ctr">
              <a:buNone/>
            </a:pPr>
            <a:endParaRPr lang="it-IT" b="1" i="1" dirty="0" smtClean="0">
              <a:solidFill>
                <a:srgbClr val="C00000"/>
              </a:solidFill>
              <a:latin typeface="Bookman Old Style" panose="02050604050505020204" pitchFamily="18" charset="0"/>
            </a:endParaRPr>
          </a:p>
          <a:p>
            <a:pPr marL="0" indent="0" algn="ctr">
              <a:buNone/>
            </a:pPr>
            <a:r>
              <a:rPr lang="it-IT" b="1" i="1" dirty="0" smtClean="0">
                <a:solidFill>
                  <a:srgbClr val="002060"/>
                </a:solidFill>
                <a:latin typeface="Bookman Old Style" panose="02050604050505020204" pitchFamily="18" charset="0"/>
              </a:rPr>
              <a:t>Aggiudicatario: la tutela imperfetta</a:t>
            </a:r>
          </a:p>
          <a:p>
            <a:pPr marL="0" indent="0" algn="ctr">
              <a:buNone/>
            </a:pPr>
            <a:endParaRPr lang="it-IT" dirty="0" smtClean="0">
              <a:solidFill>
                <a:srgbClr val="C00000"/>
              </a:solidFill>
              <a:latin typeface="Bookman Old Style" panose="02050604050505020204" pitchFamily="18" charset="0"/>
            </a:endParaRPr>
          </a:p>
          <a:p>
            <a:pPr marL="0" indent="0" algn="ctr">
              <a:buNone/>
            </a:pPr>
            <a:endParaRPr lang="it-IT" dirty="0">
              <a:solidFill>
                <a:srgbClr val="C00000"/>
              </a:solidFill>
              <a:latin typeface="Bookman Old Style" panose="02050604050505020204" pitchFamily="18" charset="0"/>
            </a:endParaRPr>
          </a:p>
          <a:p>
            <a:pPr marL="0" indent="0" algn="ctr">
              <a:buNone/>
            </a:pPr>
            <a:r>
              <a:rPr lang="it-IT" dirty="0" smtClean="0">
                <a:solidFill>
                  <a:srgbClr val="002060"/>
                </a:solidFill>
                <a:latin typeface="Bookman Old Style" panose="02050604050505020204" pitchFamily="18" charset="0"/>
              </a:rPr>
              <a:t>Napoli  - 12 ottobre 2019</a:t>
            </a:r>
          </a:p>
          <a:p>
            <a:pPr marL="0" indent="0" algn="ctr">
              <a:buNone/>
            </a:pPr>
            <a:endParaRPr lang="it-IT" dirty="0" smtClean="0">
              <a:solidFill>
                <a:srgbClr val="002060"/>
              </a:solidFill>
              <a:latin typeface="Bookman Old Style" panose="02050604050505020204" pitchFamily="18" charset="0"/>
            </a:endParaRPr>
          </a:p>
          <a:p>
            <a:pPr marL="0" indent="0" algn="ctr">
              <a:buNone/>
            </a:pPr>
            <a:endParaRPr lang="it-IT" dirty="0">
              <a:solidFill>
                <a:srgbClr val="002060"/>
              </a:solidFill>
              <a:latin typeface="Bookman Old Style" panose="02050604050505020204" pitchFamily="18" charset="0"/>
            </a:endParaRPr>
          </a:p>
          <a:p>
            <a:pPr marL="0" indent="0" algn="ctr">
              <a:buNone/>
            </a:pPr>
            <a:r>
              <a:rPr lang="it-IT" sz="1800" i="1" dirty="0" smtClean="0">
                <a:solidFill>
                  <a:srgbClr val="002060"/>
                </a:solidFill>
                <a:latin typeface="Bookman Old Style" panose="02050604050505020204" pitchFamily="18" charset="0"/>
              </a:rPr>
              <a:t>Dott.ssa Elmelinda Mercurio</a:t>
            </a:r>
          </a:p>
          <a:p>
            <a:pPr marL="0" indent="0" algn="ctr">
              <a:buNone/>
            </a:pPr>
            <a:r>
              <a:rPr lang="it-IT" sz="1800" i="1" dirty="0" smtClean="0">
                <a:solidFill>
                  <a:srgbClr val="002060"/>
                </a:solidFill>
                <a:latin typeface="Bookman Old Style" panose="02050604050505020204" pitchFamily="18" charset="0"/>
              </a:rPr>
              <a:t>Giudice dell’esecuzione del Tribunale di Santa Maria Capua Vetere</a:t>
            </a:r>
            <a:endParaRPr lang="it-IT" sz="1800" i="1" dirty="0">
              <a:solidFill>
                <a:srgbClr val="002060"/>
              </a:solidFill>
              <a:latin typeface="Bookman Old Style" panose="02050604050505020204" pitchFamily="18" charset="0"/>
            </a:endParaRPr>
          </a:p>
        </p:txBody>
      </p:sp>
      <p:pic>
        <p:nvPicPr>
          <p:cNvPr id="3" name="Immagine 2"/>
          <p:cNvPicPr>
            <a:picLocks noChangeAspect="1"/>
          </p:cNvPicPr>
          <p:nvPr/>
        </p:nvPicPr>
        <p:blipFill>
          <a:blip r:embed="rId2"/>
          <a:stretch>
            <a:fillRect/>
          </a:stretch>
        </p:blipFill>
        <p:spPr>
          <a:xfrm>
            <a:off x="2563622" y="5518924"/>
            <a:ext cx="7399566" cy="928259"/>
          </a:xfrm>
          <a:prstGeom prst="rect">
            <a:avLst/>
          </a:prstGeom>
        </p:spPr>
      </p:pic>
    </p:spTree>
    <p:extLst>
      <p:ext uri="{BB962C8B-B14F-4D97-AF65-F5344CB8AC3E}">
        <p14:creationId xmlns:p14="http://schemas.microsoft.com/office/powerpoint/2010/main" val="3515879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617" y="1"/>
            <a:ext cx="12080383" cy="1120462"/>
          </a:xfrm>
        </p:spPr>
        <p:txBody>
          <a:bodyPr>
            <a:normAutofit/>
          </a:bodyPr>
          <a:lstStyle/>
          <a:p>
            <a:pPr algn="ctr"/>
            <a:r>
              <a:rPr lang="it-IT" sz="3200" b="1" i="1" dirty="0">
                <a:solidFill>
                  <a:srgbClr val="C00000"/>
                </a:solidFill>
                <a:latin typeface="Bookman Old Style" panose="02050604050505020204" pitchFamily="18" charset="0"/>
              </a:rPr>
              <a:t>La sentenza a SU del 28.11.2012 n. 21110 - </a:t>
            </a:r>
            <a:r>
              <a:rPr lang="it-IT" sz="3200" b="1" i="1" dirty="0" smtClean="0">
                <a:solidFill>
                  <a:srgbClr val="C00000"/>
                </a:solidFill>
                <a:latin typeface="Bookman Old Style" panose="02050604050505020204" pitchFamily="18" charset="0"/>
              </a:rPr>
              <a:t>segue</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978794"/>
            <a:ext cx="12192000" cy="5612887"/>
          </a:xfrm>
        </p:spPr>
        <p:txBody>
          <a:bodyPr>
            <a:normAutofit fontScale="92500" lnSpcReduction="10000"/>
          </a:bodyPr>
          <a:lstStyle/>
          <a:p>
            <a:pPr marL="0" indent="0" algn="just">
              <a:buNone/>
            </a:pPr>
            <a:r>
              <a:rPr lang="it-IT" b="1" dirty="0" smtClean="0">
                <a:solidFill>
                  <a:srgbClr val="002060"/>
                </a:solidFill>
                <a:latin typeface="Bookman Old Style" panose="02050604050505020204" pitchFamily="18" charset="0"/>
              </a:rPr>
              <a:t>Precisazioni </a:t>
            </a:r>
            <a:r>
              <a:rPr lang="it-IT" b="1" dirty="0">
                <a:solidFill>
                  <a:srgbClr val="002060"/>
                </a:solidFill>
                <a:latin typeface="Bookman Old Style" panose="02050604050505020204" pitchFamily="18" charset="0"/>
              </a:rPr>
              <a:t>del principio di salvezza espresso</a:t>
            </a:r>
            <a:r>
              <a:rPr lang="it-IT" b="1" dirty="0" smtClean="0">
                <a:solidFill>
                  <a:srgbClr val="002060"/>
                </a:solidFill>
                <a:latin typeface="Bookman Old Style" panose="02050604050505020204" pitchFamily="18" charset="0"/>
              </a:rPr>
              <a:t>:</a:t>
            </a:r>
          </a:p>
          <a:p>
            <a:pPr marL="0" indent="0" algn="just">
              <a:buNone/>
            </a:pPr>
            <a:r>
              <a:rPr lang="it-IT" sz="2600" b="1" dirty="0" smtClean="0">
                <a:solidFill>
                  <a:srgbClr val="002060"/>
                </a:solidFill>
                <a:latin typeface="Bookman Old Style" panose="02050604050505020204" pitchFamily="18" charset="0"/>
              </a:rPr>
              <a:t>1</a:t>
            </a:r>
            <a:r>
              <a:rPr lang="it-IT" sz="2600" b="1" dirty="0">
                <a:solidFill>
                  <a:srgbClr val="002060"/>
                </a:solidFill>
                <a:latin typeface="Bookman Old Style" panose="02050604050505020204" pitchFamily="18" charset="0"/>
              </a:rPr>
              <a:t>) assenza di collusione del terzo e del creditore procedente in danno dell'esecutato </a:t>
            </a:r>
            <a:r>
              <a:rPr lang="it-IT" sz="2600" dirty="0">
                <a:solidFill>
                  <a:srgbClr val="002060"/>
                </a:solidFill>
                <a:latin typeface="Bookman Old Style" panose="02050604050505020204" pitchFamily="18" charset="0"/>
              </a:rPr>
              <a:t>(o in qualsiasi altro caso di uso illecito da parte dell'acquirente del subprocedimento di vendita coattiva); </a:t>
            </a:r>
            <a:endParaRPr lang="it-IT" sz="2600" dirty="0" smtClean="0">
              <a:solidFill>
                <a:srgbClr val="002060"/>
              </a:solidFill>
              <a:latin typeface="Bookman Old Style" panose="02050604050505020204" pitchFamily="18" charset="0"/>
            </a:endParaRPr>
          </a:p>
          <a:p>
            <a:pPr marL="0" indent="0" algn="just">
              <a:buNone/>
            </a:pPr>
            <a:r>
              <a:rPr lang="it-IT" sz="2600" b="1" dirty="0" smtClean="0">
                <a:solidFill>
                  <a:srgbClr val="002060"/>
                </a:solidFill>
                <a:latin typeface="Bookman Old Style" panose="02050604050505020204" pitchFamily="18" charset="0"/>
              </a:rPr>
              <a:t>2</a:t>
            </a:r>
            <a:r>
              <a:rPr lang="it-IT" sz="2600" b="1" dirty="0">
                <a:solidFill>
                  <a:srgbClr val="002060"/>
                </a:solidFill>
                <a:latin typeface="Bookman Old Style" panose="02050604050505020204" pitchFamily="18" charset="0"/>
              </a:rPr>
              <a:t>) La tutela che l'ordinamento assicura alla posizione del terzo aggiudicatario o assegnatario </a:t>
            </a:r>
            <a:r>
              <a:rPr lang="it-IT" sz="2600" dirty="0">
                <a:solidFill>
                  <a:srgbClr val="002060"/>
                </a:solidFill>
                <a:latin typeface="Bookman Old Style" panose="02050604050505020204" pitchFamily="18" charset="0"/>
              </a:rPr>
              <a:t>(nei termini di cui s'è detto), pur quando la vendita coatta abbia avuto luogo nell'ambito di una procedura esecutiva che risulti poi essere stata promossa in difetto di titolo idoneo, </a:t>
            </a:r>
            <a:r>
              <a:rPr lang="it-IT" sz="2600" b="1" dirty="0">
                <a:solidFill>
                  <a:srgbClr val="002060"/>
                </a:solidFill>
                <a:latin typeface="Bookman Old Style" panose="02050604050505020204" pitchFamily="18" charset="0"/>
              </a:rPr>
              <a:t>non comporta che resti priva di difese e del tutto sacrificata la contrapposta posizione del debitore esecutato. </a:t>
            </a:r>
            <a:r>
              <a:rPr lang="it-IT" sz="2600" dirty="0">
                <a:solidFill>
                  <a:srgbClr val="002060"/>
                </a:solidFill>
                <a:latin typeface="Bookman Old Style" panose="02050604050505020204" pitchFamily="18" charset="0"/>
              </a:rPr>
              <a:t>A parte la possibilità di evitare la vendita chiedendo tempestivamente al giudice di sospendere l'esecuzione, è ovvio che, quando la sospensione non sia stata possibile o comunque non sia stata concessa, all'esecutato vittorioso nel giudizio di opposizione non soltanto </a:t>
            </a:r>
            <a:r>
              <a:rPr lang="it-IT" sz="2600" dirty="0" smtClean="0">
                <a:solidFill>
                  <a:srgbClr val="002060"/>
                </a:solidFill>
                <a:latin typeface="Bookman Old Style" panose="02050604050505020204" pitchFamily="18" charset="0"/>
              </a:rPr>
              <a:t>competerà </a:t>
            </a:r>
            <a:r>
              <a:rPr lang="it-IT" sz="2600" dirty="0">
                <a:solidFill>
                  <a:srgbClr val="002060"/>
                </a:solidFill>
                <a:latin typeface="Bookman Old Style" panose="02050604050505020204" pitchFamily="18" charset="0"/>
              </a:rPr>
              <a:t>il ricavato della vendita ma si offrirà anche la possibilità di agire per il risarcimento degli eventuali danni nei confronti del creditore che colposamente - ossia senza la normale prudenza richiamata dal secondo comma dell'art. 96 </a:t>
            </a:r>
            <a:r>
              <a:rPr lang="it-IT" sz="2600" dirty="0" err="1">
                <a:solidFill>
                  <a:srgbClr val="002060"/>
                </a:solidFill>
                <a:latin typeface="Bookman Old Style" panose="02050604050505020204" pitchFamily="18" charset="0"/>
              </a:rPr>
              <a:t>c.p.c.</a:t>
            </a:r>
            <a:r>
              <a:rPr lang="it-IT" sz="2600" dirty="0">
                <a:solidFill>
                  <a:srgbClr val="002060"/>
                </a:solidFill>
                <a:latin typeface="Bookman Old Style" panose="02050604050505020204" pitchFamily="18" charset="0"/>
              </a:rPr>
              <a:t> - abbia agito in </a:t>
            </a:r>
            <a:r>
              <a:rPr lang="it-IT" sz="2600" dirty="0" err="1">
                <a:solidFill>
                  <a:srgbClr val="002060"/>
                </a:solidFill>
                <a:latin typeface="Bookman Old Style" panose="02050604050505020204" pitchFamily="18" charset="0"/>
              </a:rPr>
              <a:t>executivis</a:t>
            </a:r>
            <a:r>
              <a:rPr lang="it-IT" sz="2600" dirty="0">
                <a:solidFill>
                  <a:srgbClr val="002060"/>
                </a:solidFill>
                <a:latin typeface="Bookman Old Style" panose="02050604050505020204" pitchFamily="18" charset="0"/>
              </a:rPr>
              <a:t> non </a:t>
            </a:r>
            <a:r>
              <a:rPr lang="it-IT" sz="2600" dirty="0" smtClean="0">
                <a:solidFill>
                  <a:srgbClr val="002060"/>
                </a:solidFill>
                <a:latin typeface="Bookman Old Style" panose="02050604050505020204" pitchFamily="18" charset="0"/>
              </a:rPr>
              <a:t>avendone titolo. </a:t>
            </a:r>
          </a:p>
          <a:p>
            <a:pPr marL="0" indent="0" algn="just">
              <a:buNone/>
            </a:pPr>
            <a:endParaRPr lang="it-IT" sz="2600" dirty="0" smtClean="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282346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90153"/>
            <a:ext cx="11792755" cy="978793"/>
          </a:xfrm>
        </p:spPr>
        <p:txBody>
          <a:bodyPr>
            <a:normAutofit/>
          </a:bodyPr>
          <a:lstStyle/>
          <a:p>
            <a:pPr algn="ctr"/>
            <a:r>
              <a:rPr lang="it-IT" sz="3200" b="1" i="1" dirty="0" smtClean="0">
                <a:solidFill>
                  <a:srgbClr val="C00000"/>
                </a:solidFill>
                <a:latin typeface="Bookman Old Style" panose="02050604050505020204" pitchFamily="18" charset="0"/>
              </a:rPr>
              <a:t>Vizi antecedenti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Vizi propri del procedimento </a:t>
            </a:r>
            <a:r>
              <a:rPr lang="it-IT" sz="3200" b="1" i="1" dirty="0">
                <a:solidFill>
                  <a:srgbClr val="C00000"/>
                </a:solidFill>
                <a:latin typeface="Bookman Old Style" panose="02050604050505020204" pitchFamily="18" charset="0"/>
              </a:rPr>
              <a:t>di vendita </a:t>
            </a:r>
          </a:p>
        </p:txBody>
      </p:sp>
      <p:sp>
        <p:nvSpPr>
          <p:cNvPr id="3" name="Segnaposto contenuto 2"/>
          <p:cNvSpPr>
            <a:spLocks noGrp="1"/>
          </p:cNvSpPr>
          <p:nvPr>
            <p:ph idx="1"/>
          </p:nvPr>
        </p:nvSpPr>
        <p:spPr>
          <a:xfrm>
            <a:off x="-1" y="1068946"/>
            <a:ext cx="12192001" cy="5692462"/>
          </a:xfrm>
        </p:spPr>
        <p:txBody>
          <a:bodyPr>
            <a:normAutofit/>
          </a:bodyPr>
          <a:lstStyle/>
          <a:p>
            <a:pPr algn="just"/>
            <a:endParaRPr lang="it-IT" sz="2600" dirty="0" smtClean="0">
              <a:solidFill>
                <a:srgbClr val="002060"/>
              </a:solidFill>
              <a:latin typeface="Bookman Old Style" panose="02050604050505020204" pitchFamily="18" charset="0"/>
            </a:endParaRPr>
          </a:p>
          <a:p>
            <a:pPr algn="just"/>
            <a:r>
              <a:rPr lang="it-IT" sz="2600" dirty="0" smtClean="0">
                <a:solidFill>
                  <a:srgbClr val="002060"/>
                </a:solidFill>
                <a:latin typeface="Bookman Old Style" panose="02050604050505020204" pitchFamily="18" charset="0"/>
              </a:rPr>
              <a:t>Seguendo la traccia delle SU 21110/12, </a:t>
            </a:r>
            <a:r>
              <a:rPr lang="it-IT" sz="2600" b="1" dirty="0" smtClean="0">
                <a:solidFill>
                  <a:srgbClr val="002060"/>
                </a:solidFill>
                <a:latin typeface="Bookman Old Style" panose="02050604050505020204" pitchFamily="18" charset="0"/>
              </a:rPr>
              <a:t>a </a:t>
            </a:r>
            <a:r>
              <a:rPr lang="it-IT" sz="2600" b="1" dirty="0">
                <a:solidFill>
                  <a:srgbClr val="002060"/>
                </a:solidFill>
                <a:latin typeface="Bookman Old Style" panose="02050604050505020204" pitchFamily="18" charset="0"/>
              </a:rPr>
              <a:t>minare l’acquisto dell’aggiudicatario possono essere esclusivamente i c.d. vizi </a:t>
            </a:r>
            <a:r>
              <a:rPr lang="it-IT" sz="2600" b="1" dirty="0" smtClean="0">
                <a:solidFill>
                  <a:srgbClr val="002060"/>
                </a:solidFill>
                <a:latin typeface="Bookman Old Style" panose="02050604050505020204" pitchFamily="18" charset="0"/>
              </a:rPr>
              <a:t>interni al </a:t>
            </a:r>
            <a:r>
              <a:rPr lang="it-IT" sz="2600" b="1" dirty="0">
                <a:solidFill>
                  <a:srgbClr val="002060"/>
                </a:solidFill>
                <a:latin typeface="Bookman Old Style" panose="02050604050505020204" pitchFamily="18" charset="0"/>
              </a:rPr>
              <a:t>procedimento di vendita</a:t>
            </a:r>
            <a:r>
              <a:rPr lang="it-IT" sz="2600" dirty="0">
                <a:solidFill>
                  <a:srgbClr val="002060"/>
                </a:solidFill>
                <a:latin typeface="Bookman Old Style" panose="02050604050505020204" pitchFamily="18" charset="0"/>
              </a:rPr>
              <a:t>. Ovvero quelli che si determinano nella c.d. fase esecutiva della </a:t>
            </a:r>
            <a:r>
              <a:rPr lang="it-IT" sz="2600" dirty="0" smtClean="0">
                <a:solidFill>
                  <a:srgbClr val="002060"/>
                </a:solidFill>
                <a:latin typeface="Bookman Old Style" panose="02050604050505020204" pitchFamily="18" charset="0"/>
              </a:rPr>
              <a:t>vendita, per i quali non opera l’art. 2929 c.c., nel segmento procedimentale che inizia con la emissione della ordinanza di delega delle operazioni di vendita e termina con il decreto di trasferimento. </a:t>
            </a:r>
          </a:p>
          <a:p>
            <a:pPr algn="just"/>
            <a:r>
              <a:rPr lang="it-IT" dirty="0">
                <a:solidFill>
                  <a:srgbClr val="002060"/>
                </a:solidFill>
                <a:latin typeface="Bookman Old Style" panose="02050604050505020204" pitchFamily="18" charset="0"/>
              </a:rPr>
              <a:t>Distinzione tra vizi esterni e vizi interni (o se si preferisce la terminologia della norma, vizi antecedenti la fase di vendita e vizi propri della fase di vendita</a:t>
            </a:r>
            <a:r>
              <a:rPr lang="it-IT" dirty="0" smtClean="0">
                <a:solidFill>
                  <a:srgbClr val="002060"/>
                </a:solidFill>
                <a:latin typeface="Bookman Old Style" panose="02050604050505020204" pitchFamily="18" charset="0"/>
              </a:rPr>
              <a:t>).</a:t>
            </a:r>
          </a:p>
          <a:p>
            <a:pPr algn="just"/>
            <a:endParaRPr lang="it-IT" dirty="0" smtClean="0">
              <a:solidFill>
                <a:srgbClr val="002060"/>
              </a:solidFill>
              <a:latin typeface="Bookman Old Style" panose="02050604050505020204" pitchFamily="18" charset="0"/>
            </a:endParaRPr>
          </a:p>
          <a:p>
            <a:pPr algn="just"/>
            <a:r>
              <a:rPr lang="it-IT" dirty="0" smtClean="0">
                <a:solidFill>
                  <a:srgbClr val="002060"/>
                </a:solidFill>
                <a:latin typeface="Bookman Old Style" panose="02050604050505020204" pitchFamily="18" charset="0"/>
              </a:rPr>
              <a:t>Ricadute concrete ed esemplificazioni.</a:t>
            </a:r>
          </a:p>
        </p:txBody>
      </p:sp>
    </p:spTree>
    <p:extLst>
      <p:ext uri="{BB962C8B-B14F-4D97-AF65-F5344CB8AC3E}">
        <p14:creationId xmlns:p14="http://schemas.microsoft.com/office/powerpoint/2010/main" val="773685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3335" y="0"/>
            <a:ext cx="11908665" cy="914400"/>
          </a:xfrm>
        </p:spPr>
        <p:txBody>
          <a:bodyPr>
            <a:normAutofit/>
          </a:bodyPr>
          <a:lstStyle/>
          <a:p>
            <a:pPr algn="ctr"/>
            <a:r>
              <a:rPr lang="it-IT" sz="3200" b="1" i="1" dirty="0" smtClean="0">
                <a:solidFill>
                  <a:srgbClr val="C00000"/>
                </a:solidFill>
                <a:latin typeface="Bookman Old Style" panose="02050604050505020204" pitchFamily="18" charset="0"/>
              </a:rPr>
              <a:t>Vizi precedenti alla fase di vendita</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283333" y="695460"/>
            <a:ext cx="11908665" cy="6162540"/>
          </a:xfrm>
        </p:spPr>
        <p:txBody>
          <a:bodyPr>
            <a:noAutofit/>
          </a:bodyPr>
          <a:lstStyle/>
          <a:p>
            <a:pPr>
              <a:lnSpc>
                <a:spcPct val="100000"/>
              </a:lnSpc>
            </a:pPr>
            <a:r>
              <a:rPr lang="it-IT" sz="1600" b="1" dirty="0" smtClean="0">
                <a:solidFill>
                  <a:srgbClr val="002060"/>
                </a:solidFill>
                <a:latin typeface="Bookman Old Style" panose="02050604050505020204" pitchFamily="18" charset="0"/>
              </a:rPr>
              <a:t>Omessa </a:t>
            </a:r>
            <a:r>
              <a:rPr lang="it-IT" sz="1600" b="1" dirty="0">
                <a:solidFill>
                  <a:srgbClr val="002060"/>
                </a:solidFill>
                <a:latin typeface="Bookman Old Style" panose="02050604050505020204" pitchFamily="18" charset="0"/>
              </a:rPr>
              <a:t>convocazione ex </a:t>
            </a:r>
            <a:r>
              <a:rPr lang="it-IT" sz="1600" b="1" dirty="0" smtClean="0">
                <a:solidFill>
                  <a:srgbClr val="002060"/>
                </a:solidFill>
                <a:latin typeface="Bookman Old Style" panose="02050604050505020204" pitchFamily="18" charset="0"/>
              </a:rPr>
              <a:t>art. 569 </a:t>
            </a:r>
            <a:r>
              <a:rPr lang="it-IT" sz="1600" b="1" dirty="0" err="1">
                <a:solidFill>
                  <a:srgbClr val="002060"/>
                </a:solidFill>
                <a:latin typeface="Bookman Old Style" panose="02050604050505020204" pitchFamily="18" charset="0"/>
              </a:rPr>
              <a:t>c.p.c.</a:t>
            </a:r>
            <a:r>
              <a:rPr lang="it-IT" sz="1600" b="1" dirty="0">
                <a:solidFill>
                  <a:srgbClr val="002060"/>
                </a:solidFill>
                <a:latin typeface="Bookman Old Style" panose="02050604050505020204" pitchFamily="18" charset="0"/>
              </a:rPr>
              <a:t> </a:t>
            </a:r>
            <a:r>
              <a:rPr lang="it-IT" sz="1600" b="1" dirty="0" smtClean="0">
                <a:solidFill>
                  <a:srgbClr val="002060"/>
                </a:solidFill>
                <a:latin typeface="Bookman Old Style" panose="02050604050505020204" pitchFamily="18" charset="0"/>
              </a:rPr>
              <a:t>del debitore esecutato</a:t>
            </a:r>
          </a:p>
          <a:p>
            <a:pPr marL="0" indent="0" algn="just">
              <a:lnSpc>
                <a:spcPct val="100000"/>
              </a:lnSpc>
              <a:buNone/>
            </a:pPr>
            <a:r>
              <a:rPr lang="it-IT" sz="1600" dirty="0" smtClean="0">
                <a:solidFill>
                  <a:srgbClr val="002060"/>
                </a:solidFill>
                <a:latin typeface="Bookman Old Style" panose="02050604050505020204" pitchFamily="18" charset="0"/>
              </a:rPr>
              <a:t>In generale in forza del dettato dell’art.492, secondo comma, </a:t>
            </a:r>
            <a:r>
              <a:rPr lang="it-IT" sz="1600" dirty="0" err="1" smtClean="0">
                <a:solidFill>
                  <a:srgbClr val="002060"/>
                </a:solidFill>
                <a:latin typeface="Bookman Old Style" panose="02050604050505020204" pitchFamily="18" charset="0"/>
              </a:rPr>
              <a:t>c.p.c.</a:t>
            </a:r>
            <a:r>
              <a:rPr lang="it-IT" sz="1600" dirty="0" smtClean="0">
                <a:solidFill>
                  <a:srgbClr val="002060"/>
                </a:solidFill>
                <a:latin typeface="Bookman Old Style" panose="02050604050505020204" pitchFamily="18" charset="0"/>
              </a:rPr>
              <a:t>, la notifica del decreto di fissazione di udienza viene effettuata nella cancelleria del giudice dell’esecuzione. In difetto di notifica, vi sarà una nullità degli atti susseguenti, ed uno spostamento in avanti del termine per la proposizione dell’opposizione agli atti esecutivi. In ogni caso, la nullità e la conseguente opposizione potranno eventualmente paralizzare la distribuzione della somma ricavata, ma non il trasferimento del bene </a:t>
            </a:r>
            <a:r>
              <a:rPr lang="it-IT" sz="1600" dirty="0">
                <a:solidFill>
                  <a:srgbClr val="002060"/>
                </a:solidFill>
                <a:latin typeface="Bookman Old Style" panose="02050604050505020204" pitchFamily="18" charset="0"/>
              </a:rPr>
              <a:t>(Cassazione civile sez. III, 13/10/2009, </a:t>
            </a:r>
            <a:r>
              <a:rPr lang="it-IT" sz="1600" dirty="0" smtClean="0">
                <a:solidFill>
                  <a:srgbClr val="002060"/>
                </a:solidFill>
                <a:latin typeface="Bookman Old Style" panose="02050604050505020204" pitchFamily="18" charset="0"/>
              </a:rPr>
              <a:t>n.21682, </a:t>
            </a:r>
            <a:r>
              <a:rPr lang="it-IT" sz="1600" dirty="0" err="1" smtClean="0">
                <a:solidFill>
                  <a:srgbClr val="002060"/>
                </a:solidFill>
                <a:latin typeface="Bookman Old Style" panose="02050604050505020204" pitchFamily="18" charset="0"/>
              </a:rPr>
              <a:t>Cass</a:t>
            </a:r>
            <a:r>
              <a:rPr lang="it-IT" sz="1600" dirty="0" smtClean="0">
                <a:solidFill>
                  <a:srgbClr val="002060"/>
                </a:solidFill>
                <a:latin typeface="Bookman Old Style" panose="02050604050505020204" pitchFamily="18" charset="0"/>
              </a:rPr>
              <a:t>. civ. 25.02.1994 n.1929).</a:t>
            </a:r>
            <a:endParaRPr lang="it-IT" sz="1600" dirty="0">
              <a:solidFill>
                <a:srgbClr val="002060"/>
              </a:solidFill>
              <a:latin typeface="Bookman Old Style" panose="02050604050505020204" pitchFamily="18" charset="0"/>
            </a:endParaRPr>
          </a:p>
          <a:p>
            <a:pPr algn="just">
              <a:lnSpc>
                <a:spcPct val="100000"/>
              </a:lnSpc>
            </a:pPr>
            <a:r>
              <a:rPr lang="it-IT" sz="1600" b="1" dirty="0" smtClean="0">
                <a:solidFill>
                  <a:srgbClr val="002060"/>
                </a:solidFill>
                <a:latin typeface="Bookman Old Style" panose="02050604050505020204" pitchFamily="18" charset="0"/>
              </a:rPr>
              <a:t>Omesso </a:t>
            </a:r>
            <a:r>
              <a:rPr lang="it-IT" sz="1600" b="1" dirty="0">
                <a:solidFill>
                  <a:srgbClr val="002060"/>
                </a:solidFill>
                <a:latin typeface="Bookman Old Style" panose="02050604050505020204" pitchFamily="18" charset="0"/>
              </a:rPr>
              <a:t>avviso ai creditori </a:t>
            </a:r>
            <a:r>
              <a:rPr lang="it-IT" sz="1600" b="1" dirty="0" smtClean="0">
                <a:solidFill>
                  <a:srgbClr val="002060"/>
                </a:solidFill>
                <a:latin typeface="Bookman Old Style" panose="02050604050505020204" pitchFamily="18" charset="0"/>
              </a:rPr>
              <a:t>iscritti ex art.498 </a:t>
            </a:r>
            <a:r>
              <a:rPr lang="it-IT" sz="1600" b="1" dirty="0" err="1" smtClean="0">
                <a:solidFill>
                  <a:srgbClr val="002060"/>
                </a:solidFill>
                <a:latin typeface="Bookman Old Style" panose="02050604050505020204" pitchFamily="18" charset="0"/>
              </a:rPr>
              <a:t>c.p.c.</a:t>
            </a:r>
            <a:r>
              <a:rPr lang="it-IT" sz="1600" b="1" dirty="0" smtClean="0">
                <a:solidFill>
                  <a:srgbClr val="002060"/>
                </a:solidFill>
                <a:latin typeface="Bookman Old Style" panose="02050604050505020204" pitchFamily="18" charset="0"/>
              </a:rPr>
              <a:t> .</a:t>
            </a:r>
          </a:p>
          <a:p>
            <a:pPr marL="0" indent="0" algn="just">
              <a:lnSpc>
                <a:spcPct val="100000"/>
              </a:lnSpc>
              <a:buNone/>
            </a:pPr>
            <a:r>
              <a:rPr lang="it-IT" sz="1600" dirty="0" smtClean="0">
                <a:solidFill>
                  <a:srgbClr val="002060"/>
                </a:solidFill>
                <a:latin typeface="Bookman Old Style" panose="02050604050505020204" pitchFamily="18" charset="0"/>
              </a:rPr>
              <a:t>In generale si è ritenuto che il creditore pretermesso ha un’azione di danno nei confronti dei soggetti eventualmente responsabili ai sensi dell’art.2043 c.c. (</a:t>
            </a:r>
            <a:r>
              <a:rPr lang="it-IT" sz="1600" dirty="0" err="1" smtClean="0">
                <a:solidFill>
                  <a:srgbClr val="002060"/>
                </a:solidFill>
                <a:latin typeface="Bookman Old Style" panose="02050604050505020204" pitchFamily="18" charset="0"/>
              </a:rPr>
              <a:t>Cass</a:t>
            </a:r>
            <a:r>
              <a:rPr lang="it-IT" sz="1600" dirty="0">
                <a:solidFill>
                  <a:srgbClr val="002060"/>
                </a:solidFill>
                <a:latin typeface="Bookman Old Style" panose="02050604050505020204" pitchFamily="18" charset="0"/>
              </a:rPr>
              <a:t>. 23 febbraio 2006, n. </a:t>
            </a:r>
            <a:r>
              <a:rPr lang="it-IT" sz="1600" dirty="0" smtClean="0">
                <a:solidFill>
                  <a:srgbClr val="002060"/>
                </a:solidFill>
                <a:latin typeface="Bookman Old Style" panose="02050604050505020204" pitchFamily="18" charset="0"/>
              </a:rPr>
              <a:t>4000, </a:t>
            </a:r>
            <a:r>
              <a:rPr lang="it-IT" sz="1600" dirty="0" err="1" smtClean="0">
                <a:solidFill>
                  <a:srgbClr val="002060"/>
                </a:solidFill>
                <a:latin typeface="Bookman Old Style" panose="02050604050505020204" pitchFamily="18" charset="0"/>
              </a:rPr>
              <a:t>nonchè</a:t>
            </a:r>
            <a:r>
              <a:rPr lang="it-IT" sz="1600" dirty="0" smtClean="0">
                <a:solidFill>
                  <a:srgbClr val="002060"/>
                </a:solidFill>
                <a:latin typeface="Bookman Old Style" panose="02050604050505020204" pitchFamily="18" charset="0"/>
              </a:rPr>
              <a:t> </a:t>
            </a:r>
            <a:r>
              <a:rPr lang="it-IT" sz="1600" dirty="0" err="1">
                <a:solidFill>
                  <a:srgbClr val="002060"/>
                </a:solidFill>
                <a:latin typeface="Bookman Old Style" panose="02050604050505020204" pitchFamily="18" charset="0"/>
              </a:rPr>
              <a:t>Cass</a:t>
            </a:r>
            <a:r>
              <a:rPr lang="it-IT" sz="1600" dirty="0">
                <a:solidFill>
                  <a:srgbClr val="002060"/>
                </a:solidFill>
                <a:latin typeface="Bookman Old Style" panose="02050604050505020204" pitchFamily="18" charset="0"/>
              </a:rPr>
              <a:t>. 11 giugno 2003, n. 9394 e le precedenti </a:t>
            </a:r>
            <a:r>
              <a:rPr lang="it-IT" sz="1600" dirty="0" err="1">
                <a:solidFill>
                  <a:srgbClr val="002060"/>
                </a:solidFill>
                <a:latin typeface="Bookman Old Style" panose="02050604050505020204" pitchFamily="18" charset="0"/>
              </a:rPr>
              <a:t>Cass</a:t>
            </a:r>
            <a:r>
              <a:rPr lang="it-IT" sz="1600" dirty="0">
                <a:solidFill>
                  <a:srgbClr val="002060"/>
                </a:solidFill>
                <a:latin typeface="Bookman Old Style" panose="02050604050505020204" pitchFamily="18" charset="0"/>
              </a:rPr>
              <a:t>. 1 marzo 1994, n. 2023 e </a:t>
            </a:r>
            <a:r>
              <a:rPr lang="it-IT" sz="1600" dirty="0" err="1">
                <a:solidFill>
                  <a:srgbClr val="002060"/>
                </a:solidFill>
                <a:latin typeface="Bookman Old Style" panose="02050604050505020204" pitchFamily="18" charset="0"/>
              </a:rPr>
              <a:t>Cass</a:t>
            </a:r>
            <a:r>
              <a:rPr lang="it-IT" sz="1600" dirty="0">
                <a:solidFill>
                  <a:srgbClr val="002060"/>
                </a:solidFill>
                <a:latin typeface="Bookman Old Style" panose="02050604050505020204" pitchFamily="18" charset="0"/>
              </a:rPr>
              <a:t>. 24 giugno 1993, n. </a:t>
            </a:r>
            <a:r>
              <a:rPr lang="it-IT" sz="1600" dirty="0" smtClean="0">
                <a:solidFill>
                  <a:srgbClr val="002060"/>
                </a:solidFill>
                <a:latin typeface="Bookman Old Style" panose="02050604050505020204" pitchFamily="18" charset="0"/>
              </a:rPr>
              <a:t>6999. Tutte </a:t>
            </a:r>
            <a:r>
              <a:rPr lang="it-IT" sz="1600" dirty="0">
                <a:solidFill>
                  <a:srgbClr val="002060"/>
                </a:solidFill>
                <a:latin typeface="Bookman Old Style" panose="02050604050505020204" pitchFamily="18" charset="0"/>
              </a:rPr>
              <a:t>tali pronunzie sono concordi nell'escludere la sanzione della nullità come conseguenza dell'omissione dell'avviso </a:t>
            </a:r>
            <a:r>
              <a:rPr lang="it-IT" sz="1600" dirty="0" smtClean="0">
                <a:solidFill>
                  <a:srgbClr val="002060"/>
                </a:solidFill>
                <a:latin typeface="Bookman Old Style" panose="02050604050505020204" pitchFamily="18" charset="0"/>
              </a:rPr>
              <a:t>. Principio espresso anche con riferimento alla omessa notifica dell’ordinanza di delega della vendita ex art.569, ultimo comma, </a:t>
            </a:r>
            <a:r>
              <a:rPr lang="it-IT" sz="1600" dirty="0" err="1" smtClean="0">
                <a:solidFill>
                  <a:srgbClr val="002060"/>
                </a:solidFill>
                <a:latin typeface="Bookman Old Style" panose="02050604050505020204" pitchFamily="18" charset="0"/>
              </a:rPr>
              <a:t>c.p.c.</a:t>
            </a:r>
            <a:r>
              <a:rPr lang="it-IT" sz="1600" dirty="0" smtClean="0">
                <a:solidFill>
                  <a:srgbClr val="002060"/>
                </a:solidFill>
                <a:latin typeface="Bookman Old Style" panose="02050604050505020204" pitchFamily="18" charset="0"/>
              </a:rPr>
              <a:t> in </a:t>
            </a:r>
            <a:r>
              <a:rPr lang="it-IT" sz="1600" dirty="0" err="1" smtClean="0">
                <a:solidFill>
                  <a:srgbClr val="002060"/>
                </a:solidFill>
                <a:latin typeface="Bookman Old Style" panose="02050604050505020204" pitchFamily="18" charset="0"/>
              </a:rPr>
              <a:t>Cass</a:t>
            </a:r>
            <a:r>
              <a:rPr lang="it-IT" sz="1600" dirty="0" smtClean="0">
                <a:solidFill>
                  <a:srgbClr val="002060"/>
                </a:solidFill>
                <a:latin typeface="Bookman Old Style" panose="02050604050505020204" pitchFamily="18" charset="0"/>
              </a:rPr>
              <a:t>. </a:t>
            </a:r>
            <a:r>
              <a:rPr lang="da-DK" sz="1600" dirty="0">
                <a:solidFill>
                  <a:srgbClr val="002060"/>
                </a:solidFill>
                <a:latin typeface="Bookman Old Style" panose="02050604050505020204" pitchFamily="18" charset="0"/>
              </a:rPr>
              <a:t>sez. III, 27/08/2014, (ud. 16/05/2014, dep. 27/08/2014), </a:t>
            </a:r>
            <a:r>
              <a:rPr lang="da-DK" sz="1600" dirty="0" smtClean="0">
                <a:solidFill>
                  <a:srgbClr val="002060"/>
                </a:solidFill>
                <a:latin typeface="Bookman Old Style" panose="02050604050505020204" pitchFamily="18" charset="0"/>
              </a:rPr>
              <a:t>n.18336).</a:t>
            </a:r>
            <a:endParaRPr lang="it-IT" sz="1600" dirty="0">
              <a:solidFill>
                <a:srgbClr val="002060"/>
              </a:solidFill>
              <a:latin typeface="Bookman Old Style" panose="02050604050505020204" pitchFamily="18" charset="0"/>
            </a:endParaRPr>
          </a:p>
          <a:p>
            <a:pPr>
              <a:lnSpc>
                <a:spcPct val="100000"/>
              </a:lnSpc>
            </a:pPr>
            <a:r>
              <a:rPr lang="it-IT" sz="1600" b="1" dirty="0" smtClean="0">
                <a:solidFill>
                  <a:srgbClr val="002060"/>
                </a:solidFill>
                <a:latin typeface="Bookman Old Style" panose="02050604050505020204" pitchFamily="18" charset="0"/>
              </a:rPr>
              <a:t>Autorizzazione </a:t>
            </a:r>
            <a:r>
              <a:rPr lang="it-IT" sz="1600" b="1" dirty="0">
                <a:solidFill>
                  <a:srgbClr val="002060"/>
                </a:solidFill>
                <a:latin typeface="Bookman Old Style" panose="02050604050505020204" pitchFamily="18" charset="0"/>
              </a:rPr>
              <a:t>della vendita in caso di documentazione </a:t>
            </a:r>
            <a:r>
              <a:rPr lang="it-IT" sz="1600" b="1" dirty="0" smtClean="0">
                <a:solidFill>
                  <a:srgbClr val="002060"/>
                </a:solidFill>
                <a:latin typeface="Bookman Old Style" panose="02050604050505020204" pitchFamily="18" charset="0"/>
              </a:rPr>
              <a:t>incompleta ex art. 567 </a:t>
            </a:r>
            <a:r>
              <a:rPr lang="it-IT" sz="1600" b="1" dirty="0" err="1" smtClean="0">
                <a:solidFill>
                  <a:srgbClr val="002060"/>
                </a:solidFill>
                <a:latin typeface="Bookman Old Style" panose="02050604050505020204" pitchFamily="18" charset="0"/>
              </a:rPr>
              <a:t>c.p.c.</a:t>
            </a:r>
            <a:endParaRPr lang="it-IT" sz="1600" b="1" dirty="0">
              <a:solidFill>
                <a:srgbClr val="002060"/>
              </a:solidFill>
              <a:latin typeface="Bookman Old Style" panose="02050604050505020204" pitchFamily="18" charset="0"/>
            </a:endParaRPr>
          </a:p>
          <a:p>
            <a:pPr marL="0" indent="0" algn="just">
              <a:lnSpc>
                <a:spcPct val="100000"/>
              </a:lnSpc>
              <a:buNone/>
            </a:pPr>
            <a:r>
              <a:rPr lang="it-IT" sz="1600" dirty="0" smtClean="0">
                <a:solidFill>
                  <a:srgbClr val="002060"/>
                </a:solidFill>
                <a:latin typeface="Bookman Old Style" panose="02050604050505020204" pitchFamily="18" charset="0"/>
              </a:rPr>
              <a:t>Sul punto, si è ritenuto </a:t>
            </a:r>
            <a:r>
              <a:rPr lang="it-IT" sz="1600" dirty="0">
                <a:solidFill>
                  <a:srgbClr val="002060"/>
                </a:solidFill>
                <a:latin typeface="Bookman Old Style" panose="02050604050505020204" pitchFamily="18" charset="0"/>
              </a:rPr>
              <a:t>che </a:t>
            </a:r>
            <a:r>
              <a:rPr lang="it-IT" sz="1600" dirty="0" smtClean="0">
                <a:solidFill>
                  <a:srgbClr val="002060"/>
                </a:solidFill>
                <a:latin typeface="Bookman Old Style" panose="02050604050505020204" pitchFamily="18" charset="0"/>
              </a:rPr>
              <a:t>&lt;&lt; </a:t>
            </a:r>
            <a:r>
              <a:rPr lang="it-IT" sz="1600" i="1" dirty="0" smtClean="0">
                <a:solidFill>
                  <a:srgbClr val="002060"/>
                </a:solidFill>
                <a:latin typeface="Bookman Old Style" panose="02050604050505020204" pitchFamily="18" charset="0"/>
              </a:rPr>
              <a:t>In </a:t>
            </a:r>
            <a:r>
              <a:rPr lang="it-IT" sz="1600" i="1" dirty="0">
                <a:solidFill>
                  <a:srgbClr val="002060"/>
                </a:solidFill>
                <a:latin typeface="Bookman Old Style" panose="02050604050505020204" pitchFamily="18" charset="0"/>
              </a:rPr>
              <a:t>tema di esecuzione forzata immobiliare, è preclusa al debitore esecutato l'impugnazione del decreto di trasferimento mediante la deduzione, avvenuta per la prima volta dopo la pronuncia del detto provvedimento, di vizi nella produzione della documentazione, ai sensi dell'art. 567 </a:t>
            </a:r>
            <a:r>
              <a:rPr lang="it-IT" sz="1600" i="1" dirty="0" err="1">
                <a:solidFill>
                  <a:srgbClr val="002060"/>
                </a:solidFill>
                <a:latin typeface="Bookman Old Style" panose="02050604050505020204" pitchFamily="18" charset="0"/>
              </a:rPr>
              <a:t>c.p.c.</a:t>
            </a:r>
            <a:r>
              <a:rPr lang="it-IT" sz="1600" i="1" dirty="0">
                <a:solidFill>
                  <a:srgbClr val="002060"/>
                </a:solidFill>
                <a:latin typeface="Bookman Old Style" panose="02050604050505020204" pitchFamily="18" charset="0"/>
              </a:rPr>
              <a:t> (nel testo, applicabile "</a:t>
            </a:r>
            <a:r>
              <a:rPr lang="it-IT" sz="1600" i="1" dirty="0" err="1">
                <a:solidFill>
                  <a:srgbClr val="002060"/>
                </a:solidFill>
                <a:latin typeface="Bookman Old Style" panose="02050604050505020204" pitchFamily="18" charset="0"/>
              </a:rPr>
              <a:t>ratione</a:t>
            </a:r>
            <a:r>
              <a:rPr lang="it-IT" sz="1600" i="1" dirty="0">
                <a:solidFill>
                  <a:srgbClr val="002060"/>
                </a:solidFill>
                <a:latin typeface="Bookman Old Style" panose="02050604050505020204" pitchFamily="18" charset="0"/>
              </a:rPr>
              <a:t> </a:t>
            </a:r>
            <a:r>
              <a:rPr lang="it-IT" sz="1600" i="1" dirty="0" err="1">
                <a:solidFill>
                  <a:srgbClr val="002060"/>
                </a:solidFill>
                <a:latin typeface="Bookman Old Style" panose="02050604050505020204" pitchFamily="18" charset="0"/>
              </a:rPr>
              <a:t>temporis</a:t>
            </a:r>
            <a:r>
              <a:rPr lang="it-IT" sz="1600" i="1" dirty="0">
                <a:solidFill>
                  <a:srgbClr val="002060"/>
                </a:solidFill>
                <a:latin typeface="Bookman Old Style" panose="02050604050505020204" pitchFamily="18" charset="0"/>
              </a:rPr>
              <a:t>", anteriore alla sostituzione disposta dall'art. 2, comma 3, </a:t>
            </a:r>
            <a:r>
              <a:rPr lang="it-IT" sz="1600" i="1" dirty="0" err="1">
                <a:solidFill>
                  <a:srgbClr val="002060"/>
                </a:solidFill>
                <a:latin typeface="Bookman Old Style" panose="02050604050505020204" pitchFamily="18" charset="0"/>
              </a:rPr>
              <a:t>lett</a:t>
            </a:r>
            <a:r>
              <a:rPr lang="it-IT" sz="1600" i="1" dirty="0">
                <a:solidFill>
                  <a:srgbClr val="002060"/>
                </a:solidFill>
                <a:latin typeface="Bookman Old Style" panose="02050604050505020204" pitchFamily="18" charset="0"/>
              </a:rPr>
              <a:t>. e, n. 25, </a:t>
            </a:r>
            <a:r>
              <a:rPr lang="it-IT" sz="1600" i="1" dirty="0" err="1">
                <a:solidFill>
                  <a:srgbClr val="002060"/>
                </a:solidFill>
                <a:latin typeface="Bookman Old Style" panose="02050604050505020204" pitchFamily="18" charset="0"/>
              </a:rPr>
              <a:t>d.l.</a:t>
            </a:r>
            <a:r>
              <a:rPr lang="it-IT" sz="1600" i="1" dirty="0">
                <a:solidFill>
                  <a:srgbClr val="002060"/>
                </a:solidFill>
                <a:latin typeface="Bookman Old Style" panose="02050604050505020204" pitchFamily="18" charset="0"/>
              </a:rPr>
              <a:t> 14 marzo 2005 n. 35, convertito, con modificazioni, dalla l. 14 maggio 2005 n. 80, in vigore dal 1 marzo 2006), verificatisi nella fase precedente all'ordinanza di determinazione delle modalità della </a:t>
            </a:r>
            <a:r>
              <a:rPr lang="it-IT" sz="1600" i="1" dirty="0" smtClean="0">
                <a:solidFill>
                  <a:srgbClr val="002060"/>
                </a:solidFill>
                <a:latin typeface="Bookman Old Style" panose="02050604050505020204" pitchFamily="18" charset="0"/>
              </a:rPr>
              <a:t>vendita </a:t>
            </a:r>
            <a:r>
              <a:rPr lang="it-IT" sz="1600" dirty="0" smtClean="0">
                <a:solidFill>
                  <a:srgbClr val="002060"/>
                </a:solidFill>
                <a:latin typeface="Bookman Old Style" panose="02050604050505020204" pitchFamily="18" charset="0"/>
              </a:rPr>
              <a:t>&gt;&gt; (Cassazione </a:t>
            </a:r>
            <a:r>
              <a:rPr lang="it-IT" sz="1600" dirty="0">
                <a:solidFill>
                  <a:srgbClr val="002060"/>
                </a:solidFill>
                <a:latin typeface="Bookman Old Style" panose="02050604050505020204" pitchFamily="18" charset="0"/>
              </a:rPr>
              <a:t>civile sez. III, 06/12/2011, </a:t>
            </a:r>
            <a:r>
              <a:rPr lang="it-IT" sz="1600" dirty="0" smtClean="0">
                <a:solidFill>
                  <a:srgbClr val="002060"/>
                </a:solidFill>
                <a:latin typeface="Bookman Old Style" panose="02050604050505020204" pitchFamily="18" charset="0"/>
              </a:rPr>
              <a:t>n.26202).</a:t>
            </a:r>
            <a:endParaRPr lang="it-IT" sz="1600" dirty="0"/>
          </a:p>
        </p:txBody>
      </p:sp>
    </p:spTree>
    <p:extLst>
      <p:ext uri="{BB962C8B-B14F-4D97-AF65-F5344CB8AC3E}">
        <p14:creationId xmlns:p14="http://schemas.microsoft.com/office/powerpoint/2010/main" val="365035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965915"/>
          </a:xfrm>
        </p:spPr>
        <p:txBody>
          <a:bodyPr>
            <a:normAutofit/>
          </a:bodyPr>
          <a:lstStyle/>
          <a:p>
            <a:pPr algn="ctr"/>
            <a:r>
              <a:rPr lang="it-IT" sz="3200" b="1" i="1" dirty="0">
                <a:solidFill>
                  <a:srgbClr val="C00000"/>
                </a:solidFill>
                <a:latin typeface="Bookman Old Style" panose="02050604050505020204" pitchFamily="18" charset="0"/>
              </a:rPr>
              <a:t>Vizi </a:t>
            </a:r>
            <a:r>
              <a:rPr lang="it-IT" sz="3200" b="1" i="1" dirty="0" smtClean="0">
                <a:solidFill>
                  <a:srgbClr val="C00000"/>
                </a:solidFill>
                <a:latin typeface="Bookman Old Style" panose="02050604050505020204" pitchFamily="18" charset="0"/>
              </a:rPr>
              <a:t>propri della </a:t>
            </a:r>
            <a:r>
              <a:rPr lang="it-IT" sz="3200" b="1" i="1" dirty="0">
                <a:solidFill>
                  <a:srgbClr val="C00000"/>
                </a:solidFill>
                <a:latin typeface="Bookman Old Style" panose="02050604050505020204" pitchFamily="18" charset="0"/>
              </a:rPr>
              <a:t>fase di vendita</a:t>
            </a:r>
          </a:p>
        </p:txBody>
      </p:sp>
      <p:sp>
        <p:nvSpPr>
          <p:cNvPr id="3" name="Segnaposto contenuto 2"/>
          <p:cNvSpPr>
            <a:spLocks noGrp="1"/>
          </p:cNvSpPr>
          <p:nvPr>
            <p:ph idx="1"/>
          </p:nvPr>
        </p:nvSpPr>
        <p:spPr>
          <a:xfrm>
            <a:off x="0" y="837127"/>
            <a:ext cx="12192000" cy="6020873"/>
          </a:xfrm>
        </p:spPr>
        <p:txBody>
          <a:bodyPr>
            <a:normAutofit/>
          </a:bodyPr>
          <a:lstStyle/>
          <a:p>
            <a:pPr marL="0" indent="0" algn="just">
              <a:buNone/>
            </a:pPr>
            <a:r>
              <a:rPr lang="it-IT" sz="2400" b="1" dirty="0">
                <a:solidFill>
                  <a:srgbClr val="002060"/>
                </a:solidFill>
                <a:latin typeface="Bookman Old Style" panose="02050604050505020204" pitchFamily="18" charset="0"/>
              </a:rPr>
              <a:t>Principio generale</a:t>
            </a:r>
            <a:r>
              <a:rPr lang="it-IT" sz="2400" dirty="0" smtClean="0">
                <a:solidFill>
                  <a:srgbClr val="002060"/>
                </a:solidFill>
                <a:latin typeface="Bookman Old Style" panose="02050604050505020204" pitchFamily="18" charset="0"/>
              </a:rPr>
              <a:t>: l’art.2929 </a:t>
            </a:r>
            <a:r>
              <a:rPr lang="it-IT" sz="2400" dirty="0">
                <a:solidFill>
                  <a:srgbClr val="002060"/>
                </a:solidFill>
                <a:latin typeface="Bookman Old Style" panose="02050604050505020204" pitchFamily="18" charset="0"/>
              </a:rPr>
              <a:t>c.c. non può operare; la nullità una volta dichiarata pregiudica in via diretta o per estensione (ex art.159 </a:t>
            </a:r>
            <a:r>
              <a:rPr lang="it-IT" sz="2400" dirty="0" err="1">
                <a:solidFill>
                  <a:srgbClr val="002060"/>
                </a:solidFill>
                <a:latin typeface="Bookman Old Style" panose="02050604050505020204" pitchFamily="18" charset="0"/>
              </a:rPr>
              <a:t>c.p.c.</a:t>
            </a:r>
            <a:r>
              <a:rPr lang="it-IT" sz="2400" dirty="0">
                <a:solidFill>
                  <a:srgbClr val="002060"/>
                </a:solidFill>
                <a:latin typeface="Bookman Old Style" panose="02050604050505020204" pitchFamily="18" charset="0"/>
              </a:rPr>
              <a:t>) l’acquisto compiuto nella vendita forzata, determinando </a:t>
            </a:r>
            <a:r>
              <a:rPr lang="it-IT" sz="2400" i="1" dirty="0" err="1">
                <a:solidFill>
                  <a:srgbClr val="002060"/>
                </a:solidFill>
                <a:latin typeface="Bookman Old Style" panose="02050604050505020204" pitchFamily="18" charset="0"/>
              </a:rPr>
              <a:t>ope</a:t>
            </a:r>
            <a:r>
              <a:rPr lang="it-IT" sz="2400" i="1" dirty="0">
                <a:solidFill>
                  <a:srgbClr val="002060"/>
                </a:solidFill>
                <a:latin typeface="Bookman Old Style" panose="02050604050505020204" pitchFamily="18" charset="0"/>
              </a:rPr>
              <a:t> </a:t>
            </a:r>
            <a:r>
              <a:rPr lang="it-IT" sz="2400" i="1" dirty="0" err="1">
                <a:solidFill>
                  <a:srgbClr val="002060"/>
                </a:solidFill>
                <a:latin typeface="Bookman Old Style" panose="02050604050505020204" pitchFamily="18" charset="0"/>
              </a:rPr>
              <a:t>legis</a:t>
            </a:r>
            <a:r>
              <a:rPr lang="it-IT" sz="2400" i="1" dirty="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la caducazione dell’aggiudicazione e degli atti successivi, incluso il decreto di </a:t>
            </a:r>
            <a:r>
              <a:rPr lang="it-IT" sz="2400" dirty="0" smtClean="0">
                <a:solidFill>
                  <a:srgbClr val="002060"/>
                </a:solidFill>
                <a:latin typeface="Bookman Old Style" panose="02050604050505020204" pitchFamily="18" charset="0"/>
              </a:rPr>
              <a:t>trasferimento.</a:t>
            </a:r>
          </a:p>
          <a:p>
            <a:pPr marL="0" indent="0" algn="just">
              <a:buNone/>
            </a:pPr>
            <a:endParaRPr lang="it-IT" sz="2400" dirty="0" smtClean="0">
              <a:solidFill>
                <a:srgbClr val="002060"/>
              </a:solidFill>
              <a:latin typeface="Bookman Old Style" panose="02050604050505020204" pitchFamily="18" charset="0"/>
            </a:endParaRPr>
          </a:p>
          <a:p>
            <a:pPr marL="0" indent="0" algn="just">
              <a:buNone/>
            </a:pPr>
            <a:r>
              <a:rPr lang="it-IT" sz="2400" b="1" dirty="0" smtClean="0">
                <a:solidFill>
                  <a:srgbClr val="002060"/>
                </a:solidFill>
                <a:latin typeface="Bookman Old Style" panose="02050604050505020204" pitchFamily="18" charset="0"/>
              </a:rPr>
              <a:t>Esame di alcune ipotesi ricorrenti nella pratica: </a:t>
            </a:r>
          </a:p>
          <a:p>
            <a:pPr marL="0" indent="0" algn="just">
              <a:buNone/>
            </a:pPr>
            <a:endParaRPr lang="it-IT" sz="2400" b="1" dirty="0" smtClean="0">
              <a:solidFill>
                <a:srgbClr val="002060"/>
              </a:solidFill>
              <a:latin typeface="Bookman Old Style" panose="02050604050505020204" pitchFamily="18" charset="0"/>
            </a:endParaRPr>
          </a:p>
          <a:p>
            <a:pPr marL="457200" indent="-457200" algn="just">
              <a:buFont typeface="+mj-lt"/>
              <a:buAutoNum type="arabicPeriod"/>
            </a:pPr>
            <a:r>
              <a:rPr lang="it-IT" sz="2400" dirty="0" smtClean="0">
                <a:solidFill>
                  <a:srgbClr val="002060"/>
                </a:solidFill>
                <a:latin typeface="Bookman Old Style" panose="02050604050505020204" pitchFamily="18" charset="0"/>
              </a:rPr>
              <a:t>Mancanza </a:t>
            </a:r>
            <a:r>
              <a:rPr lang="it-IT" sz="2400" dirty="0">
                <a:solidFill>
                  <a:srgbClr val="002060"/>
                </a:solidFill>
                <a:latin typeface="Bookman Old Style" panose="02050604050505020204" pitchFamily="18" charset="0"/>
              </a:rPr>
              <a:t>od irregolarità delle forme di pubblicità </a:t>
            </a:r>
            <a:r>
              <a:rPr lang="it-IT" sz="2400" dirty="0" smtClean="0">
                <a:solidFill>
                  <a:srgbClr val="002060"/>
                </a:solidFill>
                <a:latin typeface="Bookman Old Style" panose="02050604050505020204" pitchFamily="18" charset="0"/>
              </a:rPr>
              <a:t>stabilite nella ordinanza di delega delle operazioni di vendita;</a:t>
            </a:r>
          </a:p>
          <a:p>
            <a:pPr marL="457200" indent="-457200" algn="just">
              <a:buFont typeface="+mj-lt"/>
              <a:buAutoNum type="arabicPeriod"/>
            </a:pPr>
            <a:r>
              <a:rPr lang="it-IT" sz="2400" dirty="0" smtClean="0">
                <a:solidFill>
                  <a:srgbClr val="002060"/>
                </a:solidFill>
                <a:latin typeface="Bookman Old Style" panose="02050604050505020204" pitchFamily="18" charset="0"/>
              </a:rPr>
              <a:t>Offerta </a:t>
            </a:r>
            <a:r>
              <a:rPr lang="it-IT" sz="2400" dirty="0">
                <a:solidFill>
                  <a:srgbClr val="002060"/>
                </a:solidFill>
                <a:latin typeface="Bookman Old Style" panose="02050604050505020204" pitchFamily="18" charset="0"/>
              </a:rPr>
              <a:t>accompagnata da </a:t>
            </a:r>
            <a:r>
              <a:rPr lang="it-IT" sz="2400" dirty="0" smtClean="0">
                <a:solidFill>
                  <a:srgbClr val="002060"/>
                </a:solidFill>
                <a:latin typeface="Bookman Old Style" panose="02050604050505020204" pitchFamily="18" charset="0"/>
              </a:rPr>
              <a:t>una cauzione </a:t>
            </a:r>
            <a:r>
              <a:rPr lang="it-IT" sz="2400" dirty="0">
                <a:solidFill>
                  <a:srgbClr val="002060"/>
                </a:solidFill>
                <a:latin typeface="Bookman Old Style" panose="02050604050505020204" pitchFamily="18" charset="0"/>
              </a:rPr>
              <a:t>prestata con modalità diverse da quelle prescritte dal </a:t>
            </a:r>
            <a:r>
              <a:rPr lang="it-IT" sz="2400" dirty="0" smtClean="0">
                <a:solidFill>
                  <a:srgbClr val="002060"/>
                </a:solidFill>
                <a:latin typeface="Bookman Old Style" panose="02050604050505020204" pitchFamily="18" charset="0"/>
              </a:rPr>
              <a:t>giudice; </a:t>
            </a:r>
          </a:p>
          <a:p>
            <a:pPr marL="457200" indent="-457200" algn="just">
              <a:buFont typeface="+mj-lt"/>
              <a:buAutoNum type="arabicPeriod"/>
            </a:pPr>
            <a:r>
              <a:rPr lang="it-IT" sz="2400" dirty="0">
                <a:solidFill>
                  <a:srgbClr val="002060"/>
                </a:solidFill>
                <a:latin typeface="Bookman Old Style" panose="02050604050505020204" pitchFamily="18" charset="0"/>
              </a:rPr>
              <a:t>Omessa notifica della ordinanza di delega delle operazioni di </a:t>
            </a:r>
            <a:r>
              <a:rPr lang="it-IT" sz="2400" dirty="0" smtClean="0">
                <a:solidFill>
                  <a:srgbClr val="002060"/>
                </a:solidFill>
                <a:latin typeface="Bookman Old Style" panose="02050604050505020204" pitchFamily="18" charset="0"/>
              </a:rPr>
              <a:t>vendita ?</a:t>
            </a:r>
          </a:p>
          <a:p>
            <a:pPr marL="457200" indent="-457200" algn="just">
              <a:buFont typeface="+mj-lt"/>
              <a:buAutoNum type="arabicPeriod"/>
            </a:pPr>
            <a:r>
              <a:rPr lang="it-IT" sz="2400" dirty="0" smtClean="0">
                <a:solidFill>
                  <a:srgbClr val="002060"/>
                </a:solidFill>
                <a:latin typeface="Bookman Old Style" panose="02050604050505020204" pitchFamily="18" charset="0"/>
              </a:rPr>
              <a:t>Omessa </a:t>
            </a:r>
            <a:r>
              <a:rPr lang="it-IT" sz="2400" dirty="0">
                <a:solidFill>
                  <a:srgbClr val="002060"/>
                </a:solidFill>
                <a:latin typeface="Bookman Old Style" panose="02050604050505020204" pitchFamily="18" charset="0"/>
              </a:rPr>
              <a:t>notifica dell’avviso di vendita al </a:t>
            </a:r>
            <a:r>
              <a:rPr lang="it-IT" sz="2400" dirty="0" smtClean="0">
                <a:solidFill>
                  <a:srgbClr val="002060"/>
                </a:solidFill>
                <a:latin typeface="Bookman Old Style" panose="02050604050505020204" pitchFamily="18" charset="0"/>
              </a:rPr>
              <a:t>debitore ?</a:t>
            </a:r>
            <a:endParaRPr lang="it-IT" sz="2400" dirty="0">
              <a:solidFill>
                <a:srgbClr val="002060"/>
              </a:solidFill>
              <a:latin typeface="Bookman Old Style" panose="02050604050505020204" pitchFamily="18" charset="0"/>
            </a:endParaRPr>
          </a:p>
          <a:p>
            <a:pPr marL="457200" indent="-457200" algn="just">
              <a:buFont typeface="+mj-lt"/>
              <a:buAutoNum type="arabicPeriod"/>
            </a:pPr>
            <a:endParaRPr lang="it-IT" sz="2400" dirty="0" smtClean="0">
              <a:solidFill>
                <a:srgbClr val="002060"/>
              </a:solidFill>
              <a:latin typeface="Bookman Old Style" panose="02050604050505020204" pitchFamily="18" charset="0"/>
            </a:endParaRPr>
          </a:p>
          <a:p>
            <a:pPr marL="0" indent="0" algn="just">
              <a:buNone/>
            </a:pPr>
            <a:endParaRPr lang="it-IT" sz="2400" dirty="0" smtClean="0">
              <a:solidFill>
                <a:srgbClr val="002060"/>
              </a:solidFill>
              <a:latin typeface="Bookman Old Style" panose="02050604050505020204" pitchFamily="18" charset="0"/>
            </a:endParaRPr>
          </a:p>
          <a:p>
            <a:pPr marL="0" indent="0" algn="just">
              <a:buNone/>
            </a:pP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65574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
            <a:ext cx="12192000" cy="978793"/>
          </a:xfrm>
        </p:spPr>
        <p:txBody>
          <a:bodyPr>
            <a:normAutofit fontScale="90000"/>
          </a:bodyPr>
          <a:lstStyle/>
          <a:p>
            <a:pPr algn="ctr"/>
            <a:r>
              <a:rPr lang="it-IT" sz="3200" b="1" i="1" dirty="0">
                <a:solidFill>
                  <a:srgbClr val="C00000"/>
                </a:solidFill>
                <a:latin typeface="Bookman Old Style" panose="02050604050505020204" pitchFamily="18" charset="0"/>
              </a:rPr>
              <a:t>Mancanza od irregolarità delle forme di pubblicità stabilite nella ordinanza di delega delle operazioni di vendita</a:t>
            </a:r>
          </a:p>
        </p:txBody>
      </p:sp>
      <p:sp>
        <p:nvSpPr>
          <p:cNvPr id="3" name="Segnaposto contenuto 2"/>
          <p:cNvSpPr>
            <a:spLocks noGrp="1"/>
          </p:cNvSpPr>
          <p:nvPr>
            <p:ph idx="1"/>
          </p:nvPr>
        </p:nvSpPr>
        <p:spPr>
          <a:xfrm>
            <a:off x="218941" y="978794"/>
            <a:ext cx="11973059" cy="5615189"/>
          </a:xfrm>
        </p:spPr>
        <p:txBody>
          <a:bodyPr>
            <a:normAutofit lnSpcReduction="10000"/>
          </a:bodyPr>
          <a:lstStyle/>
          <a:p>
            <a:pPr algn="just"/>
            <a:r>
              <a:rPr lang="it-IT" sz="2400" b="1" dirty="0" smtClean="0">
                <a:solidFill>
                  <a:srgbClr val="002060"/>
                </a:solidFill>
                <a:latin typeface="Bookman Old Style" panose="02050604050505020204" pitchFamily="18" charset="0"/>
              </a:rPr>
              <a:t>Art.490 </a:t>
            </a:r>
            <a:r>
              <a:rPr lang="it-IT" sz="2400" b="1" dirty="0" err="1" smtClean="0">
                <a:solidFill>
                  <a:srgbClr val="002060"/>
                </a:solidFill>
                <a:latin typeface="Bookman Old Style" panose="02050604050505020204" pitchFamily="18" charset="0"/>
              </a:rPr>
              <a:t>c.p.c.</a:t>
            </a:r>
            <a:r>
              <a:rPr lang="it-IT" sz="2400" b="1" dirty="0" smtClean="0">
                <a:solidFill>
                  <a:srgbClr val="002060"/>
                </a:solidFill>
                <a:latin typeface="Bookman Old Style" panose="02050604050505020204" pitchFamily="18" charset="0"/>
              </a:rPr>
              <a:t>: </a:t>
            </a:r>
            <a:r>
              <a:rPr lang="it-IT" sz="2400" dirty="0" smtClean="0">
                <a:solidFill>
                  <a:srgbClr val="002060"/>
                </a:solidFill>
                <a:latin typeface="Bookman Old Style" panose="02050604050505020204" pitchFamily="18" charset="0"/>
              </a:rPr>
              <a:t>(forme di pubblicità obbligatoria e facoltativa); l’inserimento delle forme pubblicitarie nella ordinanza di delega delle operazioni di vendita;</a:t>
            </a:r>
          </a:p>
          <a:p>
            <a:pPr algn="just"/>
            <a:r>
              <a:rPr lang="it-IT" sz="2400" b="1" dirty="0">
                <a:solidFill>
                  <a:srgbClr val="002060"/>
                </a:solidFill>
                <a:latin typeface="Bookman Old Style" panose="02050604050505020204" pitchFamily="18" charset="0"/>
              </a:rPr>
              <a:t>Cassazione civile sez. VI, 07/05/2015, n.9255</a:t>
            </a:r>
            <a:r>
              <a:rPr lang="it-IT" sz="2400" dirty="0">
                <a:solidFill>
                  <a:srgbClr val="002060"/>
                </a:solidFill>
                <a:latin typeface="Bookman Old Style" panose="02050604050505020204" pitchFamily="18" charset="0"/>
              </a:rPr>
              <a:t>, estensore De Stefano (poi richiamata da  Cassazione civile sez. III, 08/03/2016, </a:t>
            </a:r>
            <a:r>
              <a:rPr lang="it-IT" sz="2400" dirty="0" smtClean="0">
                <a:solidFill>
                  <a:srgbClr val="002060"/>
                </a:solidFill>
                <a:latin typeface="Bookman Old Style" panose="02050604050505020204" pitchFamily="18" charset="0"/>
              </a:rPr>
              <a:t>n.4542).</a:t>
            </a:r>
          </a:p>
          <a:p>
            <a:pPr algn="just"/>
            <a:r>
              <a:rPr lang="it-IT" sz="2400" b="1" dirty="0" smtClean="0">
                <a:solidFill>
                  <a:srgbClr val="002060"/>
                </a:solidFill>
                <a:latin typeface="Bookman Old Style" panose="02050604050505020204" pitchFamily="18" charset="0"/>
              </a:rPr>
              <a:t>La fase di vendita </a:t>
            </a:r>
            <a:r>
              <a:rPr lang="it-IT" sz="2400" b="1" dirty="0">
                <a:solidFill>
                  <a:srgbClr val="002060"/>
                </a:solidFill>
                <a:latin typeface="Bookman Old Style" panose="02050604050505020204" pitchFamily="18" charset="0"/>
              </a:rPr>
              <a:t>comprende anche </a:t>
            </a:r>
            <a:r>
              <a:rPr lang="it-IT" sz="2400" b="1" dirty="0" smtClean="0">
                <a:solidFill>
                  <a:srgbClr val="002060"/>
                </a:solidFill>
                <a:latin typeface="Bookman Old Style" panose="02050604050505020204" pitchFamily="18" charset="0"/>
              </a:rPr>
              <a:t>gli </a:t>
            </a:r>
            <a:r>
              <a:rPr lang="it-IT" sz="2400" b="1" dirty="0">
                <a:solidFill>
                  <a:srgbClr val="002060"/>
                </a:solidFill>
                <a:latin typeface="Bookman Old Style" panose="02050604050505020204" pitchFamily="18" charset="0"/>
              </a:rPr>
              <a:t>atti preparatori</a:t>
            </a:r>
            <a:r>
              <a:rPr lang="it-IT" sz="2400" dirty="0">
                <a:solidFill>
                  <a:srgbClr val="002060"/>
                </a:solidFill>
                <a:latin typeface="Bookman Old Style" panose="02050604050505020204" pitchFamily="18" charset="0"/>
              </a:rPr>
              <a:t>, quali le forme di pubblicità legale e quella aggiuntiva disposta dal </a:t>
            </a:r>
            <a:r>
              <a:rPr lang="it-IT" sz="2400" dirty="0" smtClean="0">
                <a:solidFill>
                  <a:srgbClr val="002060"/>
                </a:solidFill>
                <a:latin typeface="Bookman Old Style" panose="02050604050505020204" pitchFamily="18" charset="0"/>
              </a:rPr>
              <a:t>giudice (le quali </a:t>
            </a:r>
            <a:r>
              <a:rPr lang="it-IT" sz="2400" dirty="0">
                <a:solidFill>
                  <a:srgbClr val="002060"/>
                </a:solidFill>
                <a:latin typeface="Bookman Old Style" panose="02050604050505020204" pitchFamily="18" charset="0"/>
              </a:rPr>
              <a:t>una volta disposte, diventano a loro volta </a:t>
            </a:r>
            <a:r>
              <a:rPr lang="it-IT" sz="2400" dirty="0" smtClean="0">
                <a:solidFill>
                  <a:srgbClr val="002060"/>
                </a:solidFill>
                <a:latin typeface="Bookman Old Style" panose="02050604050505020204" pitchFamily="18" charset="0"/>
              </a:rPr>
              <a:t>«immancabili»).</a:t>
            </a:r>
          </a:p>
          <a:p>
            <a:pPr algn="just"/>
            <a:r>
              <a:rPr lang="it-IT" sz="2400" dirty="0" smtClean="0">
                <a:solidFill>
                  <a:srgbClr val="002060"/>
                </a:solidFill>
                <a:latin typeface="Bookman Old Style" panose="02050604050505020204" pitchFamily="18" charset="0"/>
              </a:rPr>
              <a:t>Il </a:t>
            </a:r>
            <a:r>
              <a:rPr lang="it-IT" sz="2400" dirty="0">
                <a:solidFill>
                  <a:srgbClr val="002060"/>
                </a:solidFill>
                <a:latin typeface="Bookman Old Style" panose="02050604050505020204" pitchFamily="18" charset="0"/>
              </a:rPr>
              <a:t>subprocedimento di vendita è scandito da </a:t>
            </a:r>
            <a:r>
              <a:rPr lang="it-IT" sz="2400" b="1" dirty="0">
                <a:solidFill>
                  <a:srgbClr val="002060"/>
                </a:solidFill>
                <a:latin typeface="Bookman Old Style" panose="02050604050505020204" pitchFamily="18" charset="0"/>
              </a:rPr>
              <a:t>condizioni di forma, sostanza e tempo </a:t>
            </a:r>
            <a:r>
              <a:rPr lang="it-IT" sz="2400" dirty="0">
                <a:solidFill>
                  <a:srgbClr val="002060"/>
                </a:solidFill>
                <a:latin typeface="Bookman Old Style" panose="02050604050505020204" pitchFamily="18" charset="0"/>
              </a:rPr>
              <a:t>che devono non solo essere conoscibili e chiare fin dall'avvio di quello, ma soprattutto rimanere tali e restare ferme per tutto lo sviluppo successivo e fino all'emanazione del decreto di trasferimento, che quel subprocedimento conclude; e, a tutto concedere, la modifica potrà anche aver luogo ma pur sempre prima che la vendita abbia </a:t>
            </a:r>
            <a:r>
              <a:rPr lang="it-IT" sz="2400" dirty="0" smtClean="0">
                <a:solidFill>
                  <a:srgbClr val="002060"/>
                </a:solidFill>
                <a:latin typeface="Bookman Old Style" panose="02050604050505020204" pitchFamily="18" charset="0"/>
              </a:rPr>
              <a:t>inizio.</a:t>
            </a:r>
          </a:p>
          <a:p>
            <a:pPr algn="just"/>
            <a:r>
              <a:rPr lang="it-IT" sz="2400" b="1" dirty="0" smtClean="0">
                <a:solidFill>
                  <a:srgbClr val="002060"/>
                </a:solidFill>
                <a:latin typeface="Bookman Old Style" panose="02050604050505020204" pitchFamily="18" charset="0"/>
              </a:rPr>
              <a:t>Tutela dell'affidamento </a:t>
            </a:r>
            <a:r>
              <a:rPr lang="it-IT" sz="2400" dirty="0">
                <a:solidFill>
                  <a:srgbClr val="002060"/>
                </a:solidFill>
                <a:latin typeface="Bookman Old Style" panose="02050604050505020204" pitchFamily="18" charset="0"/>
              </a:rPr>
              <a:t>della platea indifferenziata ed indistinta di tutti i potenziali partecipanti alla gara, onde rendere funzionale quest'ultima: ciò che costituisce uno dei principi portanti delle riforme del processo esecutivo a partire dal </a:t>
            </a:r>
            <a:r>
              <a:rPr lang="it-IT" sz="2400" dirty="0" smtClean="0">
                <a:solidFill>
                  <a:srgbClr val="002060"/>
                </a:solidFill>
                <a:latin typeface="Bookman Old Style" panose="02050604050505020204" pitchFamily="18" charset="0"/>
              </a:rPr>
              <a:t>2006.</a:t>
            </a:r>
          </a:p>
        </p:txBody>
      </p:sp>
    </p:spTree>
    <p:extLst>
      <p:ext uri="{BB962C8B-B14F-4D97-AF65-F5344CB8AC3E}">
        <p14:creationId xmlns:p14="http://schemas.microsoft.com/office/powerpoint/2010/main" val="663167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0456" y="1"/>
            <a:ext cx="11778803" cy="1390917"/>
          </a:xfrm>
        </p:spPr>
        <p:txBody>
          <a:bodyPr>
            <a:normAutofit fontScale="90000"/>
          </a:bodyPr>
          <a:lstStyle/>
          <a:p>
            <a:pPr algn="ctr"/>
            <a:r>
              <a:rPr lang="it-IT" sz="3200" b="1" i="1" dirty="0">
                <a:solidFill>
                  <a:srgbClr val="C00000"/>
                </a:solidFill>
                <a:latin typeface="Bookman Old Style" panose="02050604050505020204" pitchFamily="18" charset="0"/>
              </a:rPr>
              <a:t>Mancanza od irregolarità delle forme di pubblicità stabilite nella ordinanza di delega delle operazioni di </a:t>
            </a:r>
            <a:r>
              <a:rPr lang="it-IT" sz="3200" b="1" i="1" dirty="0" smtClean="0">
                <a:solidFill>
                  <a:srgbClr val="C00000"/>
                </a:solidFill>
                <a:latin typeface="Bookman Old Style" panose="02050604050505020204" pitchFamily="18" charset="0"/>
              </a:rPr>
              <a:t>vendita – Segue – la omessa pubblicazione sul PVP   </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270455" y="1390918"/>
            <a:ext cx="11778803" cy="5467082"/>
          </a:xfrm>
        </p:spPr>
        <p:txBody>
          <a:bodyPr>
            <a:normAutofit lnSpcReduction="10000"/>
          </a:bodyPr>
          <a:lstStyle/>
          <a:p>
            <a:pPr algn="just"/>
            <a:r>
              <a:rPr lang="it-IT" sz="2400" dirty="0" smtClean="0">
                <a:solidFill>
                  <a:srgbClr val="002060"/>
                </a:solidFill>
                <a:latin typeface="Bookman Old Style" panose="02050604050505020204" pitchFamily="18" charset="0"/>
              </a:rPr>
              <a:t>Inquadramento: ipotesi di omessa pubblicazione sul PVP che esula dal 631 bis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 ovvero per </a:t>
            </a:r>
            <a:r>
              <a:rPr lang="it-IT" sz="2400" dirty="0">
                <a:solidFill>
                  <a:srgbClr val="002060"/>
                </a:solidFill>
                <a:latin typeface="Bookman Old Style" panose="02050604050505020204" pitchFamily="18" charset="0"/>
              </a:rPr>
              <a:t>causa imputabile al creditore pignorante o al creditore intervenuto munito di titolo </a:t>
            </a:r>
            <a:r>
              <a:rPr lang="it-IT" sz="2400" dirty="0" smtClean="0">
                <a:solidFill>
                  <a:srgbClr val="002060"/>
                </a:solidFill>
                <a:latin typeface="Bookman Old Style" panose="02050604050505020204" pitchFamily="18" charset="0"/>
              </a:rPr>
              <a:t>esecutivo) ipotesi per la quale vi è sanzione espressa);</a:t>
            </a:r>
          </a:p>
          <a:p>
            <a:pPr algn="just"/>
            <a:r>
              <a:rPr lang="it-IT" sz="2400" i="1" dirty="0" smtClean="0">
                <a:solidFill>
                  <a:srgbClr val="002060"/>
                </a:solidFill>
                <a:latin typeface="Bookman Old Style" panose="02050604050505020204" pitchFamily="18" charset="0"/>
              </a:rPr>
              <a:t>Quid </a:t>
            </a:r>
            <a:r>
              <a:rPr lang="it-IT" sz="2400" i="1" dirty="0" err="1" smtClean="0">
                <a:solidFill>
                  <a:srgbClr val="002060"/>
                </a:solidFill>
                <a:latin typeface="Bookman Old Style" panose="02050604050505020204" pitchFamily="18" charset="0"/>
              </a:rPr>
              <a:t>juris</a:t>
            </a:r>
            <a:r>
              <a:rPr lang="it-IT" sz="2400" i="1" dirty="0" smtClean="0">
                <a:solidFill>
                  <a:srgbClr val="002060"/>
                </a:solidFill>
                <a:latin typeface="Bookman Old Style" panose="02050604050505020204" pitchFamily="18" charset="0"/>
              </a:rPr>
              <a:t> </a:t>
            </a:r>
            <a:r>
              <a:rPr lang="it-IT" sz="2400" dirty="0" smtClean="0">
                <a:solidFill>
                  <a:srgbClr val="002060"/>
                </a:solidFill>
                <a:latin typeface="Bookman Old Style" panose="02050604050505020204" pitchFamily="18" charset="0"/>
              </a:rPr>
              <a:t>dell’ipotesi di violazione della ordinanza di delega non imputabile al creditore procedente ?</a:t>
            </a:r>
          </a:p>
          <a:p>
            <a:pPr algn="just"/>
            <a:r>
              <a:rPr lang="it-IT" sz="2400" dirty="0" smtClean="0">
                <a:solidFill>
                  <a:srgbClr val="002060"/>
                </a:solidFill>
                <a:latin typeface="Bookman Old Style" panose="02050604050505020204" pitchFamily="18" charset="0"/>
              </a:rPr>
              <a:t>L’acquisto dell’aggiudicatario è a rischio?</a:t>
            </a:r>
          </a:p>
          <a:p>
            <a:pPr algn="just"/>
            <a:endParaRPr lang="it-IT" sz="2400" dirty="0" smtClean="0">
              <a:solidFill>
                <a:srgbClr val="002060"/>
              </a:solidFill>
              <a:latin typeface="Bookman Old Style" panose="02050604050505020204" pitchFamily="18" charset="0"/>
            </a:endParaRPr>
          </a:p>
          <a:p>
            <a:pPr algn="just"/>
            <a:r>
              <a:rPr lang="it-IT" sz="2400" i="1" dirty="0" smtClean="0">
                <a:solidFill>
                  <a:srgbClr val="002060"/>
                </a:solidFill>
                <a:latin typeface="Bookman Old Style" panose="02050604050505020204" pitchFamily="18" charset="0"/>
              </a:rPr>
              <a:t>Opinioni controverse</a:t>
            </a:r>
          </a:p>
          <a:p>
            <a:pPr algn="just"/>
            <a:r>
              <a:rPr lang="it-IT" sz="2400" dirty="0" smtClean="0">
                <a:solidFill>
                  <a:srgbClr val="002060"/>
                </a:solidFill>
                <a:latin typeface="Bookman Old Style" panose="02050604050505020204" pitchFamily="18" charset="0"/>
              </a:rPr>
              <a:t>Spunti di riflessione: </a:t>
            </a:r>
          </a:p>
          <a:p>
            <a:pPr marL="514350" indent="-514350" algn="just">
              <a:buFont typeface="+mj-lt"/>
              <a:buAutoNum type="alphaLcParenR"/>
            </a:pPr>
            <a:r>
              <a:rPr lang="it-IT" sz="2400" dirty="0" smtClean="0">
                <a:solidFill>
                  <a:srgbClr val="002060"/>
                </a:solidFill>
                <a:latin typeface="Bookman Old Style" panose="02050604050505020204" pitchFamily="18" charset="0"/>
              </a:rPr>
              <a:t>è una forma di pubblicità obbligatoria ( ex art.490, primo comma,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come modificato dal DL 83 del 2015); </a:t>
            </a:r>
          </a:p>
          <a:p>
            <a:pPr marL="514350" indent="-514350" algn="just">
              <a:buFont typeface="+mj-lt"/>
              <a:buAutoNum type="alphaLcParenR"/>
            </a:pPr>
            <a:r>
              <a:rPr lang="it-IT" sz="2400" dirty="0" smtClean="0">
                <a:solidFill>
                  <a:srgbClr val="002060"/>
                </a:solidFill>
                <a:latin typeface="Bookman Old Style" panose="02050604050505020204" pitchFamily="18" charset="0"/>
              </a:rPr>
              <a:t>l’inosservanza non lede il solo interesse del debitore, ma l’interesse (di rilievo pubblicistico) alla massimizzazione del risultato economico della vendita e della legalità della procedura;</a:t>
            </a:r>
          </a:p>
        </p:txBody>
      </p:sp>
    </p:spTree>
    <p:extLst>
      <p:ext uri="{BB962C8B-B14F-4D97-AF65-F5344CB8AC3E}">
        <p14:creationId xmlns:p14="http://schemas.microsoft.com/office/powerpoint/2010/main" val="3502694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7577" y="159064"/>
            <a:ext cx="11934423" cy="1064430"/>
          </a:xfrm>
        </p:spPr>
        <p:txBody>
          <a:bodyPr>
            <a:normAutofit/>
          </a:bodyPr>
          <a:lstStyle/>
          <a:p>
            <a:pPr algn="ctr"/>
            <a:r>
              <a:rPr lang="it-IT" sz="3200" b="1" i="1" dirty="0">
                <a:solidFill>
                  <a:srgbClr val="C00000"/>
                </a:solidFill>
                <a:latin typeface="Bookman Old Style" panose="02050604050505020204" pitchFamily="18" charset="0"/>
              </a:rPr>
              <a:t>Offerta accompagnata da una cauzione prestata con modalità diverse da quelle prescritte dal giudice</a:t>
            </a:r>
          </a:p>
        </p:txBody>
      </p:sp>
      <p:sp>
        <p:nvSpPr>
          <p:cNvPr id="3" name="Segnaposto contenuto 2"/>
          <p:cNvSpPr>
            <a:spLocks noGrp="1"/>
          </p:cNvSpPr>
          <p:nvPr>
            <p:ph idx="1"/>
          </p:nvPr>
        </p:nvSpPr>
        <p:spPr>
          <a:xfrm>
            <a:off x="257577" y="1223494"/>
            <a:ext cx="11934423" cy="4953469"/>
          </a:xfrm>
        </p:spPr>
        <p:txBody>
          <a:bodyPr>
            <a:normAutofit fontScale="92500"/>
          </a:bodyPr>
          <a:lstStyle/>
          <a:p>
            <a:pPr algn="just"/>
            <a:r>
              <a:rPr lang="it-IT" sz="2400" b="1" dirty="0" smtClean="0">
                <a:solidFill>
                  <a:srgbClr val="002060"/>
                </a:solidFill>
                <a:latin typeface="Bookman Old Style" panose="02050604050505020204" pitchFamily="18" charset="0"/>
              </a:rPr>
              <a:t>Art. 571, secondo comma, </a:t>
            </a:r>
            <a:r>
              <a:rPr lang="it-IT" sz="2400" b="1" dirty="0" err="1" smtClean="0">
                <a:solidFill>
                  <a:srgbClr val="002060"/>
                </a:solidFill>
                <a:latin typeface="Bookman Old Style" panose="02050604050505020204" pitchFamily="18" charset="0"/>
              </a:rPr>
              <a:t>c.p.c.</a:t>
            </a:r>
            <a:r>
              <a:rPr lang="it-IT" sz="2400" b="1" dirty="0" smtClean="0">
                <a:solidFill>
                  <a:srgbClr val="002060"/>
                </a:solidFill>
                <a:latin typeface="Bookman Old Style" panose="02050604050505020204" pitchFamily="18" charset="0"/>
              </a:rPr>
              <a:t> : il rispetto delle modalità previste nella ordinanza di </a:t>
            </a:r>
            <a:r>
              <a:rPr lang="it-IT" sz="2400" b="1" dirty="0">
                <a:solidFill>
                  <a:srgbClr val="002060"/>
                </a:solidFill>
                <a:latin typeface="Bookman Old Style" panose="02050604050505020204" pitchFamily="18" charset="0"/>
              </a:rPr>
              <a:t>delega </a:t>
            </a:r>
            <a:r>
              <a:rPr lang="it-IT" sz="2400" dirty="0">
                <a:solidFill>
                  <a:srgbClr val="002060"/>
                </a:solidFill>
                <a:latin typeface="Bookman Old Style" panose="02050604050505020204" pitchFamily="18" charset="0"/>
              </a:rPr>
              <a:t>(Cassazione civile sez. III, 24/07/2012, </a:t>
            </a:r>
            <a:r>
              <a:rPr lang="it-IT" sz="2400" dirty="0" smtClean="0">
                <a:solidFill>
                  <a:srgbClr val="002060"/>
                </a:solidFill>
                <a:latin typeface="Bookman Old Style" panose="02050604050505020204" pitchFamily="18" charset="0"/>
              </a:rPr>
              <a:t>n.12880).</a:t>
            </a:r>
            <a:r>
              <a:rPr lang="it-IT" sz="2400" b="1" dirty="0" smtClean="0">
                <a:solidFill>
                  <a:srgbClr val="002060"/>
                </a:solidFill>
                <a:latin typeface="Bookman Old Style" panose="02050604050505020204" pitchFamily="18" charset="0"/>
              </a:rPr>
              <a:t>  </a:t>
            </a:r>
          </a:p>
          <a:p>
            <a:pPr algn="just"/>
            <a:r>
              <a:rPr lang="it-IT" sz="2400" b="1" dirty="0" err="1" smtClean="0">
                <a:solidFill>
                  <a:srgbClr val="002060"/>
                </a:solidFill>
                <a:latin typeface="Bookman Old Style" panose="02050604050505020204" pitchFamily="18" charset="0"/>
              </a:rPr>
              <a:t>Cass</a:t>
            </a:r>
            <a:r>
              <a:rPr lang="it-IT" sz="2400" b="1" dirty="0">
                <a:solidFill>
                  <a:srgbClr val="002060"/>
                </a:solidFill>
                <a:latin typeface="Bookman Old Style" panose="02050604050505020204" pitchFamily="18" charset="0"/>
              </a:rPr>
              <a:t>. Sez.  3, Sentenza n.  6186 del </a:t>
            </a:r>
            <a:r>
              <a:rPr lang="it-IT" sz="2400" b="1" dirty="0" smtClean="0">
                <a:solidFill>
                  <a:srgbClr val="002060"/>
                </a:solidFill>
                <a:latin typeface="Bookman Old Style" panose="02050604050505020204" pitchFamily="18" charset="0"/>
              </a:rPr>
              <a:t>13/03/2009 </a:t>
            </a:r>
            <a:r>
              <a:rPr lang="it-IT" sz="2400" dirty="0" smtClean="0">
                <a:solidFill>
                  <a:srgbClr val="002060"/>
                </a:solidFill>
                <a:latin typeface="Bookman Old Style" panose="02050604050505020204" pitchFamily="18" charset="0"/>
              </a:rPr>
              <a:t>estensore</a:t>
            </a:r>
            <a:r>
              <a:rPr lang="it-IT" sz="2400" dirty="0">
                <a:solidFill>
                  <a:srgbClr val="002060"/>
                </a:solidFill>
                <a:latin typeface="Bookman Old Style" panose="02050604050505020204" pitchFamily="18" charset="0"/>
              </a:rPr>
              <a:t>: </a:t>
            </a:r>
            <a:r>
              <a:rPr lang="it-IT" sz="2400" dirty="0" smtClean="0">
                <a:solidFill>
                  <a:srgbClr val="002060"/>
                </a:solidFill>
                <a:latin typeface="Bookman Old Style" panose="02050604050505020204" pitchFamily="18" charset="0"/>
              </a:rPr>
              <a:t>Frasca R.</a:t>
            </a:r>
            <a:r>
              <a:rPr lang="it-IT" sz="2400" b="1" dirty="0" smtClean="0">
                <a:solidFill>
                  <a:srgbClr val="002060"/>
                </a:solidFill>
                <a:latin typeface="Bookman Old Style" panose="02050604050505020204" pitchFamily="18" charset="0"/>
              </a:rPr>
              <a:t> </a:t>
            </a:r>
            <a:r>
              <a:rPr lang="it-IT" sz="2400" dirty="0" smtClean="0">
                <a:solidFill>
                  <a:srgbClr val="002060"/>
                </a:solidFill>
                <a:latin typeface="Bookman Old Style" panose="02050604050505020204" pitchFamily="18" charset="0"/>
              </a:rPr>
              <a:t>–</a:t>
            </a:r>
            <a:r>
              <a:rPr lang="it-IT" sz="2400" b="1" dirty="0" smtClean="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caso </a:t>
            </a:r>
            <a:r>
              <a:rPr lang="it-IT" sz="2400" dirty="0" smtClean="0">
                <a:solidFill>
                  <a:srgbClr val="002060"/>
                </a:solidFill>
                <a:latin typeface="Bookman Old Style" panose="02050604050505020204" pitchFamily="18" charset="0"/>
              </a:rPr>
              <a:t>concreto: </a:t>
            </a:r>
            <a:r>
              <a:rPr lang="it-IT" sz="2400" b="1" dirty="0">
                <a:solidFill>
                  <a:srgbClr val="002060"/>
                </a:solidFill>
                <a:latin typeface="Bookman Old Style" panose="02050604050505020204" pitchFamily="18" charset="0"/>
              </a:rPr>
              <a:t>cauzione in una misura inferiore a quella prescritta</a:t>
            </a:r>
            <a:r>
              <a:rPr lang="it-IT" sz="2400" dirty="0">
                <a:solidFill>
                  <a:srgbClr val="002060"/>
                </a:solidFill>
                <a:latin typeface="Bookman Old Style" panose="02050604050505020204" pitchFamily="18" charset="0"/>
              </a:rPr>
              <a:t> dall'art. 571, secondo comma,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 dieci per cento del prezzo offerto)</a:t>
            </a:r>
          </a:p>
          <a:p>
            <a:pPr algn="just"/>
            <a:r>
              <a:rPr lang="es-ES" sz="2400" b="1" dirty="0">
                <a:solidFill>
                  <a:srgbClr val="002060"/>
                </a:solidFill>
                <a:latin typeface="Bookman Old Style" panose="02050604050505020204" pitchFamily="18" charset="0"/>
              </a:rPr>
              <a:t>Cass. Sez.  U, Sentenza n.  262 del 12/01/2010 </a:t>
            </a:r>
            <a:r>
              <a:rPr lang="es-ES" sz="2400" dirty="0" smtClean="0">
                <a:solidFill>
                  <a:srgbClr val="002060"/>
                </a:solidFill>
                <a:latin typeface="Bookman Old Style" panose="02050604050505020204" pitchFamily="18" charset="0"/>
              </a:rPr>
              <a:t>estensore</a:t>
            </a:r>
            <a:r>
              <a:rPr lang="es-ES" sz="2400" dirty="0">
                <a:solidFill>
                  <a:srgbClr val="002060"/>
                </a:solidFill>
                <a:latin typeface="Bookman Old Style" panose="02050604050505020204" pitchFamily="18" charset="0"/>
              </a:rPr>
              <a:t>: Spagna Musso B.</a:t>
            </a:r>
            <a:r>
              <a:rPr lang="es-ES" sz="2400" dirty="0" smtClean="0">
                <a:solidFill>
                  <a:srgbClr val="002060"/>
                </a:solidFill>
                <a:latin typeface="Bookman Old Style" panose="02050604050505020204" pitchFamily="18" charset="0"/>
              </a:rPr>
              <a:t>– caso concreto: </a:t>
            </a:r>
            <a:r>
              <a:rPr lang="es-ES" sz="2400" b="1" dirty="0" smtClean="0">
                <a:solidFill>
                  <a:srgbClr val="002060"/>
                </a:solidFill>
                <a:latin typeface="Bookman Old Style" panose="02050604050505020204" pitchFamily="18" charset="0"/>
              </a:rPr>
              <a:t>cauzione oltre il termine</a:t>
            </a:r>
            <a:r>
              <a:rPr lang="es-ES" sz="2400" dirty="0" smtClean="0">
                <a:solidFill>
                  <a:srgbClr val="002060"/>
                </a:solidFill>
                <a:latin typeface="Bookman Old Style" panose="02050604050505020204" pitchFamily="18" charset="0"/>
              </a:rPr>
              <a:t>. Perentorietà del termine per il versamento della cauzione: &lt;&lt; </a:t>
            </a:r>
            <a:r>
              <a:rPr lang="it-IT" sz="2400" i="1" dirty="0">
                <a:solidFill>
                  <a:srgbClr val="002060"/>
                </a:solidFill>
                <a:latin typeface="Bookman Old Style" panose="02050604050505020204" pitchFamily="18" charset="0"/>
              </a:rPr>
              <a:t>il deposito della cauzione rappresenta infatti la modalità attraverso la quale la parte che lo esegue manifesta la volontà di essere ammessa a partecipare al procedimento di vendita, il quale, essendo informato al canone base della parità tra quanti vengono sollecitati ad offrire, postula che le condizioni fissate dal giudice nell'avviso di vendita restino </a:t>
            </a:r>
            <a:r>
              <a:rPr lang="it-IT" sz="2400" i="1" dirty="0" smtClean="0">
                <a:solidFill>
                  <a:srgbClr val="002060"/>
                </a:solidFill>
                <a:latin typeface="Bookman Old Style" panose="02050604050505020204" pitchFamily="18" charset="0"/>
              </a:rPr>
              <a:t>inalterate</a:t>
            </a:r>
            <a:r>
              <a:rPr lang="it-IT" sz="2400" dirty="0" smtClean="0">
                <a:solidFill>
                  <a:srgbClr val="002060"/>
                </a:solidFill>
                <a:latin typeface="Bookman Old Style" panose="02050604050505020204" pitchFamily="18" charset="0"/>
              </a:rPr>
              <a:t>&gt;&gt;</a:t>
            </a:r>
            <a:r>
              <a:rPr lang="es-ES" sz="2400" dirty="0" smtClean="0">
                <a:solidFill>
                  <a:srgbClr val="002060"/>
                </a:solidFill>
                <a:latin typeface="Bookman Old Style" panose="02050604050505020204" pitchFamily="18" charset="0"/>
              </a:rPr>
              <a:t>. ( argomentazioni </a:t>
            </a:r>
            <a:r>
              <a:rPr lang="it-IT" sz="2400" dirty="0" smtClean="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immutabilità delle iniziali condizioni del subprocedimento di vendita - in parte richiamate da </a:t>
            </a:r>
            <a:r>
              <a:rPr lang="it-IT" sz="2400" dirty="0" err="1">
                <a:solidFill>
                  <a:srgbClr val="002060"/>
                </a:solidFill>
                <a:latin typeface="Bookman Old Style" panose="02050604050505020204" pitchFamily="18" charset="0"/>
              </a:rPr>
              <a:t>Cass</a:t>
            </a:r>
            <a:r>
              <a:rPr lang="it-IT" sz="2400" dirty="0">
                <a:solidFill>
                  <a:srgbClr val="002060"/>
                </a:solidFill>
                <a:latin typeface="Bookman Old Style" panose="02050604050505020204" pitchFamily="18" charset="0"/>
              </a:rPr>
              <a:t>. Sez.  3, Sentenza n.  11171 del </a:t>
            </a:r>
            <a:r>
              <a:rPr lang="it-IT" sz="2400" dirty="0" smtClean="0">
                <a:solidFill>
                  <a:srgbClr val="002060"/>
                </a:solidFill>
                <a:latin typeface="Bookman Old Style" panose="02050604050505020204" pitchFamily="18" charset="0"/>
              </a:rPr>
              <a:t>29/05/2015 estensore De Stefano, </a:t>
            </a:r>
            <a:r>
              <a:rPr lang="it-IT" sz="2400" dirty="0">
                <a:solidFill>
                  <a:srgbClr val="002060"/>
                </a:solidFill>
                <a:latin typeface="Bookman Old Style" panose="02050604050505020204" pitchFamily="18" charset="0"/>
              </a:rPr>
              <a:t>in ordine alla perentorietà del termine per il saldo prezzo)</a:t>
            </a:r>
            <a:r>
              <a:rPr lang="es-ES" sz="2400" dirty="0" smtClean="0">
                <a:solidFill>
                  <a:srgbClr val="002060"/>
                </a:solidFill>
                <a:latin typeface="Bookman Old Style" panose="02050604050505020204" pitchFamily="18" charset="0"/>
              </a:rPr>
              <a:t>  </a:t>
            </a: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8299192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481069"/>
          </a:xfrm>
        </p:spPr>
        <p:txBody>
          <a:bodyPr>
            <a:normAutofit/>
          </a:bodyPr>
          <a:lstStyle/>
          <a:p>
            <a:pPr algn="ctr"/>
            <a:r>
              <a:rPr lang="it-IT" sz="2800" b="1" i="1" dirty="0">
                <a:solidFill>
                  <a:srgbClr val="C00000"/>
                </a:solidFill>
                <a:latin typeface="Bookman Old Style" panose="02050604050505020204" pitchFamily="18" charset="0"/>
              </a:rPr>
              <a:t>Omessa notifica </a:t>
            </a:r>
            <a:br>
              <a:rPr lang="it-IT" sz="2800" b="1" i="1" dirty="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della ordinanza di delega delle operazioni di vendita</a:t>
            </a:r>
          </a:p>
        </p:txBody>
      </p:sp>
      <p:sp>
        <p:nvSpPr>
          <p:cNvPr id="3" name="Segnaposto contenuto 2"/>
          <p:cNvSpPr>
            <a:spLocks noGrp="1"/>
          </p:cNvSpPr>
          <p:nvPr>
            <p:ph idx="1"/>
          </p:nvPr>
        </p:nvSpPr>
        <p:spPr>
          <a:xfrm>
            <a:off x="0" y="1481070"/>
            <a:ext cx="12192000" cy="5376930"/>
          </a:xfrm>
        </p:spPr>
        <p:txBody>
          <a:bodyPr>
            <a:normAutofit lnSpcReduction="10000"/>
          </a:bodyPr>
          <a:lstStyle/>
          <a:p>
            <a:r>
              <a:rPr lang="it-IT" sz="2400" dirty="0">
                <a:solidFill>
                  <a:srgbClr val="002060"/>
                </a:solidFill>
                <a:latin typeface="Bookman Old Style" panose="02050604050505020204" pitchFamily="18" charset="0"/>
              </a:rPr>
              <a:t>Art.569 </a:t>
            </a:r>
            <a:r>
              <a:rPr lang="it-IT" sz="2400" dirty="0" err="1">
                <a:solidFill>
                  <a:srgbClr val="002060"/>
                </a:solidFill>
                <a:latin typeface="Bookman Old Style" panose="02050604050505020204" pitchFamily="18" charset="0"/>
              </a:rPr>
              <a:t>c.p.c.</a:t>
            </a:r>
            <a:endParaRPr lang="it-IT" sz="2400" dirty="0">
              <a:solidFill>
                <a:srgbClr val="002060"/>
              </a:solidFill>
              <a:latin typeface="Bookman Old Style" panose="02050604050505020204" pitchFamily="18" charset="0"/>
            </a:endParaRPr>
          </a:p>
          <a:p>
            <a:pPr algn="just"/>
            <a:r>
              <a:rPr lang="it-IT" sz="2400" b="1" dirty="0">
                <a:solidFill>
                  <a:srgbClr val="002060"/>
                </a:solidFill>
                <a:latin typeface="Bookman Old Style" panose="02050604050505020204" pitchFamily="18" charset="0"/>
              </a:rPr>
              <a:t>La ordinanza di delega delle operazioni di vendita costituisce  esito naturale della udienza ex art.569 </a:t>
            </a:r>
            <a:r>
              <a:rPr lang="it-IT" sz="2400" b="1" dirty="0" err="1">
                <a:solidFill>
                  <a:srgbClr val="002060"/>
                </a:solidFill>
                <a:latin typeface="Bookman Old Style" panose="02050604050505020204" pitchFamily="18" charset="0"/>
              </a:rPr>
              <a:t>c.p.c.</a:t>
            </a:r>
            <a:r>
              <a:rPr lang="it-IT" sz="2400" b="1" dirty="0">
                <a:solidFill>
                  <a:srgbClr val="002060"/>
                </a:solidFill>
                <a:latin typeface="Bookman Old Style" panose="02050604050505020204" pitchFamily="18" charset="0"/>
              </a:rPr>
              <a:t> e viene reso nel corso di una udienza cui il debitore è invitato a partecipare</a:t>
            </a:r>
            <a:r>
              <a:rPr lang="it-IT" sz="2400" dirty="0">
                <a:solidFill>
                  <a:srgbClr val="002060"/>
                </a:solidFill>
                <a:latin typeface="Bookman Old Style" panose="02050604050505020204" pitchFamily="18" charset="0"/>
              </a:rPr>
              <a:t>. Ed invero il decreto di fissazione udienza ex art.569 </a:t>
            </a:r>
            <a:r>
              <a:rPr lang="it-IT" sz="2400" dirty="0" err="1">
                <a:solidFill>
                  <a:srgbClr val="002060"/>
                </a:solidFill>
                <a:latin typeface="Bookman Old Style" panose="02050604050505020204" pitchFamily="18" charset="0"/>
              </a:rPr>
              <a:t>c.p.c.</a:t>
            </a:r>
            <a:r>
              <a:rPr lang="it-IT" sz="2400" dirty="0">
                <a:solidFill>
                  <a:srgbClr val="002060"/>
                </a:solidFill>
                <a:latin typeface="Bookman Old Style" panose="02050604050505020204" pitchFamily="18" charset="0"/>
              </a:rPr>
              <a:t> viene comunicato a cura della cancelleria presso la residenza dichiarata o il domicilio eletto oppure, in mancanza, presso la Cancelleria del Tribunale ex art.492, secondo comma, </a:t>
            </a:r>
            <a:r>
              <a:rPr lang="it-IT" sz="2400" dirty="0" err="1">
                <a:solidFill>
                  <a:srgbClr val="002060"/>
                </a:solidFill>
                <a:latin typeface="Bookman Old Style" panose="02050604050505020204" pitchFamily="18" charset="0"/>
              </a:rPr>
              <a:t>c.p.c.</a:t>
            </a:r>
            <a:r>
              <a:rPr lang="it-IT" sz="2400" dirty="0">
                <a:solidFill>
                  <a:srgbClr val="002060"/>
                </a:solidFill>
                <a:latin typeface="Bookman Old Style" panose="02050604050505020204" pitchFamily="18" charset="0"/>
              </a:rPr>
              <a:t>. </a:t>
            </a:r>
          </a:p>
          <a:p>
            <a:pPr algn="just"/>
            <a:r>
              <a:rPr lang="it-IT" sz="2400" dirty="0">
                <a:solidFill>
                  <a:srgbClr val="002060"/>
                </a:solidFill>
                <a:latin typeface="Bookman Old Style" panose="02050604050505020204" pitchFamily="18" charset="0"/>
              </a:rPr>
              <a:t>La partecipazione all’udienza rende immediatamente edotto il debitore.</a:t>
            </a:r>
          </a:p>
          <a:p>
            <a:pPr algn="just"/>
            <a:r>
              <a:rPr lang="it-IT" sz="2400" dirty="0">
                <a:solidFill>
                  <a:srgbClr val="002060"/>
                </a:solidFill>
                <a:latin typeface="Bookman Old Style" panose="02050604050505020204" pitchFamily="18" charset="0"/>
              </a:rPr>
              <a:t>La mancata partecipazione non giustifica un ulteriore adempimento della notifica o comunicazione della delega delle operazioni di vendita resa nel corso dell’udienza.</a:t>
            </a:r>
          </a:p>
          <a:p>
            <a:pPr algn="just"/>
            <a:r>
              <a:rPr lang="it-IT" sz="2400" dirty="0">
                <a:solidFill>
                  <a:srgbClr val="002060"/>
                </a:solidFill>
                <a:latin typeface="Bookman Old Style" panose="02050604050505020204" pitchFamily="18" charset="0"/>
              </a:rPr>
              <a:t>In generale </a:t>
            </a:r>
            <a:r>
              <a:rPr lang="it-IT" sz="2400" b="1" dirty="0">
                <a:solidFill>
                  <a:srgbClr val="002060"/>
                </a:solidFill>
                <a:latin typeface="Bookman Old Style" panose="02050604050505020204" pitchFamily="18" charset="0"/>
              </a:rPr>
              <a:t>art.176 </a:t>
            </a:r>
            <a:r>
              <a:rPr lang="it-IT" sz="2400" b="1" dirty="0" err="1">
                <a:solidFill>
                  <a:srgbClr val="002060"/>
                </a:solidFill>
                <a:latin typeface="Bookman Old Style" panose="02050604050505020204" pitchFamily="18" charset="0"/>
              </a:rPr>
              <a:t>c.p.c.</a:t>
            </a:r>
            <a:r>
              <a:rPr lang="it-IT" sz="2400" b="1" dirty="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e la comunicazione del provvedimento pronunciato fuori udienza.</a:t>
            </a:r>
          </a:p>
          <a:p>
            <a:pPr algn="just"/>
            <a:r>
              <a:rPr lang="it-IT" sz="2400" dirty="0">
                <a:solidFill>
                  <a:srgbClr val="002060"/>
                </a:solidFill>
                <a:latin typeface="Bookman Old Style" panose="02050604050505020204" pitchFamily="18" charset="0"/>
              </a:rPr>
              <a:t>L’obbligo di notifica è previsto esclusivamente per i creditori «di cui all’art.498 </a:t>
            </a:r>
            <a:r>
              <a:rPr lang="it-IT" sz="2400" dirty="0" err="1">
                <a:solidFill>
                  <a:srgbClr val="002060"/>
                </a:solidFill>
                <a:latin typeface="Bookman Old Style" panose="02050604050505020204" pitchFamily="18" charset="0"/>
              </a:rPr>
              <a:t>c.p.c.</a:t>
            </a:r>
            <a:r>
              <a:rPr lang="it-IT" sz="2400" dirty="0">
                <a:solidFill>
                  <a:srgbClr val="002060"/>
                </a:solidFill>
                <a:latin typeface="Bookman Old Style" panose="02050604050505020204" pitchFamily="18" charset="0"/>
              </a:rPr>
              <a:t> che non sono comparsi</a:t>
            </a:r>
            <a:r>
              <a:rPr lang="it-IT" sz="2400" dirty="0" smtClean="0">
                <a:solidFill>
                  <a:srgbClr val="002060"/>
                </a:solidFill>
                <a:latin typeface="Bookman Old Style" panose="02050604050505020204" pitchFamily="18" charset="0"/>
              </a:rPr>
              <a:t>», ai sensi dell’art.569, ultimo comma,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a:t>
            </a:r>
            <a:endParaRPr lang="it-IT" sz="2400" dirty="0">
              <a:solidFill>
                <a:srgbClr val="002060"/>
              </a:solidFill>
              <a:latin typeface="Bookman Old Style" panose="02050604050505020204" pitchFamily="18" charset="0"/>
            </a:endParaRPr>
          </a:p>
          <a:p>
            <a:pPr algn="just"/>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630652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347729"/>
            <a:ext cx="12192000" cy="1197734"/>
          </a:xfrm>
        </p:spPr>
        <p:txBody>
          <a:bodyPr>
            <a:normAutofit/>
          </a:bodyPr>
          <a:lstStyle/>
          <a:p>
            <a:pPr algn="ctr"/>
            <a:r>
              <a:rPr lang="it-IT" sz="2800" b="1" i="1" dirty="0" smtClean="0">
                <a:solidFill>
                  <a:srgbClr val="C00000"/>
                </a:solidFill>
                <a:latin typeface="Bookman Old Style" panose="02050604050505020204" pitchFamily="18" charset="0"/>
              </a:rPr>
              <a:t/>
            </a:r>
            <a:br>
              <a:rPr lang="it-IT" sz="2800" b="1" i="1" dirty="0" smtClean="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Omessa </a:t>
            </a:r>
            <a:r>
              <a:rPr lang="it-IT" sz="2800" b="1" i="1" dirty="0">
                <a:solidFill>
                  <a:srgbClr val="C00000"/>
                </a:solidFill>
                <a:latin typeface="Bookman Old Style" panose="02050604050505020204" pitchFamily="18" charset="0"/>
              </a:rPr>
              <a:t>notifica dell’avviso di vendita al debitore</a:t>
            </a:r>
          </a:p>
        </p:txBody>
      </p:sp>
      <p:sp>
        <p:nvSpPr>
          <p:cNvPr id="3" name="Segnaposto contenuto 2"/>
          <p:cNvSpPr>
            <a:spLocks noGrp="1"/>
          </p:cNvSpPr>
          <p:nvPr>
            <p:ph idx="1"/>
          </p:nvPr>
        </p:nvSpPr>
        <p:spPr>
          <a:xfrm>
            <a:off x="0" y="850004"/>
            <a:ext cx="12192000" cy="6007995"/>
          </a:xfrm>
        </p:spPr>
        <p:txBody>
          <a:bodyPr>
            <a:noAutofit/>
          </a:bodyPr>
          <a:lstStyle/>
          <a:p>
            <a:pPr algn="just"/>
            <a:r>
              <a:rPr lang="it-IT" sz="2000" b="1" dirty="0" smtClean="0">
                <a:solidFill>
                  <a:srgbClr val="002060"/>
                </a:solidFill>
                <a:latin typeface="Bookman Old Style" panose="02050604050505020204" pitchFamily="18" charset="0"/>
              </a:rPr>
              <a:t>L’obbligo </a:t>
            </a:r>
            <a:r>
              <a:rPr lang="it-IT" sz="2000" b="1" dirty="0">
                <a:solidFill>
                  <a:srgbClr val="002060"/>
                </a:solidFill>
                <a:latin typeface="Bookman Old Style" panose="02050604050505020204" pitchFamily="18" charset="0"/>
              </a:rPr>
              <a:t>di notifica dell’avviso di vendita non è previsto in alcuna  disposizione </a:t>
            </a:r>
            <a:r>
              <a:rPr lang="it-IT" sz="2000" b="1" dirty="0" smtClean="0">
                <a:solidFill>
                  <a:srgbClr val="002060"/>
                </a:solidFill>
                <a:latin typeface="Bookman Old Style" panose="02050604050505020204" pitchFamily="18" charset="0"/>
              </a:rPr>
              <a:t>normativa nell’espropriazione immobiliare, </a:t>
            </a:r>
            <a:r>
              <a:rPr lang="it-IT" sz="2000" dirty="0">
                <a:solidFill>
                  <a:srgbClr val="002060"/>
                </a:solidFill>
                <a:latin typeface="Bookman Old Style" panose="02050604050505020204" pitchFamily="18" charset="0"/>
              </a:rPr>
              <a:t>né dall’art. 591 bis </a:t>
            </a:r>
            <a:r>
              <a:rPr lang="it-IT" sz="2000" dirty="0" err="1">
                <a:solidFill>
                  <a:srgbClr val="002060"/>
                </a:solidFill>
                <a:latin typeface="Bookman Old Style" panose="02050604050505020204" pitchFamily="18" charset="0"/>
              </a:rPr>
              <a:t>c.p.c.</a:t>
            </a:r>
            <a:r>
              <a:rPr lang="it-IT" sz="2000" dirty="0">
                <a:solidFill>
                  <a:srgbClr val="002060"/>
                </a:solidFill>
                <a:latin typeface="Bookman Old Style" panose="02050604050505020204" pitchFamily="18" charset="0"/>
              </a:rPr>
              <a:t> in tema di delega delle operazioni di vendita, </a:t>
            </a:r>
            <a:r>
              <a:rPr lang="it-IT" sz="2000" dirty="0" smtClean="0">
                <a:solidFill>
                  <a:srgbClr val="002060"/>
                </a:solidFill>
                <a:latin typeface="Bookman Old Style" panose="02050604050505020204" pitchFamily="18" charset="0"/>
              </a:rPr>
              <a:t>né </a:t>
            </a:r>
            <a:r>
              <a:rPr lang="it-IT" sz="2000" dirty="0">
                <a:solidFill>
                  <a:srgbClr val="002060"/>
                </a:solidFill>
                <a:latin typeface="Bookman Old Style" panose="02050604050505020204" pitchFamily="18" charset="0"/>
              </a:rPr>
              <a:t>dagli artt.  570  e 576  </a:t>
            </a:r>
            <a:r>
              <a:rPr lang="it-IT" sz="2000" dirty="0" err="1">
                <a:solidFill>
                  <a:srgbClr val="002060"/>
                </a:solidFill>
                <a:latin typeface="Bookman Old Style" panose="02050604050505020204" pitchFamily="18" charset="0"/>
              </a:rPr>
              <a:t>c.p.c.</a:t>
            </a:r>
            <a:r>
              <a:rPr lang="it-IT" sz="2000" dirty="0">
                <a:solidFill>
                  <a:srgbClr val="002060"/>
                </a:solidFill>
                <a:latin typeface="Bookman Old Style" panose="02050604050505020204" pitchFamily="18" charset="0"/>
              </a:rPr>
              <a:t>  che disciplinano rispettivamente l’avviso di vendita nella vendita senza incanto e con </a:t>
            </a:r>
            <a:r>
              <a:rPr lang="it-IT" sz="2000" dirty="0" smtClean="0">
                <a:solidFill>
                  <a:srgbClr val="002060"/>
                </a:solidFill>
                <a:latin typeface="Bookman Old Style" panose="02050604050505020204" pitchFamily="18" charset="0"/>
              </a:rPr>
              <a:t>incanto.</a:t>
            </a:r>
          </a:p>
          <a:p>
            <a:pPr algn="just"/>
            <a:r>
              <a:rPr lang="it-IT" sz="2000" b="1" dirty="0" smtClean="0">
                <a:solidFill>
                  <a:srgbClr val="002060"/>
                </a:solidFill>
                <a:latin typeface="Bookman Old Style" panose="02050604050505020204" pitchFamily="18" charset="0"/>
              </a:rPr>
              <a:t>La giurisprudenza risalente ( </a:t>
            </a:r>
            <a:r>
              <a:rPr lang="it-IT" sz="2000" b="1" dirty="0" err="1" smtClean="0">
                <a:solidFill>
                  <a:srgbClr val="002060"/>
                </a:solidFill>
                <a:latin typeface="Bookman Old Style" panose="02050604050505020204" pitchFamily="18" charset="0"/>
              </a:rPr>
              <a:t>Cass</a:t>
            </a:r>
            <a:r>
              <a:rPr lang="it-IT" sz="2000" b="1" dirty="0" smtClean="0">
                <a:solidFill>
                  <a:srgbClr val="002060"/>
                </a:solidFill>
                <a:latin typeface="Bookman Old Style" panose="02050604050505020204" pitchFamily="18" charset="0"/>
              </a:rPr>
              <a:t>. 5.3.2009 n.5341 e </a:t>
            </a:r>
            <a:r>
              <a:rPr lang="it-IT" sz="2000" b="1" dirty="0" err="1" smtClean="0">
                <a:solidFill>
                  <a:srgbClr val="002060"/>
                </a:solidFill>
                <a:latin typeface="Bookman Old Style" panose="02050604050505020204" pitchFamily="18" charset="0"/>
              </a:rPr>
              <a:t>Cass</a:t>
            </a:r>
            <a:r>
              <a:rPr lang="it-IT" sz="2000" b="1" dirty="0" smtClean="0">
                <a:solidFill>
                  <a:srgbClr val="002060"/>
                </a:solidFill>
                <a:latin typeface="Bookman Old Style" panose="02050604050505020204" pitchFamily="18" charset="0"/>
              </a:rPr>
              <a:t>. 13.10.3009 n. 21682) e la giurisprudenza formatasi in ordine alla esecuzione esattoriale, nella quale vi è un norma espressa sul punto</a:t>
            </a:r>
            <a:r>
              <a:rPr lang="it-IT" sz="2000" dirty="0" smtClean="0">
                <a:solidFill>
                  <a:srgbClr val="002060"/>
                </a:solidFill>
                <a:latin typeface="Bookman Old Style" panose="02050604050505020204" pitchFamily="18" charset="0"/>
              </a:rPr>
              <a:t>. (</a:t>
            </a:r>
            <a:r>
              <a:rPr lang="it-IT" sz="2000" i="1" dirty="0" smtClean="0">
                <a:solidFill>
                  <a:srgbClr val="002060"/>
                </a:solidFill>
                <a:latin typeface="Bookman Old Style" panose="02050604050505020204" pitchFamily="18" charset="0"/>
              </a:rPr>
              <a:t>ex </a:t>
            </a:r>
            <a:r>
              <a:rPr lang="it-IT" sz="2000" i="1" dirty="0" err="1" smtClean="0">
                <a:solidFill>
                  <a:srgbClr val="002060"/>
                </a:solidFill>
                <a:latin typeface="Bookman Old Style" panose="02050604050505020204" pitchFamily="18" charset="0"/>
              </a:rPr>
              <a:t>plurimis</a:t>
            </a:r>
            <a:r>
              <a:rPr lang="it-IT" sz="2000" dirty="0">
                <a:solidFill>
                  <a:srgbClr val="002060"/>
                </a:solidFill>
                <a:latin typeface="Bookman Old Style" panose="02050604050505020204" pitchFamily="18" charset="0"/>
              </a:rPr>
              <a:t>,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Sez.  3, Sentenza n.  26930 del 19/12/2014: &lt;&lt; </a:t>
            </a:r>
            <a:r>
              <a:rPr lang="it-IT" sz="2000" i="1" dirty="0">
                <a:solidFill>
                  <a:srgbClr val="002060"/>
                </a:solidFill>
                <a:latin typeface="Bookman Old Style" panose="02050604050505020204" pitchFamily="18" charset="0"/>
              </a:rPr>
              <a:t>In tema di espropriazione forzata immobiliare, la nullità della notifica dell'avviso di vendita al debitore esecutato, in quanto posta a tutela del diritto al contraddittorio, si estende agli atti consequenziali della procedura e ai provvedimenti di trasferimento del bene pignorato, non operando la regola di protezione dell'acquisto dell'aggiudicatario dettata dall'art. 2929 cod. civ., che presuppone la validità dell'intero sub-procedimento di vendita; detto principio si applica anche all'espropriazione immobiliare esattoriale, nella quale, ai sensi dell'art. </a:t>
            </a:r>
            <a:r>
              <a:rPr lang="it-IT" sz="2000" b="1" i="1" dirty="0">
                <a:solidFill>
                  <a:srgbClr val="002060"/>
                </a:solidFill>
                <a:latin typeface="Bookman Old Style" panose="02050604050505020204" pitchFamily="18" charset="0"/>
              </a:rPr>
              <a:t>78 del </a:t>
            </a:r>
            <a:r>
              <a:rPr lang="it-IT" sz="2000" b="1" i="1" dirty="0" err="1">
                <a:solidFill>
                  <a:srgbClr val="002060"/>
                </a:solidFill>
                <a:latin typeface="Bookman Old Style" panose="02050604050505020204" pitchFamily="18" charset="0"/>
              </a:rPr>
              <a:t>d.P.R.</a:t>
            </a:r>
            <a:r>
              <a:rPr lang="it-IT" sz="2000" b="1" i="1" dirty="0">
                <a:solidFill>
                  <a:srgbClr val="002060"/>
                </a:solidFill>
                <a:latin typeface="Bookman Old Style" panose="02050604050505020204" pitchFamily="18" charset="0"/>
              </a:rPr>
              <a:t> 29 settembre 1973, n. 602</a:t>
            </a:r>
            <a:r>
              <a:rPr lang="it-IT" sz="2000" i="1" dirty="0">
                <a:solidFill>
                  <a:srgbClr val="002060"/>
                </a:solidFill>
                <a:latin typeface="Bookman Old Style" panose="02050604050505020204" pitchFamily="18" charset="0"/>
              </a:rPr>
              <a:t>, il pignoramento si esegue mediante la trascrizione di un avviso di vendita da notificare al debitore </a:t>
            </a:r>
            <a:r>
              <a:rPr lang="it-IT" sz="2000" i="1" dirty="0" smtClean="0">
                <a:solidFill>
                  <a:srgbClr val="002060"/>
                </a:solidFill>
                <a:latin typeface="Bookman Old Style" panose="02050604050505020204" pitchFamily="18" charset="0"/>
              </a:rPr>
              <a:t>esecutato</a:t>
            </a:r>
            <a:r>
              <a:rPr lang="it-IT" sz="2000" dirty="0" smtClean="0">
                <a:solidFill>
                  <a:srgbClr val="002060"/>
                </a:solidFill>
                <a:latin typeface="Bookman Old Style" panose="02050604050505020204" pitchFamily="18" charset="0"/>
              </a:rPr>
              <a:t>&gt;&gt; (da ultimo ancora </a:t>
            </a:r>
            <a:r>
              <a:rPr lang="it-IT" sz="2000" dirty="0" err="1" smtClean="0">
                <a:solidFill>
                  <a:srgbClr val="002060"/>
                </a:solidFill>
                <a:latin typeface="Bookman Old Style" panose="02050604050505020204" pitchFamily="18" charset="0"/>
              </a:rPr>
              <a:t>Cass</a:t>
            </a:r>
            <a:r>
              <a:rPr lang="it-IT" sz="2000" dirty="0" smtClean="0">
                <a:solidFill>
                  <a:srgbClr val="002060"/>
                </a:solidFill>
                <a:latin typeface="Bookman Old Style" panose="02050604050505020204" pitchFamily="18" charset="0"/>
              </a:rPr>
              <a:t>. 1048 del 2019).</a:t>
            </a:r>
          </a:p>
          <a:p>
            <a:pPr algn="just"/>
            <a:r>
              <a:rPr lang="it-IT" sz="2000" b="1" dirty="0" smtClean="0">
                <a:solidFill>
                  <a:srgbClr val="002060"/>
                </a:solidFill>
                <a:latin typeface="Bookman Old Style" panose="02050604050505020204" pitchFamily="18" charset="0"/>
              </a:rPr>
              <a:t>Difetto di avviso non costituisce vizio degli atti esecutivi</a:t>
            </a:r>
            <a:r>
              <a:rPr lang="it-IT" sz="2000" dirty="0" smtClean="0">
                <a:solidFill>
                  <a:srgbClr val="002060"/>
                </a:solidFill>
                <a:latin typeface="Bookman Old Style" panose="02050604050505020204" pitchFamily="18" charset="0"/>
              </a:rPr>
              <a:t>, a meno che non sia espressamente previsto l’obbligo nella ordinanza di delega e la parte opponente dimostri il pregiudizio concreto provocato da questa omissione (secondo la giurisprudenza espressa in tema di opposizione agli atti esecutivi).    </a:t>
            </a:r>
          </a:p>
        </p:txBody>
      </p:sp>
    </p:spTree>
    <p:extLst>
      <p:ext uri="{BB962C8B-B14F-4D97-AF65-F5344CB8AC3E}">
        <p14:creationId xmlns:p14="http://schemas.microsoft.com/office/powerpoint/2010/main" val="256400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425" y="365125"/>
            <a:ext cx="12024575" cy="1325563"/>
          </a:xfrm>
        </p:spPr>
        <p:txBody>
          <a:bodyPr>
            <a:normAutofit/>
          </a:bodyPr>
          <a:lstStyle/>
          <a:p>
            <a:pPr algn="ctr"/>
            <a:r>
              <a:rPr lang="it-IT" sz="2400" b="1" i="1" dirty="0" smtClean="0">
                <a:solidFill>
                  <a:srgbClr val="C00000"/>
                </a:solidFill>
                <a:latin typeface="Bookman Old Style" panose="02050604050505020204" pitchFamily="18" charset="0"/>
              </a:rPr>
              <a:t>Tutela ampia ed ulteriori eventi</a:t>
            </a:r>
            <a:br>
              <a:rPr lang="it-IT" sz="2400" b="1" i="1" dirty="0" smtClean="0">
                <a:solidFill>
                  <a:srgbClr val="C00000"/>
                </a:solidFill>
                <a:latin typeface="Bookman Old Style" panose="02050604050505020204" pitchFamily="18" charset="0"/>
              </a:rPr>
            </a:br>
            <a:endParaRPr lang="it-IT" sz="24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34343" y="1300766"/>
            <a:ext cx="12157657" cy="5557234"/>
          </a:xfrm>
        </p:spPr>
        <p:txBody>
          <a:bodyPr/>
          <a:lstStyle/>
          <a:p>
            <a:pPr marL="0" indent="0">
              <a:buNone/>
            </a:pPr>
            <a:r>
              <a:rPr lang="it-IT" b="1" dirty="0" smtClean="0">
                <a:solidFill>
                  <a:srgbClr val="002060"/>
                </a:solidFill>
                <a:latin typeface="Bookman Old Style" panose="02050604050505020204" pitchFamily="18" charset="0"/>
              </a:rPr>
              <a:t>Eventi ulteriori rispetto ai vizi degli atti esecutivi</a:t>
            </a:r>
          </a:p>
          <a:p>
            <a:r>
              <a:rPr lang="it-IT" dirty="0" smtClean="0">
                <a:solidFill>
                  <a:srgbClr val="002060"/>
                </a:solidFill>
                <a:latin typeface="Bookman Old Style" panose="02050604050505020204" pitchFamily="18" charset="0"/>
              </a:rPr>
              <a:t>Estinzione del processo esecutivo – art.632, secondo comma, </a:t>
            </a:r>
            <a:r>
              <a:rPr lang="it-IT" dirty="0" err="1" smtClean="0">
                <a:solidFill>
                  <a:srgbClr val="002060"/>
                </a:solidFill>
                <a:latin typeface="Bookman Old Style" panose="02050604050505020204" pitchFamily="18" charset="0"/>
              </a:rPr>
              <a:t>c.p.c.</a:t>
            </a:r>
            <a:r>
              <a:rPr lang="it-IT" dirty="0" smtClean="0">
                <a:solidFill>
                  <a:srgbClr val="002060"/>
                </a:solidFill>
                <a:latin typeface="Bookman Old Style" panose="02050604050505020204" pitchFamily="18" charset="0"/>
              </a:rPr>
              <a:t> e 187 bis </a:t>
            </a:r>
            <a:r>
              <a:rPr lang="it-IT" dirty="0" err="1" smtClean="0">
                <a:solidFill>
                  <a:srgbClr val="002060"/>
                </a:solidFill>
                <a:latin typeface="Bookman Old Style" panose="02050604050505020204" pitchFamily="18" charset="0"/>
              </a:rPr>
              <a:t>disp</a:t>
            </a:r>
            <a:r>
              <a:rPr lang="it-IT" dirty="0" smtClean="0">
                <a:solidFill>
                  <a:srgbClr val="002060"/>
                </a:solidFill>
                <a:latin typeface="Bookman Old Style" panose="02050604050505020204" pitchFamily="18" charset="0"/>
              </a:rPr>
              <a:t>. </a:t>
            </a:r>
            <a:r>
              <a:rPr lang="it-IT" dirty="0" err="1" smtClean="0">
                <a:solidFill>
                  <a:srgbClr val="002060"/>
                </a:solidFill>
                <a:latin typeface="Bookman Old Style" panose="02050604050505020204" pitchFamily="18" charset="0"/>
              </a:rPr>
              <a:t>att</a:t>
            </a:r>
            <a:r>
              <a:rPr lang="it-IT" dirty="0" smtClean="0">
                <a:solidFill>
                  <a:srgbClr val="002060"/>
                </a:solidFill>
                <a:latin typeface="Bookman Old Style" panose="02050604050505020204" pitchFamily="18" charset="0"/>
              </a:rPr>
              <a:t>. </a:t>
            </a:r>
            <a:r>
              <a:rPr lang="it-IT" dirty="0" err="1" smtClean="0">
                <a:solidFill>
                  <a:srgbClr val="002060"/>
                </a:solidFill>
                <a:latin typeface="Bookman Old Style" panose="02050604050505020204" pitchFamily="18" charset="0"/>
              </a:rPr>
              <a:t>c.p.c.</a:t>
            </a:r>
            <a:endParaRPr lang="it-IT" dirty="0" smtClean="0">
              <a:solidFill>
                <a:srgbClr val="002060"/>
              </a:solidFill>
              <a:latin typeface="Bookman Old Style" panose="02050604050505020204" pitchFamily="18" charset="0"/>
            </a:endParaRPr>
          </a:p>
          <a:p>
            <a:endParaRPr lang="it-IT" dirty="0" smtClean="0">
              <a:solidFill>
                <a:srgbClr val="002060"/>
              </a:solidFill>
              <a:latin typeface="Bookman Old Style" panose="02050604050505020204" pitchFamily="18" charset="0"/>
            </a:endParaRPr>
          </a:p>
          <a:p>
            <a:r>
              <a:rPr lang="it-IT" dirty="0" err="1" smtClean="0">
                <a:solidFill>
                  <a:srgbClr val="002060"/>
                </a:solidFill>
                <a:latin typeface="Bookman Old Style" panose="02050604050505020204" pitchFamily="18" charset="0"/>
              </a:rPr>
              <a:t>Improseguibilità</a:t>
            </a:r>
            <a:r>
              <a:rPr lang="it-IT" dirty="0" smtClean="0">
                <a:solidFill>
                  <a:srgbClr val="002060"/>
                </a:solidFill>
                <a:latin typeface="Bookman Old Style" panose="02050604050505020204" pitchFamily="18" charset="0"/>
              </a:rPr>
              <a:t> dell’esecuzione</a:t>
            </a:r>
          </a:p>
          <a:p>
            <a:pPr marL="514350" indent="-514350">
              <a:buFont typeface="+mj-lt"/>
              <a:buAutoNum type="arabicPeriod"/>
            </a:pPr>
            <a:r>
              <a:rPr lang="it-IT" dirty="0" smtClean="0">
                <a:solidFill>
                  <a:srgbClr val="002060"/>
                </a:solidFill>
                <a:latin typeface="Bookman Old Style" panose="02050604050505020204" pitchFamily="18" charset="0"/>
              </a:rPr>
              <a:t> Concordato preventivo</a:t>
            </a:r>
          </a:p>
          <a:p>
            <a:pPr marL="514350" indent="-514350">
              <a:buFont typeface="+mj-lt"/>
              <a:buAutoNum type="arabicPeriod"/>
            </a:pPr>
            <a:r>
              <a:rPr lang="it-IT" dirty="0" smtClean="0">
                <a:solidFill>
                  <a:srgbClr val="002060"/>
                </a:solidFill>
                <a:latin typeface="Bookman Old Style" panose="02050604050505020204" pitchFamily="18" charset="0"/>
              </a:rPr>
              <a:t> Crisi da </a:t>
            </a:r>
            <a:r>
              <a:rPr lang="it-IT" dirty="0" err="1" smtClean="0">
                <a:solidFill>
                  <a:srgbClr val="002060"/>
                </a:solidFill>
                <a:latin typeface="Bookman Old Style" panose="02050604050505020204" pitchFamily="18" charset="0"/>
              </a:rPr>
              <a:t>sovraindebitamento</a:t>
            </a:r>
            <a:endParaRPr lang="it-IT" dirty="0" smtClean="0">
              <a:solidFill>
                <a:srgbClr val="002060"/>
              </a:solidFill>
              <a:latin typeface="Bookman Old Style" panose="02050604050505020204" pitchFamily="18" charset="0"/>
            </a:endParaRPr>
          </a:p>
          <a:p>
            <a:pPr marL="514350" indent="-514350">
              <a:buFont typeface="+mj-lt"/>
              <a:buAutoNum type="arabicPeriod"/>
            </a:pPr>
            <a:r>
              <a:rPr lang="it-IT" dirty="0" smtClean="0">
                <a:solidFill>
                  <a:srgbClr val="002060"/>
                </a:solidFill>
                <a:latin typeface="Bookman Old Style" panose="02050604050505020204" pitchFamily="18" charset="0"/>
              </a:rPr>
              <a:t> Normativa antiusura </a:t>
            </a:r>
          </a:p>
          <a:p>
            <a:pPr marL="514350" indent="-514350">
              <a:buFont typeface="+mj-lt"/>
              <a:buAutoNum type="arabicPeriod"/>
            </a:pPr>
            <a:r>
              <a:rPr lang="it-IT" dirty="0" smtClean="0">
                <a:solidFill>
                  <a:srgbClr val="002060"/>
                </a:solidFill>
                <a:latin typeface="Bookman Old Style" panose="02050604050505020204" pitchFamily="18" charset="0"/>
              </a:rPr>
              <a:t> Misure antimafia e misure reali in generale</a:t>
            </a:r>
          </a:p>
          <a:p>
            <a:endParaRPr lang="it-IT" dirty="0">
              <a:latin typeface="Bookman Old Style" panose="02050604050505020204" pitchFamily="18" charset="0"/>
            </a:endParaRPr>
          </a:p>
        </p:txBody>
      </p:sp>
    </p:spTree>
    <p:extLst>
      <p:ext uri="{BB962C8B-B14F-4D97-AF65-F5344CB8AC3E}">
        <p14:creationId xmlns:p14="http://schemas.microsoft.com/office/powerpoint/2010/main" val="187781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32522"/>
            <a:ext cx="10515600" cy="1103850"/>
          </a:xfrm>
        </p:spPr>
        <p:txBody>
          <a:bodyPr>
            <a:normAutofit fontScale="90000"/>
          </a:bodyPr>
          <a:lstStyle/>
          <a:p>
            <a:pPr algn="ctr"/>
            <a:r>
              <a:rPr lang="it-IT" sz="3600" b="1" i="1" dirty="0" smtClean="0">
                <a:solidFill>
                  <a:srgbClr val="C00000"/>
                </a:solidFill>
                <a:latin typeface="Bookman Old Style" panose="02050604050505020204" pitchFamily="18" charset="0"/>
              </a:rPr>
              <a:t/>
            </a:r>
            <a:br>
              <a:rPr lang="it-IT" sz="3600" b="1" i="1" dirty="0" smtClean="0">
                <a:solidFill>
                  <a:srgbClr val="C00000"/>
                </a:solidFill>
                <a:latin typeface="Bookman Old Style" panose="02050604050505020204" pitchFamily="18" charset="0"/>
              </a:rPr>
            </a:br>
            <a:r>
              <a:rPr lang="it-IT" sz="3600" b="1" i="1" dirty="0" smtClean="0">
                <a:solidFill>
                  <a:srgbClr val="C00000"/>
                </a:solidFill>
                <a:latin typeface="Bookman Old Style" panose="02050604050505020204" pitchFamily="18" charset="0"/>
              </a:rPr>
              <a:t>La tutela dell’aggiudicatario e la stabilità </a:t>
            </a:r>
            <a:r>
              <a:rPr lang="it-IT" sz="3600" b="1" i="1" dirty="0">
                <a:solidFill>
                  <a:srgbClr val="C00000"/>
                </a:solidFill>
                <a:latin typeface="Bookman Old Style" panose="02050604050505020204" pitchFamily="18" charset="0"/>
              </a:rPr>
              <a:t>della vendita </a:t>
            </a:r>
            <a:r>
              <a:rPr lang="it-IT" sz="3600" b="1" i="1" dirty="0" smtClean="0">
                <a:solidFill>
                  <a:srgbClr val="C00000"/>
                </a:solidFill>
                <a:latin typeface="Bookman Old Style" panose="02050604050505020204" pitchFamily="18" charset="0"/>
              </a:rPr>
              <a:t>forzata in generale</a:t>
            </a:r>
            <a:r>
              <a:rPr lang="it-IT" dirty="0">
                <a:solidFill>
                  <a:srgbClr val="C00000"/>
                </a:solidFill>
                <a:latin typeface="Bookman Old Style" panose="02050604050505020204" pitchFamily="18" charset="0"/>
              </a:rPr>
              <a:t/>
            </a:r>
            <a:br>
              <a:rPr lang="it-IT" dirty="0">
                <a:solidFill>
                  <a:srgbClr val="C00000"/>
                </a:solidFill>
                <a:latin typeface="Bookman Old Style" panose="02050604050505020204" pitchFamily="18" charset="0"/>
              </a:rPr>
            </a:br>
            <a:endParaRPr lang="it-IT"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448614" y="1236372"/>
            <a:ext cx="11294772" cy="5621628"/>
          </a:xfrm>
        </p:spPr>
        <p:txBody>
          <a:bodyPr>
            <a:normAutofit lnSpcReduction="10000"/>
          </a:bodyPr>
          <a:lstStyle/>
          <a:p>
            <a:pPr marL="0" indent="0" algn="ctr">
              <a:buNone/>
            </a:pPr>
            <a:endParaRPr lang="it-IT" sz="2400" b="1" dirty="0" smtClean="0">
              <a:solidFill>
                <a:srgbClr val="002060"/>
              </a:solidFill>
              <a:latin typeface="Bookman Old Style" panose="02050604050505020204" pitchFamily="18" charset="0"/>
            </a:endParaRPr>
          </a:p>
          <a:p>
            <a:pPr marL="0" indent="0" algn="ctr">
              <a:buNone/>
            </a:pPr>
            <a:r>
              <a:rPr lang="it-IT" sz="2400" b="1" dirty="0" smtClean="0">
                <a:solidFill>
                  <a:srgbClr val="002060"/>
                </a:solidFill>
                <a:latin typeface="Bookman Old Style" panose="02050604050505020204" pitchFamily="18" charset="0"/>
              </a:rPr>
              <a:t>Introduzione: una considerazione di ampio respiro</a:t>
            </a:r>
          </a:p>
          <a:p>
            <a:pPr marL="0" indent="0" algn="just">
              <a:buNone/>
            </a:pPr>
            <a:endParaRPr lang="it-IT" sz="2400" b="1" dirty="0">
              <a:solidFill>
                <a:srgbClr val="002060"/>
              </a:solidFill>
              <a:latin typeface="Bookman Old Style" panose="02050604050505020204" pitchFamily="18" charset="0"/>
            </a:endParaRPr>
          </a:p>
          <a:p>
            <a:pPr marL="0" indent="0" algn="just">
              <a:buNone/>
            </a:pPr>
            <a:r>
              <a:rPr lang="it-IT" sz="2400" dirty="0" smtClean="0">
                <a:solidFill>
                  <a:srgbClr val="002060"/>
                </a:solidFill>
                <a:latin typeface="Bookman Old Style" panose="02050604050505020204" pitchFamily="18" charset="0"/>
              </a:rPr>
              <a:t>La </a:t>
            </a:r>
            <a:r>
              <a:rPr lang="it-IT" sz="2400" dirty="0">
                <a:solidFill>
                  <a:srgbClr val="002060"/>
                </a:solidFill>
                <a:latin typeface="Bookman Old Style" panose="02050604050505020204" pitchFamily="18" charset="0"/>
              </a:rPr>
              <a:t>stabilità della </a:t>
            </a:r>
            <a:r>
              <a:rPr lang="it-IT" sz="2400" dirty="0" smtClean="0">
                <a:solidFill>
                  <a:srgbClr val="002060"/>
                </a:solidFill>
                <a:latin typeface="Bookman Old Style" panose="02050604050505020204" pitchFamily="18" charset="0"/>
              </a:rPr>
              <a:t>singola aggiudicazione </a:t>
            </a:r>
            <a:r>
              <a:rPr lang="it-IT" sz="2400" dirty="0">
                <a:solidFill>
                  <a:srgbClr val="002060"/>
                </a:solidFill>
                <a:latin typeface="Bookman Old Style" panose="02050604050505020204" pitchFamily="18" charset="0"/>
              </a:rPr>
              <a:t>significa stabilità del sistema della vendita forzata e per essa della economia nazionale, con riferimento all’aspetto della tutela del credito e del c.d. </a:t>
            </a:r>
            <a:r>
              <a:rPr lang="it-IT" sz="2400" i="1" dirty="0">
                <a:solidFill>
                  <a:srgbClr val="002060"/>
                </a:solidFill>
                <a:latin typeface="Bookman Old Style" panose="02050604050505020204" pitchFamily="18" charset="0"/>
              </a:rPr>
              <a:t>credit </a:t>
            </a:r>
            <a:r>
              <a:rPr lang="it-IT" sz="2400" i="1" dirty="0" err="1">
                <a:solidFill>
                  <a:srgbClr val="002060"/>
                </a:solidFill>
                <a:latin typeface="Bookman Old Style" panose="02050604050505020204" pitchFamily="18" charset="0"/>
              </a:rPr>
              <a:t>recovery</a:t>
            </a:r>
            <a:r>
              <a:rPr lang="it-IT" sz="2400" dirty="0">
                <a:solidFill>
                  <a:srgbClr val="002060"/>
                </a:solidFill>
                <a:latin typeface="Bookman Old Style" panose="02050604050505020204" pitchFamily="18" charset="0"/>
              </a:rPr>
              <a:t>. </a:t>
            </a:r>
            <a:endParaRPr lang="it-IT" sz="2400" dirty="0" smtClean="0">
              <a:solidFill>
                <a:srgbClr val="002060"/>
              </a:solidFill>
              <a:latin typeface="Bookman Old Style" panose="02050604050505020204" pitchFamily="18" charset="0"/>
            </a:endParaRPr>
          </a:p>
          <a:p>
            <a:pPr marL="0" indent="0" algn="just">
              <a:buNone/>
            </a:pPr>
            <a:r>
              <a:rPr lang="it-IT" sz="2400" dirty="0" smtClean="0">
                <a:solidFill>
                  <a:srgbClr val="002060"/>
                </a:solidFill>
                <a:latin typeface="Bookman Old Style" panose="02050604050505020204" pitchFamily="18" charset="0"/>
              </a:rPr>
              <a:t>La </a:t>
            </a:r>
            <a:r>
              <a:rPr lang="it-IT" sz="2400" dirty="0">
                <a:solidFill>
                  <a:srgbClr val="002060"/>
                </a:solidFill>
                <a:latin typeface="Bookman Old Style" panose="02050604050505020204" pitchFamily="18" charset="0"/>
              </a:rPr>
              <a:t>tutela del singolo acquisto dell’aggiudicatario significa tutela dell’intero sistema dell’esecuzione forzata. </a:t>
            </a:r>
            <a:endParaRPr lang="it-IT" sz="2400" dirty="0" smtClean="0">
              <a:solidFill>
                <a:srgbClr val="002060"/>
              </a:solidFill>
              <a:latin typeface="Bookman Old Style" panose="02050604050505020204" pitchFamily="18" charset="0"/>
            </a:endParaRPr>
          </a:p>
          <a:p>
            <a:pPr marL="0" indent="0" algn="just">
              <a:buNone/>
            </a:pPr>
            <a:r>
              <a:rPr lang="it-IT" sz="2400" dirty="0" smtClean="0">
                <a:solidFill>
                  <a:srgbClr val="002060"/>
                </a:solidFill>
                <a:latin typeface="Bookman Old Style" panose="02050604050505020204" pitchFamily="18" charset="0"/>
              </a:rPr>
              <a:t>Sul </a:t>
            </a:r>
            <a:r>
              <a:rPr lang="it-IT" sz="2400" dirty="0">
                <a:solidFill>
                  <a:srgbClr val="002060"/>
                </a:solidFill>
                <a:latin typeface="Bookman Old Style" panose="02050604050505020204" pitchFamily="18" charset="0"/>
              </a:rPr>
              <a:t>punto, si richiama un passaggio motivazionale della sentenza n. 3709 del </a:t>
            </a:r>
            <a:r>
              <a:rPr lang="it-IT" sz="2400" dirty="0" smtClean="0">
                <a:solidFill>
                  <a:srgbClr val="002060"/>
                </a:solidFill>
                <a:latin typeface="Bookman Old Style" panose="02050604050505020204" pitchFamily="18" charset="0"/>
              </a:rPr>
              <a:t>08.02.2019 </a:t>
            </a:r>
            <a:r>
              <a:rPr lang="it-IT" sz="2400" dirty="0">
                <a:solidFill>
                  <a:srgbClr val="002060"/>
                </a:solidFill>
                <a:latin typeface="Bookman Old Style" panose="02050604050505020204" pitchFamily="18" charset="0"/>
              </a:rPr>
              <a:t>: &lt;&lt; </a:t>
            </a:r>
            <a:r>
              <a:rPr lang="it-IT" sz="2400" i="1" dirty="0">
                <a:solidFill>
                  <a:srgbClr val="002060"/>
                </a:solidFill>
                <a:latin typeface="Bookman Old Style" panose="02050604050505020204" pitchFamily="18" charset="0"/>
              </a:rPr>
              <a:t>il </a:t>
            </a:r>
            <a:r>
              <a:rPr lang="it-IT" sz="2400" i="1" dirty="0" err="1">
                <a:solidFill>
                  <a:srgbClr val="002060"/>
                </a:solidFill>
                <a:latin typeface="Bookman Old Style" panose="02050604050505020204" pitchFamily="18" charset="0"/>
              </a:rPr>
              <a:t>favor</a:t>
            </a:r>
            <a:r>
              <a:rPr lang="it-IT" sz="2400" i="1" dirty="0">
                <a:solidFill>
                  <a:srgbClr val="002060"/>
                </a:solidFill>
                <a:latin typeface="Bookman Old Style" panose="02050604050505020204" pitchFamily="18" charset="0"/>
              </a:rPr>
              <a:t> </a:t>
            </a:r>
            <a:r>
              <a:rPr lang="it-IT" sz="2400" i="1" dirty="0" err="1">
                <a:solidFill>
                  <a:srgbClr val="002060"/>
                </a:solidFill>
                <a:latin typeface="Bookman Old Style" panose="02050604050505020204" pitchFamily="18" charset="0"/>
              </a:rPr>
              <a:t>legis</a:t>
            </a:r>
            <a:r>
              <a:rPr lang="it-IT" sz="2400" i="1" dirty="0">
                <a:solidFill>
                  <a:srgbClr val="002060"/>
                </a:solidFill>
                <a:latin typeface="Bookman Old Style" panose="02050604050505020204" pitchFamily="18" charset="0"/>
              </a:rPr>
              <a:t> di cui gode l’aggiudicatario, anche provvisorio, non trova la propria giustificazione nella esigenza di tutela di una posizione giuridica individuale, bensì nell’interesse  </a:t>
            </a:r>
            <a:r>
              <a:rPr lang="it-IT" sz="2400" i="1" dirty="0" smtClean="0">
                <a:solidFill>
                  <a:srgbClr val="002060"/>
                </a:solidFill>
                <a:latin typeface="Bookman Old Style" panose="02050604050505020204" pitchFamily="18" charset="0"/>
              </a:rPr>
              <a:t>- di </a:t>
            </a:r>
            <a:r>
              <a:rPr lang="it-IT" sz="2400" i="1" dirty="0">
                <a:solidFill>
                  <a:srgbClr val="002060"/>
                </a:solidFill>
                <a:latin typeface="Bookman Old Style" panose="02050604050505020204" pitchFamily="18" charset="0"/>
              </a:rPr>
              <a:t>matrice pubblicistica - alla stabilità degli effetti delle vendite giudiziarie, quale momento essenziale per non disincentivare la partecipazione alle aste e quindi per garantire la fruttuosità delle stesse, in ossequio al principio costituzionale di ragionevole durata del processo </a:t>
            </a:r>
            <a:r>
              <a:rPr lang="it-IT" sz="2400" dirty="0" smtClean="0">
                <a:solidFill>
                  <a:srgbClr val="002060"/>
                </a:solidFill>
                <a:latin typeface="Bookman Old Style" panose="02050604050505020204" pitchFamily="18" charset="0"/>
              </a:rPr>
              <a:t>&gt;&gt;. </a:t>
            </a:r>
          </a:p>
        </p:txBody>
      </p:sp>
    </p:spTree>
    <p:extLst>
      <p:ext uri="{BB962C8B-B14F-4D97-AF65-F5344CB8AC3E}">
        <p14:creationId xmlns:p14="http://schemas.microsoft.com/office/powerpoint/2010/main" val="13408508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099" y="0"/>
            <a:ext cx="12192000" cy="1648496"/>
          </a:xfrm>
        </p:spPr>
        <p:txBody>
          <a:bodyPr>
            <a:normAutofit fontScale="90000"/>
          </a:bodyPr>
          <a:lstStyle/>
          <a:p>
            <a:pPr algn="ctr"/>
            <a:r>
              <a:rPr lang="it-IT" sz="3200" b="1" i="1" dirty="0" smtClean="0">
                <a:solidFill>
                  <a:srgbClr val="C00000"/>
                </a:solidFill>
                <a:latin typeface="Bookman Old Style" panose="02050604050505020204" pitchFamily="18" charset="0"/>
              </a:rPr>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Estinzione </a:t>
            </a:r>
            <a:r>
              <a:rPr lang="it-IT" sz="3200" b="1" i="1" dirty="0">
                <a:solidFill>
                  <a:srgbClr val="C00000"/>
                </a:solidFill>
                <a:latin typeface="Bookman Old Style" panose="02050604050505020204" pitchFamily="18" charset="0"/>
              </a:rPr>
              <a:t>del processo esecutivo </a:t>
            </a:r>
            <a:r>
              <a:rPr lang="it-IT" sz="3200" b="1" i="1" dirty="0" smtClean="0">
                <a:solidFill>
                  <a:srgbClr val="C00000"/>
                </a:solidFill>
                <a:latin typeface="Bookman Old Style" panose="02050604050505020204" pitchFamily="18" charset="0"/>
              </a:rPr>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 </a:t>
            </a:r>
            <a:r>
              <a:rPr lang="it-IT" sz="3200" b="1" i="1" dirty="0">
                <a:solidFill>
                  <a:srgbClr val="C00000"/>
                </a:solidFill>
                <a:latin typeface="Bookman Old Style" panose="02050604050505020204" pitchFamily="18" charset="0"/>
              </a:rPr>
              <a:t>art.632, secondo comma, </a:t>
            </a:r>
            <a:r>
              <a:rPr lang="it-IT" sz="3200" b="1" i="1" dirty="0" err="1">
                <a:solidFill>
                  <a:srgbClr val="C00000"/>
                </a:solidFill>
                <a:latin typeface="Bookman Old Style" panose="02050604050505020204" pitchFamily="18" charset="0"/>
              </a:rPr>
              <a:t>c.p.c.</a:t>
            </a:r>
            <a:r>
              <a:rPr lang="it-IT" sz="3200" b="1" i="1" dirty="0">
                <a:solidFill>
                  <a:srgbClr val="C00000"/>
                </a:solidFill>
                <a:latin typeface="Bookman Old Style" panose="02050604050505020204" pitchFamily="18" charset="0"/>
              </a:rPr>
              <a:t> </a:t>
            </a:r>
            <a:r>
              <a:rPr lang="it-IT" sz="3200" b="1" i="1" dirty="0" smtClean="0">
                <a:solidFill>
                  <a:srgbClr val="C00000"/>
                </a:solidFill>
                <a:latin typeface="Bookman Old Style" panose="02050604050505020204" pitchFamily="18" charset="0"/>
              </a:rPr>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 </a:t>
            </a:r>
            <a:r>
              <a:rPr lang="it-IT" sz="3200" b="1" i="1" dirty="0">
                <a:solidFill>
                  <a:srgbClr val="C00000"/>
                </a:solidFill>
                <a:latin typeface="Bookman Old Style" panose="02050604050505020204" pitchFamily="18" charset="0"/>
              </a:rPr>
              <a:t>187 bis </a:t>
            </a:r>
            <a:r>
              <a:rPr lang="it-IT" sz="3200" b="1" i="1" dirty="0" err="1">
                <a:solidFill>
                  <a:srgbClr val="C00000"/>
                </a:solidFill>
                <a:latin typeface="Bookman Old Style" panose="02050604050505020204" pitchFamily="18" charset="0"/>
              </a:rPr>
              <a:t>disp</a:t>
            </a:r>
            <a:r>
              <a:rPr lang="it-IT" sz="3200" b="1" i="1" dirty="0">
                <a:solidFill>
                  <a:srgbClr val="C00000"/>
                </a:solidFill>
                <a:latin typeface="Bookman Old Style" panose="02050604050505020204" pitchFamily="18" charset="0"/>
              </a:rPr>
              <a:t>. </a:t>
            </a:r>
            <a:r>
              <a:rPr lang="it-IT" sz="3200" b="1" i="1" dirty="0" err="1">
                <a:solidFill>
                  <a:srgbClr val="C00000"/>
                </a:solidFill>
                <a:latin typeface="Bookman Old Style" panose="02050604050505020204" pitchFamily="18" charset="0"/>
              </a:rPr>
              <a:t>att</a:t>
            </a:r>
            <a:r>
              <a:rPr lang="it-IT" sz="3200" b="1" i="1" dirty="0">
                <a:solidFill>
                  <a:srgbClr val="C00000"/>
                </a:solidFill>
                <a:latin typeface="Bookman Old Style" panose="02050604050505020204" pitchFamily="18" charset="0"/>
              </a:rPr>
              <a:t>. </a:t>
            </a:r>
            <a:r>
              <a:rPr lang="it-IT" sz="3200" b="1" i="1" dirty="0" err="1">
                <a:solidFill>
                  <a:srgbClr val="C00000"/>
                </a:solidFill>
                <a:latin typeface="Bookman Old Style" panose="02050604050505020204" pitchFamily="18" charset="0"/>
              </a:rPr>
              <a:t>c.p.c.</a:t>
            </a:r>
            <a:r>
              <a:rPr lang="it-IT" sz="3200" b="1" i="1" dirty="0">
                <a:solidFill>
                  <a:srgbClr val="C00000"/>
                </a:solidFill>
                <a:latin typeface="Bookman Old Style" panose="02050604050505020204" pitchFamily="18" charset="0"/>
              </a:rPr>
              <a:t/>
            </a:r>
            <a:br>
              <a:rPr lang="it-IT" sz="3200" b="1" i="1" dirty="0">
                <a:solidFill>
                  <a:srgbClr val="C00000"/>
                </a:solidFill>
                <a:latin typeface="Bookman Old Style" panose="02050604050505020204" pitchFamily="18" charset="0"/>
              </a:rPr>
            </a:b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4293" y="1648496"/>
            <a:ext cx="12203806" cy="5209504"/>
          </a:xfrm>
        </p:spPr>
        <p:txBody>
          <a:bodyPr>
            <a:normAutofit/>
          </a:bodyPr>
          <a:lstStyle/>
          <a:p>
            <a:pPr algn="just"/>
            <a:r>
              <a:rPr lang="it-IT" sz="2400" b="1" dirty="0">
                <a:solidFill>
                  <a:srgbClr val="002060"/>
                </a:solidFill>
                <a:latin typeface="Bookman Old Style" panose="02050604050505020204" pitchFamily="18" charset="0"/>
              </a:rPr>
              <a:t>Cassazione civile sez. un., 30/11/2006</a:t>
            </a:r>
            <a:r>
              <a:rPr lang="it-IT" sz="2400" b="1" dirty="0" smtClean="0">
                <a:solidFill>
                  <a:srgbClr val="002060"/>
                </a:solidFill>
                <a:latin typeface="Bookman Old Style" panose="02050604050505020204" pitchFamily="18" charset="0"/>
              </a:rPr>
              <a:t>,</a:t>
            </a:r>
            <a:r>
              <a:rPr lang="it-IT" sz="2400" b="1" dirty="0">
                <a:solidFill>
                  <a:srgbClr val="002060"/>
                </a:solidFill>
                <a:latin typeface="Bookman Old Style" panose="02050604050505020204" pitchFamily="18" charset="0"/>
              </a:rPr>
              <a:t> n.25507</a:t>
            </a:r>
            <a:r>
              <a:rPr lang="it-IT" sz="2400" b="1" dirty="0" smtClean="0">
                <a:solidFill>
                  <a:srgbClr val="002060"/>
                </a:solidFill>
                <a:latin typeface="Bookman Old Style" panose="02050604050505020204" pitchFamily="18" charset="0"/>
              </a:rPr>
              <a:t> estensore</a:t>
            </a:r>
            <a:r>
              <a:rPr lang="it-IT" sz="2400" b="1" dirty="0">
                <a:solidFill>
                  <a:srgbClr val="002060"/>
                </a:solidFill>
                <a:latin typeface="Bookman Old Style" panose="02050604050505020204" pitchFamily="18" charset="0"/>
              </a:rPr>
              <a:t>: Di Nanni LF. </a:t>
            </a:r>
            <a:r>
              <a:rPr lang="it-IT" sz="2400" b="1" dirty="0" smtClean="0">
                <a:solidFill>
                  <a:srgbClr val="002060"/>
                </a:solidFill>
                <a:latin typeface="Bookman Old Style" panose="02050604050505020204" pitchFamily="18" charset="0"/>
              </a:rPr>
              <a:t>e la ricostruzione dei rapporti tra le due norme. </a:t>
            </a:r>
          </a:p>
          <a:p>
            <a:pPr algn="just"/>
            <a:endParaRPr lang="it-IT" sz="2400" b="1" dirty="0">
              <a:solidFill>
                <a:srgbClr val="002060"/>
              </a:solidFill>
              <a:latin typeface="Bookman Old Style" panose="02050604050505020204" pitchFamily="18" charset="0"/>
            </a:endParaRPr>
          </a:p>
          <a:p>
            <a:pPr algn="just"/>
            <a:r>
              <a:rPr lang="it-IT" sz="2400" dirty="0" smtClean="0">
                <a:solidFill>
                  <a:srgbClr val="002060"/>
                </a:solidFill>
                <a:latin typeface="Bookman Old Style" panose="02050604050505020204" pitchFamily="18" charset="0"/>
              </a:rPr>
              <a:t>Gli </a:t>
            </a:r>
            <a:r>
              <a:rPr lang="it-IT" sz="2400" dirty="0">
                <a:solidFill>
                  <a:srgbClr val="002060"/>
                </a:solidFill>
                <a:latin typeface="Bookman Old Style" panose="02050604050505020204" pitchFamily="18" charset="0"/>
              </a:rPr>
              <a:t>effetti dell'aggiudicazione, "anche provvisoria", restano fermi nei confronti degli aggiudicatari, anche se tali non in via definitiva, poiché, </a:t>
            </a:r>
            <a:r>
              <a:rPr lang="it-IT" sz="2400" b="1" dirty="0">
                <a:solidFill>
                  <a:srgbClr val="002060"/>
                </a:solidFill>
                <a:latin typeface="Bookman Old Style" panose="02050604050505020204" pitchFamily="18" charset="0"/>
              </a:rPr>
              <a:t>con </a:t>
            </a:r>
            <a:r>
              <a:rPr lang="it-IT" sz="2400" b="1" dirty="0" smtClean="0">
                <a:solidFill>
                  <a:srgbClr val="002060"/>
                </a:solidFill>
                <a:latin typeface="Bookman Old Style" panose="02050604050505020204" pitchFamily="18" charset="0"/>
              </a:rPr>
              <a:t>l’art.187 bis </a:t>
            </a:r>
            <a:r>
              <a:rPr lang="it-IT" sz="2400" b="1" dirty="0" err="1" smtClean="0">
                <a:solidFill>
                  <a:srgbClr val="002060"/>
                </a:solidFill>
                <a:latin typeface="Bookman Old Style" panose="02050604050505020204" pitchFamily="18" charset="0"/>
              </a:rPr>
              <a:t>d.a</a:t>
            </a:r>
            <a:r>
              <a:rPr lang="it-IT" sz="2400" b="1" dirty="0" smtClean="0">
                <a:solidFill>
                  <a:srgbClr val="002060"/>
                </a:solidFill>
                <a:latin typeface="Bookman Old Style" panose="02050604050505020204" pitchFamily="18" charset="0"/>
              </a:rPr>
              <a:t>. </a:t>
            </a:r>
            <a:r>
              <a:rPr lang="it-IT" sz="2400" b="1" dirty="0" err="1" smtClean="0">
                <a:solidFill>
                  <a:srgbClr val="002060"/>
                </a:solidFill>
                <a:latin typeface="Bookman Old Style" panose="02050604050505020204" pitchFamily="18" charset="0"/>
              </a:rPr>
              <a:t>c.p.c.</a:t>
            </a:r>
            <a:r>
              <a:rPr lang="it-IT" sz="2400" b="1" dirty="0" smtClean="0">
                <a:solidFill>
                  <a:srgbClr val="002060"/>
                </a:solidFill>
                <a:latin typeface="Bookman Old Style" panose="02050604050505020204" pitchFamily="18" charset="0"/>
              </a:rPr>
              <a:t> il </a:t>
            </a:r>
            <a:r>
              <a:rPr lang="it-IT" sz="2400" b="1" dirty="0">
                <a:solidFill>
                  <a:srgbClr val="002060"/>
                </a:solidFill>
                <a:latin typeface="Bookman Old Style" panose="02050604050505020204" pitchFamily="18" charset="0"/>
              </a:rPr>
              <a:t>legislatore ha inteso incidere sul contenuto dell'art. 632 cod. </a:t>
            </a:r>
            <a:r>
              <a:rPr lang="it-IT" sz="2400" b="1" dirty="0" err="1">
                <a:solidFill>
                  <a:srgbClr val="002060"/>
                </a:solidFill>
                <a:latin typeface="Bookman Old Style" panose="02050604050505020204" pitchFamily="18" charset="0"/>
              </a:rPr>
              <a:t>proc</a:t>
            </a:r>
            <a:r>
              <a:rPr lang="it-IT" sz="2400" b="1" dirty="0">
                <a:solidFill>
                  <a:srgbClr val="002060"/>
                </a:solidFill>
                <a:latin typeface="Bookman Old Style" panose="02050604050505020204" pitchFamily="18" charset="0"/>
              </a:rPr>
              <a:t>. civ. - relativo, appunto, agli effetti dell'estinzione del processo esecutivo - precisandolo nel senso che tanto l'aggiudicazione provvisoria che l'assegnazione sono ora da ritenersi atti indifferenti a detta estinzione</a:t>
            </a:r>
            <a:r>
              <a:rPr lang="it-IT" sz="2400" dirty="0">
                <a:solidFill>
                  <a:srgbClr val="002060"/>
                </a:solidFill>
                <a:latin typeface="Bookman Old Style" panose="02050604050505020204" pitchFamily="18" charset="0"/>
              </a:rPr>
              <a:t>, la quale, quindi, non ne determina la caducazione, con la conseguente configurabilità del diritto dell'aggiudicatario provvisorio all'ottenimento del trasferimento del bene in suo favore</a:t>
            </a:r>
            <a:r>
              <a:rPr lang="it-IT" dirty="0">
                <a:solidFill>
                  <a:srgbClr val="002060"/>
                </a:solidFill>
                <a:latin typeface="Bookman Old Style" panose="02050604050505020204" pitchFamily="18" charset="0"/>
              </a:rPr>
              <a:t>. </a:t>
            </a:r>
          </a:p>
        </p:txBody>
      </p:sp>
    </p:spTree>
    <p:extLst>
      <p:ext uri="{BB962C8B-B14F-4D97-AF65-F5344CB8AC3E}">
        <p14:creationId xmlns:p14="http://schemas.microsoft.com/office/powerpoint/2010/main" val="28420556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22239" cy="1300765"/>
          </a:xfrm>
        </p:spPr>
        <p:txBody>
          <a:bodyPr>
            <a:normAutofit/>
          </a:bodyPr>
          <a:lstStyle/>
          <a:p>
            <a:pPr algn="ctr"/>
            <a:r>
              <a:rPr lang="it-IT" sz="3200" b="1" i="1" dirty="0">
                <a:solidFill>
                  <a:srgbClr val="C00000"/>
                </a:solidFill>
                <a:latin typeface="Bookman Old Style" panose="02050604050505020204" pitchFamily="18" charset="0"/>
              </a:rPr>
              <a:t>Estinzione del processo esecutivo </a:t>
            </a:r>
            <a:r>
              <a:rPr lang="it-IT" sz="3200" b="1" i="1" dirty="0" smtClean="0">
                <a:solidFill>
                  <a:srgbClr val="C00000"/>
                </a:solidFill>
                <a:latin typeface="Bookman Old Style" panose="02050604050505020204" pitchFamily="18" charset="0"/>
              </a:rPr>
              <a:t>- segue</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390918"/>
            <a:ext cx="12192000" cy="5467081"/>
          </a:xfrm>
        </p:spPr>
        <p:txBody>
          <a:bodyPr>
            <a:normAutofit fontScale="92500"/>
          </a:bodyPr>
          <a:lstStyle/>
          <a:p>
            <a:pPr algn="just"/>
            <a:r>
              <a:rPr lang="it-IT" sz="2400" dirty="0" smtClean="0">
                <a:solidFill>
                  <a:srgbClr val="002060"/>
                </a:solidFill>
                <a:latin typeface="Bookman Old Style" panose="02050604050505020204" pitchFamily="18" charset="0"/>
              </a:rPr>
              <a:t>L’ art.187-bis </a:t>
            </a:r>
            <a:r>
              <a:rPr lang="it-IT" sz="2400" dirty="0" err="1">
                <a:solidFill>
                  <a:srgbClr val="002060"/>
                </a:solidFill>
                <a:latin typeface="Bookman Old Style" panose="02050604050505020204" pitchFamily="18" charset="0"/>
              </a:rPr>
              <a:t>disp</a:t>
            </a:r>
            <a:r>
              <a:rPr lang="it-IT" sz="2400" dirty="0">
                <a:solidFill>
                  <a:srgbClr val="002060"/>
                </a:solidFill>
                <a:latin typeface="Bookman Old Style" panose="02050604050505020204" pitchFamily="18" charset="0"/>
              </a:rPr>
              <a:t>. </a:t>
            </a:r>
            <a:r>
              <a:rPr lang="it-IT" sz="2400" dirty="0" err="1">
                <a:solidFill>
                  <a:srgbClr val="002060"/>
                </a:solidFill>
                <a:latin typeface="Bookman Old Style" panose="02050604050505020204" pitchFamily="18" charset="0"/>
              </a:rPr>
              <a:t>att</a:t>
            </a:r>
            <a:r>
              <a:rPr lang="it-IT" sz="2400" dirty="0">
                <a:solidFill>
                  <a:srgbClr val="002060"/>
                </a:solidFill>
                <a:latin typeface="Bookman Old Style" panose="02050604050505020204" pitchFamily="18" charset="0"/>
              </a:rPr>
              <a:t>.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si qualifica come </a:t>
            </a:r>
            <a:r>
              <a:rPr lang="it-IT" sz="2400" b="1" dirty="0">
                <a:solidFill>
                  <a:srgbClr val="002060"/>
                </a:solidFill>
                <a:latin typeface="Bookman Old Style" panose="02050604050505020204" pitchFamily="18" charset="0"/>
              </a:rPr>
              <a:t>norma interpretativa</a:t>
            </a:r>
            <a:r>
              <a:rPr lang="it-IT" sz="2400" dirty="0">
                <a:solidFill>
                  <a:srgbClr val="002060"/>
                </a:solidFill>
                <a:latin typeface="Bookman Old Style" panose="02050604050505020204" pitchFamily="18" charset="0"/>
              </a:rPr>
              <a:t>, per quanto desumibile dalla volontà del legislatore di dirimere il contrasto esistente in materia tra la giurisprudenza della Corte di cassazione e la dottrina, anche alla stregua della stessa espressione contenuta nell'introduzione del richiamato art. 2, comma 4 </a:t>
            </a:r>
            <a:r>
              <a:rPr lang="it-IT" sz="2400" dirty="0" err="1">
                <a:solidFill>
                  <a:srgbClr val="002060"/>
                </a:solidFill>
                <a:latin typeface="Bookman Old Style" panose="02050604050505020204" pitchFamily="18" charset="0"/>
              </a:rPr>
              <a:t>novies</a:t>
            </a:r>
            <a:r>
              <a:rPr lang="it-IT" sz="2400" dirty="0">
                <a:solidFill>
                  <a:srgbClr val="002060"/>
                </a:solidFill>
                <a:latin typeface="Bookman Old Style" panose="02050604050505020204" pitchFamily="18" charset="0"/>
              </a:rPr>
              <a:t>, del </a:t>
            </a:r>
            <a:r>
              <a:rPr lang="it-IT" sz="2400" dirty="0" err="1">
                <a:solidFill>
                  <a:srgbClr val="002060"/>
                </a:solidFill>
                <a:latin typeface="Bookman Old Style" panose="02050604050505020204" pitchFamily="18" charset="0"/>
              </a:rPr>
              <a:t>d.l.</a:t>
            </a:r>
            <a:r>
              <a:rPr lang="it-IT" sz="2400" dirty="0">
                <a:solidFill>
                  <a:srgbClr val="002060"/>
                </a:solidFill>
                <a:latin typeface="Bookman Old Style" panose="02050604050505020204" pitchFamily="18" charset="0"/>
              </a:rPr>
              <a:t> n. 35 del 2005, convertito nella legge n. 80 del 2005, in cui si afferma che tale norma risulta emanata "al fine...di ribadire la corretta interpretazione della normativa in materia di esecuzione forzata". Pertanto, trattandosi di norma di interpretazione autentica, essa trova applicazione anche ai procedimenti in corso alla data della sua entrata in </a:t>
            </a:r>
            <a:r>
              <a:rPr lang="it-IT" sz="2400" dirty="0" smtClean="0">
                <a:solidFill>
                  <a:srgbClr val="002060"/>
                </a:solidFill>
                <a:latin typeface="Bookman Old Style" panose="02050604050505020204" pitchFamily="18" charset="0"/>
              </a:rPr>
              <a:t>vigore.</a:t>
            </a:r>
          </a:p>
          <a:p>
            <a:pPr algn="just"/>
            <a:r>
              <a:rPr lang="it-IT" sz="2400" dirty="0">
                <a:solidFill>
                  <a:srgbClr val="002060"/>
                </a:solidFill>
                <a:latin typeface="Bookman Old Style" panose="02050604050505020204" pitchFamily="18" charset="0"/>
              </a:rPr>
              <a:t>Sulla applicabilità dell’art.187 bis </a:t>
            </a:r>
            <a:r>
              <a:rPr lang="it-IT" sz="2400" dirty="0" err="1">
                <a:solidFill>
                  <a:srgbClr val="002060"/>
                </a:solidFill>
                <a:latin typeface="Bookman Old Style" panose="02050604050505020204" pitchFamily="18" charset="0"/>
              </a:rPr>
              <a:t>c.p.c.</a:t>
            </a:r>
            <a:r>
              <a:rPr lang="it-IT" sz="2400" dirty="0">
                <a:solidFill>
                  <a:srgbClr val="002060"/>
                </a:solidFill>
                <a:latin typeface="Bookman Old Style" panose="02050604050505020204" pitchFamily="18" charset="0"/>
              </a:rPr>
              <a:t> </a:t>
            </a:r>
            <a:r>
              <a:rPr lang="it-IT" sz="2400" dirty="0" err="1">
                <a:solidFill>
                  <a:srgbClr val="002060"/>
                </a:solidFill>
                <a:latin typeface="Bookman Old Style" panose="02050604050505020204" pitchFamily="18" charset="0"/>
              </a:rPr>
              <a:t>disp</a:t>
            </a:r>
            <a:r>
              <a:rPr lang="it-IT" sz="2400" dirty="0">
                <a:solidFill>
                  <a:srgbClr val="002060"/>
                </a:solidFill>
                <a:latin typeface="Bookman Old Style" panose="02050604050505020204" pitchFamily="18" charset="0"/>
              </a:rPr>
              <a:t>. </a:t>
            </a:r>
            <a:r>
              <a:rPr lang="it-IT" sz="2400" dirty="0" err="1">
                <a:solidFill>
                  <a:srgbClr val="002060"/>
                </a:solidFill>
                <a:latin typeface="Bookman Old Style" panose="02050604050505020204" pitchFamily="18" charset="0"/>
              </a:rPr>
              <a:t>att</a:t>
            </a:r>
            <a:r>
              <a:rPr lang="it-IT" sz="2400" dirty="0">
                <a:solidFill>
                  <a:srgbClr val="002060"/>
                </a:solidFill>
                <a:latin typeface="Bookman Old Style" panose="02050604050505020204" pitchFamily="18" charset="0"/>
              </a:rPr>
              <a:t>., si ricorda che &lt;&lt; </a:t>
            </a:r>
            <a:r>
              <a:rPr lang="it-IT" sz="2400" i="1" dirty="0">
                <a:solidFill>
                  <a:srgbClr val="002060"/>
                </a:solidFill>
                <a:latin typeface="Bookman Old Style" panose="02050604050505020204" pitchFamily="18" charset="0"/>
              </a:rPr>
              <a:t>L'art. 187-bis </a:t>
            </a:r>
            <a:r>
              <a:rPr lang="it-IT" sz="2400" i="1" dirty="0" err="1">
                <a:solidFill>
                  <a:srgbClr val="002060"/>
                </a:solidFill>
                <a:latin typeface="Bookman Old Style" panose="02050604050505020204" pitchFamily="18" charset="0"/>
              </a:rPr>
              <a:t>disp</a:t>
            </a:r>
            <a:r>
              <a:rPr lang="it-IT" sz="2400" i="1" dirty="0">
                <a:solidFill>
                  <a:srgbClr val="002060"/>
                </a:solidFill>
                <a:latin typeface="Bookman Old Style" panose="02050604050505020204" pitchFamily="18" charset="0"/>
              </a:rPr>
              <a:t>. </a:t>
            </a:r>
            <a:r>
              <a:rPr lang="it-IT" sz="2400" i="1" dirty="0" err="1">
                <a:solidFill>
                  <a:srgbClr val="002060"/>
                </a:solidFill>
                <a:latin typeface="Bookman Old Style" panose="02050604050505020204" pitchFamily="18" charset="0"/>
              </a:rPr>
              <a:t>att</a:t>
            </a:r>
            <a:r>
              <a:rPr lang="it-IT" sz="2400" i="1" dirty="0">
                <a:solidFill>
                  <a:srgbClr val="002060"/>
                </a:solidFill>
                <a:latin typeface="Bookman Old Style" panose="02050604050505020204" pitchFamily="18" charset="0"/>
              </a:rPr>
              <a:t>. cod. </a:t>
            </a:r>
            <a:r>
              <a:rPr lang="it-IT" sz="2400" i="1" dirty="0" err="1">
                <a:solidFill>
                  <a:srgbClr val="002060"/>
                </a:solidFill>
                <a:latin typeface="Bookman Old Style" panose="02050604050505020204" pitchFamily="18" charset="0"/>
              </a:rPr>
              <a:t>proc</a:t>
            </a:r>
            <a:r>
              <a:rPr lang="it-IT" sz="2400" i="1" dirty="0">
                <a:solidFill>
                  <a:srgbClr val="002060"/>
                </a:solidFill>
                <a:latin typeface="Bookman Old Style" panose="02050604050505020204" pitchFamily="18" charset="0"/>
              </a:rPr>
              <a:t>. civ. (introdotto dall'art. 2, quarto comma </a:t>
            </a:r>
            <a:r>
              <a:rPr lang="it-IT" sz="2400" i="1" dirty="0" err="1">
                <a:solidFill>
                  <a:srgbClr val="002060"/>
                </a:solidFill>
                <a:latin typeface="Bookman Old Style" panose="02050604050505020204" pitchFamily="18" charset="0"/>
              </a:rPr>
              <a:t>novies</a:t>
            </a:r>
            <a:r>
              <a:rPr lang="it-IT" sz="2400" i="1" dirty="0">
                <a:solidFill>
                  <a:srgbClr val="002060"/>
                </a:solidFill>
                <a:latin typeface="Bookman Old Style" panose="02050604050505020204" pitchFamily="18" charset="0"/>
              </a:rPr>
              <a:t>, lettera b, del </a:t>
            </a:r>
            <a:r>
              <a:rPr lang="it-IT" sz="2400" i="1" dirty="0" err="1">
                <a:solidFill>
                  <a:srgbClr val="002060"/>
                </a:solidFill>
                <a:latin typeface="Bookman Old Style" panose="02050604050505020204" pitchFamily="18" charset="0"/>
              </a:rPr>
              <a:t>d.l.</a:t>
            </a:r>
            <a:r>
              <a:rPr lang="it-IT" sz="2400" i="1" dirty="0">
                <a:solidFill>
                  <a:srgbClr val="002060"/>
                </a:solidFill>
                <a:latin typeface="Bookman Old Style" panose="02050604050505020204" pitchFamily="18" charset="0"/>
              </a:rPr>
              <a:t> 14 marzo 2005, n. 35, convertito, con modificazioni, nella legge 14 maggio 2005, n. 80, ed entrato in vigore l'undici settembre 2005), </a:t>
            </a:r>
            <a:r>
              <a:rPr lang="it-IT" sz="2400" b="1" i="1" dirty="0">
                <a:solidFill>
                  <a:srgbClr val="002060"/>
                </a:solidFill>
                <a:latin typeface="Bookman Old Style" panose="02050604050505020204" pitchFamily="18" charset="0"/>
              </a:rPr>
              <a:t>è applicabile alle procedure esecutive pendenti alla data della sua entrata in vigore, ma soltanto se l'estinzione si sia verificata dopo tale data</a:t>
            </a:r>
            <a:r>
              <a:rPr lang="it-IT" sz="2400" i="1" dirty="0">
                <a:solidFill>
                  <a:srgbClr val="002060"/>
                </a:solidFill>
                <a:latin typeface="Bookman Old Style" panose="02050604050505020204" pitchFamily="18" charset="0"/>
              </a:rPr>
              <a:t>, e non può, quindi, regolare gli effetti di un'estinzione avvenuta in precedenza</a:t>
            </a:r>
            <a:r>
              <a:rPr lang="it-IT" sz="2400" dirty="0">
                <a:solidFill>
                  <a:srgbClr val="002060"/>
                </a:solidFill>
                <a:latin typeface="Bookman Old Style" panose="02050604050505020204" pitchFamily="18" charset="0"/>
              </a:rPr>
              <a:t>.&gt;&gt; (Sez.  3, Sentenza n. </a:t>
            </a:r>
            <a:r>
              <a:rPr lang="it-IT" sz="2400" dirty="0" smtClean="0">
                <a:solidFill>
                  <a:srgbClr val="002060"/>
                </a:solidFill>
                <a:latin typeface="Bookman Old Style" panose="02050604050505020204" pitchFamily="18" charset="0"/>
              </a:rPr>
              <a:t>26185 del 06/12/2011, </a:t>
            </a:r>
            <a:r>
              <a:rPr lang="it-IT" sz="2400" dirty="0">
                <a:solidFill>
                  <a:srgbClr val="002060"/>
                </a:solidFill>
                <a:latin typeface="Bookman Old Style" panose="02050604050505020204" pitchFamily="18" charset="0"/>
              </a:rPr>
              <a:t>come pure Sez.  </a:t>
            </a:r>
            <a:r>
              <a:rPr lang="it-IT" sz="2400" dirty="0" smtClean="0">
                <a:solidFill>
                  <a:srgbClr val="002060"/>
                </a:solidFill>
                <a:latin typeface="Bookman Old Style" panose="02050604050505020204" pitchFamily="18" charset="0"/>
              </a:rPr>
              <a:t>3, </a:t>
            </a:r>
            <a:r>
              <a:rPr lang="it-IT" sz="2400" dirty="0">
                <a:solidFill>
                  <a:srgbClr val="002060"/>
                </a:solidFill>
                <a:latin typeface="Bookman Old Style" panose="02050604050505020204" pitchFamily="18" charset="0"/>
              </a:rPr>
              <a:t>Sentenza n.  5604 del 07/03/2017)</a:t>
            </a:r>
            <a:endParaRPr lang="it-IT" dirty="0"/>
          </a:p>
        </p:txBody>
      </p:sp>
    </p:spTree>
    <p:extLst>
      <p:ext uri="{BB962C8B-B14F-4D97-AF65-F5344CB8AC3E}">
        <p14:creationId xmlns:p14="http://schemas.microsoft.com/office/powerpoint/2010/main" val="2142014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206062"/>
            <a:ext cx="12192000" cy="1120462"/>
          </a:xfrm>
        </p:spPr>
        <p:txBody>
          <a:bodyPr>
            <a:normAutofit/>
          </a:bodyPr>
          <a:lstStyle/>
          <a:p>
            <a:pPr algn="ctr"/>
            <a:r>
              <a:rPr lang="it-IT" sz="3200" b="1" i="1" dirty="0">
                <a:solidFill>
                  <a:srgbClr val="C00000"/>
                </a:solidFill>
                <a:latin typeface="Bookman Old Style" panose="02050604050505020204" pitchFamily="18" charset="0"/>
              </a:rPr>
              <a:t>Estinzione di una procedura concorsuale</a:t>
            </a:r>
            <a:br>
              <a:rPr lang="it-IT" sz="3200" b="1" i="1" dirty="0">
                <a:solidFill>
                  <a:srgbClr val="C00000"/>
                </a:solidFill>
                <a:latin typeface="Bookman Old Style" panose="02050604050505020204" pitchFamily="18" charset="0"/>
              </a:rPr>
            </a:b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53010" y="1171977"/>
            <a:ext cx="12192002" cy="5406141"/>
          </a:xfrm>
        </p:spPr>
        <p:txBody>
          <a:bodyPr>
            <a:normAutofit/>
          </a:bodyPr>
          <a:lstStyle/>
          <a:p>
            <a:pPr algn="just"/>
            <a:r>
              <a:rPr lang="it-IT" sz="2000" b="1" dirty="0" smtClean="0">
                <a:solidFill>
                  <a:srgbClr val="002060"/>
                </a:solidFill>
                <a:latin typeface="Bookman Old Style" panose="02050604050505020204" pitchFamily="18" charset="0"/>
              </a:rPr>
              <a:t>Medesimo principio di intangibilità della aggiudicazione</a:t>
            </a:r>
          </a:p>
          <a:p>
            <a:pPr algn="just"/>
            <a:endParaRPr lang="it-IT" sz="2000" b="1" dirty="0" smtClean="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Cassazione civile sez. I, sentenza n.2433 del 30/01/2009, che pone il seguente principio </a:t>
            </a:r>
            <a:r>
              <a:rPr lang="it-IT" sz="2000" dirty="0">
                <a:solidFill>
                  <a:srgbClr val="002060"/>
                </a:solidFill>
                <a:latin typeface="Bookman Old Style" panose="02050604050505020204" pitchFamily="18" charset="0"/>
              </a:rPr>
              <a:t>&lt;&lt; </a:t>
            </a:r>
            <a:r>
              <a:rPr lang="it-IT" sz="2000" i="1" dirty="0">
                <a:solidFill>
                  <a:srgbClr val="002060"/>
                </a:solidFill>
                <a:latin typeface="Bookman Old Style" panose="02050604050505020204" pitchFamily="18" charset="0"/>
              </a:rPr>
              <a:t>In tema di liquidazione fallimentare, gli effetti dell'aggiudicazione, anche provvisoria, restano fermi nei confronti degli aggiudicatari qualora si verifichi la causa di chiusura del fallimento di cui all'art. 118, primo comma, n. 2 legge </a:t>
            </a:r>
            <a:r>
              <a:rPr lang="it-IT" sz="2000" i="1" dirty="0" err="1">
                <a:solidFill>
                  <a:srgbClr val="002060"/>
                </a:solidFill>
                <a:latin typeface="Bookman Old Style" panose="02050604050505020204" pitchFamily="18" charset="0"/>
              </a:rPr>
              <a:t>fall</a:t>
            </a:r>
            <a:r>
              <a:rPr lang="it-IT" sz="2000" i="1" dirty="0">
                <a:solidFill>
                  <a:srgbClr val="002060"/>
                </a:solidFill>
                <a:latin typeface="Bookman Old Style" panose="02050604050505020204" pitchFamily="18" charset="0"/>
              </a:rPr>
              <a:t>. (nella specie, l'estinzione dei crediti ammessi al passivo ed il pagamento del compenso al curatore e delle spese di procedura), trattandosi di </a:t>
            </a:r>
            <a:r>
              <a:rPr lang="it-IT" sz="2000" b="1" i="1" dirty="0">
                <a:solidFill>
                  <a:srgbClr val="002060"/>
                </a:solidFill>
                <a:latin typeface="Bookman Old Style" panose="02050604050505020204" pitchFamily="18" charset="0"/>
              </a:rPr>
              <a:t>evento assimilabile ad una causa di estinzione del processo esecutivo, </a:t>
            </a:r>
            <a:r>
              <a:rPr lang="it-IT" sz="2000" i="1" dirty="0">
                <a:solidFill>
                  <a:srgbClr val="002060"/>
                </a:solidFill>
                <a:latin typeface="Bookman Old Style" panose="02050604050505020204" pitchFamily="18" charset="0"/>
              </a:rPr>
              <a:t>le cui norme in materia di vendita trovano applicazione, in quanto compatibili, ai sensi dell'art. 105 legge </a:t>
            </a:r>
            <a:r>
              <a:rPr lang="it-IT" sz="2000" i="1" dirty="0" err="1">
                <a:solidFill>
                  <a:srgbClr val="002060"/>
                </a:solidFill>
                <a:latin typeface="Bookman Old Style" panose="02050604050505020204" pitchFamily="18" charset="0"/>
              </a:rPr>
              <a:t>fall</a:t>
            </a:r>
            <a:r>
              <a:rPr lang="it-IT" sz="2000" i="1" dirty="0">
                <a:solidFill>
                  <a:srgbClr val="002060"/>
                </a:solidFill>
                <a:latin typeface="Bookman Old Style" panose="02050604050505020204" pitchFamily="18" charset="0"/>
              </a:rPr>
              <a:t>., "</a:t>
            </a:r>
            <a:r>
              <a:rPr lang="it-IT" sz="2000" i="1" dirty="0" err="1">
                <a:solidFill>
                  <a:srgbClr val="002060"/>
                </a:solidFill>
                <a:latin typeface="Bookman Old Style" panose="02050604050505020204" pitchFamily="18" charset="0"/>
              </a:rPr>
              <a:t>ratione</a:t>
            </a:r>
            <a:r>
              <a:rPr lang="it-IT" sz="2000" i="1" dirty="0">
                <a:solidFill>
                  <a:srgbClr val="002060"/>
                </a:solidFill>
                <a:latin typeface="Bookman Old Style" panose="02050604050505020204" pitchFamily="18" charset="0"/>
              </a:rPr>
              <a:t> </a:t>
            </a:r>
            <a:r>
              <a:rPr lang="it-IT" sz="2000" i="1" dirty="0" err="1">
                <a:solidFill>
                  <a:srgbClr val="002060"/>
                </a:solidFill>
                <a:latin typeface="Bookman Old Style" panose="02050604050505020204" pitchFamily="18" charset="0"/>
              </a:rPr>
              <a:t>temporis</a:t>
            </a:r>
            <a:r>
              <a:rPr lang="it-IT" sz="2000" i="1" dirty="0">
                <a:solidFill>
                  <a:srgbClr val="002060"/>
                </a:solidFill>
                <a:latin typeface="Bookman Old Style" panose="02050604050505020204" pitchFamily="18" charset="0"/>
              </a:rPr>
              <a:t>" vigente e, con esse, in particolare, l'art. 187-bis </a:t>
            </a:r>
            <a:r>
              <a:rPr lang="it-IT" sz="2000" i="1" dirty="0" err="1">
                <a:solidFill>
                  <a:srgbClr val="002060"/>
                </a:solidFill>
                <a:latin typeface="Bookman Old Style" panose="02050604050505020204" pitchFamily="18" charset="0"/>
              </a:rPr>
              <a:t>disp</a:t>
            </a:r>
            <a:r>
              <a:rPr lang="it-IT" sz="2000" i="1" dirty="0">
                <a:solidFill>
                  <a:srgbClr val="002060"/>
                </a:solidFill>
                <a:latin typeface="Bookman Old Style" panose="02050604050505020204" pitchFamily="18" charset="0"/>
              </a:rPr>
              <a:t>. </a:t>
            </a:r>
            <a:r>
              <a:rPr lang="it-IT" sz="2000" i="1" dirty="0" err="1">
                <a:solidFill>
                  <a:srgbClr val="002060"/>
                </a:solidFill>
                <a:latin typeface="Bookman Old Style" panose="02050604050505020204" pitchFamily="18" charset="0"/>
              </a:rPr>
              <a:t>att</a:t>
            </a:r>
            <a:r>
              <a:rPr lang="it-IT" sz="2000" i="1" dirty="0">
                <a:solidFill>
                  <a:srgbClr val="002060"/>
                </a:solidFill>
                <a:latin typeface="Bookman Old Style" panose="02050604050505020204" pitchFamily="18" charset="0"/>
              </a:rPr>
              <a:t>. cod. </a:t>
            </a:r>
            <a:r>
              <a:rPr lang="it-IT" sz="2000" i="1" dirty="0" err="1">
                <a:solidFill>
                  <a:srgbClr val="002060"/>
                </a:solidFill>
                <a:latin typeface="Bookman Old Style" panose="02050604050505020204" pitchFamily="18" charset="0"/>
              </a:rPr>
              <a:t>proc</a:t>
            </a:r>
            <a:r>
              <a:rPr lang="it-IT" sz="2000" i="1" dirty="0">
                <a:solidFill>
                  <a:srgbClr val="002060"/>
                </a:solidFill>
                <a:latin typeface="Bookman Old Style" panose="02050604050505020204" pitchFamily="18" charset="0"/>
              </a:rPr>
              <a:t>. civ., che assicura l'intangibilità nei confronti dei terzi degli effetti degli atti esecutivi compiuti. (In applicazione del predetto principio, la S.C. ha annullato il decreto con cui tribunale aveva rigettato il reclamo proposto avverso il decreto del giudice delegato che, dopo l'aggiudicazione ed il pagamento del relativo prezzo, aveva emesso, in favore dell'aggiudicatario, il decreto di trasferimento di un immobile e contestualmente sospeso la vendita, ai sensi dell'art. 108 legge </a:t>
            </a:r>
            <a:r>
              <a:rPr lang="it-IT" sz="2000" i="1" dirty="0" err="1">
                <a:solidFill>
                  <a:srgbClr val="002060"/>
                </a:solidFill>
                <a:latin typeface="Bookman Old Style" panose="02050604050505020204" pitchFamily="18" charset="0"/>
              </a:rPr>
              <a:t>fall</a:t>
            </a:r>
            <a:r>
              <a:rPr lang="it-IT" sz="2000" i="1" dirty="0">
                <a:solidFill>
                  <a:srgbClr val="002060"/>
                </a:solidFill>
                <a:latin typeface="Bookman Old Style" panose="02050604050505020204" pitchFamily="18" charset="0"/>
              </a:rPr>
              <a:t>., in presenza della predetta causa di chiusura del fallimento)</a:t>
            </a:r>
            <a:r>
              <a:rPr lang="it-IT" sz="2000" dirty="0">
                <a:solidFill>
                  <a:srgbClr val="002060"/>
                </a:solidFill>
                <a:latin typeface="Bookman Old Style" panose="02050604050505020204" pitchFamily="18" charset="0"/>
              </a:rPr>
              <a:t>.&gt;&gt;</a:t>
            </a:r>
          </a:p>
          <a:p>
            <a:pPr algn="just"/>
            <a:endParaRPr lang="it-IT" sz="2000" dirty="0">
              <a:solidFill>
                <a:srgbClr val="002060"/>
              </a:solidFill>
              <a:latin typeface="Bookman Old Style" panose="02050604050505020204" pitchFamily="18" charset="0"/>
            </a:endParaRPr>
          </a:p>
          <a:p>
            <a:pPr marL="0" indent="0" algn="just">
              <a:buNone/>
            </a:pPr>
            <a:endParaRPr lang="it-IT" sz="2400" dirty="0">
              <a:latin typeface="Bookman Old Style" panose="02050604050505020204" pitchFamily="18" charset="0"/>
            </a:endParaRPr>
          </a:p>
        </p:txBody>
      </p:sp>
    </p:spTree>
    <p:extLst>
      <p:ext uri="{BB962C8B-B14F-4D97-AF65-F5344CB8AC3E}">
        <p14:creationId xmlns:p14="http://schemas.microsoft.com/office/powerpoint/2010/main" val="5061542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1700011"/>
          </a:xfrm>
        </p:spPr>
        <p:txBody>
          <a:bodyPr>
            <a:normAutofit fontScale="90000"/>
          </a:bodyPr>
          <a:lstStyle/>
          <a:p>
            <a:pPr algn="ctr"/>
            <a:r>
              <a:rPr lang="it-IT" sz="3200" b="1" i="1" dirty="0" err="1" smtClean="0">
                <a:solidFill>
                  <a:srgbClr val="C00000"/>
                </a:solidFill>
                <a:latin typeface="Bookman Old Style" panose="02050604050505020204" pitchFamily="18" charset="0"/>
              </a:rPr>
              <a:t>Improseguibilità</a:t>
            </a:r>
            <a:r>
              <a:rPr lang="it-IT" sz="3200" b="1" i="1" dirty="0" smtClean="0">
                <a:solidFill>
                  <a:srgbClr val="C00000"/>
                </a:solidFill>
                <a:latin typeface="Bookman Old Style" panose="02050604050505020204" pitchFamily="18" charset="0"/>
              </a:rPr>
              <a:t>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 Concordato preventivo</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Crisi da </a:t>
            </a:r>
            <a:r>
              <a:rPr lang="it-IT" sz="3200" b="1" i="1" dirty="0" err="1" smtClean="0">
                <a:solidFill>
                  <a:srgbClr val="C00000"/>
                </a:solidFill>
                <a:latin typeface="Bookman Old Style" panose="02050604050505020204" pitchFamily="18" charset="0"/>
              </a:rPr>
              <a:t>sovraindebitamento</a:t>
            </a:r>
            <a:r>
              <a:rPr lang="it-IT" sz="3200" b="1" i="1" dirty="0" smtClean="0">
                <a:solidFill>
                  <a:srgbClr val="C00000"/>
                </a:solidFill>
                <a:latin typeface="Bookman Old Style" panose="02050604050505020204" pitchFamily="18" charset="0"/>
              </a:rPr>
              <a:t/>
            </a:r>
            <a:br>
              <a:rPr lang="it-IT" sz="3200" b="1" i="1" dirty="0" smtClean="0">
                <a:solidFill>
                  <a:srgbClr val="C00000"/>
                </a:solidFill>
                <a:latin typeface="Bookman Old Style" panose="02050604050505020204" pitchFamily="18" charset="0"/>
              </a:rPr>
            </a:b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429556"/>
            <a:ext cx="12192000" cy="5525036"/>
          </a:xfrm>
        </p:spPr>
        <p:txBody>
          <a:bodyPr>
            <a:normAutofit/>
          </a:bodyPr>
          <a:lstStyle/>
          <a:p>
            <a:pPr algn="just"/>
            <a:r>
              <a:rPr lang="it-IT" sz="2200" dirty="0" smtClean="0">
                <a:solidFill>
                  <a:srgbClr val="002060"/>
                </a:solidFill>
                <a:latin typeface="Bookman Old Style" panose="02050604050505020204" pitchFamily="18" charset="0"/>
              </a:rPr>
              <a:t>Ipotesi  che determinano una «stasi» della procedura esecutiva. Qualificabile in termini di </a:t>
            </a:r>
            <a:r>
              <a:rPr lang="it-IT" sz="2200" dirty="0" err="1" smtClean="0">
                <a:solidFill>
                  <a:srgbClr val="002060"/>
                </a:solidFill>
                <a:latin typeface="Bookman Old Style" panose="02050604050505020204" pitchFamily="18" charset="0"/>
              </a:rPr>
              <a:t>improseguibilità</a:t>
            </a:r>
            <a:r>
              <a:rPr lang="it-IT" sz="2200" dirty="0" smtClean="0">
                <a:solidFill>
                  <a:srgbClr val="002060"/>
                </a:solidFill>
                <a:latin typeface="Bookman Old Style" panose="02050604050505020204" pitchFamily="18" charset="0"/>
              </a:rPr>
              <a:t>. </a:t>
            </a:r>
          </a:p>
          <a:p>
            <a:pPr algn="just"/>
            <a:r>
              <a:rPr lang="it-IT" sz="2200" b="1" dirty="0" smtClean="0">
                <a:solidFill>
                  <a:srgbClr val="002060"/>
                </a:solidFill>
                <a:latin typeface="Bookman Old Style" panose="02050604050505020204" pitchFamily="18" charset="0"/>
              </a:rPr>
              <a:t>Art.168 L.F</a:t>
            </a:r>
            <a:r>
              <a:rPr lang="it-IT" sz="2200" dirty="0" smtClean="0">
                <a:solidFill>
                  <a:srgbClr val="002060"/>
                </a:solidFill>
                <a:latin typeface="Bookman Old Style" panose="02050604050505020204" pitchFamily="18" charset="0"/>
              </a:rPr>
              <a:t>.: &lt;&lt; </a:t>
            </a:r>
            <a:r>
              <a:rPr lang="it-IT" sz="2200" i="1" dirty="0" smtClean="0">
                <a:solidFill>
                  <a:srgbClr val="002060"/>
                </a:solidFill>
                <a:latin typeface="Bookman Old Style" panose="02050604050505020204" pitchFamily="18" charset="0"/>
              </a:rPr>
              <a:t>dalla </a:t>
            </a:r>
            <a:r>
              <a:rPr lang="it-IT" sz="2200" i="1" dirty="0">
                <a:solidFill>
                  <a:srgbClr val="002060"/>
                </a:solidFill>
                <a:latin typeface="Bookman Old Style" panose="02050604050505020204" pitchFamily="18" charset="0"/>
              </a:rPr>
              <a:t>data di presentazione del ricorso e fino al momento in cui il decreto di omologazione del concordato preventivo diventa definitivo, i creditori per titolo o causa anteriore al decreto non possono, sotto pena di nullità, iniziare o proseguire azioni esecutive sul patrimonio del </a:t>
            </a:r>
            <a:r>
              <a:rPr lang="it-IT" sz="2200" i="1" dirty="0" smtClean="0">
                <a:solidFill>
                  <a:srgbClr val="002060"/>
                </a:solidFill>
                <a:latin typeface="Bookman Old Style" panose="02050604050505020204" pitchFamily="18" charset="0"/>
              </a:rPr>
              <a:t>debitore</a:t>
            </a:r>
            <a:r>
              <a:rPr lang="it-IT" sz="2200" dirty="0" smtClean="0">
                <a:solidFill>
                  <a:srgbClr val="002060"/>
                </a:solidFill>
                <a:latin typeface="Bookman Old Style" panose="02050604050505020204" pitchFamily="18" charset="0"/>
              </a:rPr>
              <a:t>&gt;&gt;.</a:t>
            </a:r>
          </a:p>
          <a:p>
            <a:pPr algn="just"/>
            <a:r>
              <a:rPr lang="it-IT" sz="2200" b="1" dirty="0" smtClean="0">
                <a:solidFill>
                  <a:srgbClr val="002060"/>
                </a:solidFill>
                <a:latin typeface="Bookman Old Style" panose="02050604050505020204" pitchFamily="18" charset="0"/>
              </a:rPr>
              <a:t>Art</a:t>
            </a:r>
            <a:r>
              <a:rPr lang="it-IT" sz="2200" b="1" dirty="0">
                <a:solidFill>
                  <a:srgbClr val="002060"/>
                </a:solidFill>
                <a:latin typeface="Bookman Old Style" panose="02050604050505020204" pitchFamily="18" charset="0"/>
              </a:rPr>
              <a:t>. 10 legge 3 del </a:t>
            </a:r>
            <a:r>
              <a:rPr lang="it-IT" sz="2200" b="1" dirty="0" smtClean="0">
                <a:solidFill>
                  <a:srgbClr val="002060"/>
                </a:solidFill>
                <a:latin typeface="Bookman Old Style" panose="02050604050505020204" pitchFamily="18" charset="0"/>
              </a:rPr>
              <a:t>2012</a:t>
            </a:r>
            <a:r>
              <a:rPr lang="it-IT" sz="2200" dirty="0" smtClean="0">
                <a:solidFill>
                  <a:srgbClr val="002060"/>
                </a:solidFill>
                <a:latin typeface="Bookman Old Style" panose="02050604050505020204" pitchFamily="18" charset="0"/>
              </a:rPr>
              <a:t>: il giudice della crisi fissata l’udienza per la delibazione della proposta di accordo e &lt;&lt; </a:t>
            </a:r>
            <a:r>
              <a:rPr lang="it-IT" sz="2200" i="1" dirty="0" smtClean="0">
                <a:solidFill>
                  <a:srgbClr val="002060"/>
                </a:solidFill>
                <a:latin typeface="Bookman Old Style" panose="02050604050505020204" pitchFamily="18" charset="0"/>
              </a:rPr>
              <a:t>dispone </a:t>
            </a:r>
            <a:r>
              <a:rPr lang="it-IT" sz="2200" i="1" dirty="0">
                <a:solidFill>
                  <a:srgbClr val="002060"/>
                </a:solidFill>
                <a:latin typeface="Bookman Old Style" panose="02050604050505020204" pitchFamily="18" charset="0"/>
              </a:rPr>
              <a:t>che, sino al momento in cui il provvedimento di omologazione diventa definitivo, non possono, sotto pena di nullità, essere iniziate o proseguite azioni esecutive individuali </a:t>
            </a:r>
            <a:r>
              <a:rPr lang="it-IT" sz="2200" dirty="0" smtClean="0">
                <a:solidFill>
                  <a:srgbClr val="002060"/>
                </a:solidFill>
                <a:latin typeface="Bookman Old Style" panose="02050604050505020204" pitchFamily="18" charset="0"/>
              </a:rPr>
              <a:t>&gt;&gt;</a:t>
            </a:r>
          </a:p>
          <a:p>
            <a:pPr algn="just"/>
            <a:r>
              <a:rPr lang="it-IT" sz="2200" b="1" dirty="0" smtClean="0">
                <a:solidFill>
                  <a:srgbClr val="002060"/>
                </a:solidFill>
                <a:latin typeface="Bookman Old Style" panose="02050604050505020204" pitchFamily="18" charset="0"/>
              </a:rPr>
              <a:t>Validità </a:t>
            </a:r>
            <a:r>
              <a:rPr lang="it-IT" sz="2200" b="1" dirty="0">
                <a:solidFill>
                  <a:srgbClr val="002060"/>
                </a:solidFill>
                <a:latin typeface="Bookman Old Style" panose="02050604050505020204" pitchFamily="18" charset="0"/>
              </a:rPr>
              <a:t>degli atti posti in essere </a:t>
            </a:r>
            <a:r>
              <a:rPr lang="it-IT" sz="2200" b="1" dirty="0" smtClean="0">
                <a:solidFill>
                  <a:srgbClr val="002060"/>
                </a:solidFill>
                <a:latin typeface="Bookman Old Style" panose="02050604050505020204" pitchFamily="18" charset="0"/>
              </a:rPr>
              <a:t>in sede di esecuzione, </a:t>
            </a:r>
            <a:r>
              <a:rPr lang="it-IT" sz="2200" dirty="0" smtClean="0">
                <a:solidFill>
                  <a:srgbClr val="002060"/>
                </a:solidFill>
                <a:latin typeface="Bookman Old Style" panose="02050604050505020204" pitchFamily="18" charset="0"/>
              </a:rPr>
              <a:t>tra </a:t>
            </a:r>
            <a:r>
              <a:rPr lang="it-IT" sz="2200" dirty="0">
                <a:solidFill>
                  <a:srgbClr val="002060"/>
                </a:solidFill>
                <a:latin typeface="Bookman Old Style" panose="02050604050505020204" pitchFamily="18" charset="0"/>
              </a:rPr>
              <a:t>cui eventualmente anche la aggiudicazione  in virtù del principio dell’intangibilità dell’aggiudicazione, che trova fondamento nell’art. 187-bis </a:t>
            </a:r>
            <a:r>
              <a:rPr lang="it-IT" sz="2200" dirty="0" err="1">
                <a:solidFill>
                  <a:srgbClr val="002060"/>
                </a:solidFill>
                <a:latin typeface="Bookman Old Style" panose="02050604050505020204" pitchFamily="18" charset="0"/>
              </a:rPr>
              <a:t>disp</a:t>
            </a:r>
            <a:r>
              <a:rPr lang="it-IT" sz="2200" dirty="0">
                <a:solidFill>
                  <a:srgbClr val="002060"/>
                </a:solidFill>
                <a:latin typeface="Bookman Old Style" panose="02050604050505020204" pitchFamily="18" charset="0"/>
              </a:rPr>
              <a:t>. </a:t>
            </a:r>
            <a:r>
              <a:rPr lang="it-IT" sz="2200" dirty="0" err="1">
                <a:solidFill>
                  <a:srgbClr val="002060"/>
                </a:solidFill>
                <a:latin typeface="Bookman Old Style" panose="02050604050505020204" pitchFamily="18" charset="0"/>
              </a:rPr>
              <a:t>att</a:t>
            </a:r>
            <a:r>
              <a:rPr lang="it-IT" sz="2200" dirty="0">
                <a:solidFill>
                  <a:srgbClr val="002060"/>
                </a:solidFill>
                <a:latin typeface="Bookman Old Style" panose="02050604050505020204" pitchFamily="18" charset="0"/>
              </a:rPr>
              <a:t>. </a:t>
            </a:r>
            <a:r>
              <a:rPr lang="it-IT" sz="2200" dirty="0" err="1">
                <a:solidFill>
                  <a:srgbClr val="002060"/>
                </a:solidFill>
                <a:latin typeface="Bookman Old Style" panose="02050604050505020204" pitchFamily="18" charset="0"/>
              </a:rPr>
              <a:t>c.p.c.</a:t>
            </a:r>
            <a:r>
              <a:rPr lang="it-IT" sz="2200" dirty="0">
                <a:solidFill>
                  <a:srgbClr val="002060"/>
                </a:solidFill>
                <a:latin typeface="Bookman Old Style" panose="02050604050505020204" pitchFamily="18" charset="0"/>
              </a:rPr>
              <a:t>, l’aggiudicazione deve rimanere valida e </a:t>
            </a:r>
            <a:r>
              <a:rPr lang="it-IT" sz="2200" b="1" dirty="0">
                <a:solidFill>
                  <a:srgbClr val="002060"/>
                </a:solidFill>
                <a:latin typeface="Bookman Old Style" panose="02050604050505020204" pitchFamily="18" charset="0"/>
              </a:rPr>
              <a:t>il giudice dell’esecuzione deve emettere il decreto di trasferimento dopo il pagamento del saldo prezzo da parte dell’aggiudicatario, in quanto atto dovuto e non già atto di ulteriore proseguimento </a:t>
            </a:r>
            <a:r>
              <a:rPr lang="it-IT" sz="2200" b="1" dirty="0" smtClean="0">
                <a:solidFill>
                  <a:srgbClr val="002060"/>
                </a:solidFill>
                <a:latin typeface="Bookman Old Style" panose="02050604050505020204" pitchFamily="18" charset="0"/>
              </a:rPr>
              <a:t>dell’esecuzione.</a:t>
            </a:r>
          </a:p>
        </p:txBody>
      </p:sp>
    </p:spTree>
    <p:extLst>
      <p:ext uri="{BB962C8B-B14F-4D97-AF65-F5344CB8AC3E}">
        <p14:creationId xmlns:p14="http://schemas.microsoft.com/office/powerpoint/2010/main" val="3460335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93182"/>
            <a:ext cx="12192000" cy="1004552"/>
          </a:xfrm>
        </p:spPr>
        <p:txBody>
          <a:bodyPr>
            <a:normAutofit/>
          </a:bodyPr>
          <a:lstStyle/>
          <a:p>
            <a:pPr algn="ctr"/>
            <a:r>
              <a:rPr lang="it-IT" sz="3200" b="1" i="1" dirty="0">
                <a:solidFill>
                  <a:srgbClr val="C00000"/>
                </a:solidFill>
                <a:latin typeface="Bookman Old Style" panose="02050604050505020204" pitchFamily="18" charset="0"/>
              </a:rPr>
              <a:t>Normativa antiusura </a:t>
            </a:r>
          </a:p>
        </p:txBody>
      </p:sp>
      <p:sp>
        <p:nvSpPr>
          <p:cNvPr id="3" name="Segnaposto contenuto 2"/>
          <p:cNvSpPr>
            <a:spLocks noGrp="1"/>
          </p:cNvSpPr>
          <p:nvPr>
            <p:ph idx="1"/>
          </p:nvPr>
        </p:nvSpPr>
        <p:spPr>
          <a:xfrm>
            <a:off x="0" y="656823"/>
            <a:ext cx="12192000" cy="6201177"/>
          </a:xfrm>
        </p:spPr>
        <p:txBody>
          <a:bodyPr>
            <a:normAutofit lnSpcReduction="10000"/>
          </a:bodyPr>
          <a:lstStyle/>
          <a:p>
            <a:pPr algn="just"/>
            <a:r>
              <a:rPr lang="de-DE" sz="1800" b="1" dirty="0" smtClean="0">
                <a:solidFill>
                  <a:srgbClr val="002060"/>
                </a:solidFill>
                <a:latin typeface="Bookman Old Style" panose="02050604050505020204" pitchFamily="18" charset="0"/>
              </a:rPr>
              <a:t>Art</a:t>
            </a:r>
            <a:r>
              <a:rPr lang="de-DE" sz="1800" b="1" dirty="0">
                <a:solidFill>
                  <a:srgbClr val="002060"/>
                </a:solidFill>
                <a:latin typeface="Bookman Old Style" panose="02050604050505020204" pitchFamily="18" charset="0"/>
              </a:rPr>
              <a:t>. 20 della l. n. 44/1999 </a:t>
            </a:r>
            <a:endParaRPr lang="de-DE" sz="1800" b="1" dirty="0" smtClean="0">
              <a:solidFill>
                <a:srgbClr val="002060"/>
              </a:solidFill>
              <a:latin typeface="Bookman Old Style" panose="02050604050505020204" pitchFamily="18" charset="0"/>
            </a:endParaRPr>
          </a:p>
          <a:p>
            <a:pPr algn="just"/>
            <a:r>
              <a:rPr lang="it-IT" sz="1800" b="1" dirty="0" err="1" smtClean="0">
                <a:solidFill>
                  <a:srgbClr val="002060"/>
                </a:solidFill>
                <a:latin typeface="Bookman Old Style" panose="02050604050505020204" pitchFamily="18" charset="0"/>
              </a:rPr>
              <a:t>Cass</a:t>
            </a:r>
            <a:r>
              <a:rPr lang="it-IT" sz="1800" b="1" dirty="0" smtClean="0">
                <a:solidFill>
                  <a:srgbClr val="002060"/>
                </a:solidFill>
                <a:latin typeface="Bookman Old Style" panose="02050604050505020204" pitchFamily="18" charset="0"/>
              </a:rPr>
              <a:t>. Sez</a:t>
            </a:r>
            <a:r>
              <a:rPr lang="it-IT" sz="1800" b="1" dirty="0">
                <a:solidFill>
                  <a:srgbClr val="002060"/>
                </a:solidFill>
                <a:latin typeface="Bookman Old Style" panose="02050604050505020204" pitchFamily="18" charset="0"/>
              </a:rPr>
              <a:t>. 3,  Sentenza n. 7656  del </a:t>
            </a:r>
            <a:r>
              <a:rPr lang="it-IT" sz="1800" b="1" dirty="0" smtClean="0">
                <a:solidFill>
                  <a:srgbClr val="002060"/>
                </a:solidFill>
                <a:latin typeface="Bookman Old Style" panose="02050604050505020204" pitchFamily="18" charset="0"/>
              </a:rPr>
              <a:t>2015, estensore De Stefano: </a:t>
            </a:r>
            <a:r>
              <a:rPr lang="it-IT" sz="1800" b="1" dirty="0">
                <a:solidFill>
                  <a:srgbClr val="002060"/>
                </a:solidFill>
                <a:latin typeface="Bookman Old Style" panose="02050604050505020204" pitchFamily="18" charset="0"/>
              </a:rPr>
              <a:t>&lt;&lt; </a:t>
            </a:r>
            <a:r>
              <a:rPr lang="it-IT" sz="1800" dirty="0">
                <a:solidFill>
                  <a:srgbClr val="002060"/>
                </a:solidFill>
                <a:latin typeface="Bookman Old Style" panose="02050604050505020204" pitchFamily="18" charset="0"/>
              </a:rPr>
              <a:t>L'art. 20 della legge 23 febbraio 1999, n. 44, al suo comma 4, prevede che rimangano sospesi per trecento giorni - dal parere del pubblico ministero procedente per i reati di usura ed a seguito della denunzia dei fatti da parte delle vittime di quelli - non solo "... l'esecuzione dei provvedimenti di rilascio di immobili", ma pure "I termini relativi a processi esecutivi mobiliari ed immobiliari, ivi comprese le vendite e le assegnazioni forzate". </a:t>
            </a:r>
            <a:r>
              <a:rPr lang="it-IT" sz="1800" dirty="0" smtClean="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Già potrebbe dirsi che </a:t>
            </a:r>
            <a:r>
              <a:rPr lang="it-IT" sz="1800" b="1" dirty="0">
                <a:solidFill>
                  <a:srgbClr val="002060"/>
                </a:solidFill>
                <a:latin typeface="Bookman Old Style" panose="02050604050505020204" pitchFamily="18" charset="0"/>
              </a:rPr>
              <a:t>la stessa lettera della disposizione esclude in radice la sospensione della procedura espropriativa immobiliare nel suo complesso </a:t>
            </a:r>
            <a:r>
              <a:rPr lang="it-IT" sz="1800" dirty="0">
                <a:solidFill>
                  <a:srgbClr val="002060"/>
                </a:solidFill>
                <a:latin typeface="Bookman Old Style" panose="02050604050505020204" pitchFamily="18" charset="0"/>
              </a:rPr>
              <a:t>(come in modo espresso dispone la norma solo per le procedure esecutive di rilascio), restando sospesi, di quest'ultima, soltanto i termini - siano essi acceleratori, ordinatori, dilatori o perentori - previsti nel suo sviluppo: </a:t>
            </a:r>
            <a:r>
              <a:rPr lang="it-IT" sz="1800" b="1" dirty="0">
                <a:solidFill>
                  <a:srgbClr val="002060"/>
                </a:solidFill>
                <a:latin typeface="Bookman Old Style" panose="02050604050505020204" pitchFamily="18" charset="0"/>
              </a:rPr>
              <a:t>in via dirimente, peraltro, nessun elemento </a:t>
            </a:r>
            <a:r>
              <a:rPr lang="it-IT" sz="1800" b="1" dirty="0" smtClean="0">
                <a:solidFill>
                  <a:srgbClr val="002060"/>
                </a:solidFill>
                <a:latin typeface="Bookman Old Style" panose="02050604050505020204" pitchFamily="18" charset="0"/>
              </a:rPr>
              <a:t>- né </a:t>
            </a:r>
            <a:r>
              <a:rPr lang="it-IT" sz="1800" b="1" dirty="0">
                <a:solidFill>
                  <a:srgbClr val="002060"/>
                </a:solidFill>
                <a:latin typeface="Bookman Old Style" panose="02050604050505020204" pitchFamily="18" charset="0"/>
              </a:rPr>
              <a:t>testuale, ne' </a:t>
            </a:r>
            <a:r>
              <a:rPr lang="it-IT" sz="1800" b="1" dirty="0" err="1">
                <a:solidFill>
                  <a:srgbClr val="002060"/>
                </a:solidFill>
                <a:latin typeface="Bookman Old Style" panose="02050604050505020204" pitchFamily="18" charset="0"/>
              </a:rPr>
              <a:t>extratestuale</a:t>
            </a:r>
            <a:r>
              <a:rPr lang="it-IT" sz="1800" b="1" dirty="0">
                <a:solidFill>
                  <a:srgbClr val="002060"/>
                </a:solidFill>
                <a:latin typeface="Bookman Old Style" panose="02050604050505020204" pitchFamily="18" charset="0"/>
              </a:rPr>
              <a:t> - consente di ritenere che in forza di detta disciplina si abbia sospensione dell'efficacia propria dei singoli atti già pronunziati, tra cui il decreto di trasferimento legittimamente emesso</a:t>
            </a:r>
            <a:r>
              <a:rPr lang="it-IT" sz="1800" dirty="0">
                <a:solidFill>
                  <a:srgbClr val="002060"/>
                </a:solidFill>
                <a:latin typeface="Bookman Old Style" panose="02050604050505020204" pitchFamily="18" charset="0"/>
              </a:rPr>
              <a:t>, questa potendo semmai dipendere da ulteriori provvedimenti di positivo apprezzamento di distinte e pregresse ragioni di doglianza, dalle quali però - beninteso - l'esecutato non sia decaduto</a:t>
            </a:r>
            <a:r>
              <a:rPr lang="it-IT" sz="1800" b="1" dirty="0">
                <a:solidFill>
                  <a:srgbClr val="002060"/>
                </a:solidFill>
                <a:latin typeface="Bookman Old Style" panose="02050604050505020204" pitchFamily="18" charset="0"/>
              </a:rPr>
              <a:t>. </a:t>
            </a:r>
            <a:r>
              <a:rPr lang="it-IT" sz="1800" b="1" dirty="0" smtClean="0">
                <a:solidFill>
                  <a:srgbClr val="002060"/>
                </a:solidFill>
                <a:latin typeface="Bookman Old Style" panose="02050604050505020204" pitchFamily="18" charset="0"/>
              </a:rPr>
              <a:t>&gt;&gt;</a:t>
            </a:r>
            <a:endParaRPr lang="it-IT" sz="1800" b="1" dirty="0">
              <a:solidFill>
                <a:srgbClr val="002060"/>
              </a:solidFill>
              <a:latin typeface="Bookman Old Style" panose="02050604050505020204" pitchFamily="18" charset="0"/>
            </a:endParaRPr>
          </a:p>
          <a:p>
            <a:pPr algn="just"/>
            <a:r>
              <a:rPr lang="it-IT" sz="1800" b="1" dirty="0" smtClean="0">
                <a:solidFill>
                  <a:srgbClr val="002060"/>
                </a:solidFill>
                <a:latin typeface="Bookman Old Style" panose="02050604050505020204" pitchFamily="18" charset="0"/>
              </a:rPr>
              <a:t>Tribunale </a:t>
            </a:r>
            <a:r>
              <a:rPr lang="it-IT" sz="1800" b="1" dirty="0">
                <a:solidFill>
                  <a:srgbClr val="002060"/>
                </a:solidFill>
                <a:latin typeface="Bookman Old Style" panose="02050604050505020204" pitchFamily="18" charset="0"/>
              </a:rPr>
              <a:t>Bari sez. II, </a:t>
            </a:r>
            <a:r>
              <a:rPr lang="it-IT" sz="1800" b="1" dirty="0" smtClean="0">
                <a:solidFill>
                  <a:srgbClr val="002060"/>
                </a:solidFill>
                <a:latin typeface="Bookman Old Style" panose="02050604050505020204" pitchFamily="18" charset="0"/>
              </a:rPr>
              <a:t>20/11/2018: </a:t>
            </a:r>
            <a:r>
              <a:rPr lang="it-IT" sz="1800" dirty="0" smtClean="0">
                <a:solidFill>
                  <a:srgbClr val="002060"/>
                </a:solidFill>
                <a:latin typeface="Bookman Old Style" panose="02050604050505020204" pitchFamily="18" charset="0"/>
              </a:rPr>
              <a:t>&lt;&lt; </a:t>
            </a:r>
            <a:r>
              <a:rPr lang="it-IT" sz="1800" dirty="0">
                <a:solidFill>
                  <a:srgbClr val="002060"/>
                </a:solidFill>
                <a:latin typeface="Bookman Old Style" panose="02050604050505020204" pitchFamily="18" charset="0"/>
              </a:rPr>
              <a:t>La sospensione delle azioni esecutive ex art. 20 della l. n. 44/1999 non inficia gli atti già compiuti, posto che l'intervenuta aggiudicazione del bene fa sorgere in capo all'aggiudicatario che abbia già versato tempestivamente il prezzo di vendita il diritto ad ottenere in proprio favore l'emissione del decreto di trasferimento, divenendo le ragioni della sospensione recessive di fronte alla definitività dell'effetto traslativo conseguente all'aggiudicazione</a:t>
            </a:r>
            <a:r>
              <a:rPr lang="it-IT" sz="1800" dirty="0" smtClean="0">
                <a:solidFill>
                  <a:srgbClr val="002060"/>
                </a:solidFill>
                <a:latin typeface="Bookman Old Style" panose="02050604050505020204" pitchFamily="18" charset="0"/>
              </a:rPr>
              <a:t>. &gt;&gt;</a:t>
            </a:r>
          </a:p>
          <a:p>
            <a:pPr algn="just"/>
            <a:r>
              <a:rPr lang="it-IT" sz="1800" b="1" dirty="0">
                <a:solidFill>
                  <a:srgbClr val="002060"/>
                </a:solidFill>
                <a:latin typeface="Bookman Old Style" panose="02050604050505020204" pitchFamily="18" charset="0"/>
              </a:rPr>
              <a:t>Valorizzazione </a:t>
            </a:r>
            <a:r>
              <a:rPr lang="it-IT" sz="1800" b="1" dirty="0" smtClean="0">
                <a:solidFill>
                  <a:srgbClr val="002060"/>
                </a:solidFill>
                <a:latin typeface="Bookman Old Style" panose="02050604050505020204" pitchFamily="18" charset="0"/>
              </a:rPr>
              <a:t>del </a:t>
            </a:r>
            <a:r>
              <a:rPr lang="it-IT" sz="1800" b="1" dirty="0">
                <a:solidFill>
                  <a:srgbClr val="002060"/>
                </a:solidFill>
                <a:latin typeface="Bookman Old Style" panose="02050604050505020204" pitchFamily="18" charset="0"/>
              </a:rPr>
              <a:t>complesso di disposizioni </a:t>
            </a:r>
            <a:r>
              <a:rPr lang="it-IT" sz="1800" b="1" dirty="0" smtClean="0">
                <a:solidFill>
                  <a:srgbClr val="002060"/>
                </a:solidFill>
                <a:latin typeface="Bookman Old Style" panose="02050604050505020204" pitchFamily="18" charset="0"/>
              </a:rPr>
              <a:t>che </a:t>
            </a:r>
            <a:r>
              <a:rPr lang="it-IT" sz="1800" b="1" dirty="0">
                <a:solidFill>
                  <a:srgbClr val="002060"/>
                </a:solidFill>
                <a:latin typeface="Bookman Old Style" panose="02050604050505020204" pitchFamily="18" charset="0"/>
              </a:rPr>
              <a:t>tutela l'aggiudicatario addirittura anche in caso di estinzione della </a:t>
            </a:r>
            <a:r>
              <a:rPr lang="it-IT" sz="1800" b="1" dirty="0" smtClean="0">
                <a:solidFill>
                  <a:srgbClr val="002060"/>
                </a:solidFill>
                <a:latin typeface="Bookman Old Style" panose="02050604050505020204" pitchFamily="18" charset="0"/>
              </a:rPr>
              <a:t>procedura e che </a:t>
            </a:r>
            <a:r>
              <a:rPr lang="it-IT" sz="1800" b="1" dirty="0">
                <a:solidFill>
                  <a:srgbClr val="002060"/>
                </a:solidFill>
                <a:latin typeface="Bookman Old Style" panose="02050604050505020204" pitchFamily="18" charset="0"/>
              </a:rPr>
              <a:t>permette </a:t>
            </a:r>
            <a:r>
              <a:rPr lang="it-IT" sz="1800" b="1" dirty="0" smtClean="0">
                <a:solidFill>
                  <a:srgbClr val="002060"/>
                </a:solidFill>
                <a:latin typeface="Bookman Old Style" panose="02050604050505020204" pitchFamily="18" charset="0"/>
              </a:rPr>
              <a:t>(a fortiori) </a:t>
            </a:r>
            <a:r>
              <a:rPr lang="it-IT" sz="1800" b="1" dirty="0">
                <a:solidFill>
                  <a:srgbClr val="002060"/>
                </a:solidFill>
                <a:latin typeface="Bookman Old Style" panose="02050604050505020204" pitchFamily="18" charset="0"/>
              </a:rPr>
              <a:t>di garantire l'acquisito </a:t>
            </a:r>
            <a:r>
              <a:rPr lang="it-IT" sz="1800" b="1" i="1" dirty="0" err="1">
                <a:solidFill>
                  <a:srgbClr val="002060"/>
                </a:solidFill>
                <a:latin typeface="Bookman Old Style" panose="02050604050505020204" pitchFamily="18" charset="0"/>
              </a:rPr>
              <a:t>ius</a:t>
            </a:r>
            <a:r>
              <a:rPr lang="it-IT" sz="1800" b="1" i="1" dirty="0">
                <a:solidFill>
                  <a:srgbClr val="002060"/>
                </a:solidFill>
                <a:latin typeface="Bookman Old Style" panose="02050604050505020204" pitchFamily="18" charset="0"/>
              </a:rPr>
              <a:t> ad rem </a:t>
            </a:r>
            <a:r>
              <a:rPr lang="it-IT" sz="1800" b="1" dirty="0">
                <a:solidFill>
                  <a:srgbClr val="002060"/>
                </a:solidFill>
                <a:latin typeface="Bookman Old Style" panose="02050604050505020204" pitchFamily="18" charset="0"/>
              </a:rPr>
              <a:t>(</a:t>
            </a:r>
            <a:r>
              <a:rPr lang="it-IT" sz="1800" b="1" dirty="0" err="1">
                <a:solidFill>
                  <a:srgbClr val="002060"/>
                </a:solidFill>
                <a:latin typeface="Bookman Old Style" panose="02050604050505020204" pitchFamily="18" charset="0"/>
              </a:rPr>
              <a:t>Cass</a:t>
            </a:r>
            <a:r>
              <a:rPr lang="it-IT" sz="1800" b="1" dirty="0">
                <a:solidFill>
                  <a:srgbClr val="002060"/>
                </a:solidFill>
                <a:latin typeface="Bookman Old Style" panose="02050604050505020204" pitchFamily="18" charset="0"/>
              </a:rPr>
              <a:t>. civ. </a:t>
            </a:r>
            <a:r>
              <a:rPr lang="it-IT" sz="1800" b="1" dirty="0" smtClean="0">
                <a:solidFill>
                  <a:srgbClr val="002060"/>
                </a:solidFill>
                <a:latin typeface="Bookman Old Style" panose="02050604050505020204" pitchFamily="18" charset="0"/>
              </a:rPr>
              <a:t>14765/2014) anche </a:t>
            </a:r>
            <a:r>
              <a:rPr lang="it-IT" sz="1800" b="1" dirty="0">
                <a:solidFill>
                  <a:srgbClr val="002060"/>
                </a:solidFill>
                <a:latin typeface="Bookman Old Style" panose="02050604050505020204" pitchFamily="18" charset="0"/>
              </a:rPr>
              <a:t>in caso di sospensione con l'emissione del decreto di trasferimento e la liberazione dell'immobile già autorizzata con separato ordine, meramente attuativo del </a:t>
            </a:r>
            <a:r>
              <a:rPr lang="it-IT" sz="1800" b="1" dirty="0" smtClean="0">
                <a:solidFill>
                  <a:srgbClr val="002060"/>
                </a:solidFill>
                <a:latin typeface="Bookman Old Style" panose="02050604050505020204" pitchFamily="18" charset="0"/>
              </a:rPr>
              <a:t>primo??</a:t>
            </a:r>
          </a:p>
        </p:txBody>
      </p:sp>
    </p:spTree>
    <p:extLst>
      <p:ext uri="{BB962C8B-B14F-4D97-AF65-F5344CB8AC3E}">
        <p14:creationId xmlns:p14="http://schemas.microsoft.com/office/powerpoint/2010/main" val="5061932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030309"/>
          </a:xfrm>
        </p:spPr>
        <p:txBody>
          <a:bodyPr>
            <a:normAutofit/>
          </a:bodyPr>
          <a:lstStyle/>
          <a:p>
            <a:pPr algn="ctr"/>
            <a:r>
              <a:rPr lang="it-IT" sz="3200" b="1" i="1" dirty="0" smtClean="0">
                <a:solidFill>
                  <a:srgbClr val="C00000"/>
                </a:solidFill>
                <a:latin typeface="Bookman Old Style" panose="02050604050505020204" pitchFamily="18" charset="0"/>
              </a:rPr>
              <a:t>Riflessioni conclusive sulla tutela c.d. ampia</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030310"/>
            <a:ext cx="12192000" cy="5827690"/>
          </a:xfrm>
        </p:spPr>
        <p:txBody>
          <a:bodyPr>
            <a:normAutofit/>
          </a:bodyPr>
          <a:lstStyle/>
          <a:p>
            <a:pPr algn="just"/>
            <a:r>
              <a:rPr lang="it-IT" sz="2200" dirty="0" smtClean="0">
                <a:solidFill>
                  <a:srgbClr val="002060"/>
                </a:solidFill>
                <a:latin typeface="Bookman Old Style" panose="02050604050505020204" pitchFamily="18" charset="0"/>
              </a:rPr>
              <a:t>L’intangibilità dell’acquisto dell’aggiudicatario e la stabilità della vendita forzata in generale : indici normativi di un sistema volto alla tutela della posizione del singolo aggiudicatario e per esso alla tutela del meccanismo della vendita forzata in generale.</a:t>
            </a:r>
          </a:p>
          <a:p>
            <a:pPr algn="just"/>
            <a:r>
              <a:rPr lang="it-IT" sz="2200" dirty="0" smtClean="0">
                <a:solidFill>
                  <a:srgbClr val="002060"/>
                </a:solidFill>
                <a:latin typeface="Bookman Old Style" panose="02050604050505020204" pitchFamily="18" charset="0"/>
              </a:rPr>
              <a:t>La stabilità </a:t>
            </a:r>
            <a:r>
              <a:rPr lang="it-IT" sz="2200" dirty="0">
                <a:solidFill>
                  <a:srgbClr val="002060"/>
                </a:solidFill>
                <a:latin typeface="Bookman Old Style" panose="02050604050505020204" pitchFamily="18" charset="0"/>
              </a:rPr>
              <a:t>della vendita </a:t>
            </a:r>
            <a:r>
              <a:rPr lang="it-IT" sz="2200" dirty="0" smtClean="0">
                <a:solidFill>
                  <a:srgbClr val="002060"/>
                </a:solidFill>
                <a:latin typeface="Bookman Old Style" panose="02050604050505020204" pitchFamily="18" charset="0"/>
              </a:rPr>
              <a:t>forzata, quale risultato </a:t>
            </a:r>
            <a:r>
              <a:rPr lang="it-IT" sz="2200" dirty="0">
                <a:solidFill>
                  <a:srgbClr val="002060"/>
                </a:solidFill>
                <a:latin typeface="Bookman Old Style" panose="02050604050505020204" pitchFamily="18" charset="0"/>
              </a:rPr>
              <a:t>di un procedimento di vendita </a:t>
            </a:r>
            <a:r>
              <a:rPr lang="it-IT" sz="2200" dirty="0" smtClean="0">
                <a:solidFill>
                  <a:srgbClr val="002060"/>
                </a:solidFill>
                <a:latin typeface="Bookman Old Style" panose="02050604050505020204" pitchFamily="18" charset="0"/>
              </a:rPr>
              <a:t>conforme al modello legale e dunque la tutela c.d. ampia.</a:t>
            </a:r>
          </a:p>
          <a:p>
            <a:pPr algn="just"/>
            <a:r>
              <a:rPr lang="it-IT" sz="2200" dirty="0" smtClean="0">
                <a:solidFill>
                  <a:srgbClr val="002060"/>
                </a:solidFill>
                <a:latin typeface="Bookman Old Style" panose="02050604050505020204" pitchFamily="18" charset="0"/>
              </a:rPr>
              <a:t>Il difetto delle condizioni dell’azione esecutiva (S.U. 21110 2012). </a:t>
            </a:r>
          </a:p>
          <a:p>
            <a:pPr algn="just"/>
            <a:r>
              <a:rPr lang="it-IT" sz="2200" dirty="0" smtClean="0">
                <a:solidFill>
                  <a:srgbClr val="002060"/>
                </a:solidFill>
                <a:latin typeface="Bookman Old Style" panose="02050604050505020204" pitchFamily="18" charset="0"/>
              </a:rPr>
              <a:t>Il vizio di un atto precedente la fase della vendita forzata – art.2929 c.c.</a:t>
            </a:r>
          </a:p>
          <a:p>
            <a:pPr algn="just"/>
            <a:r>
              <a:rPr lang="it-IT" sz="2200" dirty="0" smtClean="0">
                <a:solidFill>
                  <a:srgbClr val="002060"/>
                </a:solidFill>
                <a:latin typeface="Bookman Old Style" panose="02050604050505020204" pitchFamily="18" charset="0"/>
              </a:rPr>
              <a:t>Il vizio di un atto proprio del procedimento di vendita – art.159 </a:t>
            </a:r>
            <a:r>
              <a:rPr lang="it-IT" sz="2200" dirty="0" err="1" smtClean="0">
                <a:solidFill>
                  <a:srgbClr val="002060"/>
                </a:solidFill>
                <a:latin typeface="Bookman Old Style" panose="02050604050505020204" pitchFamily="18" charset="0"/>
              </a:rPr>
              <a:t>c.p.c.</a:t>
            </a:r>
            <a:r>
              <a:rPr lang="it-IT" sz="2200" dirty="0" smtClean="0">
                <a:solidFill>
                  <a:srgbClr val="002060"/>
                </a:solidFill>
                <a:latin typeface="Bookman Old Style" panose="02050604050505020204" pitchFamily="18" charset="0"/>
              </a:rPr>
              <a:t>  </a:t>
            </a:r>
          </a:p>
          <a:p>
            <a:pPr algn="just"/>
            <a:r>
              <a:rPr lang="it-IT" sz="2200" dirty="0" smtClean="0">
                <a:solidFill>
                  <a:srgbClr val="002060"/>
                </a:solidFill>
                <a:latin typeface="Bookman Old Style" panose="02050604050505020204" pitchFamily="18" charset="0"/>
              </a:rPr>
              <a:t>Estinzione e chiusura anticipata del </a:t>
            </a:r>
            <a:r>
              <a:rPr lang="it-IT" sz="2200" dirty="0">
                <a:solidFill>
                  <a:srgbClr val="002060"/>
                </a:solidFill>
                <a:latin typeface="Bookman Old Style" panose="02050604050505020204" pitchFamily="18" charset="0"/>
              </a:rPr>
              <a:t>processo esecutivo – art.632, secondo comma, </a:t>
            </a:r>
            <a:r>
              <a:rPr lang="it-IT" sz="2200" dirty="0" err="1">
                <a:solidFill>
                  <a:srgbClr val="002060"/>
                </a:solidFill>
                <a:latin typeface="Bookman Old Style" panose="02050604050505020204" pitchFamily="18" charset="0"/>
              </a:rPr>
              <a:t>c.p.c.</a:t>
            </a:r>
            <a:r>
              <a:rPr lang="it-IT" sz="2200" dirty="0">
                <a:solidFill>
                  <a:srgbClr val="002060"/>
                </a:solidFill>
                <a:latin typeface="Bookman Old Style" panose="02050604050505020204" pitchFamily="18" charset="0"/>
              </a:rPr>
              <a:t> e 187 bis </a:t>
            </a:r>
            <a:r>
              <a:rPr lang="it-IT" sz="2200" dirty="0" err="1">
                <a:solidFill>
                  <a:srgbClr val="002060"/>
                </a:solidFill>
                <a:latin typeface="Bookman Old Style" panose="02050604050505020204" pitchFamily="18" charset="0"/>
              </a:rPr>
              <a:t>disp</a:t>
            </a:r>
            <a:r>
              <a:rPr lang="it-IT" sz="2200" dirty="0">
                <a:solidFill>
                  <a:srgbClr val="002060"/>
                </a:solidFill>
                <a:latin typeface="Bookman Old Style" panose="02050604050505020204" pitchFamily="18" charset="0"/>
              </a:rPr>
              <a:t>. </a:t>
            </a:r>
            <a:r>
              <a:rPr lang="it-IT" sz="2200" dirty="0" err="1">
                <a:solidFill>
                  <a:srgbClr val="002060"/>
                </a:solidFill>
                <a:latin typeface="Bookman Old Style" panose="02050604050505020204" pitchFamily="18" charset="0"/>
              </a:rPr>
              <a:t>att</a:t>
            </a:r>
            <a:r>
              <a:rPr lang="it-IT" sz="2200" dirty="0">
                <a:solidFill>
                  <a:srgbClr val="002060"/>
                </a:solidFill>
                <a:latin typeface="Bookman Old Style" panose="02050604050505020204" pitchFamily="18" charset="0"/>
              </a:rPr>
              <a:t>. </a:t>
            </a:r>
            <a:r>
              <a:rPr lang="it-IT" sz="2200" dirty="0" err="1">
                <a:solidFill>
                  <a:srgbClr val="002060"/>
                </a:solidFill>
                <a:latin typeface="Bookman Old Style" panose="02050604050505020204" pitchFamily="18" charset="0"/>
              </a:rPr>
              <a:t>c.p.c.</a:t>
            </a:r>
            <a:endParaRPr lang="it-IT" sz="2200" dirty="0">
              <a:solidFill>
                <a:srgbClr val="002060"/>
              </a:solidFill>
              <a:latin typeface="Bookman Old Style" panose="02050604050505020204" pitchFamily="18" charset="0"/>
            </a:endParaRPr>
          </a:p>
          <a:p>
            <a:pPr algn="just"/>
            <a:r>
              <a:rPr lang="it-IT" sz="2200" dirty="0" err="1" smtClean="0">
                <a:solidFill>
                  <a:srgbClr val="002060"/>
                </a:solidFill>
                <a:latin typeface="Bookman Old Style" panose="02050604050505020204" pitchFamily="18" charset="0"/>
              </a:rPr>
              <a:t>Improseguibilità</a:t>
            </a:r>
            <a:r>
              <a:rPr lang="it-IT" sz="2200" dirty="0" smtClean="0">
                <a:solidFill>
                  <a:srgbClr val="002060"/>
                </a:solidFill>
                <a:latin typeface="Bookman Old Style" panose="02050604050505020204" pitchFamily="18" charset="0"/>
              </a:rPr>
              <a:t> ( </a:t>
            </a:r>
            <a:r>
              <a:rPr lang="it-IT" sz="2200" dirty="0">
                <a:solidFill>
                  <a:srgbClr val="002060"/>
                </a:solidFill>
                <a:latin typeface="Bookman Old Style" panose="02050604050505020204" pitchFamily="18" charset="0"/>
              </a:rPr>
              <a:t>Concordato </a:t>
            </a:r>
            <a:r>
              <a:rPr lang="it-IT" sz="2200" dirty="0" smtClean="0">
                <a:solidFill>
                  <a:srgbClr val="002060"/>
                </a:solidFill>
                <a:latin typeface="Bookman Old Style" panose="02050604050505020204" pitchFamily="18" charset="0"/>
              </a:rPr>
              <a:t>preventivo, Crisi </a:t>
            </a:r>
            <a:r>
              <a:rPr lang="it-IT" sz="2200" dirty="0">
                <a:solidFill>
                  <a:srgbClr val="002060"/>
                </a:solidFill>
                <a:latin typeface="Bookman Old Style" panose="02050604050505020204" pitchFamily="18" charset="0"/>
              </a:rPr>
              <a:t>da </a:t>
            </a:r>
            <a:r>
              <a:rPr lang="it-IT" sz="2200" dirty="0" err="1" smtClean="0">
                <a:solidFill>
                  <a:srgbClr val="002060"/>
                </a:solidFill>
                <a:latin typeface="Bookman Old Style" panose="02050604050505020204" pitchFamily="18" charset="0"/>
              </a:rPr>
              <a:t>sovraindebitamento</a:t>
            </a:r>
            <a:r>
              <a:rPr lang="it-IT" sz="2200" dirty="0" smtClean="0">
                <a:solidFill>
                  <a:srgbClr val="002060"/>
                </a:solidFill>
                <a:latin typeface="Bookman Old Style" panose="02050604050505020204" pitchFamily="18" charset="0"/>
              </a:rPr>
              <a:t>, Normativa antiusura,  </a:t>
            </a:r>
            <a:r>
              <a:rPr lang="it-IT" sz="2200" dirty="0">
                <a:solidFill>
                  <a:srgbClr val="002060"/>
                </a:solidFill>
                <a:latin typeface="Bookman Old Style" panose="02050604050505020204" pitchFamily="18" charset="0"/>
              </a:rPr>
              <a:t>Misure antimafia e misure reali in </a:t>
            </a:r>
            <a:r>
              <a:rPr lang="it-IT" sz="2200" dirty="0" smtClean="0">
                <a:solidFill>
                  <a:srgbClr val="002060"/>
                </a:solidFill>
                <a:latin typeface="Bookman Old Style" panose="02050604050505020204" pitchFamily="18" charset="0"/>
              </a:rPr>
              <a:t>generale)</a:t>
            </a:r>
            <a:endParaRPr lang="it-IT" sz="2200" dirty="0">
              <a:solidFill>
                <a:srgbClr val="002060"/>
              </a:solidFill>
              <a:latin typeface="Bookman Old Style" panose="02050604050505020204" pitchFamily="18" charset="0"/>
            </a:endParaRPr>
          </a:p>
          <a:p>
            <a:pPr algn="just"/>
            <a:endParaRPr lang="it-IT" sz="2200" dirty="0">
              <a:solidFill>
                <a:srgbClr val="002060"/>
              </a:solidFill>
              <a:latin typeface="Bookman Old Style" panose="02050604050505020204" pitchFamily="18" charset="0"/>
            </a:endParaRPr>
          </a:p>
          <a:p>
            <a:pPr algn="just"/>
            <a:endParaRPr lang="it-IT" sz="22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761445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326523"/>
          </a:xfrm>
        </p:spPr>
        <p:txBody>
          <a:bodyPr>
            <a:normAutofit/>
          </a:bodyPr>
          <a:lstStyle/>
          <a:p>
            <a:pPr algn="ctr"/>
            <a:r>
              <a:rPr lang="it-IT" sz="3200" b="1" i="1" dirty="0">
                <a:solidFill>
                  <a:srgbClr val="FF0000"/>
                </a:solidFill>
                <a:latin typeface="Bookman Old Style" panose="02050604050505020204" pitchFamily="18" charset="0"/>
              </a:rPr>
              <a:t>“Tutela in senso stretto” </a:t>
            </a:r>
          </a:p>
        </p:txBody>
      </p:sp>
      <p:sp>
        <p:nvSpPr>
          <p:cNvPr id="3" name="Segnaposto contenuto 2"/>
          <p:cNvSpPr>
            <a:spLocks noGrp="1"/>
          </p:cNvSpPr>
          <p:nvPr>
            <p:ph idx="1"/>
          </p:nvPr>
        </p:nvSpPr>
        <p:spPr>
          <a:xfrm>
            <a:off x="0" y="1081826"/>
            <a:ext cx="12192000" cy="5776176"/>
          </a:xfrm>
        </p:spPr>
        <p:txBody>
          <a:bodyPr>
            <a:normAutofit/>
          </a:bodyPr>
          <a:lstStyle/>
          <a:p>
            <a:pPr algn="just"/>
            <a:r>
              <a:rPr lang="it-IT" dirty="0">
                <a:solidFill>
                  <a:srgbClr val="002060"/>
                </a:solidFill>
                <a:latin typeface="Bookman Old Style" panose="02050604050505020204" pitchFamily="18" charset="0"/>
              </a:rPr>
              <a:t>La posizione giuridica vantata dall’aggiudicatario ed il rapporto con la natura complessa della vendita forzata</a:t>
            </a:r>
            <a:r>
              <a:rPr lang="it-IT" dirty="0" smtClean="0">
                <a:solidFill>
                  <a:srgbClr val="002060"/>
                </a:solidFill>
                <a:latin typeface="Bookman Old Style" panose="02050604050505020204" pitchFamily="18" charset="0"/>
              </a:rPr>
              <a:t>.</a:t>
            </a:r>
          </a:p>
          <a:p>
            <a:pPr algn="just"/>
            <a:endParaRPr lang="it-IT" dirty="0" smtClean="0">
              <a:solidFill>
                <a:srgbClr val="002060"/>
              </a:solidFill>
              <a:latin typeface="Bookman Old Style" panose="02050604050505020204" pitchFamily="18" charset="0"/>
            </a:endParaRPr>
          </a:p>
          <a:p>
            <a:pPr algn="just"/>
            <a:r>
              <a:rPr lang="it-IT" dirty="0" smtClean="0">
                <a:solidFill>
                  <a:srgbClr val="002060"/>
                </a:solidFill>
                <a:latin typeface="Bookman Old Style" panose="02050604050505020204" pitchFamily="18" charset="0"/>
              </a:rPr>
              <a:t>Declinazione </a:t>
            </a:r>
            <a:r>
              <a:rPr lang="it-IT" dirty="0">
                <a:solidFill>
                  <a:srgbClr val="002060"/>
                </a:solidFill>
                <a:latin typeface="Bookman Old Style" panose="02050604050505020204" pitchFamily="18" charset="0"/>
              </a:rPr>
              <a:t>concreta della tutela c.d. in senso stretto tra tutela restitutoria e tutela risarcitoria: </a:t>
            </a:r>
          </a:p>
          <a:p>
            <a:pPr marL="514350" indent="-514350" algn="just">
              <a:buFont typeface="+mj-lt"/>
              <a:buAutoNum type="alphaLcParenR"/>
            </a:pPr>
            <a:r>
              <a:rPr lang="it-IT" dirty="0">
                <a:solidFill>
                  <a:srgbClr val="002060"/>
                </a:solidFill>
                <a:latin typeface="Bookman Old Style" panose="02050604050505020204" pitchFamily="18" charset="0"/>
              </a:rPr>
              <a:t>La evizione ( art.2921 c.c.);</a:t>
            </a:r>
          </a:p>
          <a:p>
            <a:pPr marL="514350" indent="-514350" algn="just">
              <a:buFont typeface="+mj-lt"/>
              <a:buAutoNum type="alphaLcParenR"/>
            </a:pPr>
            <a:r>
              <a:rPr lang="it-IT" dirty="0">
                <a:solidFill>
                  <a:srgbClr val="002060"/>
                </a:solidFill>
                <a:latin typeface="Bookman Old Style" panose="02050604050505020204" pitchFamily="18" charset="0"/>
              </a:rPr>
              <a:t>L’</a:t>
            </a:r>
            <a:r>
              <a:rPr lang="it-IT" dirty="0" err="1">
                <a:solidFill>
                  <a:srgbClr val="002060"/>
                </a:solidFill>
                <a:latin typeface="Bookman Old Style" panose="02050604050505020204" pitchFamily="18" charset="0"/>
              </a:rPr>
              <a:t>aliud</a:t>
            </a:r>
            <a:r>
              <a:rPr lang="it-IT" dirty="0">
                <a:solidFill>
                  <a:srgbClr val="002060"/>
                </a:solidFill>
                <a:latin typeface="Bookman Old Style" panose="02050604050505020204" pitchFamily="18" charset="0"/>
              </a:rPr>
              <a:t> pro alio (art.2922 c.c</a:t>
            </a:r>
            <a:r>
              <a:rPr lang="it-IT" dirty="0" smtClean="0">
                <a:solidFill>
                  <a:srgbClr val="002060"/>
                </a:solidFill>
                <a:latin typeface="Bookman Old Style" panose="02050604050505020204" pitchFamily="18" charset="0"/>
              </a:rPr>
              <a:t>.);</a:t>
            </a:r>
            <a:endParaRPr lang="it-IT" dirty="0">
              <a:solidFill>
                <a:srgbClr val="002060"/>
              </a:solidFill>
              <a:latin typeface="Bookman Old Style" panose="02050604050505020204" pitchFamily="18" charset="0"/>
            </a:endParaRPr>
          </a:p>
          <a:p>
            <a:pPr marL="514350" indent="-514350" algn="just">
              <a:buFont typeface="+mj-lt"/>
              <a:buAutoNum type="alphaLcParenR"/>
            </a:pPr>
            <a:r>
              <a:rPr lang="it-IT" dirty="0" smtClean="0">
                <a:solidFill>
                  <a:srgbClr val="002060"/>
                </a:solidFill>
                <a:latin typeface="Bookman Old Style" panose="02050604050505020204" pitchFamily="18" charset="0"/>
              </a:rPr>
              <a:t>La </a:t>
            </a:r>
            <a:r>
              <a:rPr lang="it-IT" dirty="0">
                <a:solidFill>
                  <a:srgbClr val="002060"/>
                </a:solidFill>
                <a:latin typeface="Bookman Old Style" panose="02050604050505020204" pitchFamily="18" charset="0"/>
              </a:rPr>
              <a:t>presenza di oneri e diritti sul bene (art.1489 c.c.);</a:t>
            </a:r>
          </a:p>
          <a:p>
            <a:pPr marL="514350" indent="-514350" algn="just">
              <a:buFont typeface="+mj-lt"/>
              <a:buAutoNum type="alphaLcParenR"/>
            </a:pPr>
            <a:r>
              <a:rPr lang="it-IT" dirty="0" smtClean="0">
                <a:solidFill>
                  <a:srgbClr val="002060"/>
                </a:solidFill>
                <a:latin typeface="Bookman Old Style" panose="02050604050505020204" pitchFamily="18" charset="0"/>
              </a:rPr>
              <a:t>Le </a:t>
            </a:r>
            <a:r>
              <a:rPr lang="it-IT" dirty="0">
                <a:solidFill>
                  <a:srgbClr val="002060"/>
                </a:solidFill>
                <a:latin typeface="Bookman Old Style" panose="02050604050505020204" pitchFamily="18" charset="0"/>
              </a:rPr>
              <a:t>altre tutele non restitutorie: l’eventuale risarcimento del danno.</a:t>
            </a:r>
          </a:p>
          <a:p>
            <a:pPr algn="just"/>
            <a:endParaRPr lang="it-IT"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9319993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152" y="249217"/>
            <a:ext cx="12101848" cy="1218976"/>
          </a:xfrm>
        </p:spPr>
        <p:txBody>
          <a:bodyPr>
            <a:normAutofit/>
          </a:bodyPr>
          <a:lstStyle/>
          <a:p>
            <a:pPr algn="ctr"/>
            <a:r>
              <a:rPr lang="it-IT" sz="2800" b="1" i="1" dirty="0" smtClean="0">
                <a:solidFill>
                  <a:srgbClr val="C00000"/>
                </a:solidFill>
                <a:latin typeface="Bookman Old Style" panose="02050604050505020204" pitchFamily="18" charset="0"/>
              </a:rPr>
              <a:t>La posizione giuridica dell’aggiudicatario e la natura complessa della vendita forzata</a:t>
            </a:r>
            <a:endParaRPr lang="it-IT" sz="28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574778"/>
            <a:ext cx="12192000" cy="5283221"/>
          </a:xfrm>
        </p:spPr>
        <p:txBody>
          <a:bodyPr>
            <a:normAutofit fontScale="92500" lnSpcReduction="20000"/>
          </a:bodyPr>
          <a:lstStyle/>
          <a:p>
            <a:pPr algn="just"/>
            <a:r>
              <a:rPr lang="it-IT" sz="2400" dirty="0">
                <a:solidFill>
                  <a:srgbClr val="002060"/>
                </a:solidFill>
                <a:latin typeface="Bookman Old Style" panose="02050604050505020204" pitchFamily="18" charset="0"/>
              </a:rPr>
              <a:t>Qualificazione giuridica della posizione: l’aggiudicatario vanta uno </a:t>
            </a:r>
            <a:r>
              <a:rPr lang="it-IT" sz="2400" b="1" dirty="0">
                <a:solidFill>
                  <a:srgbClr val="002060"/>
                </a:solidFill>
                <a:latin typeface="Bookman Old Style" panose="02050604050505020204" pitchFamily="18" charset="0"/>
              </a:rPr>
              <a:t>“</a:t>
            </a:r>
            <a:r>
              <a:rPr lang="it-IT" sz="2400" b="1" i="1" dirty="0" err="1">
                <a:solidFill>
                  <a:srgbClr val="002060"/>
                </a:solidFill>
                <a:latin typeface="Bookman Old Style" panose="02050604050505020204" pitchFamily="18" charset="0"/>
              </a:rPr>
              <a:t>ius</a:t>
            </a:r>
            <a:r>
              <a:rPr lang="it-IT" sz="2400" b="1" i="1" dirty="0">
                <a:solidFill>
                  <a:srgbClr val="002060"/>
                </a:solidFill>
                <a:latin typeface="Bookman Old Style" panose="02050604050505020204" pitchFamily="18" charset="0"/>
              </a:rPr>
              <a:t> ad rem</a:t>
            </a:r>
            <a:r>
              <a:rPr lang="it-IT" sz="2400" b="1" dirty="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(pur condizionato al versamento del prezzo), all'esito dell'"</a:t>
            </a:r>
            <a:r>
              <a:rPr lang="it-IT" sz="2400" i="1" dirty="0">
                <a:solidFill>
                  <a:srgbClr val="002060"/>
                </a:solidFill>
                <a:latin typeface="Bookman Old Style" panose="02050604050505020204" pitchFamily="18" charset="0"/>
              </a:rPr>
              <a:t>iter</a:t>
            </a:r>
            <a:r>
              <a:rPr lang="it-IT" sz="2400" dirty="0">
                <a:solidFill>
                  <a:srgbClr val="002060"/>
                </a:solidFill>
                <a:latin typeface="Bookman Old Style" panose="02050604050505020204" pitchFamily="18" charset="0"/>
              </a:rPr>
              <a:t>" esecutivo” (Sez.  3, Sentenza n.  14765 del 30/06/2014</a:t>
            </a:r>
            <a:r>
              <a:rPr lang="it-IT" sz="2400" dirty="0" smtClean="0">
                <a:solidFill>
                  <a:srgbClr val="002060"/>
                </a:solidFill>
                <a:latin typeface="Bookman Old Style" panose="02050604050505020204" pitchFamily="18" charset="0"/>
              </a:rPr>
              <a:t>).</a:t>
            </a:r>
          </a:p>
          <a:p>
            <a:pPr algn="just"/>
            <a:r>
              <a:rPr lang="it-IT" sz="2400" dirty="0">
                <a:solidFill>
                  <a:srgbClr val="002060"/>
                </a:solidFill>
                <a:latin typeface="Bookman Old Style" panose="02050604050505020204" pitchFamily="18" charset="0"/>
              </a:rPr>
              <a:t>La posizione vantata dall’aggiudicatario e dunque la tutela della stessa, si inserisce nella sequenza procedimentale della vendita forzata. Inevitabilmente, detta posizione e la relativa tutela risentono della particolare connotazione del fenomeno della vendita giudiziaria</a:t>
            </a:r>
            <a:r>
              <a:rPr lang="it-IT" sz="2400" dirty="0" smtClean="0">
                <a:solidFill>
                  <a:srgbClr val="002060"/>
                </a:solidFill>
                <a:latin typeface="Bookman Old Style" panose="02050604050505020204" pitchFamily="18" charset="0"/>
              </a:rPr>
              <a:t>.</a:t>
            </a:r>
          </a:p>
          <a:p>
            <a:pPr algn="just"/>
            <a:r>
              <a:rPr lang="it-IT" sz="2400" dirty="0" smtClean="0">
                <a:solidFill>
                  <a:srgbClr val="002060"/>
                </a:solidFill>
                <a:latin typeface="Bookman Old Style" panose="02050604050505020204" pitchFamily="18" charset="0"/>
              </a:rPr>
              <a:t>La </a:t>
            </a:r>
            <a:r>
              <a:rPr lang="it-IT" sz="2400" b="1" dirty="0" smtClean="0">
                <a:solidFill>
                  <a:srgbClr val="002060"/>
                </a:solidFill>
                <a:latin typeface="Bookman Old Style" panose="02050604050505020204" pitchFamily="18" charset="0"/>
              </a:rPr>
              <a:t>natura complessa </a:t>
            </a:r>
            <a:r>
              <a:rPr lang="it-IT" sz="2400" dirty="0" smtClean="0">
                <a:solidFill>
                  <a:srgbClr val="002060"/>
                </a:solidFill>
                <a:latin typeface="Bookman Old Style" panose="02050604050505020204" pitchFamily="18" charset="0"/>
              </a:rPr>
              <a:t>dell’istituto della </a:t>
            </a:r>
            <a:r>
              <a:rPr lang="it-IT" sz="2400" dirty="0">
                <a:solidFill>
                  <a:srgbClr val="002060"/>
                </a:solidFill>
                <a:latin typeface="Bookman Old Style" panose="02050604050505020204" pitchFamily="18" charset="0"/>
              </a:rPr>
              <a:t>vendita forzata: &lt;&lt; </a:t>
            </a:r>
            <a:r>
              <a:rPr lang="it-IT" sz="2400" i="1" dirty="0">
                <a:solidFill>
                  <a:srgbClr val="002060"/>
                </a:solidFill>
                <a:latin typeface="Bookman Old Style" panose="02050604050505020204" pitchFamily="18" charset="0"/>
              </a:rPr>
              <a:t>essa si articola nell'incontro della volontà negoziale di una sola parte, cioè dell'acquirente, con una disposizione coattiva emessa dall'organo giurisdizionale che procede alla </a:t>
            </a:r>
            <a:r>
              <a:rPr lang="it-IT" sz="2400" i="1" dirty="0" smtClean="0">
                <a:solidFill>
                  <a:srgbClr val="002060"/>
                </a:solidFill>
                <a:latin typeface="Bookman Old Style" panose="02050604050505020204" pitchFamily="18" charset="0"/>
              </a:rPr>
              <a:t>vendita</a:t>
            </a:r>
            <a:r>
              <a:rPr lang="it-IT" sz="2400" dirty="0" smtClean="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&gt;&gt; (Cassazione civile sez. III, - 02/04/2014, n. 7708</a:t>
            </a:r>
            <a:r>
              <a:rPr lang="it-IT" sz="2400" dirty="0" smtClean="0">
                <a:solidFill>
                  <a:srgbClr val="002060"/>
                </a:solidFill>
                <a:latin typeface="Bookman Old Style" panose="02050604050505020204" pitchFamily="18" charset="0"/>
              </a:rPr>
              <a:t>);</a:t>
            </a:r>
          </a:p>
          <a:p>
            <a:pPr algn="just"/>
            <a:r>
              <a:rPr lang="it-IT" sz="2400" dirty="0">
                <a:solidFill>
                  <a:srgbClr val="002060"/>
                </a:solidFill>
                <a:latin typeface="Bookman Old Style" panose="02050604050505020204" pitchFamily="18" charset="0"/>
              </a:rPr>
              <a:t>&lt;&lt;</a:t>
            </a:r>
            <a:r>
              <a:rPr lang="it-IT" sz="2400" b="1" i="1" dirty="0">
                <a:solidFill>
                  <a:srgbClr val="002060"/>
                </a:solidFill>
                <a:latin typeface="Bookman Old Style" panose="02050604050505020204" pitchFamily="18" charset="0"/>
              </a:rPr>
              <a:t>La vendita forzata non può essere regolata sic et simpliciter dalla disciplina di quella volontaria </a:t>
            </a:r>
            <a:r>
              <a:rPr lang="it-IT" sz="2400" i="1" dirty="0">
                <a:solidFill>
                  <a:srgbClr val="002060"/>
                </a:solidFill>
                <a:latin typeface="Bookman Old Style" panose="02050604050505020204" pitchFamily="18" charset="0"/>
              </a:rPr>
              <a:t>(a cominciare da quella in tema di interpretazione, ma per proseguire con quella in tema di vizi della volontà o validità del vincolo negoziale): i suoi stessi effetti restano regolati da una disciplina speciale, nella quale si ravvisano soltanto alcuni dei principi generali della vendita volontaria, assorbiti e coordinati in vista delle esigenze pubblicistiche del procedimento - esecutivo - in cui essa si inserisce</a:t>
            </a:r>
            <a:r>
              <a:rPr lang="it-IT" sz="2400" dirty="0">
                <a:solidFill>
                  <a:srgbClr val="002060"/>
                </a:solidFill>
                <a:latin typeface="Bookman Old Style" panose="02050604050505020204" pitchFamily="18" charset="0"/>
              </a:rPr>
              <a:t>. </a:t>
            </a:r>
            <a:r>
              <a:rPr lang="it-IT" sz="2400" dirty="0" smtClean="0">
                <a:solidFill>
                  <a:srgbClr val="002060"/>
                </a:solidFill>
                <a:latin typeface="Bookman Old Style" panose="02050604050505020204" pitchFamily="18" charset="0"/>
              </a:rPr>
              <a:t>&gt;&gt; (</a:t>
            </a:r>
            <a:r>
              <a:rPr lang="it-IT" sz="2400" dirty="0">
                <a:solidFill>
                  <a:srgbClr val="002060"/>
                </a:solidFill>
                <a:latin typeface="Bookman Old Style" panose="02050604050505020204" pitchFamily="18" charset="0"/>
              </a:rPr>
              <a:t>Cassazione civile sez. III, - 02/04/2014, n. 7708</a:t>
            </a:r>
            <a:r>
              <a:rPr lang="it-IT" sz="2400" dirty="0" smtClean="0">
                <a:solidFill>
                  <a:srgbClr val="002060"/>
                </a:solidFill>
                <a:latin typeface="Bookman Old Style" panose="02050604050505020204" pitchFamily="18" charset="0"/>
              </a:rPr>
              <a:t>).</a:t>
            </a:r>
            <a:endParaRPr lang="it-IT" sz="2400" dirty="0">
              <a:solidFill>
                <a:srgbClr val="002060"/>
              </a:solidFill>
              <a:latin typeface="Bookman Old Style" panose="02050604050505020204" pitchFamily="18" charset="0"/>
            </a:endParaRPr>
          </a:p>
          <a:p>
            <a:pPr algn="just"/>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722677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668" y="103032"/>
            <a:ext cx="11925836" cy="1352282"/>
          </a:xfrm>
        </p:spPr>
        <p:txBody>
          <a:bodyPr>
            <a:normAutofit/>
          </a:bodyPr>
          <a:lstStyle/>
          <a:p>
            <a:pPr algn="ctr"/>
            <a:r>
              <a:rPr lang="it-IT" sz="3200" b="1" i="1" dirty="0" smtClean="0">
                <a:solidFill>
                  <a:srgbClr val="C00000"/>
                </a:solidFill>
                <a:latin typeface="Bookman Old Style" panose="02050604050505020204" pitchFamily="18" charset="0"/>
              </a:rPr>
              <a:t>Tutela in «senso stretto» - Evizione</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41668" y="1159100"/>
            <a:ext cx="11925836" cy="5589430"/>
          </a:xfrm>
        </p:spPr>
        <p:txBody>
          <a:bodyPr>
            <a:normAutofit/>
          </a:bodyPr>
          <a:lstStyle/>
          <a:p>
            <a:pPr algn="just"/>
            <a:r>
              <a:rPr lang="it-IT" sz="2000" b="1" dirty="0" smtClean="0">
                <a:solidFill>
                  <a:srgbClr val="002060"/>
                </a:solidFill>
                <a:latin typeface="Bookman Old Style" panose="02050604050505020204" pitchFamily="18" charset="0"/>
              </a:rPr>
              <a:t>Art. 2921 c.c. tutela contro la evizione </a:t>
            </a:r>
            <a:r>
              <a:rPr lang="it-IT" sz="2000" dirty="0" smtClean="0">
                <a:solidFill>
                  <a:srgbClr val="002060"/>
                </a:solidFill>
                <a:latin typeface="Bookman Old Style" panose="02050604050505020204" pitchFamily="18" charset="0"/>
              </a:rPr>
              <a:t>– Ripetizione di quanto pagato e risarcimento del danno. </a:t>
            </a:r>
          </a:p>
          <a:p>
            <a:pPr algn="just"/>
            <a:r>
              <a:rPr lang="it-IT" sz="2000" dirty="0" smtClean="0">
                <a:solidFill>
                  <a:srgbClr val="002060"/>
                </a:solidFill>
                <a:latin typeface="Bookman Old Style" panose="02050604050505020204" pitchFamily="18" charset="0"/>
              </a:rPr>
              <a:t>Diritto di ripetere </a:t>
            </a:r>
            <a:r>
              <a:rPr lang="it-IT" sz="2000" dirty="0">
                <a:solidFill>
                  <a:srgbClr val="002060"/>
                </a:solidFill>
                <a:latin typeface="Bookman Old Style" panose="02050604050505020204" pitchFamily="18" charset="0"/>
              </a:rPr>
              <a:t>il prezzo non ancora distribuito o quello oggetto di distribuzione (nel caso in cui questa sia intervenuta), </a:t>
            </a:r>
            <a:r>
              <a:rPr lang="it-IT" sz="2000" dirty="0" smtClean="0">
                <a:solidFill>
                  <a:srgbClr val="002060"/>
                </a:solidFill>
                <a:latin typeface="Bookman Old Style" panose="02050604050505020204" pitchFamily="18" charset="0"/>
              </a:rPr>
              <a:t>fatta </a:t>
            </a:r>
            <a:r>
              <a:rPr lang="it-IT" sz="2000" dirty="0">
                <a:solidFill>
                  <a:srgbClr val="002060"/>
                </a:solidFill>
                <a:latin typeface="Bookman Old Style" panose="02050604050505020204" pitchFamily="18" charset="0"/>
              </a:rPr>
              <a:t>salva la responsabilità del creditore procedente per i </a:t>
            </a:r>
            <a:r>
              <a:rPr lang="it-IT" sz="2000" dirty="0" smtClean="0">
                <a:solidFill>
                  <a:srgbClr val="002060"/>
                </a:solidFill>
                <a:latin typeface="Bookman Old Style" panose="02050604050505020204" pitchFamily="18" charset="0"/>
              </a:rPr>
              <a:t>danni ed il limite dei </a:t>
            </a:r>
            <a:r>
              <a:rPr lang="it-IT" sz="2000" dirty="0">
                <a:solidFill>
                  <a:srgbClr val="002060"/>
                </a:solidFill>
                <a:latin typeface="Bookman Old Style" panose="02050604050505020204" pitchFamily="18" charset="0"/>
              </a:rPr>
              <a:t>creditori </a:t>
            </a:r>
            <a:r>
              <a:rPr lang="it-IT" sz="2000" dirty="0" smtClean="0">
                <a:solidFill>
                  <a:srgbClr val="002060"/>
                </a:solidFill>
                <a:latin typeface="Bookman Old Style" panose="02050604050505020204" pitchFamily="18" charset="0"/>
              </a:rPr>
              <a:t>privilegiati </a:t>
            </a:r>
            <a:r>
              <a:rPr lang="it-IT" sz="2000" dirty="0">
                <a:solidFill>
                  <a:srgbClr val="002060"/>
                </a:solidFill>
                <a:latin typeface="Bookman Old Style" panose="02050604050505020204" pitchFamily="18" charset="0"/>
              </a:rPr>
              <a:t>od ipotecari ai quali la causa di evizione non era opponibile. </a:t>
            </a:r>
            <a:r>
              <a:rPr lang="it-IT" sz="2000" dirty="0" smtClean="0">
                <a:solidFill>
                  <a:srgbClr val="002060"/>
                </a:solidFill>
                <a:latin typeface="Bookman Old Style" panose="02050604050505020204" pitchFamily="18" charset="0"/>
              </a:rPr>
              <a:t> </a:t>
            </a:r>
          </a:p>
          <a:p>
            <a:pPr algn="just"/>
            <a:r>
              <a:rPr lang="it-IT" sz="2000" b="1" dirty="0" smtClean="0">
                <a:solidFill>
                  <a:srgbClr val="002060"/>
                </a:solidFill>
                <a:latin typeface="Bookman Old Style" panose="02050604050505020204" pitchFamily="18" charset="0"/>
              </a:rPr>
              <a:t>Ratio</a:t>
            </a:r>
            <a:r>
              <a:rPr lang="it-IT" sz="2000" dirty="0" smtClean="0">
                <a:solidFill>
                  <a:srgbClr val="002060"/>
                </a:solidFill>
                <a:latin typeface="Bookman Old Style" panose="02050604050505020204" pitchFamily="18" charset="0"/>
              </a:rPr>
              <a:t>: &lt;&lt;</a:t>
            </a:r>
            <a:r>
              <a:rPr lang="it-IT" sz="2000" i="1" dirty="0" smtClean="0">
                <a:solidFill>
                  <a:srgbClr val="002060"/>
                </a:solidFill>
                <a:latin typeface="Bookman Old Style" panose="02050604050505020204" pitchFamily="18" charset="0"/>
              </a:rPr>
              <a:t>In </a:t>
            </a:r>
            <a:r>
              <a:rPr lang="it-IT" sz="2000" i="1" dirty="0">
                <a:solidFill>
                  <a:srgbClr val="002060"/>
                </a:solidFill>
                <a:latin typeface="Bookman Old Style" panose="02050604050505020204" pitchFamily="18" charset="0"/>
              </a:rPr>
              <a:t>tema di evizione del bene oggetto di vendita forzata, dunque, trova fondamento applicativo il criterio che è stato affermato dalla giurisprudenza con particolare riguardo alla previsione di cui all'art. 1483 c.c.: in base ad esso, </a:t>
            </a:r>
            <a:r>
              <a:rPr lang="it-IT" sz="2000" b="1" i="1" dirty="0">
                <a:solidFill>
                  <a:srgbClr val="002060"/>
                </a:solidFill>
                <a:latin typeface="Bookman Old Style" panose="02050604050505020204" pitchFamily="18" charset="0"/>
              </a:rPr>
              <a:t>la garanzia per evizione ha la funzione di eliminare lo squilibrio delle prestazioni </a:t>
            </a:r>
            <a:r>
              <a:rPr lang="it-IT" sz="2000" i="1" dirty="0">
                <a:solidFill>
                  <a:srgbClr val="002060"/>
                </a:solidFill>
                <a:latin typeface="Bookman Old Style" panose="02050604050505020204" pitchFamily="18" charset="0"/>
              </a:rPr>
              <a:t>determinato dall'inadempimento del venditore; la garanzia opera, dunque, nei limiti del ripristino della situazione anteriore alla conclusione del contratto anche in mancanza di colpa del venditore; la colpa è invece necessaria </a:t>
            </a:r>
            <a:r>
              <a:rPr lang="it-IT" sz="2000" i="1" dirty="0" err="1">
                <a:solidFill>
                  <a:srgbClr val="002060"/>
                </a:solidFill>
                <a:latin typeface="Bookman Old Style" panose="02050604050505020204" pitchFamily="18" charset="0"/>
              </a:rPr>
              <a:t>allorchè</a:t>
            </a:r>
            <a:r>
              <a:rPr lang="it-IT" sz="2000" i="1" dirty="0">
                <a:solidFill>
                  <a:srgbClr val="002060"/>
                </a:solidFill>
                <a:latin typeface="Bookman Old Style" panose="02050604050505020204" pitchFamily="18" charset="0"/>
              </a:rPr>
              <a:t> il compratore chieda il risarcimento integrale dei danni, comprensivo anche dell'interesse positivo (</a:t>
            </a:r>
            <a:r>
              <a:rPr lang="it-IT" sz="2000" i="1" dirty="0" err="1">
                <a:solidFill>
                  <a:srgbClr val="002060"/>
                </a:solidFill>
                <a:latin typeface="Bookman Old Style" panose="02050604050505020204" pitchFamily="18" charset="0"/>
              </a:rPr>
              <a:t>Cass</a:t>
            </a:r>
            <a:r>
              <a:rPr lang="it-IT" sz="2000" i="1" dirty="0">
                <a:solidFill>
                  <a:srgbClr val="002060"/>
                </a:solidFill>
                <a:latin typeface="Bookman Old Style" panose="02050604050505020204" pitchFamily="18" charset="0"/>
              </a:rPr>
              <a:t>. 22 giugno 2006, n. 14431; </a:t>
            </a:r>
            <a:r>
              <a:rPr lang="it-IT" sz="2000" i="1" dirty="0" err="1">
                <a:solidFill>
                  <a:srgbClr val="002060"/>
                </a:solidFill>
                <a:latin typeface="Bookman Old Style" panose="02050604050505020204" pitchFamily="18" charset="0"/>
              </a:rPr>
              <a:t>Cass</a:t>
            </a:r>
            <a:r>
              <a:rPr lang="it-IT" sz="2000" i="1" dirty="0">
                <a:solidFill>
                  <a:srgbClr val="002060"/>
                </a:solidFill>
                <a:latin typeface="Bookman Old Style" panose="02050604050505020204" pitchFamily="18" charset="0"/>
              </a:rPr>
              <a:t>. 27 gennaio 1998, n. 792; </a:t>
            </a:r>
            <a:r>
              <a:rPr lang="it-IT" sz="2000" i="1" dirty="0" err="1">
                <a:solidFill>
                  <a:srgbClr val="002060"/>
                </a:solidFill>
                <a:latin typeface="Bookman Old Style" panose="02050604050505020204" pitchFamily="18" charset="0"/>
              </a:rPr>
              <a:t>Cass</a:t>
            </a:r>
            <a:r>
              <a:rPr lang="it-IT" sz="2000" i="1" dirty="0">
                <a:solidFill>
                  <a:srgbClr val="002060"/>
                </a:solidFill>
                <a:latin typeface="Bookman Old Style" panose="02050604050505020204" pitchFamily="18" charset="0"/>
              </a:rPr>
              <a:t>. 6 novembre 1986, n. 6491; per l'applicazione del principio all'evizione di cui all'art. 2921 c.c., cfr. </a:t>
            </a:r>
            <a:r>
              <a:rPr lang="it-IT" sz="2000" i="1" dirty="0" err="1">
                <a:solidFill>
                  <a:srgbClr val="002060"/>
                </a:solidFill>
                <a:latin typeface="Bookman Old Style" panose="02050604050505020204" pitchFamily="18" charset="0"/>
              </a:rPr>
              <a:t>Cass</a:t>
            </a:r>
            <a:r>
              <a:rPr lang="it-IT" sz="2000" i="1" dirty="0">
                <a:solidFill>
                  <a:srgbClr val="002060"/>
                </a:solidFill>
                <a:latin typeface="Bookman Old Style" panose="02050604050505020204" pitchFamily="18" charset="0"/>
              </a:rPr>
              <a:t>. 12 febbraio 2015, n. 2750, in motivazione</a:t>
            </a:r>
            <a:r>
              <a:rPr lang="it-IT" sz="2000" dirty="0" smtClean="0">
                <a:solidFill>
                  <a:srgbClr val="002060"/>
                </a:solidFill>
                <a:latin typeface="Bookman Old Style" panose="02050604050505020204" pitchFamily="18" charset="0"/>
              </a:rPr>
              <a:t>)&gt;&gt; (in </a:t>
            </a:r>
            <a:r>
              <a:rPr lang="it-IT" sz="2000" dirty="0">
                <a:solidFill>
                  <a:srgbClr val="002060"/>
                </a:solidFill>
                <a:latin typeface="Bookman Old Style" panose="02050604050505020204" pitchFamily="18" charset="0"/>
              </a:rPr>
              <a:t>questi termini: Cassazione civile sez. II, </a:t>
            </a:r>
            <a:r>
              <a:rPr lang="it-IT" sz="2000" dirty="0" smtClean="0">
                <a:solidFill>
                  <a:srgbClr val="002060"/>
                </a:solidFill>
                <a:latin typeface="Bookman Old Style" panose="02050604050505020204" pitchFamily="18" charset="0"/>
              </a:rPr>
              <a:t>17/11/2016, n.23407). </a:t>
            </a:r>
          </a:p>
          <a:p>
            <a:pPr algn="just"/>
            <a:r>
              <a:rPr lang="it-IT" sz="2000" dirty="0" smtClean="0">
                <a:solidFill>
                  <a:srgbClr val="002060"/>
                </a:solidFill>
                <a:latin typeface="Bookman Old Style" panose="02050604050505020204" pitchFamily="18" charset="0"/>
              </a:rPr>
              <a:t>Casistica: varia. </a:t>
            </a:r>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811296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8789" y="103031"/>
            <a:ext cx="12063211" cy="1587657"/>
          </a:xfrm>
        </p:spPr>
        <p:txBody>
          <a:bodyPr>
            <a:normAutofit/>
          </a:bodyPr>
          <a:lstStyle/>
          <a:p>
            <a:pPr algn="ctr"/>
            <a:r>
              <a:rPr lang="it-IT" sz="3200" b="1" i="1" dirty="0">
                <a:solidFill>
                  <a:srgbClr val="C00000"/>
                </a:solidFill>
                <a:latin typeface="Bookman Old Style" panose="02050604050505020204" pitchFamily="18" charset="0"/>
              </a:rPr>
              <a:t>Tutela in «senso stretto» </a:t>
            </a:r>
            <a:r>
              <a:rPr lang="it-IT" sz="3200" b="1" i="1" dirty="0" smtClean="0">
                <a:solidFill>
                  <a:srgbClr val="C00000"/>
                </a:solidFill>
                <a:latin typeface="Bookman Old Style" panose="02050604050505020204" pitchFamily="18" charset="0"/>
              </a:rPr>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Esclusione della garanzia per i vizi </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28789" y="1571224"/>
            <a:ext cx="12063211" cy="4605740"/>
          </a:xfrm>
        </p:spPr>
        <p:txBody>
          <a:bodyPr>
            <a:normAutofit lnSpcReduction="10000"/>
          </a:bodyPr>
          <a:lstStyle/>
          <a:p>
            <a:pPr algn="just"/>
            <a:r>
              <a:rPr lang="it-IT" b="1" dirty="0" smtClean="0">
                <a:solidFill>
                  <a:srgbClr val="002060"/>
                </a:solidFill>
                <a:latin typeface="Bookman Old Style" panose="02050604050505020204" pitchFamily="18" charset="0"/>
              </a:rPr>
              <a:t>Art.2922 c.c. esclusione della garanzia per i vizi </a:t>
            </a:r>
            <a:r>
              <a:rPr lang="it-IT" dirty="0" smtClean="0">
                <a:solidFill>
                  <a:srgbClr val="002060"/>
                </a:solidFill>
                <a:latin typeface="Bookman Old Style" panose="02050604050505020204" pitchFamily="18" charset="0"/>
              </a:rPr>
              <a:t>( di cui </a:t>
            </a:r>
            <a:r>
              <a:rPr lang="it-IT" dirty="0">
                <a:solidFill>
                  <a:srgbClr val="002060"/>
                </a:solidFill>
                <a:latin typeface="Bookman Old Style" panose="02050604050505020204" pitchFamily="18" charset="0"/>
              </a:rPr>
              <a:t>all’art. di cui all’art. </a:t>
            </a:r>
            <a:r>
              <a:rPr lang="it-IT" dirty="0" smtClean="0">
                <a:solidFill>
                  <a:srgbClr val="002060"/>
                </a:solidFill>
                <a:latin typeface="Bookman Old Style" panose="02050604050505020204" pitchFamily="18" charset="0"/>
              </a:rPr>
              <a:t>1490 c.c., </a:t>
            </a:r>
            <a:r>
              <a:rPr lang="it-IT" dirty="0">
                <a:solidFill>
                  <a:srgbClr val="002060"/>
                </a:solidFill>
                <a:latin typeface="Bookman Old Style" panose="02050604050505020204" pitchFamily="18" charset="0"/>
              </a:rPr>
              <a:t>che viene estesa anche alla mancanza di qualità </a:t>
            </a:r>
            <a:r>
              <a:rPr lang="it-IT" dirty="0" smtClean="0">
                <a:solidFill>
                  <a:srgbClr val="002060"/>
                </a:solidFill>
                <a:latin typeface="Bookman Old Style" panose="02050604050505020204" pitchFamily="18" charset="0"/>
              </a:rPr>
              <a:t>di cui all’art.1497 c.c.); </a:t>
            </a:r>
          </a:p>
          <a:p>
            <a:pPr algn="just"/>
            <a:r>
              <a:rPr lang="it-IT" b="1" dirty="0" smtClean="0">
                <a:solidFill>
                  <a:srgbClr val="002060"/>
                </a:solidFill>
                <a:latin typeface="Bookman Old Style" panose="02050604050505020204" pitchFamily="18" charset="0"/>
              </a:rPr>
              <a:t>Ratio</a:t>
            </a:r>
            <a:r>
              <a:rPr lang="it-IT" dirty="0" smtClean="0">
                <a:solidFill>
                  <a:srgbClr val="002060"/>
                </a:solidFill>
                <a:latin typeface="Bookman Old Style" panose="02050604050505020204" pitchFamily="18" charset="0"/>
              </a:rPr>
              <a:t>: la </a:t>
            </a:r>
            <a:r>
              <a:rPr lang="it-IT" dirty="0">
                <a:solidFill>
                  <a:srgbClr val="002060"/>
                </a:solidFill>
                <a:latin typeface="Bookman Old Style" panose="02050604050505020204" pitchFamily="18" charset="0"/>
              </a:rPr>
              <a:t>esigenza di stabilità della vendita forzata determina la compressione di alcune tipologie di tutele come quelle aventi ad oggetto i vizi minori </a:t>
            </a:r>
            <a:r>
              <a:rPr lang="it-IT" dirty="0" smtClean="0">
                <a:solidFill>
                  <a:srgbClr val="002060"/>
                </a:solidFill>
                <a:latin typeface="Bookman Old Style" panose="02050604050505020204" pitchFamily="18" charset="0"/>
              </a:rPr>
              <a:t>(che </a:t>
            </a:r>
            <a:r>
              <a:rPr lang="it-IT" dirty="0">
                <a:solidFill>
                  <a:srgbClr val="002060"/>
                </a:solidFill>
                <a:latin typeface="Bookman Old Style" panose="02050604050505020204" pitchFamily="18" charset="0"/>
              </a:rPr>
              <a:t>non consentono all’aggiudicatario di ripetere dalla procedura le somme riscosse</a:t>
            </a:r>
            <a:r>
              <a:rPr lang="it-IT" dirty="0" smtClean="0">
                <a:solidFill>
                  <a:srgbClr val="002060"/>
                </a:solidFill>
                <a:latin typeface="Bookman Old Style" panose="02050604050505020204" pitchFamily="18" charset="0"/>
              </a:rPr>
              <a:t>); </a:t>
            </a:r>
          </a:p>
          <a:p>
            <a:pPr algn="just"/>
            <a:r>
              <a:rPr lang="it-IT" b="1" dirty="0" smtClean="0">
                <a:solidFill>
                  <a:srgbClr val="002060"/>
                </a:solidFill>
                <a:latin typeface="Bookman Old Style" panose="02050604050505020204" pitchFamily="18" charset="0"/>
              </a:rPr>
              <a:t>Elaborazione giurisprudenziale</a:t>
            </a:r>
            <a:r>
              <a:rPr lang="it-IT" dirty="0" smtClean="0">
                <a:solidFill>
                  <a:srgbClr val="002060"/>
                </a:solidFill>
                <a:latin typeface="Bookman Old Style" panose="02050604050505020204" pitchFamily="18" charset="0"/>
              </a:rPr>
              <a:t>: </a:t>
            </a:r>
          </a:p>
          <a:p>
            <a:pPr marL="514350" indent="-514350" algn="just">
              <a:buFont typeface="+mj-lt"/>
              <a:buAutoNum type="alphaLcParenR"/>
            </a:pPr>
            <a:r>
              <a:rPr lang="it-IT" dirty="0" smtClean="0">
                <a:solidFill>
                  <a:srgbClr val="002060"/>
                </a:solidFill>
                <a:latin typeface="Bookman Old Style" panose="02050604050505020204" pitchFamily="18" charset="0"/>
              </a:rPr>
              <a:t>esclusione dall’ambito di operatività dell’art.2922 c.c. delle ipotesi di </a:t>
            </a:r>
            <a:r>
              <a:rPr lang="it-IT" i="1" dirty="0" err="1" smtClean="0">
                <a:solidFill>
                  <a:srgbClr val="002060"/>
                </a:solidFill>
                <a:latin typeface="Bookman Old Style" panose="02050604050505020204" pitchFamily="18" charset="0"/>
              </a:rPr>
              <a:t>aliud</a:t>
            </a:r>
            <a:r>
              <a:rPr lang="it-IT" i="1" dirty="0" smtClean="0">
                <a:solidFill>
                  <a:srgbClr val="002060"/>
                </a:solidFill>
                <a:latin typeface="Bookman Old Style" panose="02050604050505020204" pitchFamily="18" charset="0"/>
              </a:rPr>
              <a:t> pro alio;</a:t>
            </a:r>
          </a:p>
          <a:p>
            <a:pPr marL="514350" indent="-514350" algn="just">
              <a:buFont typeface="+mj-lt"/>
              <a:buAutoNum type="alphaLcParenR"/>
            </a:pPr>
            <a:r>
              <a:rPr lang="it-IT" dirty="0" smtClean="0">
                <a:solidFill>
                  <a:srgbClr val="002060"/>
                </a:solidFill>
                <a:latin typeface="Bookman Old Style" panose="02050604050505020204" pitchFamily="18" charset="0"/>
              </a:rPr>
              <a:t>il riconoscimento di forme di tutela risarcitoria.</a:t>
            </a:r>
            <a:endParaRPr lang="it-IT"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03550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77077" y="185531"/>
            <a:ext cx="11317357" cy="1020418"/>
          </a:xfrm>
        </p:spPr>
        <p:txBody>
          <a:bodyPr>
            <a:normAutofit/>
          </a:bodyPr>
          <a:lstStyle/>
          <a:p>
            <a:pPr algn="ctr"/>
            <a:r>
              <a:rPr lang="it-IT" sz="3200" b="1" i="1" dirty="0" smtClean="0">
                <a:solidFill>
                  <a:srgbClr val="C00000"/>
                </a:solidFill>
                <a:latin typeface="Bookman Old Style" panose="02050604050505020204" pitchFamily="18" charset="0"/>
              </a:rPr>
              <a:t>Posizione del problema</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477077" y="1060174"/>
            <a:ext cx="11317357" cy="5565913"/>
          </a:xfrm>
        </p:spPr>
        <p:txBody>
          <a:bodyPr>
            <a:normAutofit/>
          </a:bodyPr>
          <a:lstStyle/>
          <a:p>
            <a:pPr marL="0" indent="0" algn="just">
              <a:buNone/>
            </a:pPr>
            <a:r>
              <a:rPr lang="it-IT" sz="2400" dirty="0" smtClean="0">
                <a:solidFill>
                  <a:srgbClr val="002060"/>
                </a:solidFill>
                <a:latin typeface="Bookman Old Style" panose="02050604050505020204" pitchFamily="18" charset="0"/>
              </a:rPr>
              <a:t>Praticabilità di uno schema suddiviso in </a:t>
            </a:r>
            <a:r>
              <a:rPr lang="it-IT" sz="2400" b="1" dirty="0" smtClean="0">
                <a:solidFill>
                  <a:srgbClr val="002060"/>
                </a:solidFill>
                <a:latin typeface="Bookman Old Style" panose="02050604050505020204" pitchFamily="18" charset="0"/>
              </a:rPr>
              <a:t>due grandi settori</a:t>
            </a:r>
            <a:r>
              <a:rPr lang="it-IT" sz="2400" dirty="0" smtClean="0">
                <a:solidFill>
                  <a:srgbClr val="002060"/>
                </a:solidFill>
                <a:latin typeface="Bookman Old Style" panose="02050604050505020204" pitchFamily="18" charset="0"/>
              </a:rPr>
              <a:t>.</a:t>
            </a:r>
          </a:p>
          <a:p>
            <a:pPr marL="0" indent="0" algn="just">
              <a:buNone/>
            </a:pPr>
            <a:endParaRPr lang="it-IT" sz="2400" dirty="0" smtClean="0">
              <a:solidFill>
                <a:srgbClr val="002060"/>
              </a:solidFill>
              <a:latin typeface="Bookman Old Style" panose="02050604050505020204" pitchFamily="18" charset="0"/>
            </a:endParaRPr>
          </a:p>
          <a:p>
            <a:pPr marL="0" indent="0" algn="just">
              <a:buNone/>
            </a:pPr>
            <a:r>
              <a:rPr lang="it-IT" sz="2400" dirty="0" smtClean="0">
                <a:solidFill>
                  <a:srgbClr val="002060"/>
                </a:solidFill>
                <a:latin typeface="Bookman Old Style" panose="02050604050505020204" pitchFamily="18" charset="0"/>
              </a:rPr>
              <a:t>1) La tutela che può essere </a:t>
            </a:r>
            <a:r>
              <a:rPr lang="it-IT" sz="2400" dirty="0">
                <a:solidFill>
                  <a:srgbClr val="002060"/>
                </a:solidFill>
                <a:latin typeface="Bookman Old Style" panose="02050604050505020204" pitchFamily="18" charset="0"/>
              </a:rPr>
              <a:t>definita “</a:t>
            </a:r>
            <a:r>
              <a:rPr lang="it-IT" sz="2400" b="1" i="1" dirty="0">
                <a:solidFill>
                  <a:srgbClr val="002060"/>
                </a:solidFill>
                <a:latin typeface="Bookman Old Style" panose="02050604050505020204" pitchFamily="18" charset="0"/>
              </a:rPr>
              <a:t>tutela in senso ampio</a:t>
            </a:r>
            <a:r>
              <a:rPr lang="it-IT" sz="2400" dirty="0">
                <a:solidFill>
                  <a:srgbClr val="002060"/>
                </a:solidFill>
                <a:latin typeface="Bookman Old Style" panose="02050604050505020204" pitchFamily="18" charset="0"/>
              </a:rPr>
              <a:t>”, ovvero la tutela </a:t>
            </a:r>
            <a:r>
              <a:rPr lang="it-IT" sz="2400" dirty="0" smtClean="0">
                <a:solidFill>
                  <a:srgbClr val="002060"/>
                </a:solidFill>
                <a:latin typeface="Bookman Old Style" panose="02050604050505020204" pitchFamily="18" charset="0"/>
              </a:rPr>
              <a:t>derivante dal sistema e che </a:t>
            </a:r>
            <a:r>
              <a:rPr lang="it-IT" sz="2400" dirty="0">
                <a:solidFill>
                  <a:srgbClr val="002060"/>
                </a:solidFill>
                <a:latin typeface="Bookman Old Style" panose="02050604050505020204" pitchFamily="18" charset="0"/>
              </a:rPr>
              <a:t>discende dall’espletamento di un </a:t>
            </a:r>
            <a:r>
              <a:rPr lang="it-IT" sz="2400" dirty="0" smtClean="0">
                <a:solidFill>
                  <a:srgbClr val="002060"/>
                </a:solidFill>
                <a:latin typeface="Bookman Old Style" panose="02050604050505020204" pitchFamily="18" charset="0"/>
              </a:rPr>
              <a:t>procedimento </a:t>
            </a:r>
            <a:r>
              <a:rPr lang="it-IT" sz="2400" dirty="0">
                <a:solidFill>
                  <a:srgbClr val="002060"/>
                </a:solidFill>
                <a:latin typeface="Bookman Old Style" panose="02050604050505020204" pitchFamily="18" charset="0"/>
              </a:rPr>
              <a:t>di vendita conforme al modello </a:t>
            </a:r>
            <a:r>
              <a:rPr lang="it-IT" sz="2400" dirty="0" smtClean="0">
                <a:solidFill>
                  <a:srgbClr val="002060"/>
                </a:solidFill>
                <a:latin typeface="Bookman Old Style" panose="02050604050505020204" pitchFamily="18" charset="0"/>
              </a:rPr>
              <a:t>legale (con la disamina dei </a:t>
            </a:r>
            <a:r>
              <a:rPr lang="it-IT" sz="2400" dirty="0">
                <a:solidFill>
                  <a:srgbClr val="002060"/>
                </a:solidFill>
                <a:latin typeface="Bookman Old Style" panose="02050604050505020204" pitchFamily="18" charset="0"/>
              </a:rPr>
              <a:t>vizi del subprocedimento di </a:t>
            </a:r>
            <a:r>
              <a:rPr lang="it-IT" sz="2400" dirty="0" smtClean="0">
                <a:solidFill>
                  <a:srgbClr val="002060"/>
                </a:solidFill>
                <a:latin typeface="Bookman Old Style" panose="02050604050505020204" pitchFamily="18" charset="0"/>
              </a:rPr>
              <a:t>vendita, </a:t>
            </a:r>
            <a:r>
              <a:rPr lang="it-IT" sz="2400" dirty="0">
                <a:solidFill>
                  <a:srgbClr val="002060"/>
                </a:solidFill>
                <a:latin typeface="Bookman Old Style" panose="02050604050505020204" pitchFamily="18" charset="0"/>
              </a:rPr>
              <a:t>che potrebbero incidere sull’acquisto dell’aggiudicatario</a:t>
            </a:r>
            <a:r>
              <a:rPr lang="it-IT" sz="2400" dirty="0" smtClean="0">
                <a:solidFill>
                  <a:srgbClr val="002060"/>
                </a:solidFill>
                <a:latin typeface="Bookman Old Style" panose="02050604050505020204" pitchFamily="18" charset="0"/>
              </a:rPr>
              <a:t>);</a:t>
            </a:r>
          </a:p>
          <a:p>
            <a:pPr marL="0" indent="0" algn="just">
              <a:buNone/>
            </a:pPr>
            <a:r>
              <a:rPr lang="it-IT" sz="2400" dirty="0" smtClean="0">
                <a:solidFill>
                  <a:srgbClr val="002060"/>
                </a:solidFill>
                <a:latin typeface="Bookman Old Style" panose="02050604050505020204" pitchFamily="18" charset="0"/>
              </a:rPr>
              <a:t>2) La tutela che può essere definita </a:t>
            </a:r>
            <a:r>
              <a:rPr lang="it-IT" sz="2400" b="1" dirty="0" smtClean="0">
                <a:solidFill>
                  <a:srgbClr val="002060"/>
                </a:solidFill>
                <a:latin typeface="Bookman Old Style" panose="02050604050505020204" pitchFamily="18" charset="0"/>
              </a:rPr>
              <a:t>“</a:t>
            </a:r>
            <a:r>
              <a:rPr lang="it-IT" sz="2400" b="1" i="1" dirty="0" smtClean="0">
                <a:solidFill>
                  <a:srgbClr val="002060"/>
                </a:solidFill>
                <a:latin typeface="Bookman Old Style" panose="02050604050505020204" pitchFamily="18" charset="0"/>
              </a:rPr>
              <a:t>tutela </a:t>
            </a:r>
            <a:r>
              <a:rPr lang="it-IT" sz="2400" b="1" i="1" dirty="0">
                <a:solidFill>
                  <a:srgbClr val="002060"/>
                </a:solidFill>
                <a:latin typeface="Bookman Old Style" panose="02050604050505020204" pitchFamily="18" charset="0"/>
              </a:rPr>
              <a:t>in senso stretto</a:t>
            </a:r>
            <a:r>
              <a:rPr lang="it-IT" sz="2400" b="1" dirty="0" smtClean="0">
                <a:solidFill>
                  <a:srgbClr val="002060"/>
                </a:solidFill>
                <a:latin typeface="Bookman Old Style" panose="02050604050505020204" pitchFamily="18" charset="0"/>
              </a:rPr>
              <a:t>”</a:t>
            </a:r>
            <a:r>
              <a:rPr lang="it-IT" sz="2400" dirty="0" smtClean="0">
                <a:solidFill>
                  <a:srgbClr val="002060"/>
                </a:solidFill>
                <a:latin typeface="Bookman Old Style" panose="02050604050505020204" pitchFamily="18" charset="0"/>
              </a:rPr>
              <a:t>,</a:t>
            </a:r>
            <a:r>
              <a:rPr lang="it-IT" sz="2400" b="1" dirty="0" smtClean="0">
                <a:solidFill>
                  <a:srgbClr val="002060"/>
                </a:solidFill>
                <a:latin typeface="Bookman Old Style" panose="02050604050505020204" pitchFamily="18" charset="0"/>
              </a:rPr>
              <a:t> </a:t>
            </a:r>
            <a:r>
              <a:rPr lang="it-IT" sz="2400" dirty="0">
                <a:solidFill>
                  <a:srgbClr val="002060"/>
                </a:solidFill>
                <a:latin typeface="Bookman Old Style" panose="02050604050505020204" pitchFamily="18" charset="0"/>
              </a:rPr>
              <a:t>ovvero la tutela </a:t>
            </a:r>
            <a:r>
              <a:rPr lang="it-IT" sz="2400" dirty="0" smtClean="0">
                <a:solidFill>
                  <a:srgbClr val="002060"/>
                </a:solidFill>
                <a:latin typeface="Bookman Old Style" panose="02050604050505020204" pitchFamily="18" charset="0"/>
              </a:rPr>
              <a:t>inerente al </a:t>
            </a:r>
            <a:r>
              <a:rPr lang="it-IT" sz="2400" dirty="0">
                <a:solidFill>
                  <a:srgbClr val="002060"/>
                </a:solidFill>
                <a:latin typeface="Bookman Old Style" panose="02050604050505020204" pitchFamily="18" charset="0"/>
              </a:rPr>
              <a:t>singolo </a:t>
            </a:r>
            <a:r>
              <a:rPr lang="it-IT" sz="2400" dirty="0" smtClean="0">
                <a:solidFill>
                  <a:srgbClr val="002060"/>
                </a:solidFill>
                <a:latin typeface="Bookman Old Style" panose="02050604050505020204" pitchFamily="18" charset="0"/>
              </a:rPr>
              <a:t>acquisto ed al singolo oggetto della vendita, con la disamina delle problematiche connesse;</a:t>
            </a:r>
          </a:p>
          <a:p>
            <a:pPr marL="0" indent="0" algn="just">
              <a:buNone/>
            </a:pPr>
            <a:r>
              <a:rPr lang="it-IT" sz="2400" dirty="0" smtClean="0">
                <a:solidFill>
                  <a:srgbClr val="002060"/>
                </a:solidFill>
                <a:latin typeface="Bookman Old Style" panose="02050604050505020204" pitchFamily="18" charset="0"/>
              </a:rPr>
              <a:t>  </a:t>
            </a:r>
          </a:p>
          <a:p>
            <a:pPr marL="0" indent="0" algn="just">
              <a:buNone/>
            </a:pPr>
            <a:r>
              <a:rPr lang="it-IT" sz="2400" b="1" dirty="0" smtClean="0">
                <a:solidFill>
                  <a:srgbClr val="002060"/>
                </a:solidFill>
                <a:latin typeface="Bookman Old Style" panose="02050604050505020204" pitchFamily="18" charset="0"/>
              </a:rPr>
              <a:t>Distinzione praticabile anche con riferimento ai rimedi</a:t>
            </a:r>
            <a:r>
              <a:rPr lang="it-IT" sz="2400" dirty="0" smtClean="0">
                <a:solidFill>
                  <a:srgbClr val="002060"/>
                </a:solidFill>
                <a:latin typeface="Bookman Old Style" panose="02050604050505020204" pitchFamily="18" charset="0"/>
              </a:rPr>
              <a:t>, ovvero tra rimedi proponibili da </a:t>
            </a:r>
            <a:r>
              <a:rPr lang="it-IT" sz="2400" i="1" dirty="0" smtClean="0">
                <a:solidFill>
                  <a:srgbClr val="002060"/>
                </a:solidFill>
                <a:latin typeface="Bookman Old Style" panose="02050604050505020204" pitchFamily="18" charset="0"/>
              </a:rPr>
              <a:t>soggetti diversi </a:t>
            </a:r>
            <a:r>
              <a:rPr lang="it-IT" sz="2400" dirty="0" smtClean="0">
                <a:solidFill>
                  <a:srgbClr val="002060"/>
                </a:solidFill>
                <a:latin typeface="Bookman Old Style" panose="02050604050505020204" pitchFamily="18" charset="0"/>
              </a:rPr>
              <a:t>dall’aggiudicatario e rimedi proponibili </a:t>
            </a:r>
            <a:r>
              <a:rPr lang="it-IT" sz="2400" i="1" dirty="0" smtClean="0">
                <a:solidFill>
                  <a:srgbClr val="002060"/>
                </a:solidFill>
                <a:latin typeface="Bookman Old Style" panose="02050604050505020204" pitchFamily="18" charset="0"/>
              </a:rPr>
              <a:t>direttamente dall’aggiudicatario</a:t>
            </a:r>
            <a:r>
              <a:rPr lang="it-IT" dirty="0" smtClean="0">
                <a:solidFill>
                  <a:srgbClr val="002060"/>
                </a:solidFill>
                <a:latin typeface="Bookman Old Style" panose="02050604050505020204" pitchFamily="18" charset="0"/>
              </a:rPr>
              <a:t>. </a:t>
            </a:r>
            <a:endParaRPr lang="it-IT" dirty="0"/>
          </a:p>
        </p:txBody>
      </p:sp>
    </p:spTree>
    <p:extLst>
      <p:ext uri="{BB962C8B-B14F-4D97-AF65-F5344CB8AC3E}">
        <p14:creationId xmlns:p14="http://schemas.microsoft.com/office/powerpoint/2010/main" val="3269357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4545" y="0"/>
            <a:ext cx="11835685" cy="1455313"/>
          </a:xfrm>
        </p:spPr>
        <p:txBody>
          <a:bodyPr>
            <a:normAutofit/>
          </a:bodyPr>
          <a:lstStyle/>
          <a:p>
            <a:pPr algn="ctr"/>
            <a:r>
              <a:rPr lang="it-IT" sz="3200" b="1" i="1" dirty="0" err="1" smtClean="0">
                <a:solidFill>
                  <a:srgbClr val="C00000"/>
                </a:solidFill>
                <a:latin typeface="Bookman Old Style" panose="02050604050505020204" pitchFamily="18" charset="0"/>
              </a:rPr>
              <a:t>Aliud</a:t>
            </a:r>
            <a:r>
              <a:rPr lang="it-IT" sz="3200" b="1" i="1" dirty="0" smtClean="0">
                <a:solidFill>
                  <a:srgbClr val="C00000"/>
                </a:solidFill>
                <a:latin typeface="Bookman Old Style" panose="02050604050505020204" pitchFamily="18" charset="0"/>
              </a:rPr>
              <a:t> pro alio</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54545" y="1197735"/>
            <a:ext cx="11835685" cy="5331854"/>
          </a:xfrm>
        </p:spPr>
        <p:txBody>
          <a:bodyPr>
            <a:normAutofit/>
          </a:bodyPr>
          <a:lstStyle/>
          <a:p>
            <a:pPr algn="just"/>
            <a:r>
              <a:rPr lang="it-IT" sz="2000" b="1" dirty="0">
                <a:solidFill>
                  <a:srgbClr val="002060"/>
                </a:solidFill>
                <a:latin typeface="Bookman Old Style" panose="02050604050505020204" pitchFamily="18" charset="0"/>
              </a:rPr>
              <a:t>Nozione</a:t>
            </a:r>
            <a:r>
              <a:rPr lang="it-IT" sz="2000" dirty="0">
                <a:solidFill>
                  <a:srgbClr val="002060"/>
                </a:solidFill>
                <a:latin typeface="Bookman Old Style" panose="02050604050505020204" pitchFamily="18" charset="0"/>
              </a:rPr>
              <a:t>: l'</a:t>
            </a:r>
            <a:r>
              <a:rPr lang="it-IT" sz="2000" dirty="0" err="1">
                <a:solidFill>
                  <a:srgbClr val="002060"/>
                </a:solidFill>
                <a:latin typeface="Bookman Old Style" panose="02050604050505020204" pitchFamily="18" charset="0"/>
              </a:rPr>
              <a:t>aliud</a:t>
            </a:r>
            <a:r>
              <a:rPr lang="it-IT" sz="2000" dirty="0">
                <a:solidFill>
                  <a:srgbClr val="002060"/>
                </a:solidFill>
                <a:latin typeface="Bookman Old Style" panose="02050604050505020204" pitchFamily="18" charset="0"/>
              </a:rPr>
              <a:t> pro alio configura un'ipotesi di vizio, vale a dire di nullità, del decreto di trasferimento e cioè dell'atto del processo esecutivo col quale solo, per consolidata giurisprudenza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19 luglio 2005, n. 15222;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24 gennaio 2007, n. 1498;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16 settembre 2008, n. 23709), </a:t>
            </a:r>
            <a:r>
              <a:rPr lang="it-IT" sz="2000" dirty="0" smtClean="0">
                <a:solidFill>
                  <a:srgbClr val="002060"/>
                </a:solidFill>
                <a:latin typeface="Bookman Old Style" panose="02050604050505020204" pitchFamily="18" charset="0"/>
              </a:rPr>
              <a:t>si </a:t>
            </a:r>
            <a:r>
              <a:rPr lang="it-IT" sz="2000" dirty="0">
                <a:solidFill>
                  <a:srgbClr val="002060"/>
                </a:solidFill>
                <a:latin typeface="Bookman Old Style" panose="02050604050505020204" pitchFamily="18" charset="0"/>
              </a:rPr>
              <a:t>perfeziona il trasferimento coattivo del bene </a:t>
            </a:r>
            <a:r>
              <a:rPr lang="it-IT" sz="2000" dirty="0" smtClean="0">
                <a:solidFill>
                  <a:srgbClr val="002060"/>
                </a:solidFill>
                <a:latin typeface="Bookman Old Style" panose="02050604050505020204" pitchFamily="18" charset="0"/>
              </a:rPr>
              <a:t>staggito;</a:t>
            </a:r>
          </a:p>
          <a:p>
            <a:pPr algn="just"/>
            <a:r>
              <a:rPr lang="it-IT" sz="2000" dirty="0">
                <a:solidFill>
                  <a:srgbClr val="002060"/>
                </a:solidFill>
                <a:latin typeface="Bookman Old Style" panose="02050604050505020204" pitchFamily="18" charset="0"/>
              </a:rPr>
              <a:t>Trattasi di </a:t>
            </a:r>
            <a:r>
              <a:rPr lang="it-IT" sz="2000" b="1" dirty="0">
                <a:solidFill>
                  <a:srgbClr val="002060"/>
                </a:solidFill>
                <a:latin typeface="Bookman Old Style" panose="02050604050505020204" pitchFamily="18" charset="0"/>
              </a:rPr>
              <a:t>una garanzia </a:t>
            </a:r>
            <a:r>
              <a:rPr lang="it-IT" sz="2000" dirty="0">
                <a:solidFill>
                  <a:srgbClr val="002060"/>
                </a:solidFill>
                <a:latin typeface="Bookman Old Style" panose="02050604050505020204" pitchFamily="18" charset="0"/>
              </a:rPr>
              <a:t>da cui risulta assistita anche la vendita forzata, in virtù di quanto </a:t>
            </a:r>
            <a:r>
              <a:rPr lang="it-IT" sz="2000" dirty="0" smtClean="0">
                <a:solidFill>
                  <a:srgbClr val="002060"/>
                </a:solidFill>
                <a:latin typeface="Bookman Old Style" panose="02050604050505020204" pitchFamily="18" charset="0"/>
              </a:rPr>
              <a:t>deriva </a:t>
            </a:r>
            <a:r>
              <a:rPr lang="it-IT" sz="2000" dirty="0">
                <a:solidFill>
                  <a:srgbClr val="002060"/>
                </a:solidFill>
                <a:latin typeface="Bookman Old Style" panose="02050604050505020204" pitchFamily="18" charset="0"/>
              </a:rPr>
              <a:t>da un'operazione ermeneutica e non dalla lettera delle legge (mancata previsione di una espressa esclusione da parte del 2922 c.c</a:t>
            </a:r>
            <a:r>
              <a:rPr lang="it-IT" sz="2000" dirty="0" smtClean="0">
                <a:solidFill>
                  <a:srgbClr val="002060"/>
                </a:solidFill>
                <a:latin typeface="Bookman Old Style" panose="02050604050505020204" pitchFamily="18" charset="0"/>
              </a:rPr>
              <a:t>.); </a:t>
            </a:r>
            <a:r>
              <a:rPr lang="it-IT" sz="2000" dirty="0">
                <a:solidFill>
                  <a:srgbClr val="002060"/>
                </a:solidFill>
                <a:latin typeface="Bookman Old Style" panose="02050604050505020204" pitchFamily="18" charset="0"/>
              </a:rPr>
              <a:t>tale garanzia deve essere fatta valere con i soli strumenti tipici previsti dal processo esecutivo, cioè con l'opposizione agli atti esecutivi (anche da parte dell’aggiudicatario) (Cassazione civile sez. III, - 02/04/2014, n. </a:t>
            </a:r>
            <a:r>
              <a:rPr lang="it-IT" sz="2000" dirty="0" smtClean="0">
                <a:solidFill>
                  <a:srgbClr val="002060"/>
                </a:solidFill>
                <a:latin typeface="Bookman Old Style" panose="02050604050505020204" pitchFamily="18" charset="0"/>
              </a:rPr>
              <a:t>7708);</a:t>
            </a:r>
          </a:p>
          <a:p>
            <a:pPr algn="just"/>
            <a:r>
              <a:rPr lang="it-IT" sz="2000" dirty="0" smtClean="0">
                <a:solidFill>
                  <a:srgbClr val="002060"/>
                </a:solidFill>
                <a:latin typeface="Bookman Old Style" panose="02050604050505020204" pitchFamily="18" charset="0"/>
              </a:rPr>
              <a:t>Si </a:t>
            </a:r>
            <a:r>
              <a:rPr lang="it-IT" sz="2000" dirty="0">
                <a:solidFill>
                  <a:srgbClr val="002060"/>
                </a:solidFill>
                <a:latin typeface="Bookman Old Style" panose="02050604050505020204" pitchFamily="18" charset="0"/>
              </a:rPr>
              <a:t>configura ove la cosa appartenga a un </a:t>
            </a:r>
            <a:r>
              <a:rPr lang="it-IT" sz="2000" b="1" dirty="0">
                <a:solidFill>
                  <a:srgbClr val="002060"/>
                </a:solidFill>
                <a:latin typeface="Bookman Old Style" panose="02050604050505020204" pitchFamily="18" charset="0"/>
              </a:rPr>
              <a:t>genere del tutto diverso </a:t>
            </a:r>
            <a:r>
              <a:rPr lang="it-IT" sz="2000" dirty="0">
                <a:solidFill>
                  <a:srgbClr val="002060"/>
                </a:solidFill>
                <a:latin typeface="Bookman Old Style" panose="02050604050505020204" pitchFamily="18" charset="0"/>
              </a:rPr>
              <a:t>da quello indicato nell'ordinanza, ovvero </a:t>
            </a:r>
            <a:r>
              <a:rPr lang="it-IT" sz="2000" b="1" dirty="0">
                <a:solidFill>
                  <a:srgbClr val="002060"/>
                </a:solidFill>
                <a:latin typeface="Bookman Old Style" panose="02050604050505020204" pitchFamily="18" charset="0"/>
              </a:rPr>
              <a:t>manchi delle particolari qualità necessarie per assolvere la sua naturale funzione economico-sociale</a:t>
            </a:r>
            <a:r>
              <a:rPr lang="it-IT" sz="2000" dirty="0">
                <a:solidFill>
                  <a:srgbClr val="002060"/>
                </a:solidFill>
                <a:latin typeface="Bookman Old Style" panose="02050604050505020204" pitchFamily="18" charset="0"/>
              </a:rPr>
              <a:t>, oppure risulti </a:t>
            </a:r>
            <a:r>
              <a:rPr lang="it-IT" sz="2000" b="1" dirty="0">
                <a:solidFill>
                  <a:srgbClr val="002060"/>
                </a:solidFill>
                <a:latin typeface="Bookman Old Style" panose="02050604050505020204" pitchFamily="18" charset="0"/>
              </a:rPr>
              <a:t>del tutto compromessa la destinazione della cosa all'uso che, preso in considerazione nell'ordinanza di vendita, abbia </a:t>
            </a:r>
            <a:r>
              <a:rPr lang="it-IT" sz="2000" b="1" dirty="0" smtClean="0">
                <a:solidFill>
                  <a:srgbClr val="002060"/>
                </a:solidFill>
                <a:latin typeface="Bookman Old Style" panose="02050604050505020204" pitchFamily="18" charset="0"/>
              </a:rPr>
              <a:t>costituito </a:t>
            </a:r>
            <a:r>
              <a:rPr lang="it-IT" sz="2000" b="1" dirty="0">
                <a:solidFill>
                  <a:srgbClr val="002060"/>
                </a:solidFill>
                <a:latin typeface="Bookman Old Style" panose="02050604050505020204" pitchFamily="18" charset="0"/>
              </a:rPr>
              <a:t>elemento determinante per l'offerta di acquisto</a:t>
            </a:r>
            <a:r>
              <a:rPr lang="it-IT" sz="2000" dirty="0">
                <a:solidFill>
                  <a:srgbClr val="002060"/>
                </a:solidFill>
                <a:latin typeface="Bookman Old Style" panose="02050604050505020204" pitchFamily="18" charset="0"/>
              </a:rPr>
              <a:t>. </a:t>
            </a:r>
            <a:r>
              <a:rPr lang="it-IT" sz="2000" b="1" dirty="0">
                <a:solidFill>
                  <a:srgbClr val="002060"/>
                </a:solidFill>
                <a:latin typeface="Bookman Old Style" panose="02050604050505020204" pitchFamily="18" charset="0"/>
              </a:rPr>
              <a:t>La compromissione della destinazione d’uso della cosa deve essere radicale e definitiva </a:t>
            </a:r>
            <a:r>
              <a:rPr lang="it-IT" sz="2000" dirty="0" smtClean="0">
                <a:solidFill>
                  <a:srgbClr val="002060"/>
                </a:solidFill>
                <a:latin typeface="Bookman Old Style" panose="02050604050505020204" pitchFamily="18" charset="0"/>
              </a:rPr>
              <a:t>(Cassazione </a:t>
            </a:r>
            <a:r>
              <a:rPr lang="it-IT" sz="2000" dirty="0">
                <a:solidFill>
                  <a:srgbClr val="002060"/>
                </a:solidFill>
                <a:latin typeface="Bookman Old Style" panose="02050604050505020204" pitchFamily="18" charset="0"/>
              </a:rPr>
              <a:t>civile sez. </a:t>
            </a:r>
            <a:r>
              <a:rPr lang="it-IT" sz="2000" dirty="0" smtClean="0">
                <a:solidFill>
                  <a:srgbClr val="002060"/>
                </a:solidFill>
                <a:latin typeface="Bookman Old Style" panose="02050604050505020204" pitchFamily="18" charset="0"/>
              </a:rPr>
              <a:t>III, </a:t>
            </a:r>
            <a:r>
              <a:rPr lang="it-IT" sz="2000" dirty="0">
                <a:solidFill>
                  <a:srgbClr val="002060"/>
                </a:solidFill>
                <a:latin typeface="Bookman Old Style" panose="02050604050505020204" pitchFamily="18" charset="0"/>
              </a:rPr>
              <a:t>- 29/01/2016, n. </a:t>
            </a:r>
            <a:r>
              <a:rPr lang="it-IT" sz="2000" dirty="0" smtClean="0">
                <a:solidFill>
                  <a:srgbClr val="002060"/>
                </a:solidFill>
                <a:latin typeface="Bookman Old Style" panose="02050604050505020204" pitchFamily="18" charset="0"/>
              </a:rPr>
              <a:t>1669).</a:t>
            </a:r>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3690072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197734"/>
          </a:xfrm>
        </p:spPr>
        <p:txBody>
          <a:bodyPr>
            <a:normAutofit/>
          </a:bodyPr>
          <a:lstStyle/>
          <a:p>
            <a:pPr algn="ctr"/>
            <a:r>
              <a:rPr lang="it-IT" sz="3200" b="1" i="1" dirty="0" err="1">
                <a:solidFill>
                  <a:srgbClr val="C00000"/>
                </a:solidFill>
                <a:latin typeface="Bookman Old Style" panose="02050604050505020204" pitchFamily="18" charset="0"/>
              </a:rPr>
              <a:t>Aliud</a:t>
            </a:r>
            <a:r>
              <a:rPr lang="it-IT" sz="3200" b="1" i="1" dirty="0">
                <a:solidFill>
                  <a:srgbClr val="C00000"/>
                </a:solidFill>
                <a:latin typeface="Bookman Old Style" panose="02050604050505020204" pitchFamily="18" charset="0"/>
              </a:rPr>
              <a:t> pro </a:t>
            </a:r>
            <a:r>
              <a:rPr lang="it-IT" sz="3200" b="1" i="1" dirty="0" smtClean="0">
                <a:solidFill>
                  <a:srgbClr val="C00000"/>
                </a:solidFill>
                <a:latin typeface="Bookman Old Style" panose="02050604050505020204" pitchFamily="18" charset="0"/>
              </a:rPr>
              <a:t>alio - segue</a:t>
            </a:r>
            <a:endParaRPr lang="it-IT" sz="3200" dirty="0">
              <a:latin typeface="Bookman Old Style" panose="02050604050505020204" pitchFamily="18" charset="0"/>
            </a:endParaRPr>
          </a:p>
        </p:txBody>
      </p:sp>
      <p:sp>
        <p:nvSpPr>
          <p:cNvPr id="3" name="Segnaposto contenuto 2"/>
          <p:cNvSpPr>
            <a:spLocks noGrp="1"/>
          </p:cNvSpPr>
          <p:nvPr>
            <p:ph idx="1"/>
          </p:nvPr>
        </p:nvSpPr>
        <p:spPr>
          <a:xfrm>
            <a:off x="0" y="850006"/>
            <a:ext cx="12192000" cy="5917841"/>
          </a:xfrm>
        </p:spPr>
        <p:txBody>
          <a:bodyPr>
            <a:normAutofit fontScale="92500" lnSpcReduction="10000"/>
          </a:bodyPr>
          <a:lstStyle/>
          <a:p>
            <a:pPr algn="just"/>
            <a:r>
              <a:rPr lang="it-IT" sz="2000" b="1" dirty="0">
                <a:solidFill>
                  <a:srgbClr val="002060"/>
                </a:solidFill>
                <a:latin typeface="Bookman Old Style" panose="02050604050505020204" pitchFamily="18" charset="0"/>
              </a:rPr>
              <a:t>Ratio:</a:t>
            </a:r>
            <a:r>
              <a:rPr lang="it-IT" sz="2000" dirty="0">
                <a:solidFill>
                  <a:srgbClr val="002060"/>
                </a:solidFill>
                <a:latin typeface="Bookman Old Style" panose="02050604050505020204" pitchFamily="18" charset="0"/>
              </a:rPr>
              <a:t> </a:t>
            </a:r>
            <a:r>
              <a:rPr lang="it-IT" sz="2000" dirty="0" smtClean="0">
                <a:solidFill>
                  <a:srgbClr val="002060"/>
                </a:solidFill>
                <a:latin typeface="Bookman Old Style" panose="02050604050505020204" pitchFamily="18" charset="0"/>
              </a:rPr>
              <a:t>se </a:t>
            </a:r>
            <a:r>
              <a:rPr lang="it-IT" sz="2000" dirty="0">
                <a:solidFill>
                  <a:srgbClr val="002060"/>
                </a:solidFill>
                <a:latin typeface="Bookman Old Style" panose="02050604050505020204" pitchFamily="18" charset="0"/>
              </a:rPr>
              <a:t>il bene trasferito è diverso da quello indicato e descritto negli atti della gara, viene meno il nucleo essenziale e l’oggetto stesso della vendita forzata, quindi essa è </a:t>
            </a:r>
            <a:r>
              <a:rPr lang="it-IT" sz="2000" dirty="0" err="1">
                <a:solidFill>
                  <a:srgbClr val="002060"/>
                </a:solidFill>
                <a:latin typeface="Bookman Old Style" panose="02050604050505020204" pitchFamily="18" charset="0"/>
              </a:rPr>
              <a:t>caducabile</a:t>
            </a:r>
            <a:r>
              <a:rPr lang="it-IT" sz="2000" dirty="0">
                <a:solidFill>
                  <a:srgbClr val="002060"/>
                </a:solidFill>
                <a:latin typeface="Bookman Old Style" panose="02050604050505020204" pitchFamily="18" charset="0"/>
              </a:rPr>
              <a:t> con gli ordinari rimedi del processo </a:t>
            </a:r>
            <a:r>
              <a:rPr lang="it-IT" sz="2000" dirty="0" smtClean="0">
                <a:solidFill>
                  <a:srgbClr val="002060"/>
                </a:solidFill>
                <a:latin typeface="Bookman Old Style" panose="02050604050505020204" pitchFamily="18" charset="0"/>
              </a:rPr>
              <a:t>esecutivo.</a:t>
            </a:r>
          </a:p>
          <a:p>
            <a:pPr algn="just"/>
            <a:r>
              <a:rPr lang="it-IT" sz="2000" b="1" dirty="0" smtClean="0">
                <a:solidFill>
                  <a:srgbClr val="002060"/>
                </a:solidFill>
                <a:latin typeface="Bookman Old Style" panose="02050604050505020204" pitchFamily="18" charset="0"/>
              </a:rPr>
              <a:t>Ambito di operatività</a:t>
            </a:r>
            <a:r>
              <a:rPr lang="it-IT" sz="2000" dirty="0" smtClean="0">
                <a:solidFill>
                  <a:srgbClr val="002060"/>
                </a:solidFill>
                <a:latin typeface="Bookman Old Style" panose="02050604050505020204" pitchFamily="18" charset="0"/>
              </a:rPr>
              <a:t>: </a:t>
            </a:r>
            <a:r>
              <a:rPr lang="it-IT" sz="2000" b="1" dirty="0" smtClean="0">
                <a:solidFill>
                  <a:srgbClr val="002060"/>
                </a:solidFill>
                <a:latin typeface="Bookman Old Style" panose="02050604050505020204" pitchFamily="18" charset="0"/>
              </a:rPr>
              <a:t>ipotesi ben circoscritte, attesa la tendenza giurisprudenziale a non offrire una interpretazione </a:t>
            </a:r>
            <a:r>
              <a:rPr lang="it-IT" sz="2000" b="1" i="1" dirty="0" smtClean="0">
                <a:solidFill>
                  <a:srgbClr val="002060"/>
                </a:solidFill>
                <a:latin typeface="Bookman Old Style" panose="02050604050505020204" pitchFamily="18" charset="0"/>
              </a:rPr>
              <a:t>lata</a:t>
            </a:r>
            <a:r>
              <a:rPr lang="it-IT" sz="2000" b="1" dirty="0" smtClean="0">
                <a:solidFill>
                  <a:srgbClr val="002060"/>
                </a:solidFill>
                <a:latin typeface="Bookman Old Style" panose="02050604050505020204" pitchFamily="18" charset="0"/>
              </a:rPr>
              <a:t> del fenomeno in esame, in grado travolgere l’esito della vendita forzata</a:t>
            </a:r>
            <a:r>
              <a:rPr lang="it-IT" sz="2000" dirty="0" smtClean="0">
                <a:solidFill>
                  <a:srgbClr val="002060"/>
                </a:solidFill>
                <a:latin typeface="Bookman Old Style" panose="02050604050505020204" pitchFamily="18" charset="0"/>
              </a:rPr>
              <a:t>. </a:t>
            </a:r>
          </a:p>
          <a:p>
            <a:pPr marL="457200" indent="-457200" algn="just">
              <a:buFont typeface="+mj-lt"/>
              <a:buAutoNum type="alphaLcParenR"/>
            </a:pPr>
            <a:r>
              <a:rPr lang="it-IT" sz="2000" dirty="0">
                <a:solidFill>
                  <a:srgbClr val="002060"/>
                </a:solidFill>
                <a:latin typeface="Bookman Old Style" panose="02050604050505020204" pitchFamily="18" charset="0"/>
              </a:rPr>
              <a:t>terreno ritenuto edificabile, ma che tale non era </a:t>
            </a:r>
            <a:r>
              <a:rPr lang="it-IT" sz="2000" dirty="0" smtClean="0">
                <a:solidFill>
                  <a:srgbClr val="002060"/>
                </a:solidFill>
                <a:latin typeface="Bookman Old Style" panose="02050604050505020204" pitchFamily="18" charset="0"/>
              </a:rPr>
              <a:t>(</a:t>
            </a:r>
            <a:r>
              <a:rPr lang="it-IT" sz="2000" dirty="0" err="1" smtClean="0">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21.12.1994 n. </a:t>
            </a:r>
            <a:r>
              <a:rPr lang="it-IT" sz="2000" dirty="0" smtClean="0">
                <a:solidFill>
                  <a:srgbClr val="002060"/>
                </a:solidFill>
                <a:latin typeface="Bookman Old Style" panose="02050604050505020204" pitchFamily="18" charset="0"/>
              </a:rPr>
              <a:t>11018, resa sull’azione </a:t>
            </a:r>
            <a:r>
              <a:rPr lang="it-IT" sz="2000" dirty="0">
                <a:solidFill>
                  <a:srgbClr val="002060"/>
                </a:solidFill>
                <a:latin typeface="Bookman Old Style" panose="02050604050505020204" pitchFamily="18" charset="0"/>
              </a:rPr>
              <a:t>proposta </a:t>
            </a:r>
            <a:r>
              <a:rPr lang="it-IT" sz="2000" dirty="0" smtClean="0">
                <a:solidFill>
                  <a:srgbClr val="002060"/>
                </a:solidFill>
                <a:latin typeface="Bookman Old Style" panose="02050604050505020204" pitchFamily="18" charset="0"/>
              </a:rPr>
              <a:t>dall’aggiudicatario);</a:t>
            </a:r>
            <a:endParaRPr lang="it-IT" sz="2000" dirty="0">
              <a:solidFill>
                <a:srgbClr val="002060"/>
              </a:solidFill>
              <a:latin typeface="Bookman Old Style" panose="02050604050505020204" pitchFamily="18" charset="0"/>
            </a:endParaRPr>
          </a:p>
          <a:p>
            <a:pPr marL="457200" indent="-457200" algn="just">
              <a:buFont typeface="+mj-lt"/>
              <a:buAutoNum type="alphaLcParenR"/>
            </a:pPr>
            <a:r>
              <a:rPr lang="it-IT" sz="2000" dirty="0">
                <a:solidFill>
                  <a:srgbClr val="002060"/>
                </a:solidFill>
                <a:latin typeface="Bookman Old Style" panose="02050604050505020204" pitchFamily="18" charset="0"/>
              </a:rPr>
              <a:t>terreno ritenuto edificabile ma in realtà già edificato </a:t>
            </a:r>
            <a:r>
              <a:rPr lang="it-IT" sz="2000" dirty="0" smtClean="0">
                <a:solidFill>
                  <a:srgbClr val="002060"/>
                </a:solidFill>
                <a:latin typeface="Bookman Old Style" panose="02050604050505020204" pitchFamily="18" charset="0"/>
              </a:rPr>
              <a:t>e </a:t>
            </a:r>
            <a:r>
              <a:rPr lang="it-IT" sz="2000" dirty="0">
                <a:solidFill>
                  <a:srgbClr val="002060"/>
                </a:solidFill>
                <a:latin typeface="Bookman Old Style" panose="02050604050505020204" pitchFamily="18" charset="0"/>
              </a:rPr>
              <a:t>quindi con valore </a:t>
            </a:r>
            <a:r>
              <a:rPr lang="it-IT" sz="2000" dirty="0" smtClean="0">
                <a:solidFill>
                  <a:srgbClr val="002060"/>
                </a:solidFill>
                <a:latin typeface="Bookman Old Style" panose="02050604050505020204" pitchFamily="18" charset="0"/>
              </a:rPr>
              <a:t>superiore (</a:t>
            </a:r>
            <a:r>
              <a:rPr lang="it-IT" sz="2000" dirty="0" err="1" smtClean="0">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14.10.10 </a:t>
            </a:r>
            <a:r>
              <a:rPr lang="it-IT" sz="2000" dirty="0" smtClean="0">
                <a:solidFill>
                  <a:srgbClr val="002060"/>
                </a:solidFill>
                <a:latin typeface="Bookman Old Style" panose="02050604050505020204" pitchFamily="18" charset="0"/>
              </a:rPr>
              <a:t>n.21249, resa sull’azione </a:t>
            </a:r>
            <a:r>
              <a:rPr lang="it-IT" sz="2000" dirty="0">
                <a:solidFill>
                  <a:srgbClr val="002060"/>
                </a:solidFill>
                <a:latin typeface="Bookman Old Style" panose="02050604050505020204" pitchFamily="18" charset="0"/>
              </a:rPr>
              <a:t>proposta dalla curatela</a:t>
            </a:r>
            <a:r>
              <a:rPr lang="it-IT" sz="2000" dirty="0" smtClean="0">
                <a:solidFill>
                  <a:srgbClr val="002060"/>
                </a:solidFill>
                <a:latin typeface="Bookman Old Style" panose="02050604050505020204" pitchFamily="18" charset="0"/>
              </a:rPr>
              <a:t>);</a:t>
            </a:r>
            <a:endParaRPr lang="it-IT" sz="2000" dirty="0">
              <a:solidFill>
                <a:srgbClr val="002060"/>
              </a:solidFill>
              <a:latin typeface="Bookman Old Style" panose="02050604050505020204" pitchFamily="18" charset="0"/>
            </a:endParaRPr>
          </a:p>
          <a:p>
            <a:pPr marL="457200" indent="-457200" algn="just">
              <a:buFont typeface="+mj-lt"/>
              <a:buAutoNum type="alphaLcParenR"/>
            </a:pPr>
            <a:r>
              <a:rPr lang="it-IT" sz="2000" dirty="0">
                <a:solidFill>
                  <a:srgbClr val="002060"/>
                </a:solidFill>
                <a:latin typeface="Bookman Old Style" panose="02050604050505020204" pitchFamily="18" charset="0"/>
              </a:rPr>
              <a:t>terreno sottoposto a vincolo idrogeologico non segnalato e </a:t>
            </a:r>
            <a:r>
              <a:rPr lang="it-IT" sz="2000" dirty="0" smtClean="0">
                <a:solidFill>
                  <a:srgbClr val="002060"/>
                </a:solidFill>
                <a:latin typeface="Bookman Old Style" panose="02050604050505020204" pitchFamily="18" charset="0"/>
              </a:rPr>
              <a:t>con classificazione </a:t>
            </a:r>
            <a:r>
              <a:rPr lang="it-IT" sz="2000" dirty="0">
                <a:solidFill>
                  <a:srgbClr val="002060"/>
                </a:solidFill>
                <a:latin typeface="Bookman Old Style" panose="02050604050505020204" pitchFamily="18" charset="0"/>
              </a:rPr>
              <a:t>del terreno agricolo come terreno “a rischio” con la impossibilità di intraprendere nuove attività produttive </a:t>
            </a:r>
            <a:r>
              <a:rPr lang="it-IT" sz="2000" dirty="0" smtClean="0">
                <a:solidFill>
                  <a:srgbClr val="002060"/>
                </a:solidFill>
                <a:latin typeface="Bookman Old Style" panose="02050604050505020204" pitchFamily="18" charset="0"/>
              </a:rPr>
              <a:t>(Cass.25.05.2005 </a:t>
            </a:r>
            <a:r>
              <a:rPr lang="it-IT" sz="2000" dirty="0">
                <a:solidFill>
                  <a:srgbClr val="002060"/>
                </a:solidFill>
                <a:latin typeface="Bookman Old Style" panose="02050604050505020204" pitchFamily="18" charset="0"/>
              </a:rPr>
              <a:t>n. 4085</a:t>
            </a:r>
            <a:r>
              <a:rPr lang="it-IT" sz="2000" dirty="0" smtClean="0">
                <a:solidFill>
                  <a:srgbClr val="002060"/>
                </a:solidFill>
                <a:latin typeface="Bookman Old Style" panose="02050604050505020204" pitchFamily="18" charset="0"/>
              </a:rPr>
              <a:t>);</a:t>
            </a:r>
          </a:p>
          <a:p>
            <a:pPr marL="457200" indent="-457200" algn="just">
              <a:buFont typeface="+mj-lt"/>
              <a:buAutoNum type="alphaLcParenR"/>
            </a:pPr>
            <a:r>
              <a:rPr lang="it-IT" sz="2000" dirty="0" smtClean="0">
                <a:solidFill>
                  <a:srgbClr val="002060"/>
                </a:solidFill>
                <a:latin typeface="Bookman Old Style" panose="02050604050505020204" pitchFamily="18" charset="0"/>
              </a:rPr>
              <a:t>Immobile abusivo non sanabile. </a:t>
            </a:r>
          </a:p>
          <a:p>
            <a:pPr marL="0" indent="0" algn="just">
              <a:buNone/>
            </a:pPr>
            <a:endParaRPr lang="it-IT" sz="2000" dirty="0" smtClean="0">
              <a:solidFill>
                <a:srgbClr val="002060"/>
              </a:solidFill>
              <a:latin typeface="Bookman Old Style" panose="02050604050505020204" pitchFamily="18" charset="0"/>
            </a:endParaRPr>
          </a:p>
          <a:p>
            <a:pPr algn="just"/>
            <a:r>
              <a:rPr lang="it-IT" sz="2000" b="1" dirty="0" smtClean="0">
                <a:solidFill>
                  <a:srgbClr val="002060"/>
                </a:solidFill>
                <a:latin typeface="Bookman Old Style" panose="02050604050505020204" pitchFamily="18" charset="0"/>
              </a:rPr>
              <a:t>Ipotesi escluse</a:t>
            </a:r>
            <a:endParaRPr lang="it-IT" sz="2000" b="1" dirty="0">
              <a:solidFill>
                <a:srgbClr val="002060"/>
              </a:solidFill>
              <a:latin typeface="Bookman Old Style" panose="02050604050505020204" pitchFamily="18" charset="0"/>
            </a:endParaRPr>
          </a:p>
          <a:p>
            <a:pPr marL="0" indent="0" algn="just">
              <a:buNone/>
            </a:pPr>
            <a:r>
              <a:rPr lang="it-IT" sz="2000" dirty="0">
                <a:solidFill>
                  <a:srgbClr val="002060"/>
                </a:solidFill>
                <a:latin typeface="Bookman Old Style" panose="02050604050505020204" pitchFamily="18" charset="0"/>
              </a:rPr>
              <a:t>Mera differenza quantitativa  del bene aggiudicato ( Cass.9.10.1998 n. </a:t>
            </a:r>
            <a:r>
              <a:rPr lang="it-IT" sz="2000" dirty="0" smtClean="0">
                <a:solidFill>
                  <a:srgbClr val="002060"/>
                </a:solidFill>
                <a:latin typeface="Bookman Old Style" panose="02050604050505020204" pitchFamily="18" charset="0"/>
              </a:rPr>
              <a:t>10015, Cass.06.10.2016 n. 21480);</a:t>
            </a:r>
            <a:endParaRPr lang="it-IT" sz="2000" dirty="0">
              <a:solidFill>
                <a:srgbClr val="002060"/>
              </a:solidFill>
              <a:latin typeface="Bookman Old Style" panose="02050604050505020204" pitchFamily="18" charset="0"/>
            </a:endParaRPr>
          </a:p>
          <a:p>
            <a:pPr marL="0" indent="0" algn="just">
              <a:buNone/>
            </a:pPr>
            <a:r>
              <a:rPr lang="it-IT" sz="2000" dirty="0">
                <a:solidFill>
                  <a:srgbClr val="002060"/>
                </a:solidFill>
                <a:latin typeface="Bookman Old Style" panose="02050604050505020204" pitchFamily="18" charset="0"/>
              </a:rPr>
              <a:t>Temporanea situazione di inagibilità dell’immobile e totale recuperabilità della sua salubrità (Cassazione civile sez. III , - 29/01/2016, n. 1669</a:t>
            </a:r>
            <a:r>
              <a:rPr lang="it-IT" sz="2000" dirty="0" smtClean="0">
                <a:solidFill>
                  <a:srgbClr val="002060"/>
                </a:solidFill>
                <a:latin typeface="Bookman Old Style" panose="02050604050505020204" pitchFamily="18" charset="0"/>
              </a:rPr>
              <a:t>).</a:t>
            </a:r>
            <a:endParaRPr lang="it-IT" sz="2000" dirty="0">
              <a:solidFill>
                <a:srgbClr val="002060"/>
              </a:solidFill>
              <a:latin typeface="Bookman Old Style" panose="02050604050505020204" pitchFamily="18" charset="0"/>
            </a:endParaRPr>
          </a:p>
          <a:p>
            <a:pPr marL="457200" indent="-457200" algn="just">
              <a:buFont typeface="+mj-lt"/>
              <a:buAutoNum type="alphaLcParenR"/>
            </a:pPr>
            <a:endParaRPr lang="it-IT" sz="2000" dirty="0">
              <a:solidFill>
                <a:srgbClr val="002060"/>
              </a:solidFill>
              <a:latin typeface="Bookman Old Style" panose="02050604050505020204" pitchFamily="18" charset="0"/>
            </a:endParaRPr>
          </a:p>
          <a:p>
            <a:pPr marL="457200" indent="-457200" algn="just">
              <a:buFont typeface="+mj-lt"/>
              <a:buAutoNum type="alphaLcParenR"/>
            </a:pPr>
            <a:endParaRPr lang="it-IT" sz="2000" dirty="0">
              <a:solidFill>
                <a:srgbClr val="002060"/>
              </a:solidFill>
              <a:latin typeface="Bookman Old Style" panose="02050604050505020204" pitchFamily="18" charset="0"/>
            </a:endParaRPr>
          </a:p>
          <a:p>
            <a:pPr marL="457200" indent="-457200" algn="just">
              <a:buFont typeface="+mj-lt"/>
              <a:buAutoNum type="alphaLcParenR"/>
            </a:pPr>
            <a:endParaRPr lang="it-IT" sz="2000" dirty="0" smtClean="0">
              <a:solidFill>
                <a:srgbClr val="002060"/>
              </a:solidFill>
              <a:latin typeface="Bookman Old Style" panose="02050604050505020204" pitchFamily="18" charset="0"/>
            </a:endParaRPr>
          </a:p>
          <a:p>
            <a:pPr algn="just"/>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57687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3030" y="1"/>
            <a:ext cx="12088970" cy="1712890"/>
          </a:xfrm>
        </p:spPr>
        <p:txBody>
          <a:bodyPr>
            <a:normAutofit/>
          </a:bodyPr>
          <a:lstStyle/>
          <a:p>
            <a:pPr algn="ctr"/>
            <a:r>
              <a:rPr lang="it-IT" sz="2800" b="1" i="1" dirty="0">
                <a:solidFill>
                  <a:srgbClr val="C00000"/>
                </a:solidFill>
                <a:latin typeface="Bookman Old Style" panose="02050604050505020204" pitchFamily="18" charset="0"/>
              </a:rPr>
              <a:t>La sussistenza di oneri o diritti di godimento dei terzi sulla cosa che non siano stati indicati negli atti della procedura</a:t>
            </a:r>
          </a:p>
        </p:txBody>
      </p:sp>
      <p:sp>
        <p:nvSpPr>
          <p:cNvPr id="3" name="Segnaposto contenuto 2"/>
          <p:cNvSpPr>
            <a:spLocks noGrp="1"/>
          </p:cNvSpPr>
          <p:nvPr>
            <p:ph idx="1"/>
          </p:nvPr>
        </p:nvSpPr>
        <p:spPr>
          <a:xfrm>
            <a:off x="103030" y="1468192"/>
            <a:ext cx="12088970" cy="5389807"/>
          </a:xfrm>
        </p:spPr>
        <p:txBody>
          <a:bodyPr>
            <a:normAutofit fontScale="92500" lnSpcReduction="20000"/>
          </a:bodyPr>
          <a:lstStyle/>
          <a:p>
            <a:pPr marL="0" indent="0" algn="just">
              <a:buNone/>
            </a:pPr>
            <a:r>
              <a:rPr lang="it-IT" sz="2600" b="1" dirty="0" smtClean="0">
                <a:solidFill>
                  <a:srgbClr val="002060"/>
                </a:solidFill>
                <a:latin typeface="Bookman Old Style" panose="02050604050505020204" pitchFamily="18" charset="0"/>
              </a:rPr>
              <a:t>Art. 1489 c.c</a:t>
            </a:r>
            <a:r>
              <a:rPr lang="it-IT" sz="2600" dirty="0" smtClean="0">
                <a:solidFill>
                  <a:srgbClr val="002060"/>
                </a:solidFill>
                <a:latin typeface="Bookman Old Style" panose="02050604050505020204" pitchFamily="18" charset="0"/>
              </a:rPr>
              <a:t>. – applicabile in quanto non espressamente escluso dall’art.2922 c.c.</a:t>
            </a:r>
          </a:p>
          <a:p>
            <a:pPr marL="0" indent="0" algn="just">
              <a:buNone/>
            </a:pPr>
            <a:endParaRPr lang="it-IT" sz="2600" dirty="0" smtClean="0">
              <a:solidFill>
                <a:srgbClr val="002060"/>
              </a:solidFill>
              <a:latin typeface="Bookman Old Style" panose="02050604050505020204" pitchFamily="18" charset="0"/>
            </a:endParaRPr>
          </a:p>
          <a:p>
            <a:pPr marL="0" indent="0" algn="just">
              <a:buNone/>
            </a:pPr>
            <a:r>
              <a:rPr lang="it-IT" sz="2600" b="1" dirty="0" err="1" smtClean="0">
                <a:solidFill>
                  <a:srgbClr val="002060"/>
                </a:solidFill>
                <a:latin typeface="Bookman Old Style" panose="02050604050505020204" pitchFamily="18" charset="0"/>
              </a:rPr>
              <a:t>Cass</a:t>
            </a:r>
            <a:r>
              <a:rPr lang="it-IT" sz="2600" b="1" dirty="0" smtClean="0">
                <a:solidFill>
                  <a:srgbClr val="002060"/>
                </a:solidFill>
                <a:latin typeface="Bookman Old Style" panose="02050604050505020204" pitchFamily="18" charset="0"/>
              </a:rPr>
              <a:t>. n. 21384 </a:t>
            </a:r>
            <a:r>
              <a:rPr lang="it-IT" sz="2600" b="1" dirty="0">
                <a:solidFill>
                  <a:srgbClr val="002060"/>
                </a:solidFill>
                <a:latin typeface="Bookman Old Style" panose="02050604050505020204" pitchFamily="18" charset="0"/>
              </a:rPr>
              <a:t>del </a:t>
            </a:r>
            <a:r>
              <a:rPr lang="it-IT" sz="2600" b="1" dirty="0" smtClean="0">
                <a:solidFill>
                  <a:srgbClr val="002060"/>
                </a:solidFill>
                <a:latin typeface="Bookman Old Style" panose="02050604050505020204" pitchFamily="18" charset="0"/>
              </a:rPr>
              <a:t>4.11.2005</a:t>
            </a:r>
            <a:r>
              <a:rPr lang="it-IT" sz="2600" dirty="0" smtClean="0">
                <a:solidFill>
                  <a:srgbClr val="002060"/>
                </a:solidFill>
                <a:latin typeface="Bookman Old Style" panose="02050604050505020204" pitchFamily="18" charset="0"/>
              </a:rPr>
              <a:t>, che pone il seguente </a:t>
            </a:r>
            <a:r>
              <a:rPr lang="it-IT" sz="2600" dirty="0">
                <a:solidFill>
                  <a:srgbClr val="002060"/>
                </a:solidFill>
                <a:latin typeface="Bookman Old Style" panose="02050604050505020204" pitchFamily="18" charset="0"/>
              </a:rPr>
              <a:t>principio: &lt;&lt; </a:t>
            </a:r>
            <a:r>
              <a:rPr lang="it-IT" sz="2600" i="1" dirty="0">
                <a:solidFill>
                  <a:srgbClr val="002060"/>
                </a:solidFill>
                <a:latin typeface="Bookman Old Style" panose="02050604050505020204" pitchFamily="18" charset="0"/>
              </a:rPr>
              <a:t>In tema di esecuzione per espropriazione forzata, qualora l'immobile aggiudicato risulti gravato da diritti reali non apparenti </a:t>
            </a:r>
            <a:r>
              <a:rPr lang="it-IT" sz="2600" i="1" dirty="0" err="1">
                <a:solidFill>
                  <a:srgbClr val="002060"/>
                </a:solidFill>
                <a:latin typeface="Bookman Old Style" panose="02050604050505020204" pitchFamily="18" charset="0"/>
              </a:rPr>
              <a:t>nè</a:t>
            </a:r>
            <a:r>
              <a:rPr lang="it-IT" sz="2600" i="1" dirty="0">
                <a:solidFill>
                  <a:srgbClr val="002060"/>
                </a:solidFill>
                <a:latin typeface="Bookman Old Style" panose="02050604050505020204" pitchFamily="18" charset="0"/>
              </a:rPr>
              <a:t> indicati negli atti della procedura, </a:t>
            </a:r>
            <a:r>
              <a:rPr lang="it-IT" sz="2600" b="1" i="1" dirty="0">
                <a:solidFill>
                  <a:srgbClr val="002060"/>
                </a:solidFill>
                <a:latin typeface="Bookman Old Style" panose="02050604050505020204" pitchFamily="18" charset="0"/>
              </a:rPr>
              <a:t>senza che l'aggiudicatario sia a conoscenza della situazione reale, </a:t>
            </a:r>
            <a:r>
              <a:rPr lang="it-IT" sz="2600" i="1" dirty="0">
                <a:solidFill>
                  <a:srgbClr val="002060"/>
                </a:solidFill>
                <a:latin typeface="Bookman Old Style" panose="02050604050505020204" pitchFamily="18" charset="0"/>
              </a:rPr>
              <a:t>deve riconoscersi a questo il diritto a far valere non la garanzia per evizione, limitata al solo diritto di proprietà, ma quelle di cui all'art. 1489 cod. civ. secondo le regole comuni, tenuto conto che tali regole incontrano una deroga nella vendita forzata solo con riguardo alla garanzia per vizi, esclusa dall'art. 2922, primo comma, cod. civ.. Altrettanto vale con riferimento al caso in cui l'immobile espropriato sia gravato da un diritto personale (nella specie locazione), sottoposto dall'art. 1489 cod. civ. allo stesso trattamento dei diritti reali. </a:t>
            </a:r>
            <a:r>
              <a:rPr lang="it-IT" sz="2600" i="1" dirty="0" smtClean="0">
                <a:solidFill>
                  <a:srgbClr val="002060"/>
                </a:solidFill>
                <a:latin typeface="Bookman Old Style" panose="02050604050505020204" pitchFamily="18" charset="0"/>
              </a:rPr>
              <a:t>)&gt;&gt; </a:t>
            </a:r>
            <a:r>
              <a:rPr lang="it-IT" sz="2600" dirty="0" smtClean="0">
                <a:solidFill>
                  <a:srgbClr val="002060"/>
                </a:solidFill>
                <a:latin typeface="Bookman Old Style" panose="02050604050505020204" pitchFamily="18" charset="0"/>
              </a:rPr>
              <a:t>;</a:t>
            </a:r>
          </a:p>
          <a:p>
            <a:pPr marL="0" indent="0" algn="just">
              <a:buNone/>
            </a:pPr>
            <a:endParaRPr lang="it-IT" sz="2600" b="1" dirty="0" smtClean="0">
              <a:solidFill>
                <a:srgbClr val="002060"/>
              </a:solidFill>
              <a:latin typeface="Bookman Old Style" panose="02050604050505020204" pitchFamily="18" charset="0"/>
            </a:endParaRPr>
          </a:p>
          <a:p>
            <a:pPr marL="0" indent="0" algn="just">
              <a:buNone/>
            </a:pPr>
            <a:r>
              <a:rPr lang="it-IT" sz="2600" b="1" dirty="0" smtClean="0">
                <a:solidFill>
                  <a:srgbClr val="002060"/>
                </a:solidFill>
                <a:latin typeface="Bookman Old Style" panose="02050604050505020204" pitchFamily="18" charset="0"/>
              </a:rPr>
              <a:t>Quale forma di tutela?</a:t>
            </a:r>
          </a:p>
          <a:p>
            <a:pPr marL="0" indent="0" algn="just">
              <a:buNone/>
            </a:pPr>
            <a:r>
              <a:rPr lang="it-IT" sz="2600" dirty="0" smtClean="0">
                <a:solidFill>
                  <a:srgbClr val="002060"/>
                </a:solidFill>
                <a:latin typeface="Bookman Old Style" panose="02050604050505020204" pitchFamily="18" charset="0"/>
              </a:rPr>
              <a:t>Sembrerebbe </a:t>
            </a:r>
            <a:r>
              <a:rPr lang="it-IT" sz="2600" dirty="0">
                <a:solidFill>
                  <a:srgbClr val="002060"/>
                </a:solidFill>
                <a:latin typeface="Bookman Old Style" panose="02050604050505020204" pitchFamily="18" charset="0"/>
              </a:rPr>
              <a:t>preferibile indicare nella riduzione del prezzo lo strumento di </a:t>
            </a:r>
            <a:r>
              <a:rPr lang="it-IT" sz="2600" dirty="0" smtClean="0">
                <a:solidFill>
                  <a:srgbClr val="002060"/>
                </a:solidFill>
                <a:latin typeface="Bookman Old Style" panose="02050604050505020204" pitchFamily="18" charset="0"/>
              </a:rPr>
              <a:t>tutela.</a:t>
            </a:r>
          </a:p>
        </p:txBody>
      </p:sp>
    </p:spTree>
    <p:extLst>
      <p:ext uri="{BB962C8B-B14F-4D97-AF65-F5344CB8AC3E}">
        <p14:creationId xmlns:p14="http://schemas.microsoft.com/office/powerpoint/2010/main" val="1443364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952" y="1"/>
            <a:ext cx="12178048" cy="1339402"/>
          </a:xfrm>
        </p:spPr>
        <p:txBody>
          <a:bodyPr>
            <a:normAutofit/>
          </a:bodyPr>
          <a:lstStyle/>
          <a:p>
            <a:pPr algn="ctr"/>
            <a:r>
              <a:rPr lang="it-IT" sz="3200" b="1" i="1" dirty="0">
                <a:solidFill>
                  <a:srgbClr val="C00000"/>
                </a:solidFill>
                <a:latin typeface="Bookman Old Style" panose="02050604050505020204" pitchFamily="18" charset="0"/>
              </a:rPr>
              <a:t>Tutela in «senso stretto» </a:t>
            </a:r>
            <a:r>
              <a:rPr lang="it-IT" sz="3200" b="1" i="1" dirty="0" smtClean="0">
                <a:solidFill>
                  <a:srgbClr val="C00000"/>
                </a:solidFill>
                <a:latin typeface="Bookman Old Style" panose="02050604050505020204" pitchFamily="18" charset="0"/>
              </a:rPr>
              <a:t>- La tutela risarcitoria</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339403"/>
            <a:ext cx="12192000" cy="5391351"/>
          </a:xfrm>
        </p:spPr>
        <p:txBody>
          <a:bodyPr>
            <a:normAutofit fontScale="92500" lnSpcReduction="20000"/>
          </a:bodyPr>
          <a:lstStyle/>
          <a:p>
            <a:pPr algn="just"/>
            <a:r>
              <a:rPr lang="it-IT" sz="2400" dirty="0" smtClean="0">
                <a:solidFill>
                  <a:srgbClr val="002060"/>
                </a:solidFill>
                <a:latin typeface="Bookman Old Style" panose="02050604050505020204" pitchFamily="18" charset="0"/>
              </a:rPr>
              <a:t>La «</a:t>
            </a:r>
            <a:r>
              <a:rPr lang="it-IT" sz="2400" i="1" dirty="0" smtClean="0">
                <a:solidFill>
                  <a:srgbClr val="002060"/>
                </a:solidFill>
                <a:latin typeface="Bookman Old Style" panose="02050604050505020204" pitchFamily="18" charset="0"/>
              </a:rPr>
              <a:t>compressione</a:t>
            </a:r>
            <a:r>
              <a:rPr lang="it-IT" sz="2400" dirty="0" smtClean="0">
                <a:solidFill>
                  <a:srgbClr val="002060"/>
                </a:solidFill>
                <a:latin typeface="Bookman Old Style" panose="02050604050505020204" pitchFamily="18" charset="0"/>
              </a:rPr>
              <a:t>» della tutela dell’aggiudicatario in ragione della stabilità della vendita forzata. Le esclusioni espresse di cui all’art.2922 c.c. e, più in generale, i meccanismi di tutela strettamente collegati al procedimento esecutivo. </a:t>
            </a:r>
          </a:p>
          <a:p>
            <a:pPr algn="just"/>
            <a:r>
              <a:rPr lang="it-IT" sz="2400" dirty="0" smtClean="0">
                <a:solidFill>
                  <a:srgbClr val="002060"/>
                </a:solidFill>
                <a:latin typeface="Bookman Old Style" panose="02050604050505020204" pitchFamily="18" charset="0"/>
              </a:rPr>
              <a:t>Il riconoscimento della tutela risarcitoria nei confronti dei soggetti coinvolti nella qualità di ausiliari nel processo esecutivo:</a:t>
            </a:r>
          </a:p>
          <a:p>
            <a:pPr marL="457200" indent="-457200" algn="just">
              <a:buFont typeface="+mj-lt"/>
              <a:buAutoNum type="alphaLcParenR"/>
            </a:pPr>
            <a:r>
              <a:rPr lang="it-IT" sz="2400" b="1" dirty="0" smtClean="0">
                <a:solidFill>
                  <a:srgbClr val="002060"/>
                </a:solidFill>
                <a:latin typeface="Bookman Old Style" panose="02050604050505020204" pitchFamily="18" charset="0"/>
              </a:rPr>
              <a:t>La responsabilità dell’esperto stimatore </a:t>
            </a:r>
            <a:r>
              <a:rPr lang="it-IT" sz="2400" dirty="0" smtClean="0">
                <a:solidFill>
                  <a:srgbClr val="002060"/>
                </a:solidFill>
                <a:latin typeface="Bookman Old Style" panose="02050604050505020204" pitchFamily="18" charset="0"/>
              </a:rPr>
              <a:t>in ordine alle erronee informazioni o vizi </a:t>
            </a:r>
            <a:r>
              <a:rPr lang="it-IT" sz="2400" dirty="0">
                <a:solidFill>
                  <a:srgbClr val="002060"/>
                </a:solidFill>
                <a:latin typeface="Bookman Old Style" panose="02050604050505020204" pitchFamily="18" charset="0"/>
              </a:rPr>
              <a:t>della </a:t>
            </a:r>
            <a:r>
              <a:rPr lang="it-IT" sz="2400" dirty="0" smtClean="0">
                <a:solidFill>
                  <a:srgbClr val="002060"/>
                </a:solidFill>
                <a:latin typeface="Bookman Old Style" panose="02050604050505020204" pitchFamily="18" charset="0"/>
              </a:rPr>
              <a:t>cosa. Casi concreti: dimensioni </a:t>
            </a:r>
            <a:r>
              <a:rPr lang="it-IT" sz="2400" dirty="0">
                <a:solidFill>
                  <a:srgbClr val="002060"/>
                </a:solidFill>
                <a:latin typeface="Bookman Old Style" panose="02050604050505020204" pitchFamily="18" charset="0"/>
              </a:rPr>
              <a:t>dell’immobile non verificate, nella specie, dimensioni inferiori a quelle indicate, e quindi il danno di aver acquistato ad un prezzo superiore ( Cass.02.02.2010 n. </a:t>
            </a:r>
            <a:r>
              <a:rPr lang="it-IT" sz="2400" dirty="0" smtClean="0">
                <a:solidFill>
                  <a:srgbClr val="002060"/>
                </a:solidFill>
                <a:latin typeface="Bookman Old Style" panose="02050604050505020204" pitchFamily="18" charset="0"/>
              </a:rPr>
              <a:t>2359 che </a:t>
            </a:r>
            <a:r>
              <a:rPr lang="it-IT" sz="2400" dirty="0">
                <a:solidFill>
                  <a:srgbClr val="002060"/>
                </a:solidFill>
                <a:latin typeface="Bookman Old Style" panose="02050604050505020204" pitchFamily="18" charset="0"/>
              </a:rPr>
              <a:t>afferma la </a:t>
            </a:r>
            <a:r>
              <a:rPr lang="it-IT" sz="2400" dirty="0" smtClean="0">
                <a:solidFill>
                  <a:srgbClr val="002060"/>
                </a:solidFill>
                <a:latin typeface="Bookman Old Style" panose="02050604050505020204" pitchFamily="18" charset="0"/>
              </a:rPr>
              <a:t>responsabilità); inesatta </a:t>
            </a:r>
            <a:r>
              <a:rPr lang="it-IT" sz="2400" dirty="0">
                <a:solidFill>
                  <a:srgbClr val="002060"/>
                </a:solidFill>
                <a:latin typeface="Bookman Old Style" panose="02050604050505020204" pitchFamily="18" charset="0"/>
              </a:rPr>
              <a:t>prospettazione degli oneri di regolazione urbanistica gravanti sull’immobile </a:t>
            </a:r>
            <a:r>
              <a:rPr lang="it-IT" sz="2400" dirty="0" smtClean="0">
                <a:solidFill>
                  <a:srgbClr val="002060"/>
                </a:solidFill>
                <a:latin typeface="Bookman Old Style" panose="02050604050505020204" pitchFamily="18" charset="0"/>
              </a:rPr>
              <a:t>(</a:t>
            </a:r>
            <a:r>
              <a:rPr lang="it-IT" sz="2400" dirty="0" err="1" smtClean="0">
                <a:solidFill>
                  <a:srgbClr val="002060"/>
                </a:solidFill>
                <a:latin typeface="Bookman Old Style" panose="02050604050505020204" pitchFamily="18" charset="0"/>
              </a:rPr>
              <a:t>Cass</a:t>
            </a:r>
            <a:r>
              <a:rPr lang="it-IT" sz="2400" dirty="0">
                <a:solidFill>
                  <a:srgbClr val="002060"/>
                </a:solidFill>
                <a:latin typeface="Bookman Old Style" panose="02050604050505020204" pitchFamily="18" charset="0"/>
              </a:rPr>
              <a:t>. 23.06.2016 n. </a:t>
            </a:r>
            <a:r>
              <a:rPr lang="it-IT" sz="2400" dirty="0" smtClean="0">
                <a:solidFill>
                  <a:srgbClr val="002060"/>
                </a:solidFill>
                <a:latin typeface="Bookman Old Style" panose="02050604050505020204" pitchFamily="18" charset="0"/>
              </a:rPr>
              <a:t>13010, che, </a:t>
            </a:r>
            <a:r>
              <a:rPr lang="it-IT" sz="2400" dirty="0">
                <a:solidFill>
                  <a:srgbClr val="002060"/>
                </a:solidFill>
                <a:latin typeface="Bookman Old Style" panose="02050604050505020204" pitchFamily="18" charset="0"/>
              </a:rPr>
              <a:t>sebbene astrattamente </a:t>
            </a:r>
            <a:r>
              <a:rPr lang="it-IT" sz="2400" dirty="0" smtClean="0">
                <a:solidFill>
                  <a:srgbClr val="002060"/>
                </a:solidFill>
                <a:latin typeface="Bookman Old Style" panose="02050604050505020204" pitchFamily="18" charset="0"/>
              </a:rPr>
              <a:t>configurabile, esclude </a:t>
            </a:r>
            <a:r>
              <a:rPr lang="it-IT" sz="2400" dirty="0">
                <a:solidFill>
                  <a:srgbClr val="002060"/>
                </a:solidFill>
                <a:latin typeface="Bookman Old Style" panose="02050604050505020204" pitchFamily="18" charset="0"/>
              </a:rPr>
              <a:t>la </a:t>
            </a:r>
            <a:r>
              <a:rPr lang="it-IT" sz="2400" dirty="0" smtClean="0">
                <a:solidFill>
                  <a:srgbClr val="002060"/>
                </a:solidFill>
                <a:latin typeface="Bookman Old Style" panose="02050604050505020204" pitchFamily="18" charset="0"/>
              </a:rPr>
              <a:t>responsabilità non ravvisando la colpa, per assenza della documentazione necessaria alle valutazioni dell’esperto); </a:t>
            </a:r>
          </a:p>
          <a:p>
            <a:pPr marL="457200" indent="-457200" algn="just">
              <a:buFont typeface="+mj-lt"/>
              <a:buAutoNum type="alphaLcParenR"/>
            </a:pPr>
            <a:r>
              <a:rPr lang="it-IT" sz="2400" b="1" dirty="0" smtClean="0">
                <a:solidFill>
                  <a:srgbClr val="002060"/>
                </a:solidFill>
                <a:latin typeface="Bookman Old Style" panose="02050604050505020204" pitchFamily="18" charset="0"/>
              </a:rPr>
              <a:t>La responsabilità del custode per il ritardo nella consegna della cosa (o dell’ufficiale giudiziario a seconda del caso</a:t>
            </a:r>
            <a:r>
              <a:rPr lang="it-IT" sz="2400" dirty="0" smtClean="0">
                <a:solidFill>
                  <a:srgbClr val="002060"/>
                </a:solidFill>
                <a:latin typeface="Bookman Old Style" panose="02050604050505020204" pitchFamily="18" charset="0"/>
              </a:rPr>
              <a:t>);</a:t>
            </a:r>
          </a:p>
          <a:p>
            <a:pPr marL="457200" indent="-457200" algn="just">
              <a:buFont typeface="+mj-lt"/>
              <a:buAutoNum type="alphaLcParenR"/>
            </a:pPr>
            <a:r>
              <a:rPr lang="it-IT" sz="2400" b="1" dirty="0" smtClean="0">
                <a:solidFill>
                  <a:srgbClr val="002060"/>
                </a:solidFill>
                <a:latin typeface="Bookman Old Style" panose="02050604050505020204" pitchFamily="18" charset="0"/>
              </a:rPr>
              <a:t>La responsabilità del custode, del debitore o dell’eventuale terzo coinvolto per il danneggiamento della cosa </a:t>
            </a:r>
            <a:r>
              <a:rPr lang="it-IT" sz="2400" dirty="0" smtClean="0">
                <a:solidFill>
                  <a:srgbClr val="002060"/>
                </a:solidFill>
                <a:latin typeface="Bookman Old Style" panose="02050604050505020204" pitchFamily="18" charset="0"/>
              </a:rPr>
              <a:t>( Cass.30.06.2014 n.14765 il caso famoso «del </a:t>
            </a:r>
            <a:r>
              <a:rPr lang="it-IT" sz="2400" i="1" dirty="0" smtClean="0">
                <a:solidFill>
                  <a:srgbClr val="002060"/>
                </a:solidFill>
                <a:latin typeface="Bookman Old Style" panose="02050604050505020204" pitchFamily="18" charset="0"/>
              </a:rPr>
              <a:t>taglio dei pioppi</a:t>
            </a:r>
            <a:r>
              <a:rPr lang="it-IT" sz="2400" dirty="0" smtClean="0">
                <a:solidFill>
                  <a:srgbClr val="002060"/>
                </a:solidFill>
                <a:latin typeface="Bookman Old Style" panose="02050604050505020204" pitchFamily="18" charset="0"/>
              </a:rPr>
              <a:t>») ; </a:t>
            </a: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3283139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875762"/>
          </a:xfrm>
        </p:spPr>
        <p:txBody>
          <a:bodyPr>
            <a:normAutofit/>
          </a:bodyPr>
          <a:lstStyle/>
          <a:p>
            <a:pPr algn="ctr"/>
            <a:r>
              <a:rPr lang="it-IT" sz="3600" b="1" i="1" dirty="0" smtClean="0">
                <a:solidFill>
                  <a:srgbClr val="C00000"/>
                </a:solidFill>
                <a:latin typeface="Bookman Old Style" panose="02050604050505020204" pitchFamily="18" charset="0"/>
              </a:rPr>
              <a:t>Conclusioni</a:t>
            </a:r>
            <a:endParaRPr lang="it-IT" sz="36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030310"/>
            <a:ext cx="12192000" cy="5827689"/>
          </a:xfrm>
        </p:spPr>
        <p:txBody>
          <a:bodyPr>
            <a:normAutofit fontScale="92500"/>
          </a:bodyPr>
          <a:lstStyle/>
          <a:p>
            <a:r>
              <a:rPr lang="it-IT" sz="2200" b="1" dirty="0" smtClean="0">
                <a:solidFill>
                  <a:srgbClr val="002060"/>
                </a:solidFill>
                <a:latin typeface="Bookman Old Style" panose="02050604050505020204" pitchFamily="18" charset="0"/>
              </a:rPr>
              <a:t>Aggiudicatario: una tutela davvero imperfetta?</a:t>
            </a:r>
          </a:p>
          <a:p>
            <a:pPr algn="just"/>
            <a:r>
              <a:rPr lang="it-IT" sz="2200" b="1" dirty="0" smtClean="0">
                <a:solidFill>
                  <a:srgbClr val="002060"/>
                </a:solidFill>
                <a:latin typeface="Bookman Old Style" panose="02050604050505020204" pitchFamily="18" charset="0"/>
              </a:rPr>
              <a:t>Una</a:t>
            </a:r>
            <a:r>
              <a:rPr lang="it-IT" sz="2200" dirty="0" smtClean="0">
                <a:solidFill>
                  <a:srgbClr val="002060"/>
                </a:solidFill>
                <a:latin typeface="Bookman Old Style" panose="02050604050505020204" pitchFamily="18" charset="0"/>
              </a:rPr>
              <a:t> </a:t>
            </a:r>
            <a:r>
              <a:rPr lang="it-IT" sz="2200" b="1" dirty="0" smtClean="0">
                <a:solidFill>
                  <a:srgbClr val="002060"/>
                </a:solidFill>
                <a:latin typeface="Bookman Old Style" panose="02050604050505020204" pitchFamily="18" charset="0"/>
              </a:rPr>
              <a:t>tutela condizionata dalla sede in cui sorge la posizione giuridica</a:t>
            </a:r>
            <a:r>
              <a:rPr lang="it-IT" sz="2200" dirty="0" smtClean="0">
                <a:solidFill>
                  <a:srgbClr val="002060"/>
                </a:solidFill>
                <a:latin typeface="Bookman Old Style" panose="02050604050505020204" pitchFamily="18" charset="0"/>
              </a:rPr>
              <a:t>. Non vi è dubbio. </a:t>
            </a:r>
          </a:p>
          <a:p>
            <a:pPr algn="just"/>
            <a:r>
              <a:rPr lang="it-IT" sz="2200" dirty="0" smtClean="0">
                <a:solidFill>
                  <a:srgbClr val="002060"/>
                </a:solidFill>
                <a:latin typeface="Bookman Old Style" panose="02050604050505020204" pitchFamily="18" charset="0"/>
              </a:rPr>
              <a:t>Ma anche </a:t>
            </a:r>
            <a:r>
              <a:rPr lang="it-IT" sz="2200" b="1" dirty="0" smtClean="0">
                <a:solidFill>
                  <a:srgbClr val="002060"/>
                </a:solidFill>
                <a:latin typeface="Bookman Old Style" panose="02050604050505020204" pitchFamily="18" charset="0"/>
              </a:rPr>
              <a:t>una tutela, sotto certi aspetti, «allargata», rispetto alla tutela del compratore privato</a:t>
            </a:r>
            <a:r>
              <a:rPr lang="it-IT" sz="2200" dirty="0" smtClean="0">
                <a:solidFill>
                  <a:srgbClr val="002060"/>
                </a:solidFill>
                <a:latin typeface="Bookman Old Style" panose="02050604050505020204" pitchFamily="18" charset="0"/>
              </a:rPr>
              <a:t>. Si pensi al segmento temporale tra aggiudicazione definitiva ed emissione del decreto di trasferimento, e </a:t>
            </a:r>
            <a:r>
              <a:rPr lang="it-IT" sz="2200" dirty="0">
                <a:solidFill>
                  <a:srgbClr val="002060"/>
                </a:solidFill>
                <a:latin typeface="Bookman Old Style" panose="02050604050505020204" pitchFamily="18" charset="0"/>
              </a:rPr>
              <a:t>si pensi al </a:t>
            </a:r>
            <a:r>
              <a:rPr lang="it-IT" sz="2200" dirty="0" smtClean="0">
                <a:solidFill>
                  <a:srgbClr val="002060"/>
                </a:solidFill>
                <a:latin typeface="Bookman Old Style" panose="02050604050505020204" pitchFamily="18" charset="0"/>
              </a:rPr>
              <a:t>«</a:t>
            </a:r>
            <a:r>
              <a:rPr lang="it-IT" sz="2200" i="1" dirty="0" smtClean="0">
                <a:solidFill>
                  <a:srgbClr val="002060"/>
                </a:solidFill>
                <a:latin typeface="Bookman Old Style" panose="02050604050505020204" pitchFamily="18" charset="0"/>
              </a:rPr>
              <a:t>diritto </a:t>
            </a:r>
            <a:r>
              <a:rPr lang="it-IT" sz="2200" i="1" dirty="0">
                <a:solidFill>
                  <a:srgbClr val="002060"/>
                </a:solidFill>
                <a:latin typeface="Bookman Old Style" panose="02050604050505020204" pitchFamily="18" charset="0"/>
              </a:rPr>
              <a:t>alla consegna della cosa nello stato in cui si trovava al momento della </a:t>
            </a:r>
            <a:r>
              <a:rPr lang="it-IT" sz="2200" i="1" dirty="0" smtClean="0">
                <a:solidFill>
                  <a:srgbClr val="002060"/>
                </a:solidFill>
                <a:latin typeface="Bookman Old Style" panose="02050604050505020204" pitchFamily="18" charset="0"/>
              </a:rPr>
              <a:t>vendita</a:t>
            </a:r>
            <a:r>
              <a:rPr lang="it-IT" sz="2200" dirty="0">
                <a:solidFill>
                  <a:srgbClr val="002060"/>
                </a:solidFill>
                <a:latin typeface="Bookman Old Style" panose="02050604050505020204" pitchFamily="18" charset="0"/>
              </a:rPr>
              <a:t>». </a:t>
            </a:r>
            <a:r>
              <a:rPr lang="it-IT" sz="2200" dirty="0" smtClean="0">
                <a:solidFill>
                  <a:srgbClr val="002060"/>
                </a:solidFill>
                <a:latin typeface="Bookman Old Style" panose="02050604050505020204" pitchFamily="18" charset="0"/>
              </a:rPr>
              <a:t>A </a:t>
            </a:r>
            <a:r>
              <a:rPr lang="it-IT" sz="2200" dirty="0">
                <a:solidFill>
                  <a:srgbClr val="002060"/>
                </a:solidFill>
                <a:latin typeface="Bookman Old Style" panose="02050604050505020204" pitchFamily="18" charset="0"/>
              </a:rPr>
              <a:t>rigore, se si tenesse fermo il principio mutuato dall’art.1477 c.c., si dovrebbe tutelare l’aggiudicatario nel momento in cui egli diviene proprietario e quindi la valutazione dello “stato della cosa” dovrebbe essere effettuata con riguardo al momento della emissione del decreto di trasferimento. E però la giurisprudenza gli riconosce una tutela ulteriore, non riferita soltanto al segmento temporale successivo al decreto di trasferimento, bensì estesa anche al periodo temporale antecedente ed a ritroso fino alla aggiudicazione, riconoscendo all’aggiudicatario il diritto alla consegna della cosa nello stato in cui si trovava al momento della aggiudicazione (Cass.30.06.2014 n.14765 il caso famoso «del taglio dei </a:t>
            </a:r>
            <a:r>
              <a:rPr lang="it-IT" sz="2200" dirty="0" smtClean="0">
                <a:solidFill>
                  <a:srgbClr val="002060"/>
                </a:solidFill>
                <a:latin typeface="Bookman Old Style" panose="02050604050505020204" pitchFamily="18" charset="0"/>
              </a:rPr>
              <a:t>pioppi»). </a:t>
            </a:r>
          </a:p>
          <a:p>
            <a:pPr algn="just"/>
            <a:r>
              <a:rPr lang="it-IT" sz="2200" b="1" dirty="0" smtClean="0">
                <a:solidFill>
                  <a:srgbClr val="002060"/>
                </a:solidFill>
                <a:latin typeface="Bookman Old Style" panose="02050604050505020204" pitchFamily="18" charset="0"/>
              </a:rPr>
              <a:t>Obblighi di diligenza e buona fede </a:t>
            </a:r>
            <a:r>
              <a:rPr lang="it-IT" sz="2200" dirty="0" smtClean="0">
                <a:solidFill>
                  <a:srgbClr val="002060"/>
                </a:solidFill>
                <a:latin typeface="Bookman Old Style" panose="02050604050505020204" pitchFamily="18" charset="0"/>
              </a:rPr>
              <a:t>( conservazione della res nello stato in cui si trovava al momento della aggiudicazione) incombenti sul custode, sul debitore e sul terzo, che ha eventualmente dato causa o partecipato al danneggiamento. </a:t>
            </a:r>
            <a:r>
              <a:rPr lang="it-IT" sz="2200" b="1" dirty="0" smtClean="0">
                <a:solidFill>
                  <a:srgbClr val="002060"/>
                </a:solidFill>
                <a:latin typeface="Bookman Old Style" panose="02050604050505020204" pitchFamily="18" charset="0"/>
              </a:rPr>
              <a:t>Spunti di riflessione sulla nuova norma di cui all’art.560 </a:t>
            </a:r>
            <a:r>
              <a:rPr lang="it-IT" sz="2200" b="1" dirty="0" err="1" smtClean="0">
                <a:solidFill>
                  <a:srgbClr val="002060"/>
                </a:solidFill>
                <a:latin typeface="Bookman Old Style" panose="02050604050505020204" pitchFamily="18" charset="0"/>
              </a:rPr>
              <a:t>c.p.c.</a:t>
            </a:r>
            <a:r>
              <a:rPr lang="it-IT" sz="2200" b="1" dirty="0" smtClean="0">
                <a:solidFill>
                  <a:srgbClr val="002060"/>
                </a:solidFill>
                <a:latin typeface="Bookman Old Style" panose="02050604050505020204" pitchFamily="18" charset="0"/>
              </a:rPr>
              <a:t> e la responsabilità «codificata» del debitore che resta all’interno dell’immobile fino alla emissione del decreto di trasferimento.</a:t>
            </a:r>
            <a:endParaRPr lang="it-IT" sz="2200" b="1"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7457700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830" y="171942"/>
            <a:ext cx="12165169" cy="1325563"/>
          </a:xfrm>
        </p:spPr>
        <p:txBody>
          <a:bodyPr>
            <a:normAutofit/>
          </a:bodyPr>
          <a:lstStyle/>
          <a:p>
            <a:pPr algn="ctr"/>
            <a:r>
              <a:rPr lang="it-IT" sz="3200" b="1" i="1" dirty="0" smtClean="0">
                <a:solidFill>
                  <a:srgbClr val="C00000"/>
                </a:solidFill>
                <a:latin typeface="Bookman Old Style" panose="02050604050505020204" pitchFamily="18" charset="0"/>
              </a:rPr>
              <a:t>Conclusioni – segue: </a:t>
            </a:r>
            <a:br>
              <a:rPr lang="it-IT" sz="3200" b="1" i="1" dirty="0" smtClean="0">
                <a:solidFill>
                  <a:srgbClr val="C00000"/>
                </a:solidFill>
                <a:latin typeface="Bookman Old Style" panose="02050604050505020204" pitchFamily="18" charset="0"/>
              </a:rPr>
            </a:br>
            <a:r>
              <a:rPr lang="it-IT" sz="3200" b="1" i="1" dirty="0" smtClean="0">
                <a:solidFill>
                  <a:srgbClr val="C00000"/>
                </a:solidFill>
                <a:latin typeface="Bookman Old Style" panose="02050604050505020204" pitchFamily="18" charset="0"/>
              </a:rPr>
              <a:t>la tutela imperfetta ed il ruolo del GE</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1497504"/>
            <a:ext cx="12192000" cy="5360495"/>
          </a:xfrm>
        </p:spPr>
        <p:txBody>
          <a:bodyPr>
            <a:normAutofit lnSpcReduction="10000"/>
          </a:bodyPr>
          <a:lstStyle/>
          <a:p>
            <a:pPr marL="0" indent="0" algn="just">
              <a:buNone/>
            </a:pPr>
            <a:r>
              <a:rPr lang="it-IT" sz="3200" b="1" dirty="0" smtClean="0">
                <a:solidFill>
                  <a:srgbClr val="002060"/>
                </a:solidFill>
                <a:latin typeface="Bookman Old Style" panose="02050604050505020204" pitchFamily="18" charset="0"/>
              </a:rPr>
              <a:t>Il </a:t>
            </a:r>
            <a:r>
              <a:rPr lang="it-IT" sz="3200" b="1" i="1" dirty="0" err="1" smtClean="0">
                <a:solidFill>
                  <a:srgbClr val="002060"/>
                </a:solidFill>
                <a:latin typeface="Bookman Old Style" panose="02050604050505020204" pitchFamily="18" charset="0"/>
              </a:rPr>
              <a:t>discrimen</a:t>
            </a:r>
            <a:r>
              <a:rPr lang="it-IT" sz="3200" b="1" dirty="0" smtClean="0">
                <a:solidFill>
                  <a:srgbClr val="002060"/>
                </a:solidFill>
                <a:latin typeface="Bookman Old Style" panose="02050604050505020204" pitchFamily="18" charset="0"/>
              </a:rPr>
              <a:t> tra una tutela perfetta ed una tutela imperfetta, è ( anche ) nelle mani del GE che gestisce la procedura, il quale:</a:t>
            </a:r>
          </a:p>
          <a:p>
            <a:pPr marL="0" indent="0" algn="just">
              <a:buNone/>
            </a:pPr>
            <a:r>
              <a:rPr lang="it-IT" sz="3200" dirty="0" smtClean="0">
                <a:solidFill>
                  <a:srgbClr val="002060"/>
                </a:solidFill>
                <a:latin typeface="Bookman Old Style" panose="02050604050505020204" pitchFamily="18" charset="0"/>
              </a:rPr>
              <a:t>1) Non deve «</a:t>
            </a:r>
            <a:r>
              <a:rPr lang="it-IT" sz="3200" i="1" dirty="0" smtClean="0">
                <a:solidFill>
                  <a:srgbClr val="002060"/>
                </a:solidFill>
                <a:latin typeface="Bookman Old Style" panose="02050604050505020204" pitchFamily="18" charset="0"/>
              </a:rPr>
              <a:t>seminare</a:t>
            </a:r>
            <a:r>
              <a:rPr lang="it-IT" sz="3200" dirty="0" smtClean="0">
                <a:solidFill>
                  <a:srgbClr val="002060"/>
                </a:solidFill>
                <a:latin typeface="Bookman Old Style" panose="02050604050505020204" pitchFamily="18" charset="0"/>
              </a:rPr>
              <a:t>» nullità negli atti del procedimento di vendita, essendo parte del meccanismo della tutela in </a:t>
            </a:r>
            <a:r>
              <a:rPr lang="it-IT" sz="3200" i="1" dirty="0" smtClean="0">
                <a:solidFill>
                  <a:srgbClr val="002060"/>
                </a:solidFill>
                <a:latin typeface="Bookman Old Style" panose="02050604050505020204" pitchFamily="18" charset="0"/>
              </a:rPr>
              <a:t>senso ampio;</a:t>
            </a:r>
          </a:p>
          <a:p>
            <a:pPr marL="0" indent="0" algn="just">
              <a:buNone/>
            </a:pPr>
            <a:r>
              <a:rPr lang="it-IT" sz="3200" dirty="0" smtClean="0">
                <a:solidFill>
                  <a:srgbClr val="002060"/>
                </a:solidFill>
                <a:latin typeface="Bookman Old Style" panose="02050604050505020204" pitchFamily="18" charset="0"/>
              </a:rPr>
              <a:t>2) Deve vigilare sui propri ausiliari (e soprattutto sull’operato dell’esperto stimatore) al fine di «</a:t>
            </a:r>
            <a:r>
              <a:rPr lang="it-IT" sz="3200" i="1" dirty="0" smtClean="0">
                <a:solidFill>
                  <a:srgbClr val="002060"/>
                </a:solidFill>
                <a:latin typeface="Bookman Old Style" panose="02050604050505020204" pitchFamily="18" charset="0"/>
              </a:rPr>
              <a:t>blindare</a:t>
            </a:r>
            <a:r>
              <a:rPr lang="it-IT" sz="3200" dirty="0" smtClean="0">
                <a:solidFill>
                  <a:srgbClr val="002060"/>
                </a:solidFill>
                <a:latin typeface="Bookman Old Style" panose="02050604050505020204" pitchFamily="18" charset="0"/>
              </a:rPr>
              <a:t>» l’acquisto dell’aggiudicatario, attraverso una analitica e corretta rappresentazione dello stato di fatto e di diritto del bene oggetto di vendita, così ponendosi in chiave preventiva in ordine alla tutela </a:t>
            </a:r>
            <a:r>
              <a:rPr lang="it-IT" sz="3200" i="1" dirty="0" smtClean="0">
                <a:solidFill>
                  <a:srgbClr val="002060"/>
                </a:solidFill>
                <a:latin typeface="Bookman Old Style" panose="02050604050505020204" pitchFamily="18" charset="0"/>
              </a:rPr>
              <a:t>in senso stretto</a:t>
            </a:r>
            <a:r>
              <a:rPr lang="it-IT" sz="3200" dirty="0" smtClean="0">
                <a:solidFill>
                  <a:srgbClr val="002060"/>
                </a:solidFill>
                <a:latin typeface="Bookman Old Style" panose="02050604050505020204" pitchFamily="18" charset="0"/>
              </a:rPr>
              <a:t>.  </a:t>
            </a:r>
            <a:endParaRPr lang="it-IT" sz="32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152799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egnaposto contenuto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1676" y="232156"/>
            <a:ext cx="4564856" cy="6086475"/>
          </a:xfrm>
        </p:spPr>
      </p:pic>
    </p:spTree>
    <p:extLst>
      <p:ext uri="{BB962C8B-B14F-4D97-AF65-F5344CB8AC3E}">
        <p14:creationId xmlns:p14="http://schemas.microsoft.com/office/powerpoint/2010/main" val="295923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185531"/>
            <a:ext cx="11675165" cy="914399"/>
          </a:xfrm>
        </p:spPr>
        <p:txBody>
          <a:bodyPr>
            <a:normAutofit/>
          </a:bodyPr>
          <a:lstStyle/>
          <a:p>
            <a:pPr algn="ctr"/>
            <a:r>
              <a:rPr lang="it-IT" sz="3200" b="1" i="1" dirty="0" smtClean="0">
                <a:solidFill>
                  <a:srgbClr val="C00000"/>
                </a:solidFill>
                <a:latin typeface="Bookman Old Style" panose="02050604050505020204" pitchFamily="18" charset="0"/>
              </a:rPr>
              <a:t>“Tutela </a:t>
            </a:r>
            <a:r>
              <a:rPr lang="it-IT" sz="3200" b="1" i="1" dirty="0">
                <a:solidFill>
                  <a:srgbClr val="C00000"/>
                </a:solidFill>
                <a:latin typeface="Bookman Old Style" panose="02050604050505020204" pitchFamily="18" charset="0"/>
              </a:rPr>
              <a:t>in senso </a:t>
            </a:r>
            <a:r>
              <a:rPr lang="it-IT" sz="3200" b="1" i="1" dirty="0" smtClean="0">
                <a:solidFill>
                  <a:srgbClr val="C00000"/>
                </a:solidFill>
                <a:latin typeface="Bookman Old Style" panose="02050604050505020204" pitchFamily="18" charset="0"/>
              </a:rPr>
              <a:t>ampio”</a:t>
            </a:r>
            <a:endParaRPr lang="it-IT" sz="32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291548" y="1099929"/>
            <a:ext cx="11595652" cy="5448095"/>
          </a:xfrm>
        </p:spPr>
        <p:txBody>
          <a:bodyPr>
            <a:normAutofit lnSpcReduction="10000"/>
          </a:bodyPr>
          <a:lstStyle/>
          <a:p>
            <a:pPr marL="514350" indent="-514350" algn="just">
              <a:buFont typeface="+mj-lt"/>
              <a:buAutoNum type="arabicPeriod"/>
            </a:pPr>
            <a:endParaRPr lang="it-IT" sz="2400" dirty="0" smtClean="0">
              <a:solidFill>
                <a:srgbClr val="002060"/>
              </a:solidFill>
              <a:latin typeface="Bookman Old Style" panose="02050604050505020204" pitchFamily="18" charset="0"/>
            </a:endParaRPr>
          </a:p>
          <a:p>
            <a:pPr marL="514350" indent="-514350" algn="just">
              <a:buFont typeface="+mj-lt"/>
              <a:buAutoNum type="arabicPeriod"/>
            </a:pPr>
            <a:r>
              <a:rPr lang="it-IT" sz="2400" dirty="0" smtClean="0">
                <a:solidFill>
                  <a:srgbClr val="002060"/>
                </a:solidFill>
                <a:latin typeface="Bookman Old Style" panose="02050604050505020204" pitchFamily="18" charset="0"/>
              </a:rPr>
              <a:t>Il principio della intangibilità della aggiudicazione (anche provvisoria)  e la salvezza dell’acquisto dell’aggiudicatario;</a:t>
            </a:r>
          </a:p>
          <a:p>
            <a:pPr marL="514350" indent="-514350" algn="just">
              <a:buFont typeface="+mj-lt"/>
              <a:buAutoNum type="arabicPeriod"/>
            </a:pPr>
            <a:endParaRPr lang="it-IT" sz="2400" dirty="0" smtClean="0">
              <a:solidFill>
                <a:srgbClr val="002060"/>
              </a:solidFill>
              <a:latin typeface="Bookman Old Style" panose="02050604050505020204" pitchFamily="18" charset="0"/>
            </a:endParaRPr>
          </a:p>
          <a:p>
            <a:pPr marL="514350" indent="-514350" algn="just">
              <a:buFont typeface="+mj-lt"/>
              <a:buAutoNum type="arabicPeriod"/>
            </a:pPr>
            <a:r>
              <a:rPr lang="it-IT" sz="2400" dirty="0" smtClean="0">
                <a:solidFill>
                  <a:srgbClr val="002060"/>
                </a:solidFill>
                <a:latin typeface="Bookman Old Style" panose="02050604050505020204" pitchFamily="18" charset="0"/>
              </a:rPr>
              <a:t>Declinazione concreta della tutela c.d. ampia:</a:t>
            </a:r>
          </a:p>
          <a:p>
            <a:pPr marL="0" indent="0" algn="just">
              <a:buNone/>
            </a:pPr>
            <a:r>
              <a:rPr lang="it-IT" sz="2400" dirty="0" smtClean="0">
                <a:solidFill>
                  <a:srgbClr val="002060"/>
                </a:solidFill>
                <a:latin typeface="Bookman Old Style" panose="02050604050505020204" pitchFamily="18" charset="0"/>
              </a:rPr>
              <a:t>a) Rispetto alla mancanza delle condizioni dell’azione ( SU 21110 2012); </a:t>
            </a:r>
          </a:p>
          <a:p>
            <a:pPr marL="0" indent="0" algn="just">
              <a:buNone/>
            </a:pPr>
            <a:r>
              <a:rPr lang="it-IT" sz="2400" dirty="0" smtClean="0">
                <a:solidFill>
                  <a:srgbClr val="002060"/>
                </a:solidFill>
                <a:latin typeface="Bookman Old Style" panose="02050604050505020204" pitchFamily="18" charset="0"/>
              </a:rPr>
              <a:t>b) Rispetto ai vizi degli atti esecutivi, con la distinzione tra vizio antecedente la vendita ( di cui all’art.2929 c.c.) e vizio proprio del subprocedimento di vendita; </a:t>
            </a:r>
          </a:p>
          <a:p>
            <a:pPr marL="0" indent="0" algn="just">
              <a:buNone/>
            </a:pPr>
            <a:r>
              <a:rPr lang="it-IT" sz="2400" dirty="0" smtClean="0">
                <a:solidFill>
                  <a:srgbClr val="002060"/>
                </a:solidFill>
                <a:latin typeface="Bookman Old Style" panose="02050604050505020204" pitchFamily="18" charset="0"/>
              </a:rPr>
              <a:t>c) Rispetto alla estinzione /chiusura del procedimento di espropriazione (art.632, secondo comma,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 e 187 bis </a:t>
            </a:r>
            <a:r>
              <a:rPr lang="it-IT" sz="2400" dirty="0" err="1" smtClean="0">
                <a:solidFill>
                  <a:srgbClr val="002060"/>
                </a:solidFill>
                <a:latin typeface="Bookman Old Style" panose="02050604050505020204" pitchFamily="18" charset="0"/>
              </a:rPr>
              <a:t>disp</a:t>
            </a:r>
            <a:r>
              <a:rPr lang="it-IT" sz="2400" dirty="0" smtClean="0">
                <a:solidFill>
                  <a:srgbClr val="002060"/>
                </a:solidFill>
                <a:latin typeface="Bookman Old Style" panose="02050604050505020204" pitchFamily="18" charset="0"/>
              </a:rPr>
              <a:t>. </a:t>
            </a:r>
            <a:r>
              <a:rPr lang="it-IT" sz="2400" dirty="0" err="1" smtClean="0">
                <a:solidFill>
                  <a:srgbClr val="002060"/>
                </a:solidFill>
                <a:latin typeface="Bookman Old Style" panose="02050604050505020204" pitchFamily="18" charset="0"/>
              </a:rPr>
              <a:t>att</a:t>
            </a:r>
            <a:r>
              <a:rPr lang="it-IT" sz="2400" dirty="0" smtClean="0">
                <a:solidFill>
                  <a:srgbClr val="002060"/>
                </a:solidFill>
                <a:latin typeface="Bookman Old Style" panose="02050604050505020204" pitchFamily="18" charset="0"/>
              </a:rPr>
              <a:t>. </a:t>
            </a:r>
            <a:r>
              <a:rPr lang="it-IT" sz="2400" dirty="0" err="1" smtClean="0">
                <a:solidFill>
                  <a:srgbClr val="002060"/>
                </a:solidFill>
                <a:latin typeface="Bookman Old Style" panose="02050604050505020204" pitchFamily="18" charset="0"/>
              </a:rPr>
              <a:t>c.p.c.</a:t>
            </a:r>
            <a:r>
              <a:rPr lang="it-IT" sz="2400" dirty="0" smtClean="0">
                <a:solidFill>
                  <a:srgbClr val="002060"/>
                </a:solidFill>
                <a:latin typeface="Bookman Old Style" panose="02050604050505020204" pitchFamily="18" charset="0"/>
              </a:rPr>
              <a:t>);</a:t>
            </a:r>
          </a:p>
          <a:p>
            <a:pPr marL="0" indent="0" algn="just">
              <a:buNone/>
            </a:pPr>
            <a:r>
              <a:rPr lang="it-IT" sz="2400" dirty="0" smtClean="0">
                <a:solidFill>
                  <a:srgbClr val="002060"/>
                </a:solidFill>
                <a:latin typeface="Bookman Old Style" panose="02050604050505020204" pitchFamily="18" charset="0"/>
              </a:rPr>
              <a:t>d) Rispetto ad altri eventi «</a:t>
            </a:r>
            <a:r>
              <a:rPr lang="it-IT" sz="2400" i="1" dirty="0" smtClean="0">
                <a:solidFill>
                  <a:srgbClr val="002060"/>
                </a:solidFill>
                <a:latin typeface="Bookman Old Style" panose="02050604050505020204" pitchFamily="18" charset="0"/>
              </a:rPr>
              <a:t>esterni</a:t>
            </a:r>
            <a:r>
              <a:rPr lang="it-IT" sz="2400" dirty="0" smtClean="0">
                <a:solidFill>
                  <a:srgbClr val="002060"/>
                </a:solidFill>
                <a:latin typeface="Bookman Old Style" panose="02050604050505020204" pitchFamily="18" charset="0"/>
              </a:rPr>
              <a:t>» al procedimento di </a:t>
            </a:r>
            <a:r>
              <a:rPr lang="it-IT" sz="2400" dirty="0">
                <a:solidFill>
                  <a:srgbClr val="002060"/>
                </a:solidFill>
                <a:latin typeface="Bookman Old Style" panose="02050604050505020204" pitchFamily="18" charset="0"/>
              </a:rPr>
              <a:t>espropriazione </a:t>
            </a:r>
            <a:r>
              <a:rPr lang="it-IT" sz="2400" dirty="0" smtClean="0">
                <a:solidFill>
                  <a:srgbClr val="002060"/>
                </a:solidFill>
                <a:latin typeface="Bookman Old Style" panose="02050604050505020204" pitchFamily="18" charset="0"/>
              </a:rPr>
              <a:t>(ipotesi varie, tra cui Concordato </a:t>
            </a:r>
            <a:r>
              <a:rPr lang="it-IT" sz="2400" dirty="0">
                <a:solidFill>
                  <a:srgbClr val="002060"/>
                </a:solidFill>
                <a:latin typeface="Bookman Old Style" panose="02050604050505020204" pitchFamily="18" charset="0"/>
              </a:rPr>
              <a:t>preventivo, Crisi da </a:t>
            </a:r>
            <a:r>
              <a:rPr lang="it-IT" sz="2400" dirty="0" err="1">
                <a:solidFill>
                  <a:srgbClr val="002060"/>
                </a:solidFill>
                <a:latin typeface="Bookman Old Style" panose="02050604050505020204" pitchFamily="18" charset="0"/>
              </a:rPr>
              <a:t>sovraindebitamento</a:t>
            </a:r>
            <a:r>
              <a:rPr lang="it-IT" sz="2400" dirty="0">
                <a:solidFill>
                  <a:srgbClr val="002060"/>
                </a:solidFill>
                <a:latin typeface="Bookman Old Style" panose="02050604050505020204" pitchFamily="18" charset="0"/>
              </a:rPr>
              <a:t>, Normativa antiusura,  Misure antimafia e misure reali in generale</a:t>
            </a:r>
            <a:r>
              <a:rPr lang="it-IT" sz="2400" dirty="0" smtClean="0">
                <a:solidFill>
                  <a:srgbClr val="002060"/>
                </a:solidFill>
                <a:latin typeface="Bookman Old Style" panose="02050604050505020204" pitchFamily="18" charset="0"/>
              </a:rPr>
              <a:t>).   </a:t>
            </a:r>
            <a:endParaRPr lang="it-IT" sz="24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916087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3957" y="1"/>
            <a:ext cx="10515600" cy="798490"/>
          </a:xfrm>
        </p:spPr>
        <p:txBody>
          <a:bodyPr>
            <a:normAutofit fontScale="90000"/>
          </a:bodyPr>
          <a:lstStyle/>
          <a:p>
            <a:pPr algn="ctr"/>
            <a:r>
              <a:rPr lang="it-IT" sz="2800" b="1" i="1" dirty="0" smtClean="0">
                <a:solidFill>
                  <a:srgbClr val="C00000"/>
                </a:solidFill>
                <a:latin typeface="Bookman Old Style" panose="02050604050505020204" pitchFamily="18" charset="0"/>
              </a:rPr>
              <a:t>La tutela c.d. ampia - Quadro normativo di riferimento</a:t>
            </a:r>
            <a:endParaRPr lang="it-IT" sz="28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 y="798490"/>
            <a:ext cx="12192000" cy="5962917"/>
          </a:xfrm>
        </p:spPr>
        <p:txBody>
          <a:bodyPr>
            <a:normAutofit lnSpcReduction="10000"/>
          </a:bodyPr>
          <a:lstStyle/>
          <a:p>
            <a:pPr marL="0" indent="0" algn="just">
              <a:buNone/>
            </a:pPr>
            <a:r>
              <a:rPr lang="it-IT" sz="1800" dirty="0" smtClean="0">
                <a:solidFill>
                  <a:srgbClr val="002060"/>
                </a:solidFill>
                <a:latin typeface="Bookman Old Style" panose="02050604050505020204" pitchFamily="18" charset="0"/>
              </a:rPr>
              <a:t>Nel nostro ordinamento si rinvengono diversi indici normativi cui </a:t>
            </a:r>
            <a:r>
              <a:rPr lang="it-IT" sz="1800" dirty="0">
                <a:solidFill>
                  <a:srgbClr val="002060"/>
                </a:solidFill>
                <a:latin typeface="Bookman Old Style" panose="02050604050505020204" pitchFamily="18" charset="0"/>
              </a:rPr>
              <a:t>ancorare il principio dell’intangibilità </a:t>
            </a:r>
            <a:r>
              <a:rPr lang="it-IT" sz="1800" dirty="0" smtClean="0">
                <a:solidFill>
                  <a:srgbClr val="002060"/>
                </a:solidFill>
                <a:latin typeface="Bookman Old Style" panose="02050604050505020204" pitchFamily="18" charset="0"/>
              </a:rPr>
              <a:t>dell’aggiudicazione e per esso, la salvezza dell’acquisto dell’aggiudicatario. </a:t>
            </a:r>
          </a:p>
          <a:p>
            <a:pPr marL="0" indent="0" algn="just">
              <a:buNone/>
            </a:pPr>
            <a:r>
              <a:rPr lang="it-IT" sz="1800" b="1" dirty="0" smtClean="0">
                <a:solidFill>
                  <a:srgbClr val="002060"/>
                </a:solidFill>
                <a:latin typeface="Bookman Old Style" panose="02050604050505020204" pitchFamily="18" charset="0"/>
              </a:rPr>
              <a:t>In via immediata:</a:t>
            </a:r>
          </a:p>
          <a:p>
            <a:pPr marL="0" indent="0" algn="just">
              <a:buNone/>
            </a:pPr>
            <a:r>
              <a:rPr lang="it-IT" sz="1800" b="1" dirty="0" smtClean="0">
                <a:solidFill>
                  <a:srgbClr val="002060"/>
                </a:solidFill>
                <a:latin typeface="Bookman Old Style" panose="02050604050505020204" pitchFamily="18" charset="0"/>
              </a:rPr>
              <a:t>Art.2929 c.c. </a:t>
            </a:r>
            <a:r>
              <a:rPr lang="it-IT" sz="1800" dirty="0">
                <a:solidFill>
                  <a:srgbClr val="002060"/>
                </a:solidFill>
                <a:latin typeface="Bookman Old Style" panose="02050604050505020204" pitchFamily="18" charset="0"/>
              </a:rPr>
              <a:t>( «La nullità degli atti esecutivi che hanno preceduto la vendita </a:t>
            </a:r>
            <a:r>
              <a:rPr lang="it-IT" sz="1800" dirty="0" smtClean="0">
                <a:solidFill>
                  <a:srgbClr val="002060"/>
                </a:solidFill>
                <a:latin typeface="Bookman Old Style" panose="02050604050505020204" pitchFamily="18" charset="0"/>
              </a:rPr>
              <a:t>o l'assegnazione </a:t>
            </a:r>
            <a:r>
              <a:rPr lang="it-IT" sz="1800" dirty="0">
                <a:solidFill>
                  <a:srgbClr val="002060"/>
                </a:solidFill>
                <a:latin typeface="Bookman Old Style" panose="02050604050505020204" pitchFamily="18" charset="0"/>
              </a:rPr>
              <a:t>non ha effetto riguardo all'acquirente o all'assegnatario, salvo il caso di collusione con il creditore procedente</a:t>
            </a:r>
            <a:r>
              <a:rPr lang="it-IT" sz="1800" dirty="0" smtClean="0">
                <a:solidFill>
                  <a:srgbClr val="002060"/>
                </a:solidFill>
                <a:latin typeface="Bookman Old Style" panose="02050604050505020204" pitchFamily="18" charset="0"/>
              </a:rPr>
              <a:t>. Gli </a:t>
            </a:r>
            <a:r>
              <a:rPr lang="it-IT" sz="1800" dirty="0">
                <a:solidFill>
                  <a:srgbClr val="002060"/>
                </a:solidFill>
                <a:latin typeface="Bookman Old Style" panose="02050604050505020204" pitchFamily="18" charset="0"/>
              </a:rPr>
              <a:t>altri creditori non sono in nessun caso tenuti a restituire quanto hanno ricevuto per effetto </a:t>
            </a:r>
            <a:r>
              <a:rPr lang="it-IT" sz="1800" dirty="0" smtClean="0">
                <a:solidFill>
                  <a:srgbClr val="002060"/>
                </a:solidFill>
                <a:latin typeface="Bookman Old Style" panose="02050604050505020204" pitchFamily="18" charset="0"/>
              </a:rPr>
              <a:t>dell'esecuzione.»); </a:t>
            </a:r>
          </a:p>
          <a:p>
            <a:pPr marL="0" indent="0" algn="just">
              <a:buNone/>
            </a:pPr>
            <a:r>
              <a:rPr lang="it-IT" sz="1800" b="1" dirty="0" smtClean="0">
                <a:solidFill>
                  <a:srgbClr val="002060"/>
                </a:solidFill>
                <a:latin typeface="Bookman Old Style" panose="02050604050505020204" pitchFamily="18" charset="0"/>
              </a:rPr>
              <a:t>Art. 632, secondo comma, </a:t>
            </a:r>
            <a:r>
              <a:rPr lang="it-IT" sz="1800" b="1" dirty="0" err="1" smtClean="0">
                <a:solidFill>
                  <a:srgbClr val="002060"/>
                </a:solidFill>
                <a:latin typeface="Bookman Old Style" panose="02050604050505020204" pitchFamily="18" charset="0"/>
              </a:rPr>
              <a:t>c.p.c.</a:t>
            </a:r>
            <a:r>
              <a:rPr lang="it-IT" sz="1800" b="1" dirty="0" smtClean="0">
                <a:solidFill>
                  <a:srgbClr val="002060"/>
                </a:solidFill>
                <a:latin typeface="Bookman Old Style" panose="02050604050505020204" pitchFamily="18" charset="0"/>
              </a:rPr>
              <a:t> </a:t>
            </a:r>
            <a:r>
              <a:rPr lang="it-IT" sz="1800" dirty="0" smtClean="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«Se l'estinzione del processo esecutivo si verifica prima dell'aggiudicazione o dell'assegnazione, essa rende inefficaci gli atti </a:t>
            </a:r>
            <a:r>
              <a:rPr lang="it-IT" sz="1800" dirty="0" smtClean="0">
                <a:solidFill>
                  <a:srgbClr val="002060"/>
                </a:solidFill>
                <a:latin typeface="Bookman Old Style" panose="02050604050505020204" pitchFamily="18" charset="0"/>
              </a:rPr>
              <a:t>compiuti; </a:t>
            </a:r>
            <a:r>
              <a:rPr lang="it-IT" sz="1800" dirty="0">
                <a:solidFill>
                  <a:srgbClr val="002060"/>
                </a:solidFill>
                <a:latin typeface="Bookman Old Style" panose="02050604050505020204" pitchFamily="18" charset="0"/>
              </a:rPr>
              <a:t>se avviene dopo l'aggiudicazione o l'assegnazione, la somma ricavata è consegnata al </a:t>
            </a:r>
            <a:r>
              <a:rPr lang="it-IT" sz="1800" dirty="0" smtClean="0">
                <a:solidFill>
                  <a:srgbClr val="002060"/>
                </a:solidFill>
                <a:latin typeface="Bookman Old Style" panose="02050604050505020204" pitchFamily="18" charset="0"/>
              </a:rPr>
              <a:t>debitore.»);</a:t>
            </a:r>
          </a:p>
          <a:p>
            <a:pPr marL="0" indent="0" algn="just">
              <a:buNone/>
            </a:pPr>
            <a:r>
              <a:rPr lang="it-IT" sz="1800" b="1" dirty="0" smtClean="0">
                <a:solidFill>
                  <a:srgbClr val="002060"/>
                </a:solidFill>
                <a:latin typeface="Bookman Old Style" panose="02050604050505020204" pitchFamily="18" charset="0"/>
              </a:rPr>
              <a:t>Art.187 bis </a:t>
            </a:r>
            <a:r>
              <a:rPr lang="it-IT" sz="1800" b="1" dirty="0" err="1" smtClean="0">
                <a:solidFill>
                  <a:srgbClr val="002060"/>
                </a:solidFill>
                <a:latin typeface="Bookman Old Style" panose="02050604050505020204" pitchFamily="18" charset="0"/>
              </a:rPr>
              <a:t>disp</a:t>
            </a:r>
            <a:r>
              <a:rPr lang="it-IT" sz="1800" b="1" dirty="0" smtClean="0">
                <a:solidFill>
                  <a:srgbClr val="002060"/>
                </a:solidFill>
                <a:latin typeface="Bookman Old Style" panose="02050604050505020204" pitchFamily="18" charset="0"/>
              </a:rPr>
              <a:t>. </a:t>
            </a:r>
            <a:r>
              <a:rPr lang="it-IT" sz="1800" b="1" dirty="0" err="1" smtClean="0">
                <a:solidFill>
                  <a:srgbClr val="002060"/>
                </a:solidFill>
                <a:latin typeface="Bookman Old Style" panose="02050604050505020204" pitchFamily="18" charset="0"/>
              </a:rPr>
              <a:t>att</a:t>
            </a:r>
            <a:r>
              <a:rPr lang="it-IT" sz="1800" b="1" dirty="0" smtClean="0">
                <a:solidFill>
                  <a:srgbClr val="002060"/>
                </a:solidFill>
                <a:latin typeface="Bookman Old Style" panose="02050604050505020204" pitchFamily="18" charset="0"/>
              </a:rPr>
              <a:t>. </a:t>
            </a:r>
            <a:r>
              <a:rPr lang="it-IT" sz="1800" b="1" dirty="0" err="1" smtClean="0">
                <a:solidFill>
                  <a:srgbClr val="002060"/>
                </a:solidFill>
                <a:latin typeface="Bookman Old Style" panose="02050604050505020204" pitchFamily="18" charset="0"/>
              </a:rPr>
              <a:t>c.p.c.</a:t>
            </a:r>
            <a:r>
              <a:rPr lang="it-IT" sz="1800" b="1" dirty="0">
                <a:solidFill>
                  <a:srgbClr val="002060"/>
                </a:solidFill>
                <a:latin typeface="Bookman Old Style" panose="02050604050505020204" pitchFamily="18" charset="0"/>
              </a:rPr>
              <a:t> </a:t>
            </a:r>
            <a:r>
              <a:rPr lang="it-IT" sz="1800" dirty="0" smtClean="0">
                <a:solidFill>
                  <a:srgbClr val="002060"/>
                </a:solidFill>
                <a:latin typeface="Bookman Old Style" panose="02050604050505020204" pitchFamily="18" charset="0"/>
              </a:rPr>
              <a:t>(«In </a:t>
            </a:r>
            <a:r>
              <a:rPr lang="it-IT" sz="1800" dirty="0">
                <a:solidFill>
                  <a:srgbClr val="002060"/>
                </a:solidFill>
                <a:latin typeface="Bookman Old Style" panose="02050604050505020204" pitchFamily="18" charset="0"/>
              </a:rPr>
              <a:t>ogni caso di estinzione o di chiusura anticipata del processo esecutivo avvenuta dopo l'aggiudicazione, anche provvisoria, o l'assegnazione, restano fermi nei confronti dei terzi aggiudicatari o assegnatari, in forza dell'articolo 632, secondo comma, del codice, gli effetti di tali atti. Dopo il compimento degli stessi atti, l'istanza di cui all'articolo 495 del codice non è più </a:t>
            </a:r>
            <a:r>
              <a:rPr lang="it-IT" sz="1800" dirty="0" smtClean="0">
                <a:solidFill>
                  <a:srgbClr val="002060"/>
                </a:solidFill>
                <a:latin typeface="Bookman Old Style" panose="02050604050505020204" pitchFamily="18" charset="0"/>
              </a:rPr>
              <a:t>procedibile»)</a:t>
            </a:r>
          </a:p>
          <a:p>
            <a:pPr marL="0" indent="0" algn="just">
              <a:buNone/>
            </a:pPr>
            <a:r>
              <a:rPr lang="it-IT" sz="1800" b="1" dirty="0" smtClean="0">
                <a:solidFill>
                  <a:srgbClr val="002060"/>
                </a:solidFill>
                <a:latin typeface="Bookman Old Style" panose="02050604050505020204" pitchFamily="18" charset="0"/>
              </a:rPr>
              <a:t>Art. 18 L.F. </a:t>
            </a:r>
            <a:r>
              <a:rPr lang="it-IT" sz="1800" dirty="0">
                <a:solidFill>
                  <a:srgbClr val="002060"/>
                </a:solidFill>
                <a:latin typeface="Bookman Old Style" panose="02050604050505020204" pitchFamily="18" charset="0"/>
              </a:rPr>
              <a:t>( «Se il fallimento </a:t>
            </a:r>
            <a:r>
              <a:rPr lang="it-IT" sz="1800" dirty="0" err="1" smtClean="0">
                <a:solidFill>
                  <a:srgbClr val="002060"/>
                </a:solidFill>
                <a:latin typeface="Bookman Old Style" panose="02050604050505020204" pitchFamily="18" charset="0"/>
              </a:rPr>
              <a:t>é</a:t>
            </a:r>
            <a:r>
              <a:rPr lang="it-IT" sz="1800" dirty="0" smtClean="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revocato, restano salvi gli effetti </a:t>
            </a:r>
            <a:r>
              <a:rPr lang="it-IT" sz="1800" dirty="0" smtClean="0">
                <a:solidFill>
                  <a:srgbClr val="002060"/>
                </a:solidFill>
                <a:latin typeface="Bookman Old Style" panose="02050604050505020204" pitchFamily="18" charset="0"/>
              </a:rPr>
              <a:t>degli atti legalmente compiuti dagli organi della procedura»)</a:t>
            </a:r>
          </a:p>
          <a:p>
            <a:pPr marL="0" indent="0" algn="just">
              <a:buNone/>
            </a:pPr>
            <a:r>
              <a:rPr lang="it-IT" sz="1800" b="1" dirty="0" smtClean="0">
                <a:solidFill>
                  <a:srgbClr val="002060"/>
                </a:solidFill>
                <a:latin typeface="Bookman Old Style" panose="02050604050505020204" pitchFamily="18" charset="0"/>
              </a:rPr>
              <a:t>In generale</a:t>
            </a:r>
            <a:r>
              <a:rPr lang="it-IT" sz="1800" dirty="0" smtClean="0">
                <a:solidFill>
                  <a:srgbClr val="002060"/>
                </a:solidFill>
                <a:latin typeface="Bookman Old Style" panose="02050604050505020204" pitchFamily="18" charset="0"/>
              </a:rPr>
              <a:t>: il progressivo rafforzamento della posizione dell'aggiudicatario quanto più il processo esecutivo si avvicina al momento della vendita; la riformulazione dell’art.</a:t>
            </a:r>
            <a:r>
              <a:rPr lang="it-IT" sz="1800" b="1" dirty="0" smtClean="0">
                <a:solidFill>
                  <a:srgbClr val="002060"/>
                </a:solidFill>
                <a:latin typeface="Bookman Old Style" panose="02050604050505020204" pitchFamily="18" charset="0"/>
              </a:rPr>
              <a:t>495</a:t>
            </a:r>
            <a:r>
              <a:rPr lang="it-IT" sz="1800" dirty="0" smtClean="0">
                <a:solidFill>
                  <a:srgbClr val="002060"/>
                </a:solidFill>
                <a:latin typeface="Bookman Old Style" panose="02050604050505020204" pitchFamily="18" charset="0"/>
              </a:rPr>
              <a:t> </a:t>
            </a:r>
            <a:r>
              <a:rPr lang="it-IT" sz="1800" dirty="0" err="1" smtClean="0">
                <a:solidFill>
                  <a:srgbClr val="002060"/>
                </a:solidFill>
                <a:latin typeface="Bookman Old Style" panose="02050604050505020204" pitchFamily="18" charset="0"/>
              </a:rPr>
              <a:t>c.p.c.</a:t>
            </a:r>
            <a:r>
              <a:rPr lang="it-IT" sz="1800" dirty="0" smtClean="0">
                <a:solidFill>
                  <a:srgbClr val="002060"/>
                </a:solidFill>
                <a:latin typeface="Bookman Old Style" panose="02050604050505020204" pitchFamily="18" charset="0"/>
              </a:rPr>
              <a:t> in ordine allo sbarramento « prima che sia disposta la vendita o la assegnazione»; la previsione di un </a:t>
            </a:r>
            <a:r>
              <a:rPr lang="it-IT" sz="1800" i="1" dirty="0" err="1" smtClean="0">
                <a:solidFill>
                  <a:srgbClr val="002060"/>
                </a:solidFill>
                <a:latin typeface="Bookman Old Style" panose="02050604050505020204" pitchFamily="18" charset="0"/>
              </a:rPr>
              <a:t>dies</a:t>
            </a:r>
            <a:r>
              <a:rPr lang="it-IT" sz="1800" i="1" dirty="0" smtClean="0">
                <a:solidFill>
                  <a:srgbClr val="002060"/>
                </a:solidFill>
                <a:latin typeface="Bookman Old Style" panose="02050604050505020204" pitchFamily="18" charset="0"/>
              </a:rPr>
              <a:t> ad </a:t>
            </a:r>
            <a:r>
              <a:rPr lang="it-IT" sz="1800" i="1" dirty="0" err="1" smtClean="0">
                <a:solidFill>
                  <a:srgbClr val="002060"/>
                </a:solidFill>
                <a:latin typeface="Bookman Old Style" panose="02050604050505020204" pitchFamily="18" charset="0"/>
              </a:rPr>
              <a:t>quem</a:t>
            </a:r>
            <a:r>
              <a:rPr lang="it-IT" sz="1800" i="1" dirty="0" smtClean="0">
                <a:solidFill>
                  <a:srgbClr val="002060"/>
                </a:solidFill>
                <a:latin typeface="Bookman Old Style" panose="02050604050505020204" pitchFamily="18" charset="0"/>
              </a:rPr>
              <a:t> </a:t>
            </a:r>
            <a:r>
              <a:rPr lang="it-IT" sz="1800" dirty="0" smtClean="0">
                <a:solidFill>
                  <a:srgbClr val="002060"/>
                </a:solidFill>
                <a:latin typeface="Bookman Old Style" panose="02050604050505020204" pitchFamily="18" charset="0"/>
              </a:rPr>
              <a:t>per poter sospendere ex art. </a:t>
            </a:r>
            <a:r>
              <a:rPr lang="it-IT" sz="1800" b="1" dirty="0" smtClean="0">
                <a:solidFill>
                  <a:srgbClr val="002060"/>
                </a:solidFill>
                <a:latin typeface="Bookman Old Style" panose="02050604050505020204" pitchFamily="18" charset="0"/>
              </a:rPr>
              <a:t>624 bis </a:t>
            </a:r>
            <a:r>
              <a:rPr lang="it-IT" sz="1800" dirty="0" err="1" smtClean="0">
                <a:solidFill>
                  <a:srgbClr val="002060"/>
                </a:solidFill>
                <a:latin typeface="Bookman Old Style" panose="02050604050505020204" pitchFamily="18" charset="0"/>
              </a:rPr>
              <a:t>c.p.c.</a:t>
            </a:r>
            <a:r>
              <a:rPr lang="it-IT" sz="1800" dirty="0" smtClean="0">
                <a:solidFill>
                  <a:srgbClr val="002060"/>
                </a:solidFill>
                <a:latin typeface="Bookman Old Style" panose="02050604050505020204" pitchFamily="18" charset="0"/>
              </a:rPr>
              <a:t> la procedura esecutiva (ovvero venti giorni prima della scadenza  del termine per la presentazione delle offerte); il necessario consenso anche dell'offerente che abbia prestato cauzione, per il rinvio della vendita ex art. </a:t>
            </a:r>
            <a:r>
              <a:rPr lang="it-IT" sz="1800" b="1" dirty="0" smtClean="0">
                <a:solidFill>
                  <a:srgbClr val="002060"/>
                </a:solidFill>
                <a:latin typeface="Bookman Old Style" panose="02050604050505020204" pitchFamily="18" charset="0"/>
              </a:rPr>
              <a:t>161 bis </a:t>
            </a:r>
            <a:r>
              <a:rPr lang="it-IT" sz="1800" b="1" dirty="0" err="1" smtClean="0">
                <a:solidFill>
                  <a:srgbClr val="002060"/>
                </a:solidFill>
                <a:latin typeface="Bookman Old Style" panose="02050604050505020204" pitchFamily="18" charset="0"/>
              </a:rPr>
              <a:t>disp</a:t>
            </a:r>
            <a:r>
              <a:rPr lang="it-IT" sz="1800" b="1" dirty="0" smtClean="0">
                <a:solidFill>
                  <a:srgbClr val="002060"/>
                </a:solidFill>
                <a:latin typeface="Bookman Old Style" panose="02050604050505020204" pitchFamily="18" charset="0"/>
              </a:rPr>
              <a:t>. </a:t>
            </a:r>
            <a:r>
              <a:rPr lang="it-IT" sz="1800" b="1" dirty="0" err="1" smtClean="0">
                <a:solidFill>
                  <a:srgbClr val="002060"/>
                </a:solidFill>
                <a:latin typeface="Bookman Old Style" panose="02050604050505020204" pitchFamily="18" charset="0"/>
              </a:rPr>
              <a:t>att</a:t>
            </a:r>
            <a:r>
              <a:rPr lang="it-IT" sz="1800" b="1" dirty="0" smtClean="0">
                <a:solidFill>
                  <a:srgbClr val="002060"/>
                </a:solidFill>
                <a:latin typeface="Bookman Old Style" panose="02050604050505020204" pitchFamily="18" charset="0"/>
              </a:rPr>
              <a:t>. </a:t>
            </a:r>
            <a:r>
              <a:rPr lang="it-IT" sz="1800" dirty="0" err="1" smtClean="0">
                <a:solidFill>
                  <a:srgbClr val="002060"/>
                </a:solidFill>
                <a:latin typeface="Bookman Old Style" panose="02050604050505020204" pitchFamily="18" charset="0"/>
              </a:rPr>
              <a:t>cpc</a:t>
            </a:r>
            <a:r>
              <a:rPr lang="it-IT" sz="1800" dirty="0" smtClean="0">
                <a:solidFill>
                  <a:srgbClr val="002060"/>
                </a:solidFill>
                <a:latin typeface="Bookman Old Style" panose="02050604050505020204" pitchFamily="18" charset="0"/>
              </a:rPr>
              <a:t>.  </a:t>
            </a:r>
            <a:endParaRPr lang="it-IT" sz="18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494364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1669" y="120427"/>
            <a:ext cx="11874320" cy="1437917"/>
          </a:xfrm>
        </p:spPr>
        <p:txBody>
          <a:bodyPr>
            <a:normAutofit fontScale="90000"/>
          </a:bodyPr>
          <a:lstStyle/>
          <a:p>
            <a:pPr algn="ctr"/>
            <a:r>
              <a:rPr lang="it-IT" sz="2800" b="1" i="1" dirty="0" smtClean="0">
                <a:solidFill>
                  <a:srgbClr val="C00000"/>
                </a:solidFill>
                <a:latin typeface="Bookman Old Style" panose="02050604050505020204" pitchFamily="18" charset="0"/>
              </a:rPr>
              <a:t/>
            </a:r>
            <a:br>
              <a:rPr lang="it-IT" sz="2800" b="1" i="1" dirty="0" smtClean="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
            </a:r>
            <a:br>
              <a:rPr lang="it-IT" sz="2800" b="1" i="1" dirty="0" smtClean="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Art.2929 c.c.</a:t>
            </a:r>
            <a:br>
              <a:rPr lang="it-IT" sz="2800" b="1" i="1" dirty="0" smtClean="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Vizio dell’atto esecutivo antecedente la vendita</a:t>
            </a:r>
            <a:br>
              <a:rPr lang="it-IT" sz="2800" b="1" i="1" dirty="0" smtClean="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SU </a:t>
            </a:r>
            <a:r>
              <a:rPr lang="it-IT" sz="2800" b="1" i="1" dirty="0">
                <a:solidFill>
                  <a:srgbClr val="C00000"/>
                </a:solidFill>
                <a:latin typeface="Bookman Old Style" panose="02050604050505020204" pitchFamily="18" charset="0"/>
              </a:rPr>
              <a:t>28.11.2012 n. 21110</a:t>
            </a:r>
            <a:r>
              <a:rPr lang="it-IT" sz="2800" b="1" i="1" dirty="0" smtClean="0">
                <a:solidFill>
                  <a:srgbClr val="C00000"/>
                </a:solidFill>
                <a:latin typeface="Bookman Old Style" panose="02050604050505020204" pitchFamily="18" charset="0"/>
              </a:rPr>
              <a:t/>
            </a:r>
            <a:br>
              <a:rPr lang="it-IT" sz="2800" b="1" i="1" dirty="0" smtClean="0">
                <a:solidFill>
                  <a:srgbClr val="C00000"/>
                </a:solidFill>
                <a:latin typeface="Bookman Old Style" panose="02050604050505020204" pitchFamily="18" charset="0"/>
              </a:rPr>
            </a:br>
            <a:r>
              <a:rPr lang="it-IT" sz="2800" b="1" i="1" dirty="0">
                <a:solidFill>
                  <a:srgbClr val="C00000"/>
                </a:solidFill>
                <a:latin typeface="Bookman Old Style" panose="02050604050505020204" pitchFamily="18" charset="0"/>
              </a:rPr>
              <a:t/>
            </a:r>
            <a:br>
              <a:rPr lang="it-IT" sz="2800" b="1" i="1" dirty="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
            </a:r>
            <a:br>
              <a:rPr lang="it-IT" sz="2800" b="1" i="1" dirty="0" smtClean="0">
                <a:solidFill>
                  <a:srgbClr val="C00000"/>
                </a:solidFill>
                <a:latin typeface="Bookman Old Style" panose="02050604050505020204" pitchFamily="18" charset="0"/>
              </a:rPr>
            </a:br>
            <a:endParaRPr lang="it-IT" sz="28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141669" y="1416676"/>
            <a:ext cx="11874320" cy="5177307"/>
          </a:xfrm>
        </p:spPr>
        <p:txBody>
          <a:bodyPr>
            <a:normAutofit/>
          </a:bodyPr>
          <a:lstStyle/>
          <a:p>
            <a:pPr marL="0" indent="0" algn="just">
              <a:buNone/>
            </a:pPr>
            <a:endParaRPr lang="it-IT" sz="1800" b="1" dirty="0" smtClean="0">
              <a:solidFill>
                <a:srgbClr val="002060"/>
              </a:solidFill>
              <a:latin typeface="Bookman Old Style" panose="02050604050505020204" pitchFamily="18" charset="0"/>
            </a:endParaRPr>
          </a:p>
          <a:p>
            <a:pPr marL="0" indent="0" algn="just">
              <a:buNone/>
            </a:pPr>
            <a:r>
              <a:rPr lang="it-IT" sz="2000" b="1" dirty="0" smtClean="0">
                <a:solidFill>
                  <a:srgbClr val="002060"/>
                </a:solidFill>
                <a:latin typeface="Bookman Old Style" panose="02050604050505020204" pitchFamily="18" charset="0"/>
              </a:rPr>
              <a:t>Art.2929 </a:t>
            </a:r>
            <a:r>
              <a:rPr lang="it-IT" sz="2000" b="1" dirty="0">
                <a:solidFill>
                  <a:srgbClr val="002060"/>
                </a:solidFill>
                <a:latin typeface="Bookman Old Style" panose="02050604050505020204" pitchFamily="18" charset="0"/>
              </a:rPr>
              <a:t>c.c., norma che disciplina le nullità antecedenti la fase della  vendita, </a:t>
            </a:r>
            <a:r>
              <a:rPr lang="it-IT" sz="2000" dirty="0">
                <a:solidFill>
                  <a:srgbClr val="002060"/>
                </a:solidFill>
                <a:latin typeface="Bookman Old Style" panose="02050604050505020204" pitchFamily="18" charset="0"/>
              </a:rPr>
              <a:t>facendo </a:t>
            </a:r>
            <a:r>
              <a:rPr lang="it-IT" sz="2000" dirty="0" smtClean="0">
                <a:solidFill>
                  <a:srgbClr val="002060"/>
                </a:solidFill>
                <a:latin typeface="Bookman Old Style" panose="02050604050505020204" pitchFamily="18" charset="0"/>
              </a:rPr>
              <a:t>salva l’aggiudicazione rispetto a dette nullità, e </a:t>
            </a:r>
            <a:r>
              <a:rPr lang="it-IT" sz="2000" dirty="0">
                <a:solidFill>
                  <a:srgbClr val="002060"/>
                </a:solidFill>
                <a:latin typeface="Bookman Old Style" panose="02050604050505020204" pitchFamily="18" charset="0"/>
              </a:rPr>
              <a:t>che, soprattutto, pone una prima importante distinzione tra vizi degli atti esecutivi che hanno preceduto la vendita o l'assegnazione, e vizi degli atti successivi, ovvero vizi propri del procedimento di </a:t>
            </a:r>
            <a:r>
              <a:rPr lang="it-IT" sz="2000" dirty="0" smtClean="0">
                <a:solidFill>
                  <a:srgbClr val="002060"/>
                </a:solidFill>
                <a:latin typeface="Bookman Old Style" panose="02050604050505020204" pitchFamily="18" charset="0"/>
              </a:rPr>
              <a:t>vendita. </a:t>
            </a:r>
          </a:p>
          <a:p>
            <a:pPr marL="0" indent="0" algn="just">
              <a:buNone/>
            </a:pPr>
            <a:endParaRPr lang="it-IT" sz="2000" dirty="0">
              <a:solidFill>
                <a:srgbClr val="002060"/>
              </a:solidFill>
              <a:latin typeface="Bookman Old Style" panose="02050604050505020204" pitchFamily="18" charset="0"/>
            </a:endParaRPr>
          </a:p>
          <a:p>
            <a:pPr marL="0" indent="0" algn="just">
              <a:buNone/>
            </a:pPr>
            <a:r>
              <a:rPr lang="it-IT" sz="2000" b="1" dirty="0">
                <a:solidFill>
                  <a:srgbClr val="002060"/>
                </a:solidFill>
                <a:latin typeface="Bookman Old Style" panose="02050604050505020204" pitchFamily="18" charset="0"/>
              </a:rPr>
              <a:t>Sez. U, Sentenza n.  11178 del 27/10/1995</a:t>
            </a:r>
            <a:r>
              <a:rPr lang="it-IT" sz="2000" dirty="0">
                <a:solidFill>
                  <a:srgbClr val="002060"/>
                </a:solidFill>
                <a:latin typeface="Bookman Old Style" panose="02050604050505020204" pitchFamily="18" charset="0"/>
              </a:rPr>
              <a:t>: il processo esecutivo come «una successione di subprocedimenti, cioè </a:t>
            </a:r>
            <a:r>
              <a:rPr lang="it-IT" sz="2000" b="1" dirty="0">
                <a:solidFill>
                  <a:srgbClr val="002060"/>
                </a:solidFill>
                <a:latin typeface="Bookman Old Style" panose="02050604050505020204" pitchFamily="18" charset="0"/>
              </a:rPr>
              <a:t>in serie autonome di atti ordinati a distinti provvedimenti successivi</a:t>
            </a:r>
            <a:r>
              <a:rPr lang="it-IT" sz="2000" dirty="0">
                <a:solidFill>
                  <a:srgbClr val="002060"/>
                </a:solidFill>
                <a:latin typeface="Bookman Old Style" panose="02050604050505020204" pitchFamily="18" charset="0"/>
              </a:rPr>
              <a:t>». La fase della vendita: essa inizia con la ordinanza con la quale sono stabilite le modalità e la data della vendita forzata e si conclude con il provvedimento di trasferimento coattivo del bene che segue l'aggiudicazione, ovvero il decreto di trasferimento di cui all’art.586 </a:t>
            </a:r>
            <a:r>
              <a:rPr lang="it-IT" sz="2000" dirty="0" err="1">
                <a:solidFill>
                  <a:srgbClr val="002060"/>
                </a:solidFill>
                <a:latin typeface="Bookman Old Style" panose="02050604050505020204" pitchFamily="18" charset="0"/>
              </a:rPr>
              <a:t>c.p.c.</a:t>
            </a:r>
            <a:r>
              <a:rPr lang="it-IT" sz="2000" dirty="0">
                <a:solidFill>
                  <a:srgbClr val="002060"/>
                </a:solidFill>
                <a:latin typeface="Bookman Old Style" panose="02050604050505020204" pitchFamily="18" charset="0"/>
              </a:rPr>
              <a:t> (Cassazione civile sez. VI, 07/05/2015, n.9255).</a:t>
            </a:r>
          </a:p>
          <a:p>
            <a:pPr marL="0" indent="0" algn="just">
              <a:buNone/>
            </a:pPr>
            <a:endParaRPr lang="it-IT" sz="2000" b="1" dirty="0">
              <a:solidFill>
                <a:srgbClr val="002060"/>
              </a:solidFill>
              <a:latin typeface="Bookman Old Style" panose="02050604050505020204" pitchFamily="18" charset="0"/>
            </a:endParaRPr>
          </a:p>
          <a:p>
            <a:pPr marL="0" indent="0" algn="just">
              <a:buNone/>
            </a:pPr>
            <a:r>
              <a:rPr lang="it-IT" sz="2000" b="1" dirty="0" smtClean="0">
                <a:solidFill>
                  <a:srgbClr val="002060"/>
                </a:solidFill>
                <a:latin typeface="Bookman Old Style" panose="02050604050505020204" pitchFamily="18" charset="0"/>
              </a:rPr>
              <a:t>Il </a:t>
            </a:r>
            <a:r>
              <a:rPr lang="it-IT" sz="2000" b="1" dirty="0">
                <a:solidFill>
                  <a:srgbClr val="002060"/>
                </a:solidFill>
                <a:latin typeface="Bookman Old Style" panose="02050604050505020204" pitchFamily="18" charset="0"/>
              </a:rPr>
              <a:t>diverso regime delle nullità degli atti che precedono la fase della vendita e degli atti che riguardano il procedimento di vendita: l’art.2929 c.c.  </a:t>
            </a:r>
          </a:p>
          <a:p>
            <a:pPr marL="0" indent="0" algn="just">
              <a:buNone/>
            </a:pPr>
            <a:endParaRPr lang="it-IT" sz="1800" b="1" dirty="0">
              <a:solidFill>
                <a:srgbClr val="002060"/>
              </a:solidFill>
              <a:latin typeface="Bookman Old Style" panose="02050604050505020204" pitchFamily="18" charset="0"/>
            </a:endParaRPr>
          </a:p>
          <a:p>
            <a:pPr marL="0" indent="0" algn="just">
              <a:buNone/>
            </a:pPr>
            <a:endParaRPr lang="it-IT" sz="1800" b="1" dirty="0">
              <a:solidFill>
                <a:srgbClr val="002060"/>
              </a:solidFill>
              <a:latin typeface="Bookman Old Style" panose="02050604050505020204" pitchFamily="18" charset="0"/>
            </a:endParaRPr>
          </a:p>
          <a:p>
            <a:pPr marL="0" indent="0" algn="just">
              <a:buNone/>
            </a:pPr>
            <a:endParaRPr lang="it-IT" sz="1800" b="1" dirty="0" smtClean="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603395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094703"/>
          </a:xfrm>
        </p:spPr>
        <p:txBody>
          <a:bodyPr>
            <a:normAutofit/>
          </a:bodyPr>
          <a:lstStyle/>
          <a:p>
            <a:pPr algn="ctr"/>
            <a:r>
              <a:rPr lang="it-IT" sz="2800" b="1" i="1" dirty="0" smtClean="0">
                <a:solidFill>
                  <a:srgbClr val="C00000"/>
                </a:solidFill>
                <a:latin typeface="Bookman Old Style" panose="02050604050505020204" pitchFamily="18" charset="0"/>
              </a:rPr>
              <a:t>Le </a:t>
            </a:r>
            <a:r>
              <a:rPr lang="it-IT" sz="2800" b="1" i="1" dirty="0">
                <a:solidFill>
                  <a:srgbClr val="C00000"/>
                </a:solidFill>
                <a:latin typeface="Bookman Old Style" panose="02050604050505020204" pitchFamily="18" charset="0"/>
              </a:rPr>
              <a:t>nullità degli atti esecutivi</a:t>
            </a:r>
            <a:br>
              <a:rPr lang="it-IT" sz="2800" b="1" i="1" dirty="0">
                <a:solidFill>
                  <a:srgbClr val="C00000"/>
                </a:solidFill>
                <a:latin typeface="Bookman Old Style" panose="02050604050505020204" pitchFamily="18" charset="0"/>
              </a:rPr>
            </a:br>
            <a:r>
              <a:rPr lang="it-IT" sz="2800" b="1" i="1" dirty="0" smtClean="0">
                <a:solidFill>
                  <a:srgbClr val="C00000"/>
                </a:solidFill>
                <a:latin typeface="Bookman Old Style" panose="02050604050505020204" pitchFamily="18" charset="0"/>
              </a:rPr>
              <a:t>   antecedenti </a:t>
            </a:r>
            <a:r>
              <a:rPr lang="it-IT" sz="2800" b="1" i="1" dirty="0">
                <a:solidFill>
                  <a:srgbClr val="C00000"/>
                </a:solidFill>
                <a:latin typeface="Bookman Old Style" panose="02050604050505020204" pitchFamily="18" charset="0"/>
              </a:rPr>
              <a:t>la fase della vendita	</a:t>
            </a:r>
          </a:p>
        </p:txBody>
      </p:sp>
      <p:sp>
        <p:nvSpPr>
          <p:cNvPr id="3" name="Segnaposto contenuto 2"/>
          <p:cNvSpPr>
            <a:spLocks noGrp="1"/>
          </p:cNvSpPr>
          <p:nvPr>
            <p:ph idx="1"/>
          </p:nvPr>
        </p:nvSpPr>
        <p:spPr>
          <a:xfrm>
            <a:off x="0" y="978794"/>
            <a:ext cx="12192000" cy="5879205"/>
          </a:xfrm>
        </p:spPr>
        <p:txBody>
          <a:bodyPr>
            <a:normAutofit fontScale="85000" lnSpcReduction="20000"/>
          </a:bodyPr>
          <a:lstStyle/>
          <a:p>
            <a:pPr algn="just"/>
            <a:endParaRPr lang="it-IT" sz="2000" b="1" dirty="0" smtClean="0">
              <a:solidFill>
                <a:srgbClr val="002060"/>
              </a:solidFill>
              <a:latin typeface="Bookman Old Style" panose="02050604050505020204" pitchFamily="18" charset="0"/>
            </a:endParaRPr>
          </a:p>
          <a:p>
            <a:pPr algn="just"/>
            <a:r>
              <a:rPr lang="it-IT" sz="2000" b="1" dirty="0" smtClean="0">
                <a:solidFill>
                  <a:srgbClr val="002060"/>
                </a:solidFill>
                <a:latin typeface="Bookman Old Style" panose="02050604050505020204" pitchFamily="18" charset="0"/>
              </a:rPr>
              <a:t>Il </a:t>
            </a:r>
            <a:r>
              <a:rPr lang="it-IT" sz="2000" b="1" dirty="0">
                <a:solidFill>
                  <a:srgbClr val="002060"/>
                </a:solidFill>
                <a:latin typeface="Bookman Old Style" panose="02050604050505020204" pitchFamily="18" charset="0"/>
              </a:rPr>
              <a:t>dettato normativo</a:t>
            </a:r>
            <a:r>
              <a:rPr lang="it-IT" sz="2000" dirty="0">
                <a:solidFill>
                  <a:srgbClr val="002060"/>
                </a:solidFill>
                <a:latin typeface="Bookman Old Style" panose="02050604050505020204" pitchFamily="18" charset="0"/>
              </a:rPr>
              <a:t>: La nullità degli atti esecutivi che hanno preceduto la vendita o l'assegnazione non ha effetto riguardo all'acquirente o all'assegnatario, salvo il caso di collusione con il </a:t>
            </a:r>
            <a:r>
              <a:rPr lang="it-IT" sz="2000" dirty="0" smtClean="0">
                <a:solidFill>
                  <a:srgbClr val="002060"/>
                </a:solidFill>
                <a:latin typeface="Bookman Old Style" panose="02050604050505020204" pitchFamily="18" charset="0"/>
              </a:rPr>
              <a:t>creditore – </a:t>
            </a:r>
            <a:r>
              <a:rPr lang="it-IT" sz="2000" b="1" dirty="0" smtClean="0">
                <a:solidFill>
                  <a:srgbClr val="002060"/>
                </a:solidFill>
                <a:latin typeface="Bookman Old Style" panose="02050604050505020204" pitchFamily="18" charset="0"/>
              </a:rPr>
              <a:t>art.2929 c.c.</a:t>
            </a:r>
            <a:endParaRPr lang="it-IT" sz="2000" b="1" dirty="0">
              <a:solidFill>
                <a:srgbClr val="002060"/>
              </a:solidFill>
              <a:latin typeface="Bookman Old Style" panose="02050604050505020204" pitchFamily="18" charset="0"/>
            </a:endParaRPr>
          </a:p>
          <a:p>
            <a:pPr algn="just"/>
            <a:endParaRPr lang="it-IT" sz="2000" dirty="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La ratio della norma</a:t>
            </a:r>
            <a:r>
              <a:rPr lang="it-IT" sz="2000" dirty="0">
                <a:solidFill>
                  <a:srgbClr val="002060"/>
                </a:solidFill>
                <a:latin typeface="Bookman Old Style" panose="02050604050505020204" pitchFamily="18" charset="0"/>
              </a:rPr>
              <a:t>: </a:t>
            </a:r>
            <a:r>
              <a:rPr lang="it-IT" sz="2000" b="1" dirty="0">
                <a:solidFill>
                  <a:srgbClr val="002060"/>
                </a:solidFill>
                <a:latin typeface="Bookman Old Style" panose="02050604050505020204" pitchFamily="18" charset="0"/>
              </a:rPr>
              <a:t>rendere inopponibili all’aggiudicatario le nullità degli atti processuali antecedenti alla vendita non sanate, che altrimenti sarebbero idonee a ripercuotersi sugli atti successivi e dipendenti della serie procedimentale fino a viziare l’atto stesso di vendita (ex art.159 </a:t>
            </a:r>
            <a:r>
              <a:rPr lang="it-IT" sz="2000" b="1" dirty="0" err="1">
                <a:solidFill>
                  <a:srgbClr val="002060"/>
                </a:solidFill>
                <a:latin typeface="Bookman Old Style" panose="02050604050505020204" pitchFamily="18" charset="0"/>
              </a:rPr>
              <a:t>c.p.c</a:t>
            </a:r>
            <a:r>
              <a:rPr lang="it-IT" sz="2000" dirty="0" err="1">
                <a:solidFill>
                  <a:srgbClr val="002060"/>
                </a:solidFill>
                <a:latin typeface="Bookman Old Style" panose="02050604050505020204" pitchFamily="18" charset="0"/>
              </a:rPr>
              <a:t>.</a:t>
            </a:r>
            <a:r>
              <a:rPr lang="it-IT" sz="2000" dirty="0">
                <a:solidFill>
                  <a:srgbClr val="002060"/>
                </a:solidFill>
                <a:latin typeface="Bookman Old Style" panose="02050604050505020204" pitchFamily="18" charset="0"/>
              </a:rPr>
              <a:t>); tutela, dunque, dell’affidamento di chi partecipa alla gara e confida nella legittimità degli atti che hanno preceduto l’esperimento di vendita. La norma presenta </a:t>
            </a:r>
            <a:r>
              <a:rPr lang="it-IT" sz="2000" b="1" dirty="0">
                <a:solidFill>
                  <a:srgbClr val="002060"/>
                </a:solidFill>
                <a:latin typeface="Bookman Old Style" panose="02050604050505020204" pitchFamily="18" charset="0"/>
              </a:rPr>
              <a:t>un fondamento autonomo rispetto alla opposizione agli atti di cui all’art.617 </a:t>
            </a:r>
            <a:r>
              <a:rPr lang="it-IT" sz="2000" b="1" dirty="0" err="1">
                <a:solidFill>
                  <a:srgbClr val="002060"/>
                </a:solidFill>
                <a:latin typeface="Bookman Old Style" panose="02050604050505020204" pitchFamily="18" charset="0"/>
              </a:rPr>
              <a:t>c.p.c.</a:t>
            </a:r>
            <a:r>
              <a:rPr lang="it-IT" sz="2000" b="1" dirty="0">
                <a:solidFill>
                  <a:srgbClr val="002060"/>
                </a:solidFill>
                <a:latin typeface="Bookman Old Style" panose="02050604050505020204" pitchFamily="18" charset="0"/>
              </a:rPr>
              <a:t>, </a:t>
            </a:r>
            <a:r>
              <a:rPr lang="it-IT" sz="2000" dirty="0">
                <a:solidFill>
                  <a:srgbClr val="002060"/>
                </a:solidFill>
                <a:latin typeface="Bookman Old Style" panose="02050604050505020204" pitchFamily="18" charset="0"/>
              </a:rPr>
              <a:t>atteso che a fronte di una nullità sanata per mancata opposizione, la invalidità diventa inefficace nei confronti di tutte le parti processuali e non solo in favore dell’aggiudicatario e non soffre il limite della collusione con l’aggiudicatario.    </a:t>
            </a:r>
          </a:p>
          <a:p>
            <a:pPr algn="just"/>
            <a:endParaRPr lang="it-IT" sz="2000" dirty="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Ambito di operatività</a:t>
            </a:r>
            <a:r>
              <a:rPr lang="it-IT" sz="2000" dirty="0">
                <a:solidFill>
                  <a:srgbClr val="002060"/>
                </a:solidFill>
                <a:latin typeface="Bookman Old Style" panose="02050604050505020204" pitchFamily="18" charset="0"/>
              </a:rPr>
              <a:t>: </a:t>
            </a:r>
            <a:r>
              <a:rPr lang="it-IT" sz="2000" b="1" dirty="0">
                <a:solidFill>
                  <a:srgbClr val="002060"/>
                </a:solidFill>
                <a:latin typeface="Bookman Old Style" panose="02050604050505020204" pitchFamily="18" charset="0"/>
              </a:rPr>
              <a:t>il vizio non sanato </a:t>
            </a:r>
            <a:r>
              <a:rPr lang="it-IT" sz="2000" dirty="0" smtClean="0">
                <a:solidFill>
                  <a:srgbClr val="002060"/>
                </a:solidFill>
                <a:latin typeface="Bookman Old Style" panose="02050604050505020204" pitchFamily="18" charset="0"/>
              </a:rPr>
              <a:t>(opposizione </a:t>
            </a:r>
            <a:r>
              <a:rPr lang="it-IT" sz="2000" dirty="0">
                <a:solidFill>
                  <a:srgbClr val="002060"/>
                </a:solidFill>
                <a:latin typeface="Bookman Old Style" panose="02050604050505020204" pitchFamily="18" charset="0"/>
              </a:rPr>
              <a:t>tempestiva, che non conduca alla adozione dei provvedimenti di cui all’art.618 </a:t>
            </a:r>
            <a:r>
              <a:rPr lang="it-IT" sz="2000" dirty="0" err="1">
                <a:solidFill>
                  <a:srgbClr val="002060"/>
                </a:solidFill>
                <a:latin typeface="Bookman Old Style" panose="02050604050505020204" pitchFamily="18" charset="0"/>
              </a:rPr>
              <a:t>c.p.c.</a:t>
            </a:r>
            <a:r>
              <a:rPr lang="it-IT" sz="2000" dirty="0">
                <a:solidFill>
                  <a:srgbClr val="002060"/>
                </a:solidFill>
                <a:latin typeface="Bookman Old Style" panose="02050604050505020204" pitchFamily="18" charset="0"/>
              </a:rPr>
              <a:t> ; opposizione apparentemente non tempestiva, quando il debitore ha avuto conoscenza legale dell’atto successivamente alla chiusura della fase: caso in cui la opposizione avrebbe come unico risultato quello di paralizzare la fase di distribuzione del ricavato – ex </a:t>
            </a:r>
            <a:r>
              <a:rPr lang="it-IT" sz="2000" dirty="0" err="1">
                <a:solidFill>
                  <a:srgbClr val="002060"/>
                </a:solidFill>
                <a:latin typeface="Bookman Old Style" panose="02050604050505020204" pitchFamily="18" charset="0"/>
              </a:rPr>
              <a:t>plurimis</a:t>
            </a:r>
            <a:r>
              <a:rPr lang="it-IT" sz="2000" dirty="0">
                <a:solidFill>
                  <a:srgbClr val="002060"/>
                </a:solidFill>
                <a:latin typeface="Bookman Old Style" panose="02050604050505020204" pitchFamily="18" charset="0"/>
              </a:rPr>
              <a:t> </a:t>
            </a:r>
            <a:r>
              <a:rPr lang="it-IT" sz="2000" dirty="0" err="1">
                <a:solidFill>
                  <a:srgbClr val="002060"/>
                </a:solidFill>
                <a:latin typeface="Bookman Old Style" panose="02050604050505020204" pitchFamily="18" charset="0"/>
              </a:rPr>
              <a:t>Cass</a:t>
            </a:r>
            <a:r>
              <a:rPr lang="it-IT" sz="2000" dirty="0">
                <a:solidFill>
                  <a:srgbClr val="002060"/>
                </a:solidFill>
                <a:latin typeface="Bookman Old Style" panose="02050604050505020204" pitchFamily="18" charset="0"/>
              </a:rPr>
              <a:t>. </a:t>
            </a:r>
            <a:r>
              <a:rPr lang="it-IT" sz="2000" smtClean="0">
                <a:solidFill>
                  <a:srgbClr val="002060"/>
                </a:solidFill>
                <a:latin typeface="Bookman Old Style" panose="02050604050505020204" pitchFamily="18" charset="0"/>
              </a:rPr>
              <a:t>25.02.1994 n.1929) </a:t>
            </a:r>
            <a:r>
              <a:rPr lang="it-IT" sz="2000" b="1" dirty="0">
                <a:solidFill>
                  <a:srgbClr val="002060"/>
                </a:solidFill>
                <a:latin typeface="Bookman Old Style" panose="02050604050505020204" pitchFamily="18" charset="0"/>
              </a:rPr>
              <a:t>dell’atto esecutivo precedente la fase della vendita.</a:t>
            </a:r>
          </a:p>
          <a:p>
            <a:pPr algn="just"/>
            <a:endParaRPr lang="it-IT" sz="2000" dirty="0">
              <a:solidFill>
                <a:srgbClr val="002060"/>
              </a:solidFill>
              <a:latin typeface="Bookman Old Style" panose="02050604050505020204" pitchFamily="18" charset="0"/>
            </a:endParaRPr>
          </a:p>
          <a:p>
            <a:pPr algn="just"/>
            <a:r>
              <a:rPr lang="it-IT" sz="2000" b="1" dirty="0">
                <a:solidFill>
                  <a:srgbClr val="002060"/>
                </a:solidFill>
                <a:latin typeface="Bookman Old Style" panose="02050604050505020204" pitchFamily="18" charset="0"/>
              </a:rPr>
              <a:t>Interpretazione della giurisprudenza</a:t>
            </a:r>
            <a:r>
              <a:rPr lang="it-IT" sz="2000" dirty="0">
                <a:solidFill>
                  <a:srgbClr val="002060"/>
                </a:solidFill>
                <a:latin typeface="Bookman Old Style" panose="02050604050505020204" pitchFamily="18" charset="0"/>
              </a:rPr>
              <a:t>: la fondamentale sentenza </a:t>
            </a:r>
            <a:r>
              <a:rPr lang="it-IT" sz="2000" b="1" dirty="0">
                <a:solidFill>
                  <a:srgbClr val="002060"/>
                </a:solidFill>
                <a:latin typeface="Bookman Old Style" panose="02050604050505020204" pitchFamily="18" charset="0"/>
              </a:rPr>
              <a:t>a SU 28.11.2012 n. 21110 </a:t>
            </a:r>
            <a:r>
              <a:rPr lang="it-IT" sz="2000" dirty="0">
                <a:solidFill>
                  <a:srgbClr val="002060"/>
                </a:solidFill>
                <a:latin typeface="Bookman Old Style" panose="02050604050505020204" pitchFamily="18" charset="0"/>
              </a:rPr>
              <a:t>estensore </a:t>
            </a:r>
            <a:r>
              <a:rPr lang="it-IT" sz="2000" dirty="0" err="1">
                <a:solidFill>
                  <a:srgbClr val="002060"/>
                </a:solidFill>
                <a:latin typeface="Bookman Old Style" panose="02050604050505020204" pitchFamily="18" charset="0"/>
              </a:rPr>
              <a:t>Rodorf</a:t>
            </a:r>
            <a:r>
              <a:rPr lang="it-IT" sz="2000" dirty="0">
                <a:solidFill>
                  <a:srgbClr val="002060"/>
                </a:solidFill>
                <a:latin typeface="Bookman Old Style" panose="02050604050505020204" pitchFamily="18" charset="0"/>
              </a:rPr>
              <a:t>, sentenza che afferma che l’art.2929 c.c. è  letteralmente riferito alla “nullità degli atti esecutivi”, e quindi al vizio degli atti del procedimento, ipotesi da cui esulano i casi in cui vi sia un difetto delle condizioni dell’azione esecutiva, tra cui, per esempio, il difetto di un idoneo titolo esecutivo, difetto che non si traduce in un vizio del procedimento, bensì nella mancanza del diritto ad agire in </a:t>
            </a:r>
            <a:r>
              <a:rPr lang="it-IT" sz="2000" dirty="0" err="1">
                <a:solidFill>
                  <a:srgbClr val="002060"/>
                </a:solidFill>
                <a:latin typeface="Bookman Old Style" panose="02050604050505020204" pitchFamily="18" charset="0"/>
              </a:rPr>
              <a:t>executivis</a:t>
            </a:r>
            <a:r>
              <a:rPr lang="it-IT" sz="2000" dirty="0">
                <a:solidFill>
                  <a:srgbClr val="002060"/>
                </a:solidFill>
                <a:latin typeface="Bookman Old Style" panose="02050604050505020204" pitchFamily="18" charset="0"/>
              </a:rPr>
              <a:t>.  </a:t>
            </a:r>
            <a:r>
              <a:rPr lang="it-IT" sz="2000" b="1" dirty="0">
                <a:solidFill>
                  <a:srgbClr val="002060"/>
                </a:solidFill>
                <a:latin typeface="Bookman Old Style" panose="02050604050505020204" pitchFamily="18" charset="0"/>
              </a:rPr>
              <a:t>La ricostruzione della tutela dell’aggiudicatario.</a:t>
            </a:r>
          </a:p>
          <a:p>
            <a:pPr algn="just"/>
            <a:endParaRPr lang="it-IT" sz="2000" dirty="0">
              <a:latin typeface="Bookman Old Style" panose="02050604050505020204" pitchFamily="18" charset="0"/>
            </a:endParaRPr>
          </a:p>
        </p:txBody>
      </p:sp>
    </p:spTree>
    <p:extLst>
      <p:ext uri="{BB962C8B-B14F-4D97-AF65-F5344CB8AC3E}">
        <p14:creationId xmlns:p14="http://schemas.microsoft.com/office/powerpoint/2010/main" val="222901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
            <a:ext cx="12192000" cy="1068946"/>
          </a:xfrm>
        </p:spPr>
        <p:txBody>
          <a:bodyPr>
            <a:normAutofit/>
          </a:bodyPr>
          <a:lstStyle/>
          <a:p>
            <a:pPr algn="ctr"/>
            <a:r>
              <a:rPr lang="it-IT" sz="2400" b="1" i="1" dirty="0">
                <a:solidFill>
                  <a:srgbClr val="C00000"/>
                </a:solidFill>
                <a:latin typeface="Bookman Old Style" panose="02050604050505020204" pitchFamily="18" charset="0"/>
              </a:rPr>
              <a:t>La sentenza a SU del 28.11.2012 n. </a:t>
            </a:r>
            <a:r>
              <a:rPr lang="it-IT" sz="2400" b="1" i="1" dirty="0" smtClean="0">
                <a:solidFill>
                  <a:srgbClr val="C00000"/>
                </a:solidFill>
                <a:latin typeface="Bookman Old Style" panose="02050604050505020204" pitchFamily="18" charset="0"/>
              </a:rPr>
              <a:t>21110 </a:t>
            </a:r>
            <a:br>
              <a:rPr lang="it-IT" sz="2400" b="1" i="1" dirty="0" smtClean="0">
                <a:solidFill>
                  <a:srgbClr val="C00000"/>
                </a:solidFill>
                <a:latin typeface="Bookman Old Style" panose="02050604050505020204" pitchFamily="18" charset="0"/>
              </a:rPr>
            </a:br>
            <a:r>
              <a:rPr lang="it-IT" sz="2400" b="1" i="1" dirty="0" smtClean="0">
                <a:solidFill>
                  <a:srgbClr val="C00000"/>
                </a:solidFill>
                <a:latin typeface="Bookman Old Style" panose="02050604050505020204" pitchFamily="18" charset="0"/>
              </a:rPr>
              <a:t>Il difetto della condizione dell’azione esecutiva</a:t>
            </a:r>
            <a:endParaRPr lang="it-IT" sz="2400"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875763"/>
            <a:ext cx="12192000" cy="5982237"/>
          </a:xfrm>
        </p:spPr>
        <p:txBody>
          <a:bodyPr>
            <a:normAutofit lnSpcReduction="10000"/>
          </a:bodyPr>
          <a:lstStyle/>
          <a:p>
            <a:pPr algn="just"/>
            <a:endParaRPr lang="it-IT" sz="2000" b="1" dirty="0" smtClean="0">
              <a:solidFill>
                <a:srgbClr val="002060"/>
              </a:solidFill>
              <a:latin typeface="Bookman Old Style" panose="02050604050505020204" pitchFamily="18" charset="0"/>
            </a:endParaRPr>
          </a:p>
          <a:p>
            <a:pPr algn="just"/>
            <a:r>
              <a:rPr lang="it-IT" sz="2000" b="1" dirty="0" smtClean="0">
                <a:solidFill>
                  <a:srgbClr val="002060"/>
                </a:solidFill>
                <a:latin typeface="Bookman Old Style" panose="02050604050505020204" pitchFamily="18" charset="0"/>
              </a:rPr>
              <a:t>Distinzione tra vizio dell’atto esecutivo e difetto delle condizioni dell’azione esecutiva: n</a:t>
            </a:r>
            <a:r>
              <a:rPr lang="it-IT" sz="2000" dirty="0" smtClean="0">
                <a:solidFill>
                  <a:srgbClr val="002060"/>
                </a:solidFill>
                <a:latin typeface="Bookman Old Style" panose="02050604050505020204" pitchFamily="18" charset="0"/>
              </a:rPr>
              <a:t>el primo caso, opera il 2929 c.c., nel secondo caso la tutela dell’aggiudicatario è ricostruita da sistema, non potendo richiamarsi l’articolo </a:t>
            </a:r>
            <a:r>
              <a:rPr lang="it-IT" sz="2000" i="1" dirty="0" smtClean="0">
                <a:solidFill>
                  <a:srgbClr val="002060"/>
                </a:solidFill>
                <a:latin typeface="Bookman Old Style" panose="02050604050505020204" pitchFamily="18" charset="0"/>
              </a:rPr>
              <a:t>de quo</a:t>
            </a:r>
            <a:r>
              <a:rPr lang="it-IT" sz="2000" dirty="0" smtClean="0">
                <a:solidFill>
                  <a:srgbClr val="002060"/>
                </a:solidFill>
                <a:latin typeface="Bookman Old Style" panose="02050604050505020204" pitchFamily="18" charset="0"/>
              </a:rPr>
              <a:t>.</a:t>
            </a:r>
          </a:p>
          <a:p>
            <a:pPr algn="just"/>
            <a:r>
              <a:rPr lang="it-IT" sz="2000" dirty="0" smtClean="0">
                <a:solidFill>
                  <a:srgbClr val="002060"/>
                </a:solidFill>
                <a:latin typeface="Bookman Old Style" panose="02050604050505020204" pitchFamily="18" charset="0"/>
              </a:rPr>
              <a:t>&lt;&lt;</a:t>
            </a:r>
            <a:r>
              <a:rPr lang="it-IT" sz="2000" i="1" dirty="0" smtClean="0">
                <a:solidFill>
                  <a:srgbClr val="002060"/>
                </a:solidFill>
                <a:latin typeface="Bookman Old Style" panose="02050604050505020204" pitchFamily="18" charset="0"/>
              </a:rPr>
              <a:t>Il </a:t>
            </a:r>
            <a:r>
              <a:rPr lang="it-IT" sz="2000" i="1" dirty="0">
                <a:solidFill>
                  <a:srgbClr val="002060"/>
                </a:solidFill>
                <a:latin typeface="Bookman Old Style" panose="02050604050505020204" pitchFamily="18" charset="0"/>
              </a:rPr>
              <a:t>difetto di un idoneo titolo esecutivo - che lo si accerti all'esito di un giudizio di opposizione all'esecuzione o che si ammetta la possibilità di rilevarlo d'ufficio nell'ambito stesso del processo esecutivo - non si traduce in un vizio del procedimento, bensì nella mancanza del diritto del preteso creditore ad agire in </a:t>
            </a:r>
            <a:r>
              <a:rPr lang="it-IT" sz="2000" i="1" dirty="0" err="1">
                <a:solidFill>
                  <a:srgbClr val="002060"/>
                </a:solidFill>
                <a:latin typeface="Bookman Old Style" panose="02050604050505020204" pitchFamily="18" charset="0"/>
              </a:rPr>
              <a:t>executivis</a:t>
            </a:r>
            <a:r>
              <a:rPr lang="it-IT" sz="2000" i="1" dirty="0">
                <a:solidFill>
                  <a:srgbClr val="002060"/>
                </a:solidFill>
                <a:latin typeface="Bookman Old Style" panose="02050604050505020204" pitchFamily="18" charset="0"/>
              </a:rPr>
              <a:t> …Coloro che amano porre in parallelo il processo di cognizione e quello di esecuzione, adoperando anche l'esistenza di un valido titolo esecutivo come una condizione dell'azione esecutiva, e ne deducono che essa deve permanere per l'intera durata di detta azione, destinata altrimenti a divenire improcedibile. Ma, </a:t>
            </a:r>
            <a:r>
              <a:rPr lang="it-IT" sz="2000" b="1" i="1" dirty="0">
                <a:solidFill>
                  <a:srgbClr val="002060"/>
                </a:solidFill>
                <a:latin typeface="Bookman Old Style" panose="02050604050505020204" pitchFamily="18" charset="0"/>
              </a:rPr>
              <a:t>come nel processo di cognizione la mancanza del diritto fatto valere dall'attore non si confonde certo con i possibili vizi di nullità del procedimento azionato per l'accertamento e la tutela di quel diritto, così nel processo esecutivo il difetto di un idoneo titolo vale ad escludere il diritto di agire esecutivamente ma, in quanto tale, non si lascia definire in termini di nullità degli atti in cui il procedimento consiste. </a:t>
            </a:r>
            <a:r>
              <a:rPr lang="it-IT" sz="2000" i="1" dirty="0">
                <a:solidFill>
                  <a:srgbClr val="002060"/>
                </a:solidFill>
                <a:latin typeface="Bookman Old Style" panose="02050604050505020204" pitchFamily="18" charset="0"/>
              </a:rPr>
              <a:t>per quest'ultimo gli apparati concettuali e la terminologia tipici del primo, configurano Se ciò consente di affermare che la "nullità degli atti esecutivi" cui allude il citato art. 2929 non può confondersi con l'accertata mancanza di un idoneo titolo esecutivo, non pare corretto farne discendere la conclusione che, in quest'ultima situazione, il diritto del terzo acquirente o aggiudicatario debba restare necessariamente travolto. </a:t>
            </a:r>
            <a:r>
              <a:rPr lang="it-IT" sz="2000" dirty="0">
                <a:solidFill>
                  <a:srgbClr val="002060"/>
                </a:solidFill>
                <a:latin typeface="Bookman Old Style" panose="02050604050505020204" pitchFamily="18" charset="0"/>
              </a:rPr>
              <a:t>&gt;&gt;&gt;</a:t>
            </a:r>
          </a:p>
          <a:p>
            <a:pPr algn="just"/>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2619684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12192000" cy="1262130"/>
          </a:xfrm>
        </p:spPr>
        <p:txBody>
          <a:bodyPr>
            <a:normAutofit/>
          </a:bodyPr>
          <a:lstStyle/>
          <a:p>
            <a:pPr algn="ctr"/>
            <a:r>
              <a:rPr lang="it-IT" sz="2000" b="1" i="1" dirty="0" smtClean="0">
                <a:solidFill>
                  <a:srgbClr val="C00000"/>
                </a:solidFill>
                <a:latin typeface="Bookman Old Style" panose="02050604050505020204" pitchFamily="18" charset="0"/>
              </a:rPr>
              <a:t/>
            </a:r>
            <a:br>
              <a:rPr lang="it-IT" sz="2000" b="1" i="1" dirty="0" smtClean="0">
                <a:solidFill>
                  <a:srgbClr val="C00000"/>
                </a:solidFill>
                <a:latin typeface="Bookman Old Style" panose="02050604050505020204" pitchFamily="18" charset="0"/>
              </a:rPr>
            </a:br>
            <a:r>
              <a:rPr lang="it-IT" sz="2000" b="1" i="1" dirty="0" smtClean="0">
                <a:solidFill>
                  <a:srgbClr val="C00000"/>
                </a:solidFill>
                <a:latin typeface="Bookman Old Style" panose="02050604050505020204" pitchFamily="18" charset="0"/>
              </a:rPr>
              <a:t>La </a:t>
            </a:r>
            <a:r>
              <a:rPr lang="it-IT" sz="2000" b="1" i="1" dirty="0">
                <a:solidFill>
                  <a:srgbClr val="C00000"/>
                </a:solidFill>
                <a:latin typeface="Bookman Old Style" panose="02050604050505020204" pitchFamily="18" charset="0"/>
              </a:rPr>
              <a:t>tutela dell’aggiudicatario nel caso di difetto di un idoneo titolo </a:t>
            </a:r>
            <a:r>
              <a:rPr lang="it-IT" sz="2000" b="1" i="1" dirty="0" smtClean="0">
                <a:solidFill>
                  <a:srgbClr val="C00000"/>
                </a:solidFill>
                <a:latin typeface="Bookman Old Style" panose="02050604050505020204" pitchFamily="18" charset="0"/>
              </a:rPr>
              <a:t>esecutivo</a:t>
            </a:r>
            <a:r>
              <a:rPr lang="it-IT" sz="2000" b="1" i="1" dirty="0">
                <a:solidFill>
                  <a:srgbClr val="C00000"/>
                </a:solidFill>
                <a:latin typeface="Bookman Old Style" panose="02050604050505020204" pitchFamily="18" charset="0"/>
              </a:rPr>
              <a:t/>
            </a:r>
            <a:br>
              <a:rPr lang="it-IT" sz="2000" b="1" i="1" dirty="0">
                <a:solidFill>
                  <a:srgbClr val="C00000"/>
                </a:solidFill>
                <a:latin typeface="Bookman Old Style" panose="02050604050505020204" pitchFamily="18" charset="0"/>
              </a:rPr>
            </a:br>
            <a:endParaRPr lang="it-IT" sz="2000" b="1" i="1" dirty="0">
              <a:solidFill>
                <a:srgbClr val="C00000"/>
              </a:solidFill>
              <a:latin typeface="Bookman Old Style" panose="02050604050505020204" pitchFamily="18" charset="0"/>
            </a:endParaRPr>
          </a:p>
        </p:txBody>
      </p:sp>
      <p:sp>
        <p:nvSpPr>
          <p:cNvPr id="3" name="Segnaposto contenuto 2"/>
          <p:cNvSpPr>
            <a:spLocks noGrp="1"/>
          </p:cNvSpPr>
          <p:nvPr>
            <p:ph idx="1"/>
          </p:nvPr>
        </p:nvSpPr>
        <p:spPr>
          <a:xfrm>
            <a:off x="0" y="927279"/>
            <a:ext cx="12192000" cy="5930721"/>
          </a:xfrm>
        </p:spPr>
        <p:txBody>
          <a:bodyPr>
            <a:noAutofit/>
          </a:bodyPr>
          <a:lstStyle/>
          <a:p>
            <a:pPr algn="just"/>
            <a:endParaRPr lang="it-IT" sz="1800" b="1" dirty="0" smtClean="0">
              <a:solidFill>
                <a:srgbClr val="002060"/>
              </a:solidFill>
              <a:latin typeface="Bookman Old Style" panose="02050604050505020204" pitchFamily="18" charset="0"/>
            </a:endParaRPr>
          </a:p>
          <a:p>
            <a:pPr algn="just"/>
            <a:r>
              <a:rPr lang="it-IT" sz="1800" b="1" dirty="0" smtClean="0">
                <a:solidFill>
                  <a:srgbClr val="002060"/>
                </a:solidFill>
                <a:latin typeface="Bookman Old Style" panose="02050604050505020204" pitchFamily="18" charset="0"/>
              </a:rPr>
              <a:t>Assenza </a:t>
            </a:r>
            <a:r>
              <a:rPr lang="it-IT" sz="1800" b="1" dirty="0">
                <a:solidFill>
                  <a:srgbClr val="002060"/>
                </a:solidFill>
                <a:latin typeface="Bookman Old Style" panose="02050604050505020204" pitchFamily="18" charset="0"/>
              </a:rPr>
              <a:t>di un vizio procedimentale</a:t>
            </a:r>
            <a:r>
              <a:rPr lang="it-IT" sz="1800" dirty="0">
                <a:solidFill>
                  <a:srgbClr val="002060"/>
                </a:solidFill>
                <a:latin typeface="Bookman Old Style" panose="02050604050505020204" pitchFamily="18" charset="0"/>
              </a:rPr>
              <a:t>: il difetto della condizione esecutiva non si traduce in un vizio degli atti esecutivi, mancata «copertura» dell’art.2929 c.c.</a:t>
            </a:r>
          </a:p>
          <a:p>
            <a:pPr algn="just"/>
            <a:r>
              <a:rPr lang="it-IT" sz="1800" b="1" dirty="0">
                <a:solidFill>
                  <a:srgbClr val="002060"/>
                </a:solidFill>
                <a:latin typeface="Bookman Old Style" panose="02050604050505020204" pitchFamily="18" charset="0"/>
              </a:rPr>
              <a:t>Principi generali in tema di rapporti tra diritto sostanziale e processo esecutivo</a:t>
            </a:r>
            <a:r>
              <a:rPr lang="it-IT" sz="1800" dirty="0">
                <a:solidFill>
                  <a:srgbClr val="002060"/>
                </a:solidFill>
                <a:latin typeface="Bookman Old Style" panose="02050604050505020204" pitchFamily="18" charset="0"/>
              </a:rPr>
              <a:t>: la vendita forzata produce un trasferimento per atto tra vivi, operante sul piano del diritto sostanziale. I suoi effetti non sono </a:t>
            </a:r>
            <a:r>
              <a:rPr lang="it-IT" sz="1800" dirty="0" err="1">
                <a:solidFill>
                  <a:srgbClr val="002060"/>
                </a:solidFill>
                <a:latin typeface="Bookman Old Style" panose="02050604050505020204" pitchFamily="18" charset="0"/>
              </a:rPr>
              <a:t>retrattabili</a:t>
            </a:r>
            <a:r>
              <a:rPr lang="it-IT" sz="1800" dirty="0">
                <a:solidFill>
                  <a:srgbClr val="002060"/>
                </a:solidFill>
                <a:latin typeface="Bookman Old Style" panose="02050604050505020204" pitchFamily="18" charset="0"/>
              </a:rPr>
              <a:t>, a meno d'individuare vizi propri dell'atto di trasferimento o della sequenza di atti che necessariamente lo precedono e che ad esso ineriscono.</a:t>
            </a:r>
          </a:p>
          <a:p>
            <a:pPr algn="just"/>
            <a:r>
              <a:rPr lang="it-IT" sz="1800" b="1" dirty="0">
                <a:solidFill>
                  <a:srgbClr val="002060"/>
                </a:solidFill>
                <a:latin typeface="Bookman Old Style" panose="02050604050505020204" pitchFamily="18" charset="0"/>
              </a:rPr>
              <a:t>La disciplina fallimentare</a:t>
            </a:r>
            <a:r>
              <a:rPr lang="it-IT" sz="1800" dirty="0">
                <a:solidFill>
                  <a:srgbClr val="002060"/>
                </a:solidFill>
                <a:latin typeface="Bookman Old Style" panose="02050604050505020204" pitchFamily="18" charset="0"/>
              </a:rPr>
              <a:t>: in caso di dichiarazione di fallimento, poi revocata per l'accertato difetto delle condizioni che l'avrebbero potuta giustificare, è previsto che restino salvi gli effetti degli atti legalmente compiuti dagli organi della procedura (L. Fall., art. 18, penultimo comma).</a:t>
            </a:r>
          </a:p>
          <a:p>
            <a:pPr algn="just"/>
            <a:r>
              <a:rPr lang="it-IT" sz="1800" b="1" dirty="0">
                <a:solidFill>
                  <a:srgbClr val="002060"/>
                </a:solidFill>
                <a:latin typeface="Bookman Old Style" panose="02050604050505020204" pitchFamily="18" charset="0"/>
              </a:rPr>
              <a:t>Il principio generale di tutela dell'affidamento</a:t>
            </a:r>
            <a:r>
              <a:rPr lang="it-IT" sz="1800" dirty="0">
                <a:solidFill>
                  <a:srgbClr val="002060"/>
                </a:solidFill>
                <a:latin typeface="Bookman Old Style" panose="02050604050505020204" pitchFamily="18" charset="0"/>
              </a:rPr>
              <a:t>. A ben vedere, non solo in apparenza, ma anche in realtà, l'acquisto del terzo ha avuto luogo in base ad una serie di atti posti in essere sotto il controllo del giudice, conformi al modello legale e privi di vizi intrinseci ( </a:t>
            </a:r>
            <a:r>
              <a:rPr lang="it-IT" sz="1800" dirty="0" err="1">
                <a:solidFill>
                  <a:srgbClr val="002060"/>
                </a:solidFill>
                <a:latin typeface="Bookman Old Style" panose="02050604050505020204" pitchFamily="18" charset="0"/>
              </a:rPr>
              <a:t>Cass</a:t>
            </a:r>
            <a:r>
              <a:rPr lang="it-IT" sz="1800" dirty="0">
                <a:solidFill>
                  <a:srgbClr val="002060"/>
                </a:solidFill>
                <a:latin typeface="Bookman Old Style" panose="02050604050505020204" pitchFamily="18" charset="0"/>
              </a:rPr>
              <a:t>. 4 giugno 1969 n.1968). </a:t>
            </a:r>
          </a:p>
          <a:p>
            <a:pPr algn="just"/>
            <a:r>
              <a:rPr lang="it-IT" sz="1800" b="1" dirty="0">
                <a:solidFill>
                  <a:srgbClr val="002060"/>
                </a:solidFill>
                <a:latin typeface="Bookman Old Style" panose="02050604050505020204" pitchFamily="18" charset="0"/>
              </a:rPr>
              <a:t>L’art.187 bis </a:t>
            </a:r>
            <a:r>
              <a:rPr lang="it-IT" sz="1800" b="1" dirty="0" err="1">
                <a:solidFill>
                  <a:srgbClr val="002060"/>
                </a:solidFill>
                <a:latin typeface="Bookman Old Style" panose="02050604050505020204" pitchFamily="18" charset="0"/>
              </a:rPr>
              <a:t>disp</a:t>
            </a:r>
            <a:r>
              <a:rPr lang="it-IT" sz="1800" b="1" dirty="0">
                <a:solidFill>
                  <a:srgbClr val="002060"/>
                </a:solidFill>
                <a:latin typeface="Bookman Old Style" panose="02050604050505020204" pitchFamily="18" charset="0"/>
              </a:rPr>
              <a:t> </a:t>
            </a:r>
            <a:r>
              <a:rPr lang="it-IT" sz="1800" b="1" dirty="0" err="1">
                <a:solidFill>
                  <a:srgbClr val="002060"/>
                </a:solidFill>
                <a:latin typeface="Bookman Old Style" panose="02050604050505020204" pitchFamily="18" charset="0"/>
              </a:rPr>
              <a:t>att</a:t>
            </a:r>
            <a:r>
              <a:rPr lang="it-IT" sz="1800" b="1" dirty="0">
                <a:solidFill>
                  <a:srgbClr val="002060"/>
                </a:solidFill>
                <a:latin typeface="Bookman Old Style" panose="02050604050505020204" pitchFamily="18" charset="0"/>
              </a:rPr>
              <a:t>. </a:t>
            </a:r>
            <a:r>
              <a:rPr lang="it-IT" sz="1800" b="1" dirty="0" err="1">
                <a:solidFill>
                  <a:srgbClr val="002060"/>
                </a:solidFill>
                <a:latin typeface="Bookman Old Style" panose="02050604050505020204" pitchFamily="18" charset="0"/>
              </a:rPr>
              <a:t>c.p.c.</a:t>
            </a:r>
            <a:r>
              <a:rPr lang="it-IT" sz="1800" b="1" dirty="0">
                <a:solidFill>
                  <a:srgbClr val="002060"/>
                </a:solidFill>
                <a:latin typeface="Bookman Old Style" panose="02050604050505020204" pitchFamily="18" charset="0"/>
              </a:rPr>
              <a:t> </a:t>
            </a:r>
            <a:r>
              <a:rPr lang="it-IT" sz="1800" dirty="0">
                <a:solidFill>
                  <a:srgbClr val="002060"/>
                </a:solidFill>
                <a:latin typeface="Bookman Old Style" panose="02050604050505020204" pitchFamily="18" charset="0"/>
              </a:rPr>
              <a:t>: la sentenza citata afferma: </a:t>
            </a:r>
            <a:r>
              <a:rPr lang="it-IT" sz="1800" b="1" dirty="0">
                <a:solidFill>
                  <a:srgbClr val="002060"/>
                </a:solidFill>
                <a:latin typeface="Bookman Old Style" panose="02050604050505020204" pitchFamily="18" charset="0"/>
              </a:rPr>
              <a:t>&lt;&lt; </a:t>
            </a:r>
            <a:r>
              <a:rPr lang="it-IT" sz="1800" b="1" i="1" dirty="0">
                <a:solidFill>
                  <a:srgbClr val="002060"/>
                </a:solidFill>
                <a:latin typeface="Bookman Old Style" panose="02050604050505020204" pitchFamily="18" charset="0"/>
              </a:rPr>
              <a:t>se si conviene sul fatto che l'accertata mancanza di un idoneo titolo esecutivo comporta l'improcedibilità del processo di esecuzione forzata, si dovrà necessariamente anche convenire sulla riconducibilità di tale evento nei novero delle cosiddette ipotesi di chiusura atipica di quel processo, cui la citata disposizione d'attuazione allude con l'espressione "chiusura anticipata </a:t>
            </a:r>
            <a:r>
              <a:rPr lang="it-IT" sz="1800" b="1" dirty="0">
                <a:solidFill>
                  <a:srgbClr val="002060"/>
                </a:solidFill>
                <a:latin typeface="Bookman Old Style" panose="02050604050505020204" pitchFamily="18" charset="0"/>
              </a:rPr>
              <a:t>&gt;&gt;. </a:t>
            </a:r>
          </a:p>
          <a:p>
            <a:pPr algn="just"/>
            <a:endParaRPr lang="it-IT" sz="2000" dirty="0">
              <a:solidFill>
                <a:srgbClr val="002060"/>
              </a:solidFill>
              <a:latin typeface="Bookman Old Style" panose="02050604050505020204" pitchFamily="18" charset="0"/>
            </a:endParaRPr>
          </a:p>
        </p:txBody>
      </p:sp>
    </p:spTree>
    <p:extLst>
      <p:ext uri="{BB962C8B-B14F-4D97-AF65-F5344CB8AC3E}">
        <p14:creationId xmlns:p14="http://schemas.microsoft.com/office/powerpoint/2010/main" val="1387731733"/>
      </p:ext>
    </p:extLst>
  </p:cSld>
  <p:clrMapOvr>
    <a:masterClrMapping/>
  </p:clrMapOvr>
</p:sld>
</file>

<file path=ppt/theme/theme1.xml><?xml version="1.0" encoding="utf-8"?>
<a:theme xmlns:a="http://schemas.openxmlformats.org/drawingml/2006/main" name="Profondità">
  <a:themeElements>
    <a:clrScheme name="Lun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TM04033923[[fn=Profondità]]</Template>
  <TotalTime>3568</TotalTime>
  <Words>7078</Words>
  <Application>Microsoft Office PowerPoint</Application>
  <PresentationFormat>Widescreen</PresentationFormat>
  <Paragraphs>226</Paragraphs>
  <Slides>36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36</vt:i4>
      </vt:variant>
    </vt:vector>
  </HeadingPairs>
  <TitlesOfParts>
    <vt:vector size="40" baseType="lpstr">
      <vt:lpstr>Arial</vt:lpstr>
      <vt:lpstr>Bookman Old Style</vt:lpstr>
      <vt:lpstr>Corbel</vt:lpstr>
      <vt:lpstr>Profondità</vt:lpstr>
      <vt:lpstr>Presentazione standard di PowerPoint</vt:lpstr>
      <vt:lpstr> La tutela dell’aggiudicatario e la stabilità della vendita forzata in generale </vt:lpstr>
      <vt:lpstr>Posizione del problema</vt:lpstr>
      <vt:lpstr>“Tutela in senso ampio”</vt:lpstr>
      <vt:lpstr>La tutela c.d. ampia - Quadro normativo di riferimento</vt:lpstr>
      <vt:lpstr>  Art.2929 c.c. Vizio dell’atto esecutivo antecedente la vendita SU 28.11.2012 n. 21110   </vt:lpstr>
      <vt:lpstr>Le nullità degli atti esecutivi    antecedenti la fase della vendita </vt:lpstr>
      <vt:lpstr>La sentenza a SU del 28.11.2012 n. 21110  Il difetto della condizione dell’azione esecutiva</vt:lpstr>
      <vt:lpstr> La tutela dell’aggiudicatario nel caso di difetto di un idoneo titolo esecutivo </vt:lpstr>
      <vt:lpstr>La sentenza a SU del 28.11.2012 n. 21110 - segue</vt:lpstr>
      <vt:lpstr>Vizi antecedenti   Vizi propri del procedimento di vendita </vt:lpstr>
      <vt:lpstr>Vizi precedenti alla fase di vendita</vt:lpstr>
      <vt:lpstr>Vizi propri della fase di vendita</vt:lpstr>
      <vt:lpstr>Mancanza od irregolarità delle forme di pubblicità stabilite nella ordinanza di delega delle operazioni di vendita</vt:lpstr>
      <vt:lpstr>Mancanza od irregolarità delle forme di pubblicità stabilite nella ordinanza di delega delle operazioni di vendita – Segue – la omessa pubblicazione sul PVP   </vt:lpstr>
      <vt:lpstr>Offerta accompagnata da una cauzione prestata con modalità diverse da quelle prescritte dal giudice</vt:lpstr>
      <vt:lpstr>Omessa notifica  della ordinanza di delega delle operazioni di vendita</vt:lpstr>
      <vt:lpstr> Omessa notifica dell’avviso di vendita al debitore</vt:lpstr>
      <vt:lpstr>Tutela ampia ed ulteriori eventi </vt:lpstr>
      <vt:lpstr> Estinzione del processo esecutivo   art.632, secondo comma, c.p.c.   187 bis disp. att. c.p.c. </vt:lpstr>
      <vt:lpstr>Estinzione del processo esecutivo - segue</vt:lpstr>
      <vt:lpstr>Estinzione di una procedura concorsuale </vt:lpstr>
      <vt:lpstr>Improseguibilità   Concordato preventivo Crisi da sovraindebitamento </vt:lpstr>
      <vt:lpstr>Normativa antiusura </vt:lpstr>
      <vt:lpstr>Riflessioni conclusive sulla tutela c.d. ampia</vt:lpstr>
      <vt:lpstr>“Tutela in senso stretto” </vt:lpstr>
      <vt:lpstr>La posizione giuridica dell’aggiudicatario e la natura complessa della vendita forzata</vt:lpstr>
      <vt:lpstr>Tutela in «senso stretto» - Evizione</vt:lpstr>
      <vt:lpstr>Tutela in «senso stretto»  Esclusione della garanzia per i vizi </vt:lpstr>
      <vt:lpstr>Aliud pro alio</vt:lpstr>
      <vt:lpstr>Aliud pro alio - segue</vt:lpstr>
      <vt:lpstr>La sussistenza di oneri o diritti di godimento dei terzi sulla cosa che non siano stati indicati negli atti della procedura</vt:lpstr>
      <vt:lpstr>Tutela in «senso stretto» - La tutela risarcitoria</vt:lpstr>
      <vt:lpstr>Conclusioni</vt:lpstr>
      <vt:lpstr>Conclusioni – segue:  la tutela imperfetta ed il ruolo del GE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Elmelinda Mercurio</dc:creator>
  <cp:lastModifiedBy>Elmelinda Mercurio</cp:lastModifiedBy>
  <cp:revision>239</cp:revision>
  <dcterms:created xsi:type="dcterms:W3CDTF">2019-03-21T17:48:00Z</dcterms:created>
  <dcterms:modified xsi:type="dcterms:W3CDTF">2019-10-12T06:35:13Z</dcterms:modified>
</cp:coreProperties>
</file>