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314" r:id="rId8"/>
    <p:sldId id="316" r:id="rId9"/>
    <p:sldId id="262" r:id="rId10"/>
    <p:sldId id="263" r:id="rId11"/>
    <p:sldId id="264" r:id="rId12"/>
    <p:sldId id="305" r:id="rId13"/>
    <p:sldId id="312" r:id="rId14"/>
    <p:sldId id="307" r:id="rId15"/>
    <p:sldId id="308" r:id="rId16"/>
    <p:sldId id="309" r:id="rId17"/>
    <p:sldId id="310" r:id="rId18"/>
    <p:sldId id="296" r:id="rId19"/>
    <p:sldId id="266" r:id="rId20"/>
    <p:sldId id="297" r:id="rId21"/>
    <p:sldId id="298" r:id="rId22"/>
    <p:sldId id="299" r:id="rId23"/>
    <p:sldId id="300" r:id="rId24"/>
    <p:sldId id="301" r:id="rId25"/>
    <p:sldId id="302" r:id="rId26"/>
    <p:sldId id="321" r:id="rId27"/>
    <p:sldId id="319" r:id="rId28"/>
    <p:sldId id="318" r:id="rId29"/>
    <p:sldId id="320"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CE785E4B-20EE-4D8C-80DD-6724610454DA}">
          <p14:sldIdLst>
            <p14:sldId id="256"/>
            <p14:sldId id="257"/>
            <p14:sldId id="258"/>
          </p14:sldIdLst>
        </p14:section>
        <p14:section name="Sezione senza titolo" id="{B993928E-9EC8-474D-BF76-B894B2BB22DB}">
          <p14:sldIdLst>
            <p14:sldId id="259"/>
            <p14:sldId id="260"/>
            <p14:sldId id="261"/>
            <p14:sldId id="314"/>
            <p14:sldId id="316"/>
            <p14:sldId id="262"/>
            <p14:sldId id="263"/>
            <p14:sldId id="264"/>
            <p14:sldId id="305"/>
            <p14:sldId id="312"/>
            <p14:sldId id="307"/>
            <p14:sldId id="308"/>
            <p14:sldId id="309"/>
            <p14:sldId id="310"/>
            <p14:sldId id="296"/>
            <p14:sldId id="266"/>
            <p14:sldId id="297"/>
            <p14:sldId id="298"/>
            <p14:sldId id="299"/>
            <p14:sldId id="300"/>
            <p14:sldId id="301"/>
            <p14:sldId id="302"/>
            <p14:sldId id="321"/>
            <p14:sldId id="319"/>
            <p14:sldId id="318"/>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g0Vy8voTLk6XaYeU2mNql/Vm+9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3AE236-EDA2-428D-B70F-8243CFF684CE}">
  <a:tblStyle styleId="{A73AE236-EDA2-428D-B70F-8243CFF684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0177" autoAdjust="0"/>
  </p:normalViewPr>
  <p:slideViewPr>
    <p:cSldViewPr snapToGrid="0">
      <p:cViewPr varScale="1">
        <p:scale>
          <a:sx n="68" d="100"/>
          <a:sy n="68" d="100"/>
        </p:scale>
        <p:origin x="4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698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latin typeface="Tw Cen MT" panose="020B0602020104020603" pitchFamily="34" charset="0"/>
              </a:rPr>
              <a:t>1</a:t>
            </a:fld>
            <a:endParaRPr dirty="0">
              <a:latin typeface="Tw Cen MT" panose="020B0602020104020603" pitchFamily="34" charset="0"/>
            </a:endParaRPr>
          </a:p>
        </p:txBody>
      </p:sp>
    </p:spTree>
    <p:extLst>
      <p:ext uri="{BB962C8B-B14F-4D97-AF65-F5344CB8AC3E}">
        <p14:creationId xmlns:p14="http://schemas.microsoft.com/office/powerpoint/2010/main" val="382459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69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91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81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latin typeface="Tw Cen MT" panose="020B0602020104020603" pitchFamily="34" charset="0"/>
              </a:rPr>
              <a:t>3</a:t>
            </a:fld>
            <a:endParaRPr dirty="0">
              <a:latin typeface="Tw Cen MT" panose="020B0602020104020603" pitchFamily="34" charset="0"/>
            </a:endParaRPr>
          </a:p>
        </p:txBody>
      </p:sp>
    </p:spTree>
    <p:extLst>
      <p:ext uri="{BB962C8B-B14F-4D97-AF65-F5344CB8AC3E}">
        <p14:creationId xmlns:p14="http://schemas.microsoft.com/office/powerpoint/2010/main" val="47194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40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1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09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81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latin typeface="Tw Cen MT" panose="020B0602020104020603" pitchFamily="34" charset="0"/>
              </a:rPr>
              <a:t>10</a:t>
            </a:fld>
            <a:endParaRPr dirty="0">
              <a:latin typeface="Tw Cen MT" panose="020B0602020104020603" pitchFamily="34" charset="0"/>
            </a:endParaRPr>
          </a:p>
        </p:txBody>
      </p:sp>
    </p:spTree>
    <p:extLst>
      <p:ext uri="{BB962C8B-B14F-4D97-AF65-F5344CB8AC3E}">
        <p14:creationId xmlns:p14="http://schemas.microsoft.com/office/powerpoint/2010/main" val="305337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latin typeface="Tw Cen MT" panose="020B0602020104020603" pitchFamily="34" charset="0"/>
              </a:rPr>
              <a:t>11</a:t>
            </a:fld>
            <a:endParaRPr dirty="0">
              <a:latin typeface="Tw Cen MT" panose="020B0602020104020603" pitchFamily="34" charset="0"/>
            </a:endParaRPr>
          </a:p>
        </p:txBody>
      </p:sp>
    </p:spTree>
    <p:extLst>
      <p:ext uri="{BB962C8B-B14F-4D97-AF65-F5344CB8AC3E}">
        <p14:creationId xmlns:p14="http://schemas.microsoft.com/office/powerpoint/2010/main" val="1166527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6"/>
        <p:cNvGrpSpPr/>
        <p:nvPr/>
      </p:nvGrpSpPr>
      <p:grpSpPr>
        <a:xfrm>
          <a:off x="0" y="0"/>
          <a:ext cx="0" cy="0"/>
          <a:chOff x="0" y="0"/>
          <a:chExt cx="0" cy="0"/>
        </a:xfrm>
      </p:grpSpPr>
      <p:pic>
        <p:nvPicPr>
          <p:cNvPr id="17" name="Google Shape;17;p40"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40"/>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4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9" name="Google Shape;19;p40"/>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0" name="Google Shape;20;p40"/>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82"/>
        <p:cNvGrpSpPr/>
        <p:nvPr/>
      </p:nvGrpSpPr>
      <p:grpSpPr>
        <a:xfrm>
          <a:off x="0" y="0"/>
          <a:ext cx="0" cy="0"/>
          <a:chOff x="0" y="0"/>
          <a:chExt cx="0" cy="0"/>
        </a:xfrm>
      </p:grpSpPr>
      <p:pic>
        <p:nvPicPr>
          <p:cNvPr id="83" name="Google Shape;83;p4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4" name="Google Shape;84;p49"/>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5" name="Google Shape;85;p49"/>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6" name="Google Shape;86;p49"/>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7" name="Google Shape;87;p49"/>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9"/>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0"/>
        <p:cNvGrpSpPr/>
        <p:nvPr/>
      </p:nvGrpSpPr>
      <p:grpSpPr>
        <a:xfrm>
          <a:off x="0" y="0"/>
          <a:ext cx="0" cy="0"/>
          <a:chOff x="0" y="0"/>
          <a:chExt cx="0" cy="0"/>
        </a:xfrm>
      </p:grpSpPr>
      <p:pic>
        <p:nvPicPr>
          <p:cNvPr id="91" name="Google Shape;91;p5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50"/>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93" name="Google Shape;93;p50"/>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4" name="Google Shape;94;p50"/>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0"/>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7"/>
        <p:cNvGrpSpPr/>
        <p:nvPr/>
      </p:nvGrpSpPr>
      <p:grpSpPr>
        <a:xfrm>
          <a:off x="0" y="0"/>
          <a:ext cx="0" cy="0"/>
          <a:chOff x="0" y="0"/>
          <a:chExt cx="0" cy="0"/>
        </a:xfrm>
      </p:grpSpPr>
      <p:pic>
        <p:nvPicPr>
          <p:cNvPr id="98" name="Google Shape;98;p5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9" name="Google Shape;99;p51"/>
          <p:cNvSpPr txBox="1"/>
          <p:nvPr/>
        </p:nvSpPr>
        <p:spPr>
          <a:xfrm>
            <a:off x="1001713" y="754063"/>
            <a:ext cx="6096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it-IT" sz="8000" b="0" cap="none" dirty="0">
                <a:solidFill>
                  <a:schemeClr val="dk1"/>
                </a:solidFill>
                <a:latin typeface="Twentieth Century"/>
                <a:ea typeface="Twentieth Century"/>
                <a:cs typeface="Twentieth Century"/>
                <a:sym typeface="Twentieth Century"/>
              </a:rPr>
              <a:t>“</a:t>
            </a:r>
            <a:endParaRPr dirty="0">
              <a:latin typeface="Tw Cen MT" panose="020B0602020104020603" pitchFamily="34" charset="0"/>
            </a:endParaRPr>
          </a:p>
        </p:txBody>
      </p:sp>
      <p:sp>
        <p:nvSpPr>
          <p:cNvPr id="100" name="Google Shape;100;p51"/>
          <p:cNvSpPr txBox="1"/>
          <p:nvPr/>
        </p:nvSpPr>
        <p:spPr>
          <a:xfrm>
            <a:off x="10556875" y="2994025"/>
            <a:ext cx="6096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it-IT" sz="8000" b="0" cap="none" dirty="0">
                <a:solidFill>
                  <a:schemeClr val="dk1"/>
                </a:solidFill>
                <a:latin typeface="Twentieth Century"/>
                <a:ea typeface="Twentieth Century"/>
                <a:cs typeface="Twentieth Century"/>
                <a:sym typeface="Twentieth Century"/>
              </a:rPr>
              <a:t>”</a:t>
            </a:r>
            <a:endParaRPr dirty="0">
              <a:latin typeface="Tw Cen MT" panose="020B0602020104020603" pitchFamily="34" charset="0"/>
            </a:endParaRPr>
          </a:p>
        </p:txBody>
      </p:sp>
      <p:sp>
        <p:nvSpPr>
          <p:cNvPr id="101" name="Google Shape;101;p5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2" name="Google Shape;102;p51"/>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3" name="Google Shape;103;p51"/>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4" name="Google Shape;104;p51"/>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1"/>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1"/>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7"/>
        <p:cNvGrpSpPr/>
        <p:nvPr/>
      </p:nvGrpSpPr>
      <p:grpSpPr>
        <a:xfrm>
          <a:off x="0" y="0"/>
          <a:ext cx="0" cy="0"/>
          <a:chOff x="0" y="0"/>
          <a:chExt cx="0" cy="0"/>
        </a:xfrm>
      </p:grpSpPr>
      <p:pic>
        <p:nvPicPr>
          <p:cNvPr id="108" name="Google Shape;108;p5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52"/>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10" name="Google Shape;110;p52"/>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1" name="Google Shape;111;p52"/>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2"/>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2"/>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 immagine">
  <p:cSld name="3 colonne immagine">
    <p:spTree>
      <p:nvGrpSpPr>
        <p:cNvPr id="1" name="Shape 126"/>
        <p:cNvGrpSpPr/>
        <p:nvPr/>
      </p:nvGrpSpPr>
      <p:grpSpPr>
        <a:xfrm>
          <a:off x="0" y="0"/>
          <a:ext cx="0" cy="0"/>
          <a:chOff x="0" y="0"/>
          <a:chExt cx="0" cy="0"/>
        </a:xfrm>
      </p:grpSpPr>
      <p:pic>
        <p:nvPicPr>
          <p:cNvPr id="127" name="Google Shape;127;p5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8" name="Google Shape;128;p54"/>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29" name="Google Shape;129;p54"/>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0" name="Google Shape;130;p54"/>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1" name="Google Shape;131;p54"/>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2" name="Google Shape;132;p54"/>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3" name="Google Shape;133;p54"/>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4" name="Google Shape;134;p54"/>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5" name="Google Shape;135;p54"/>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6" name="Google Shape;136;p54"/>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7" name="Google Shape;137;p54"/>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8" name="Google Shape;138;p54"/>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4"/>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4"/>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1"/>
        <p:cNvGrpSpPr/>
        <p:nvPr/>
      </p:nvGrpSpPr>
      <p:grpSpPr>
        <a:xfrm>
          <a:off x="0" y="0"/>
          <a:ext cx="0" cy="0"/>
          <a:chOff x="0" y="0"/>
          <a:chExt cx="0" cy="0"/>
        </a:xfrm>
      </p:grpSpPr>
      <p:pic>
        <p:nvPicPr>
          <p:cNvPr id="142" name="Google Shape;142;p5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3" name="Google Shape;143;p55"/>
          <p:cNvSpPr txBox="1">
            <a:spLocks noGrp="1"/>
          </p:cNvSpPr>
          <p:nvPr>
            <p:ph type="title"/>
          </p:nvPr>
        </p:nvSpPr>
        <p:spPr>
          <a:xfrm>
            <a:off x="914400" y="619125"/>
            <a:ext cx="10363200" cy="15954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44" name="Google Shape;144;p55"/>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5" name="Google Shape;145;p55"/>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5"/>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5"/>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148"/>
        <p:cNvGrpSpPr/>
        <p:nvPr/>
      </p:nvGrpSpPr>
      <p:grpSpPr>
        <a:xfrm>
          <a:off x="0" y="0"/>
          <a:ext cx="0" cy="0"/>
          <a:chOff x="0" y="0"/>
          <a:chExt cx="0" cy="0"/>
        </a:xfrm>
      </p:grpSpPr>
      <p:pic>
        <p:nvPicPr>
          <p:cNvPr id="149" name="Google Shape;149;p5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0" name="Google Shape;150;p56"/>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51" name="Google Shape;151;p56"/>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2" name="Google Shape;152;p56"/>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6"/>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6"/>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3"/>
        <p:cNvGrpSpPr/>
        <p:nvPr/>
      </p:nvGrpSpPr>
      <p:grpSpPr>
        <a:xfrm>
          <a:off x="0" y="0"/>
          <a:ext cx="0" cy="0"/>
          <a:chOff x="0" y="0"/>
          <a:chExt cx="0" cy="0"/>
        </a:xfrm>
      </p:grpSpPr>
      <p:pic>
        <p:nvPicPr>
          <p:cNvPr id="24" name="Google Shape;24;p4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41"/>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8"/>
        <p:cNvGrpSpPr/>
        <p:nvPr/>
      </p:nvGrpSpPr>
      <p:grpSpPr>
        <a:xfrm>
          <a:off x="0" y="0"/>
          <a:ext cx="0" cy="0"/>
          <a:chOff x="0" y="0"/>
          <a:chExt cx="0" cy="0"/>
        </a:xfrm>
      </p:grpSpPr>
      <p:pic>
        <p:nvPicPr>
          <p:cNvPr id="29" name="Google Shape;29;p4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42"/>
          <p:cNvSpPr txBox="1">
            <a:spLocks noGrp="1"/>
          </p:cNvSpPr>
          <p:nvPr>
            <p:ph type="title"/>
          </p:nvPr>
        </p:nvSpPr>
        <p:spPr>
          <a:xfrm>
            <a:off x="914400" y="619125"/>
            <a:ext cx="10363200" cy="15954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2" name="Google Shape;32;p42"/>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2"/>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5"/>
        <p:cNvGrpSpPr/>
        <p:nvPr/>
      </p:nvGrpSpPr>
      <p:grpSpPr>
        <a:xfrm>
          <a:off x="0" y="0"/>
          <a:ext cx="0" cy="0"/>
          <a:chOff x="0" y="0"/>
          <a:chExt cx="0" cy="0"/>
        </a:xfrm>
      </p:grpSpPr>
      <p:pic>
        <p:nvPicPr>
          <p:cNvPr id="36" name="Google Shape;36;p4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43"/>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4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9" name="Google Shape;39;p43"/>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3"/>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2"/>
        <p:cNvGrpSpPr/>
        <p:nvPr/>
      </p:nvGrpSpPr>
      <p:grpSpPr>
        <a:xfrm>
          <a:off x="0" y="0"/>
          <a:ext cx="0" cy="0"/>
          <a:chOff x="0" y="0"/>
          <a:chExt cx="0" cy="0"/>
        </a:xfrm>
      </p:grpSpPr>
      <p:pic>
        <p:nvPicPr>
          <p:cNvPr id="43" name="Google Shape;43;p4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44"/>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44"/>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44"/>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0"/>
        <p:cNvGrpSpPr/>
        <p:nvPr/>
      </p:nvGrpSpPr>
      <p:grpSpPr>
        <a:xfrm>
          <a:off x="0" y="0"/>
          <a:ext cx="0" cy="0"/>
          <a:chOff x="0" y="0"/>
          <a:chExt cx="0" cy="0"/>
        </a:xfrm>
      </p:grpSpPr>
      <p:pic>
        <p:nvPicPr>
          <p:cNvPr id="51" name="Google Shape;51;p4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4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3" name="Google Shape;53;p45"/>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45"/>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5" name="Google Shape;55;p45"/>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6" name="Google Shape;56;p45"/>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7" name="Google Shape;57;p45"/>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5"/>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0"/>
        <p:cNvGrpSpPr/>
        <p:nvPr/>
      </p:nvGrpSpPr>
      <p:grpSpPr>
        <a:xfrm>
          <a:off x="0" y="0"/>
          <a:ext cx="0" cy="0"/>
          <a:chOff x="0" y="0"/>
          <a:chExt cx="0" cy="0"/>
        </a:xfrm>
      </p:grpSpPr>
      <p:pic>
        <p:nvPicPr>
          <p:cNvPr id="61" name="Google Shape;61;p4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 name="Google Shape;62;p46"/>
          <p:cNvSpPr txBox="1">
            <a:spLocks noGrp="1"/>
          </p:cNvSpPr>
          <p:nvPr>
            <p:ph type="title"/>
          </p:nvPr>
        </p:nvSpPr>
        <p:spPr>
          <a:xfrm>
            <a:off x="914400" y="619125"/>
            <a:ext cx="10363200" cy="15954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3" name="Google Shape;63;p46"/>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6"/>
        <p:cNvGrpSpPr/>
        <p:nvPr/>
      </p:nvGrpSpPr>
      <p:grpSpPr>
        <a:xfrm>
          <a:off x="0" y="0"/>
          <a:ext cx="0" cy="0"/>
          <a:chOff x="0" y="0"/>
          <a:chExt cx="0" cy="0"/>
        </a:xfrm>
      </p:grpSpPr>
      <p:pic>
        <p:nvPicPr>
          <p:cNvPr id="67" name="Google Shape;67;p4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8" name="Google Shape;68;p47"/>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9" name="Google Shape;69;p47"/>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47"/>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47"/>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4"/>
        <p:cNvGrpSpPr/>
        <p:nvPr/>
      </p:nvGrpSpPr>
      <p:grpSpPr>
        <a:xfrm>
          <a:off x="0" y="0"/>
          <a:ext cx="0" cy="0"/>
          <a:chOff x="0" y="0"/>
          <a:chExt cx="0" cy="0"/>
        </a:xfrm>
      </p:grpSpPr>
      <p:pic>
        <p:nvPicPr>
          <p:cNvPr id="75" name="Google Shape;75;p4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6" name="Google Shape;76;p48"/>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7" name="Google Shape;77;p48"/>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8" name="Google Shape;78;p48"/>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9" name="Google Shape;79;p48"/>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8"/>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9"/>
        <p:cNvGrpSpPr/>
        <p:nvPr/>
      </p:nvGrpSpPr>
      <p:grpSpPr>
        <a:xfrm>
          <a:off x="0" y="0"/>
          <a:ext cx="0" cy="0"/>
          <a:chOff x="0" y="0"/>
          <a:chExt cx="0" cy="0"/>
        </a:xfrm>
      </p:grpSpPr>
      <p:pic>
        <p:nvPicPr>
          <p:cNvPr id="10" name="Google Shape;10;p39" descr="\\DROBO-FS\QuickDrops\JB\PPTX NG\Droplets\LightingOverlay.png"/>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1" name="Google Shape;11;p39"/>
          <p:cNvSpPr txBox="1">
            <a:spLocks noGrp="1"/>
          </p:cNvSpPr>
          <p:nvPr>
            <p:ph type="title"/>
          </p:nvPr>
        </p:nvSpPr>
        <p:spPr>
          <a:xfrm>
            <a:off x="914400" y="619125"/>
            <a:ext cx="10363200" cy="159543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1pPr>
            <a:lvl2pPr marR="0" lvl="1"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2pPr>
            <a:lvl3pPr marR="0" lvl="2"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3pPr>
            <a:lvl4pPr marR="0" lvl="3"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4pPr>
            <a:lvl5pPr marR="0" lvl="4"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5pPr>
            <a:lvl6pPr marR="0" lvl="5"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6pPr>
            <a:lvl7pPr marR="0" lvl="6"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7pPr>
            <a:lvl8pPr marR="0" lvl="7"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8pPr>
            <a:lvl9pPr marR="0" lvl="8"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9"/>
          <p:cNvSpPr txBox="1">
            <a:spLocks noGrp="1"/>
          </p:cNvSpPr>
          <p:nvPr>
            <p:ph type="body" idx="1"/>
          </p:nvPr>
        </p:nvSpPr>
        <p:spPr>
          <a:xfrm>
            <a:off x="914400" y="2366963"/>
            <a:ext cx="10363200" cy="342423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9"/>
          <p:cNvSpPr txBox="1">
            <a:spLocks noGrp="1"/>
          </p:cNvSpPr>
          <p:nvPr>
            <p:ph type="dt" idx="10"/>
          </p:nvPr>
        </p:nvSpPr>
        <p:spPr>
          <a:xfrm>
            <a:off x="7678738"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a:spLocks noGrp="1"/>
          </p:cNvSpPr>
          <p:nvPr>
            <p:ph type="ftr" idx="11"/>
          </p:nvPr>
        </p:nvSpPr>
        <p:spPr>
          <a:xfrm>
            <a:off x="914400" y="5883275"/>
            <a:ext cx="66722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9"/>
          <p:cNvSpPr txBox="1">
            <a:spLocks noGrp="1"/>
          </p:cNvSpPr>
          <p:nvPr>
            <p:ph type="sldNum" idx="12"/>
          </p:nvPr>
        </p:nvSpPr>
        <p:spPr>
          <a:xfrm>
            <a:off x="10514013" y="5883275"/>
            <a:ext cx="7635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spcAft>
                <a:spcPts val="0"/>
              </a:spcAft>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ctrTitle"/>
          </p:nvPr>
        </p:nvSpPr>
        <p:spPr>
          <a:xfrm>
            <a:off x="1860549" y="641350"/>
            <a:ext cx="8689975" cy="25082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it-IT" sz="2400" b="1" dirty="0" smtClean="0">
                <a:latin typeface="+mj-lt"/>
              </a:rPr>
              <a:t>IL GIUDICE DELL’ESECUZIONE </a:t>
            </a:r>
            <a:br>
              <a:rPr lang="it-IT" sz="2400" b="1" dirty="0" smtClean="0">
                <a:latin typeface="+mj-lt"/>
              </a:rPr>
            </a:br>
            <a:r>
              <a:rPr lang="it-IT" sz="2400" b="1" dirty="0" smtClean="0">
                <a:latin typeface="+mj-lt"/>
              </a:rPr>
              <a:t>ALLE PRESE CON LE </a:t>
            </a:r>
            <a:r>
              <a:rPr lang="it-IT" sz="2400" b="1" dirty="0">
                <a:latin typeface="+mj-lt"/>
              </a:rPr>
              <a:t>PROCEDURE CONCORSUALI</a:t>
            </a:r>
            <a:r>
              <a:rPr lang="it-IT" sz="2400" dirty="0">
                <a:latin typeface="+mj-lt"/>
              </a:rPr>
              <a:t> </a:t>
            </a:r>
            <a:br>
              <a:rPr lang="it-IT" sz="2400" dirty="0">
                <a:latin typeface="+mj-lt"/>
              </a:rPr>
            </a:br>
            <a:r>
              <a:rPr lang="it-IT" sz="1800" dirty="0">
                <a:latin typeface="+mj-lt"/>
              </a:rPr>
              <a:t/>
            </a:r>
            <a:br>
              <a:rPr lang="it-IT" sz="1800" dirty="0">
                <a:latin typeface="+mj-lt"/>
              </a:rPr>
            </a:br>
            <a:endParaRPr sz="2400" dirty="0">
              <a:latin typeface="+mj-lt"/>
            </a:endParaRPr>
          </a:p>
        </p:txBody>
      </p:sp>
      <p:sp>
        <p:nvSpPr>
          <p:cNvPr id="161" name="Google Shape;161;p1"/>
          <p:cNvSpPr txBox="1">
            <a:spLocks noGrp="1"/>
          </p:cNvSpPr>
          <p:nvPr>
            <p:ph type="subTitle" idx="1"/>
          </p:nvPr>
        </p:nvSpPr>
        <p:spPr>
          <a:xfrm>
            <a:off x="2419346" y="4530725"/>
            <a:ext cx="7572376" cy="13716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SzPts val="2200"/>
              <a:buFont typeface="Arial"/>
              <a:buNone/>
            </a:pPr>
            <a:r>
              <a:rPr lang="it-IT" sz="1800" dirty="0"/>
              <a:t>NAPOLI, 11 OTTOBRE 2019</a:t>
            </a:r>
            <a:endParaRPr sz="1800" dirty="0"/>
          </a:p>
        </p:txBody>
      </p:sp>
      <p:sp>
        <p:nvSpPr>
          <p:cNvPr id="163" name="Google Shape;163;p1"/>
          <p:cNvSpPr txBox="1">
            <a:spLocks noGrp="1"/>
          </p:cNvSpPr>
          <p:nvPr>
            <p:ph type="ftr" idx="11"/>
          </p:nvPr>
        </p:nvSpPr>
        <p:spPr>
          <a:xfrm>
            <a:off x="4485478" y="5994400"/>
            <a:ext cx="3440113" cy="468312"/>
          </a:xfrm>
          <a:prstGeom prst="rect">
            <a:avLst/>
          </a:prstGeom>
          <a:noFill/>
          <a:ln>
            <a:noFill/>
          </a:ln>
        </p:spPr>
        <p:txBody>
          <a:bodyPr spcFirstLastPara="1" wrap="square" lIns="91425" tIns="45700" rIns="91425" bIns="45700" anchor="ctr" anchorCtr="0">
            <a:noAutofit/>
          </a:bodyPr>
          <a:lstStyle/>
          <a:p>
            <a:pPr lvl="0" algn="ctr"/>
            <a:r>
              <a:rPr lang="it-IT" sz="2000" dirty="0" smtClean="0">
                <a:latin typeface="+mn-lt"/>
              </a:rPr>
              <a:t>Enrica </a:t>
            </a:r>
            <a:r>
              <a:rPr lang="it-IT" sz="2000" dirty="0" err="1" smtClean="0">
                <a:latin typeface="+mn-lt"/>
              </a:rPr>
              <a:t>Bertolotto</a:t>
            </a:r>
            <a:r>
              <a:rPr lang="it-IT" sz="2000" dirty="0" smtClean="0">
                <a:latin typeface="+mn-lt"/>
              </a:rPr>
              <a:t> - Elisa </a:t>
            </a:r>
            <a:r>
              <a:rPr lang="it-IT" sz="2000" dirty="0">
                <a:latin typeface="+mn-lt"/>
              </a:rPr>
              <a:t>Tosi</a:t>
            </a:r>
            <a:endParaRPr sz="2000" dirty="0">
              <a:latin typeface="+mn-lt"/>
            </a:endParaRPr>
          </a:p>
        </p:txBody>
      </p:sp>
      <p:pic>
        <p:nvPicPr>
          <p:cNvPr id="3" name="Immagine 2"/>
          <p:cNvPicPr>
            <a:picLocks noChangeAspect="1"/>
          </p:cNvPicPr>
          <p:nvPr/>
        </p:nvPicPr>
        <p:blipFill>
          <a:blip r:embed="rId3"/>
          <a:stretch>
            <a:fillRect/>
          </a:stretch>
        </p:blipFill>
        <p:spPr>
          <a:xfrm>
            <a:off x="2419346" y="2165350"/>
            <a:ext cx="7572375" cy="2447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txBox="1"/>
          <p:nvPr/>
        </p:nvSpPr>
        <p:spPr>
          <a:xfrm>
            <a:off x="1171575" y="542925"/>
            <a:ext cx="9944100" cy="332358"/>
          </a:xfrm>
          <a:prstGeom prst="rect">
            <a:avLst/>
          </a:prstGeom>
          <a:noFill/>
          <a:ln>
            <a:noFill/>
          </a:ln>
        </p:spPr>
        <p:txBody>
          <a:bodyPr spcFirstLastPara="1" wrap="square" lIns="91425" tIns="45700" rIns="91425" bIns="45700" anchor="t" anchorCtr="0">
            <a:spAutoFit/>
          </a:bodyPr>
          <a:lstStyle/>
          <a:p>
            <a:pPr marL="0" marR="0" lvl="0" indent="0" algn="ctr" rtl="0">
              <a:lnSpc>
                <a:spcPct val="65000"/>
              </a:lnSpc>
              <a:spcBef>
                <a:spcPts val="0"/>
              </a:spcBef>
              <a:spcAft>
                <a:spcPts val="0"/>
              </a:spcAft>
              <a:buNone/>
            </a:pPr>
            <a:r>
              <a:rPr lang="it-IT" sz="2400" b="1" dirty="0">
                <a:solidFill>
                  <a:schemeClr val="dk1"/>
                </a:solidFill>
                <a:latin typeface="+mn-lt"/>
                <a:ea typeface="Twentieth Century"/>
                <a:cs typeface="Twentieth Century"/>
                <a:sym typeface="Twentieth Century"/>
              </a:rPr>
              <a:t>LA VENDITA DEL BENE PIGNORATO</a:t>
            </a:r>
            <a:endParaRPr sz="2400" dirty="0">
              <a:latin typeface="+mn-lt"/>
            </a:endParaRPr>
          </a:p>
        </p:txBody>
      </p:sp>
      <p:sp>
        <p:nvSpPr>
          <p:cNvPr id="263" name="Google Shape;263;p8"/>
          <p:cNvSpPr txBox="1"/>
          <p:nvPr/>
        </p:nvSpPr>
        <p:spPr>
          <a:xfrm>
            <a:off x="0" y="1038225"/>
            <a:ext cx="1219199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dirty="0">
                <a:solidFill>
                  <a:schemeClr val="dk1"/>
                </a:solidFill>
                <a:latin typeface="+mn-lt"/>
                <a:ea typeface="Twentieth Century"/>
                <a:cs typeface="Twentieth Century"/>
                <a:sym typeface="Twentieth Century"/>
              </a:rPr>
              <a:t>Fermo il privilegio del creditore fondiario, la vendita può comunque essere effettuata anche in sede fallimentare?</a:t>
            </a:r>
            <a:r>
              <a:rPr lang="it-IT" sz="1800" dirty="0">
                <a:solidFill>
                  <a:schemeClr val="dk1"/>
                </a:solidFill>
                <a:latin typeface="+mn-lt"/>
                <a:sym typeface="Arial"/>
              </a:rPr>
              <a:t> </a:t>
            </a:r>
            <a:endParaRPr sz="1800" dirty="0">
              <a:solidFill>
                <a:schemeClr val="dk1"/>
              </a:solidFill>
              <a:latin typeface="+mn-lt"/>
              <a:sym typeface="Arial"/>
            </a:endParaRPr>
          </a:p>
        </p:txBody>
      </p:sp>
      <p:sp>
        <p:nvSpPr>
          <p:cNvPr id="264" name="Google Shape;264;p8"/>
          <p:cNvSpPr txBox="1"/>
          <p:nvPr/>
        </p:nvSpPr>
        <p:spPr>
          <a:xfrm>
            <a:off x="376225" y="1597201"/>
            <a:ext cx="5295900" cy="923289"/>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L’orientamento prevalente ammette tale possibilità perché</a:t>
            </a:r>
            <a:r>
              <a:rPr lang="it-IT" sz="1800" dirty="0">
                <a:solidFill>
                  <a:schemeClr val="dk1"/>
                </a:solidFill>
                <a:latin typeface="+mn-lt"/>
                <a:sym typeface="Arial"/>
              </a:rPr>
              <a:t> </a:t>
            </a:r>
            <a:r>
              <a:rPr lang="it-IT" sz="1800" u="sng" dirty="0">
                <a:solidFill>
                  <a:schemeClr val="dk1"/>
                </a:solidFill>
                <a:latin typeface="+mn-lt"/>
                <a:ea typeface="Twentieth Century"/>
                <a:cs typeface="Twentieth Century"/>
                <a:sym typeface="Twentieth Century"/>
              </a:rPr>
              <a:t>il bene è pur sempre compreso nella massa fallimentare e le procedure non sono incompatibili</a:t>
            </a:r>
            <a:endParaRPr sz="1800" dirty="0">
              <a:solidFill>
                <a:schemeClr val="dk1"/>
              </a:solidFill>
              <a:latin typeface="+mn-lt"/>
              <a:sym typeface="Arial"/>
            </a:endParaRPr>
          </a:p>
        </p:txBody>
      </p:sp>
      <p:sp>
        <p:nvSpPr>
          <p:cNvPr id="265" name="Google Shape;265;p8"/>
          <p:cNvSpPr txBox="1"/>
          <p:nvPr/>
        </p:nvSpPr>
        <p:spPr>
          <a:xfrm>
            <a:off x="619075" y="2983662"/>
            <a:ext cx="48102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Il concorso tra le diverse procedure liquidatorie si regola attraverso la PREVENZIONE</a:t>
            </a:r>
            <a:br>
              <a:rPr lang="it-IT" sz="1800" dirty="0">
                <a:solidFill>
                  <a:schemeClr val="dk1"/>
                </a:solidFill>
                <a:latin typeface="+mn-lt"/>
                <a:ea typeface="Twentieth Century"/>
                <a:cs typeface="Twentieth Century"/>
                <a:sym typeface="Twentieth Century"/>
              </a:rPr>
            </a:br>
            <a:r>
              <a:rPr lang="it-IT" sz="1800" dirty="0">
                <a:solidFill>
                  <a:schemeClr val="dk1"/>
                </a:solidFill>
                <a:latin typeface="+mn-lt"/>
                <a:ea typeface="Twentieth Century"/>
                <a:cs typeface="Twentieth Century"/>
                <a:sym typeface="Twentieth Century"/>
              </a:rPr>
              <a:t>(</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28.1.1993, n. 1025;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30.1.1985 n. 582;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8.9.2011, n. 18436)</a:t>
            </a:r>
            <a:endParaRPr sz="1800" dirty="0">
              <a:solidFill>
                <a:schemeClr val="dk1"/>
              </a:solidFill>
              <a:latin typeface="+mn-lt"/>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mn-lt"/>
              <a:ea typeface="Twentieth Century"/>
              <a:cs typeface="Twentieth Century"/>
              <a:sym typeface="Twentieth Century"/>
            </a:endParaRPr>
          </a:p>
          <a:p>
            <a:pPr marL="0" marR="0" lvl="0" indent="0" algn="ctr" rtl="0">
              <a:spcBef>
                <a:spcPts val="0"/>
              </a:spcBef>
              <a:spcAft>
                <a:spcPts val="0"/>
              </a:spcAft>
              <a:buNone/>
            </a:pPr>
            <a:r>
              <a:rPr lang="it-IT" sz="1800" dirty="0">
                <a:solidFill>
                  <a:schemeClr val="dk1"/>
                </a:solidFill>
                <a:latin typeface="+mn-lt"/>
                <a:ea typeface="Twentieth Century"/>
                <a:cs typeface="Twentieth Century"/>
                <a:sym typeface="Twentieth Century"/>
              </a:rPr>
              <a:t>Momento rilevante</a:t>
            </a:r>
            <a:endParaRPr sz="1800" dirty="0">
              <a:solidFill>
                <a:schemeClr val="dk1"/>
              </a:solidFill>
              <a:latin typeface="+mn-lt"/>
              <a:ea typeface="Twentieth Century"/>
              <a:cs typeface="Twentieth Century"/>
              <a:sym typeface="Twentieth Century"/>
            </a:endParaRPr>
          </a:p>
        </p:txBody>
      </p:sp>
      <p:sp>
        <p:nvSpPr>
          <p:cNvPr id="266" name="Google Shape;266;p8"/>
          <p:cNvSpPr txBox="1"/>
          <p:nvPr/>
        </p:nvSpPr>
        <p:spPr>
          <a:xfrm>
            <a:off x="499437" y="5048017"/>
            <a:ext cx="20241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dirty="0">
                <a:solidFill>
                  <a:schemeClr val="dk1"/>
                </a:solidFill>
                <a:latin typeface="+mn-lt"/>
                <a:ea typeface="Twentieth Century"/>
                <a:cs typeface="Twentieth Century"/>
                <a:sym typeface="Twentieth Century"/>
              </a:rPr>
              <a:t>G.E.</a:t>
            </a:r>
            <a:endParaRPr dirty="0">
              <a:latin typeface="+mn-lt"/>
              <a:ea typeface="Twentieth Century"/>
              <a:cs typeface="Twentieth Century"/>
              <a:sym typeface="Twentieth Century"/>
            </a:endParaRPr>
          </a:p>
          <a:p>
            <a:pPr marL="0" marR="0" lvl="0" indent="0" algn="ctr" rtl="0">
              <a:spcBef>
                <a:spcPts val="0"/>
              </a:spcBef>
              <a:spcAft>
                <a:spcPts val="0"/>
              </a:spcAft>
              <a:buNone/>
            </a:pPr>
            <a:r>
              <a:rPr lang="it-IT" sz="1800" dirty="0">
                <a:solidFill>
                  <a:schemeClr val="dk1"/>
                </a:solidFill>
                <a:latin typeface="+mn-lt"/>
                <a:ea typeface="Twentieth Century"/>
                <a:cs typeface="Twentieth Century"/>
                <a:sym typeface="Twentieth Century"/>
              </a:rPr>
              <a:t>Ordinanza ex art. 569 </a:t>
            </a:r>
            <a:r>
              <a:rPr lang="it-IT" sz="1800" dirty="0" err="1">
                <a:solidFill>
                  <a:schemeClr val="dk1"/>
                </a:solidFill>
                <a:latin typeface="+mn-lt"/>
                <a:ea typeface="Twentieth Century"/>
                <a:cs typeface="Twentieth Century"/>
                <a:sym typeface="Twentieth Century"/>
              </a:rPr>
              <a:t>cpc</a:t>
            </a:r>
            <a:endParaRPr sz="1800" dirty="0">
              <a:solidFill>
                <a:schemeClr val="dk1"/>
              </a:solidFill>
              <a:latin typeface="+mn-lt"/>
              <a:ea typeface="Twentieth Century"/>
              <a:cs typeface="Twentieth Century"/>
              <a:sym typeface="Twentieth Century"/>
            </a:endParaRPr>
          </a:p>
        </p:txBody>
      </p:sp>
      <p:sp>
        <p:nvSpPr>
          <p:cNvPr id="267" name="Google Shape;267;p8"/>
          <p:cNvSpPr txBox="1"/>
          <p:nvPr/>
        </p:nvSpPr>
        <p:spPr>
          <a:xfrm>
            <a:off x="2794848" y="4999573"/>
            <a:ext cx="4328327" cy="1677342"/>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dirty="0">
                <a:solidFill>
                  <a:schemeClr val="dk1"/>
                </a:solidFill>
                <a:latin typeface="+mn-lt"/>
                <a:ea typeface="Twentieth Century"/>
                <a:cs typeface="Twentieth Century"/>
                <a:sym typeface="Twentieth Century"/>
              </a:rPr>
              <a:t>G.D.</a:t>
            </a:r>
            <a:endParaRPr dirty="0">
              <a:latin typeface="+mn-lt"/>
              <a:ea typeface="Twentieth Century"/>
              <a:cs typeface="Twentieth Century"/>
              <a:sym typeface="Twentieth Century"/>
            </a:endParaRPr>
          </a:p>
          <a:p>
            <a:pPr marL="0" marR="0" lvl="0" indent="0" algn="just" rtl="0">
              <a:spcBef>
                <a:spcPts val="0"/>
              </a:spcBef>
              <a:spcAft>
                <a:spcPts val="0"/>
              </a:spcAft>
              <a:buNone/>
            </a:pPr>
            <a:r>
              <a:rPr lang="it-IT" sz="1700" dirty="0">
                <a:solidFill>
                  <a:schemeClr val="dk1"/>
                </a:solidFill>
                <a:latin typeface="+mn-lt"/>
                <a:ea typeface="Twentieth Century"/>
                <a:cs typeface="Twentieth Century"/>
                <a:sym typeface="Twentieth Century"/>
              </a:rPr>
              <a:t>Decreto di autorizzazione dell’esecuzione degli atti conformi al programma di liquidazione ex. Art. 104-ter comma IX </a:t>
            </a:r>
            <a:r>
              <a:rPr lang="it-IT" sz="1700" dirty="0" smtClean="0">
                <a:solidFill>
                  <a:schemeClr val="dk1"/>
                </a:solidFill>
                <a:latin typeface="+mn-lt"/>
                <a:ea typeface="Twentieth Century"/>
                <a:cs typeface="Twentieth Century"/>
                <a:sym typeface="Twentieth Century"/>
              </a:rPr>
              <a:t>LF (ovvero </a:t>
            </a:r>
            <a:r>
              <a:rPr lang="it-IT" sz="1600" dirty="0" smtClean="0">
                <a:solidFill>
                  <a:schemeClr val="dk1"/>
                </a:solidFill>
                <a:latin typeface="+mn-lt"/>
                <a:ea typeface="Twentieth Century"/>
                <a:cs typeface="Twentieth Century"/>
                <a:sym typeface="Twentieth Century"/>
              </a:rPr>
              <a:t>decreto ex art. 104ter comma VII L.F.). Art. 213 comma VII C.C.I.</a:t>
            </a:r>
            <a:endParaRPr sz="1600" dirty="0">
              <a:latin typeface="+mn-lt"/>
              <a:ea typeface="Twentieth Century"/>
              <a:cs typeface="Twentieth Century"/>
              <a:sym typeface="Twentieth Century"/>
            </a:endParaRPr>
          </a:p>
          <a:p>
            <a:pPr marL="0" marR="0" lvl="0" indent="0" algn="ctr" rtl="0">
              <a:spcBef>
                <a:spcPts val="0"/>
              </a:spcBef>
              <a:spcAft>
                <a:spcPts val="0"/>
              </a:spcAft>
              <a:buNone/>
            </a:pPr>
            <a:endParaRPr sz="1800" dirty="0">
              <a:solidFill>
                <a:schemeClr val="dk1"/>
              </a:solidFill>
              <a:latin typeface="+mn-lt"/>
              <a:ea typeface="Twentieth Century"/>
              <a:cs typeface="Twentieth Century"/>
              <a:sym typeface="Twentieth Century"/>
            </a:endParaRPr>
          </a:p>
        </p:txBody>
      </p:sp>
      <p:sp>
        <p:nvSpPr>
          <p:cNvPr id="268" name="Google Shape;268;p8"/>
          <p:cNvSpPr txBox="1"/>
          <p:nvPr/>
        </p:nvSpPr>
        <p:spPr>
          <a:xfrm>
            <a:off x="5262513" y="3357559"/>
            <a:ext cx="1762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mn-lt"/>
                <a:ea typeface="Twentieth Century"/>
                <a:cs typeface="Twentieth Century"/>
                <a:sym typeface="Twentieth Century"/>
              </a:rPr>
              <a:t>obiezioni</a:t>
            </a:r>
            <a:endParaRPr sz="1800">
              <a:solidFill>
                <a:schemeClr val="dk1"/>
              </a:solidFill>
              <a:latin typeface="+mn-lt"/>
              <a:ea typeface="Twentieth Century"/>
              <a:cs typeface="Twentieth Century"/>
              <a:sym typeface="Twentieth Century"/>
            </a:endParaRPr>
          </a:p>
        </p:txBody>
      </p:sp>
      <p:sp>
        <p:nvSpPr>
          <p:cNvPr id="269" name="Google Shape;269;p8"/>
          <p:cNvSpPr txBox="1"/>
          <p:nvPr/>
        </p:nvSpPr>
        <p:spPr>
          <a:xfrm>
            <a:off x="7676050" y="1859300"/>
            <a:ext cx="4095600" cy="4524275"/>
          </a:xfrm>
          <a:prstGeom prst="rect">
            <a:avLst/>
          </a:prstGeom>
          <a:noFill/>
          <a:ln>
            <a:noFill/>
          </a:ln>
        </p:spPr>
        <p:txBody>
          <a:bodyPr spcFirstLastPara="1" wrap="square" lIns="91425" tIns="45700" rIns="91425" bIns="45700" anchor="t" anchorCtr="0">
            <a:spAutoFit/>
          </a:bodyPr>
          <a:lstStyle/>
          <a:p>
            <a:pPr marL="400050" marR="0" lvl="0" indent="-400050" algn="l" rtl="0">
              <a:spcBef>
                <a:spcPts val="0"/>
              </a:spcBef>
              <a:spcAft>
                <a:spcPts val="0"/>
              </a:spcAft>
              <a:buClr>
                <a:schemeClr val="dk1"/>
              </a:buClr>
              <a:buSzPts val="1800"/>
              <a:buFont typeface="Twentieth Century"/>
              <a:buAutoNum type="romanLcParenR"/>
            </a:pPr>
            <a:r>
              <a:rPr lang="it-IT" sz="1800" dirty="0">
                <a:solidFill>
                  <a:schemeClr val="dk1"/>
                </a:solidFill>
                <a:latin typeface="+mn-lt"/>
                <a:ea typeface="Twentieth Century"/>
                <a:cs typeface="Twentieth Century"/>
                <a:sym typeface="Twentieth Century"/>
              </a:rPr>
              <a:t>il principio di </a:t>
            </a:r>
            <a:r>
              <a:rPr lang="it-IT" sz="1800" u="sng" dirty="0">
                <a:solidFill>
                  <a:schemeClr val="dk1"/>
                </a:solidFill>
                <a:latin typeface="+mn-lt"/>
                <a:ea typeface="Twentieth Century"/>
                <a:cs typeface="Twentieth Century"/>
                <a:sym typeface="Twentieth Century"/>
              </a:rPr>
              <a:t>unicità delle procedure esecutive </a:t>
            </a:r>
            <a:r>
              <a:rPr lang="it-IT" sz="1800" dirty="0">
                <a:solidFill>
                  <a:schemeClr val="dk1"/>
                </a:solidFill>
                <a:latin typeface="+mn-lt"/>
                <a:ea typeface="Twentieth Century"/>
                <a:cs typeface="Twentieth Century"/>
                <a:sym typeface="Twentieth Century"/>
              </a:rPr>
              <a:t>sancito dagli artt. 524 e 561 </a:t>
            </a:r>
            <a:r>
              <a:rPr lang="it-IT" sz="1800" dirty="0" err="1">
                <a:solidFill>
                  <a:schemeClr val="dk1"/>
                </a:solidFill>
                <a:latin typeface="+mn-lt"/>
                <a:ea typeface="Twentieth Century"/>
                <a:cs typeface="Twentieth Century"/>
                <a:sym typeface="Twentieth Century"/>
              </a:rPr>
              <a:t>c.p.c.</a:t>
            </a:r>
            <a:r>
              <a:rPr lang="it-IT" sz="1800" dirty="0">
                <a:solidFill>
                  <a:schemeClr val="dk1"/>
                </a:solidFill>
                <a:latin typeface="+mn-lt"/>
                <a:ea typeface="Twentieth Century"/>
                <a:cs typeface="Twentieth Century"/>
                <a:sym typeface="Twentieth Century"/>
              </a:rPr>
              <a:t> induce a ritenere che lo stesso bene non possa essere contemporaneamente sottoposto ad esecuzione individuale e concorsuale; </a:t>
            </a:r>
            <a:endParaRPr dirty="0">
              <a:latin typeface="+mn-lt"/>
            </a:endParaRPr>
          </a:p>
          <a:p>
            <a:pPr marL="400050" marR="0" lvl="0" indent="-400050" algn="l" rtl="0">
              <a:spcBef>
                <a:spcPts val="0"/>
              </a:spcBef>
              <a:spcAft>
                <a:spcPts val="0"/>
              </a:spcAft>
              <a:buClr>
                <a:schemeClr val="dk1"/>
              </a:buClr>
              <a:buSzPts val="1800"/>
              <a:buFont typeface="Twentieth Century"/>
              <a:buAutoNum type="romanLcParenR"/>
            </a:pPr>
            <a:r>
              <a:rPr lang="it-IT" sz="1800" dirty="0">
                <a:solidFill>
                  <a:schemeClr val="dk1"/>
                </a:solidFill>
                <a:latin typeface="+mn-lt"/>
                <a:ea typeface="Twentieth Century"/>
                <a:cs typeface="Twentieth Century"/>
                <a:sym typeface="Twentieth Century"/>
              </a:rPr>
              <a:t>ammettere la liquidazione in sede concorsuale, pur in pendenza di una già radicata procedura individuale, </a:t>
            </a:r>
            <a:r>
              <a:rPr lang="it-IT" sz="1800" u="sng" dirty="0">
                <a:solidFill>
                  <a:schemeClr val="dk1"/>
                </a:solidFill>
                <a:latin typeface="+mn-lt"/>
                <a:ea typeface="Twentieth Century"/>
                <a:cs typeface="Twentieth Century"/>
                <a:sym typeface="Twentieth Century"/>
              </a:rPr>
              <a:t>significherebbe privare il creditore fondiario della facoltà eccezionale conferitagli dal legislatore </a:t>
            </a:r>
            <a:r>
              <a:rPr lang="it-IT" sz="1800" dirty="0">
                <a:solidFill>
                  <a:schemeClr val="dk1"/>
                </a:solidFill>
                <a:latin typeface="+mn-lt"/>
                <a:ea typeface="Twentieth Century"/>
                <a:cs typeface="Twentieth Century"/>
                <a:sym typeface="Twentieth Century"/>
              </a:rPr>
              <a:t>con l’art. 41 comma II TUB;</a:t>
            </a:r>
            <a:endParaRPr dirty="0">
              <a:latin typeface="+mn-lt"/>
            </a:endParaRPr>
          </a:p>
          <a:p>
            <a:pPr marL="400050" marR="0" lvl="0" indent="-400050" algn="l" rtl="0">
              <a:spcBef>
                <a:spcPts val="0"/>
              </a:spcBef>
              <a:spcAft>
                <a:spcPts val="0"/>
              </a:spcAft>
              <a:buClr>
                <a:schemeClr val="dk1"/>
              </a:buClr>
              <a:buSzPts val="1800"/>
              <a:buFont typeface="Twentieth Century"/>
              <a:buAutoNum type="romanLcParenR"/>
            </a:pPr>
            <a:r>
              <a:rPr lang="it-IT" sz="1800" u="sng" dirty="0">
                <a:solidFill>
                  <a:schemeClr val="dk1"/>
                </a:solidFill>
                <a:latin typeface="+mn-lt"/>
                <a:ea typeface="Twentieth Century"/>
                <a:cs typeface="Twentieth Century"/>
                <a:sym typeface="Twentieth Century"/>
              </a:rPr>
              <a:t>il criterio della prevenzione non trova alcun aggancio normativo</a:t>
            </a:r>
            <a:r>
              <a:rPr lang="it-IT" sz="1800" dirty="0">
                <a:solidFill>
                  <a:schemeClr val="dk1"/>
                </a:solidFill>
                <a:latin typeface="+mn-lt"/>
                <a:ea typeface="Twentieth Century"/>
                <a:cs typeface="Twentieth Century"/>
                <a:sym typeface="Twentieth Century"/>
              </a:rPr>
              <a:t> (</a:t>
            </a:r>
            <a:r>
              <a:rPr lang="it-IT" sz="1800" dirty="0" err="1">
                <a:solidFill>
                  <a:schemeClr val="dk1"/>
                </a:solidFill>
                <a:latin typeface="+mn-lt"/>
                <a:ea typeface="Twentieth Century"/>
                <a:cs typeface="Twentieth Century"/>
                <a:sym typeface="Twentieth Century"/>
              </a:rPr>
              <a:t>Trib</a:t>
            </a:r>
            <a:r>
              <a:rPr lang="it-IT" sz="1800" dirty="0">
                <a:solidFill>
                  <a:schemeClr val="dk1"/>
                </a:solidFill>
                <a:latin typeface="+mn-lt"/>
                <a:ea typeface="Twentieth Century"/>
                <a:cs typeface="Twentieth Century"/>
                <a:sym typeface="Twentieth Century"/>
              </a:rPr>
              <a:t>. Busto Arsizio, 29.11.2018).</a:t>
            </a:r>
            <a:endParaRPr dirty="0">
              <a:latin typeface="+mn-lt"/>
            </a:endParaRPr>
          </a:p>
        </p:txBody>
      </p:sp>
      <p:cxnSp>
        <p:nvCxnSpPr>
          <p:cNvPr id="270" name="Google Shape;270;p8"/>
          <p:cNvCxnSpPr>
            <a:stCxn id="264" idx="2"/>
            <a:endCxn id="265" idx="0"/>
          </p:cNvCxnSpPr>
          <p:nvPr/>
        </p:nvCxnSpPr>
        <p:spPr>
          <a:xfrm>
            <a:off x="3024175" y="2520490"/>
            <a:ext cx="0" cy="463172"/>
          </a:xfrm>
          <a:prstGeom prst="straightConnector1">
            <a:avLst/>
          </a:prstGeom>
          <a:noFill/>
          <a:ln w="9525" cap="flat" cmpd="sng">
            <a:solidFill>
              <a:schemeClr val="dk2"/>
            </a:solidFill>
            <a:prstDash val="solid"/>
            <a:round/>
            <a:headEnd type="none" w="med" len="med"/>
            <a:tailEnd type="triangle" w="med" len="med"/>
          </a:ln>
        </p:spPr>
      </p:cxnSp>
      <p:cxnSp>
        <p:nvCxnSpPr>
          <p:cNvPr id="271" name="Google Shape;271;p8"/>
          <p:cNvCxnSpPr>
            <a:endCxn id="266" idx="0"/>
          </p:cNvCxnSpPr>
          <p:nvPr/>
        </p:nvCxnSpPr>
        <p:spPr>
          <a:xfrm flipH="1">
            <a:off x="1511487" y="4577917"/>
            <a:ext cx="555600" cy="470100"/>
          </a:xfrm>
          <a:prstGeom prst="bentConnector2">
            <a:avLst/>
          </a:prstGeom>
          <a:noFill/>
          <a:ln w="9525" cap="flat" cmpd="sng">
            <a:solidFill>
              <a:schemeClr val="dk2"/>
            </a:solidFill>
            <a:prstDash val="solid"/>
            <a:round/>
            <a:headEnd type="none" w="med" len="med"/>
            <a:tailEnd type="none" w="med" len="med"/>
          </a:ln>
        </p:spPr>
      </p:cxnSp>
      <p:cxnSp>
        <p:nvCxnSpPr>
          <p:cNvPr id="272" name="Google Shape;272;p8"/>
          <p:cNvCxnSpPr/>
          <p:nvPr/>
        </p:nvCxnSpPr>
        <p:spPr>
          <a:xfrm>
            <a:off x="3899875" y="4548298"/>
            <a:ext cx="1115400" cy="4380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73" name="Google Shape;273;p8"/>
          <p:cNvCxnSpPr/>
          <p:nvPr/>
        </p:nvCxnSpPr>
        <p:spPr>
          <a:xfrm rot="10800000" flipH="1">
            <a:off x="5196575" y="3729162"/>
            <a:ext cx="2072100" cy="7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8"/>
          <p:cNvCxnSpPr/>
          <p:nvPr/>
        </p:nvCxnSpPr>
        <p:spPr>
          <a:xfrm>
            <a:off x="7296025" y="2031900"/>
            <a:ext cx="0" cy="36411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8"/>
          <p:cNvCxnSpPr/>
          <p:nvPr/>
        </p:nvCxnSpPr>
        <p:spPr>
          <a:xfrm rot="10800000" flipH="1">
            <a:off x="7275463" y="2031900"/>
            <a:ext cx="349200" cy="6900"/>
          </a:xfrm>
          <a:prstGeom prst="straightConnector1">
            <a:avLst/>
          </a:prstGeom>
          <a:noFill/>
          <a:ln w="9525" cap="flat" cmpd="sng">
            <a:solidFill>
              <a:schemeClr val="dk2"/>
            </a:solidFill>
            <a:prstDash val="solid"/>
            <a:round/>
            <a:headEnd type="none" w="med" len="med"/>
            <a:tailEnd type="triangle" w="med" len="med"/>
          </a:ln>
        </p:spPr>
      </p:cxnSp>
      <p:cxnSp>
        <p:nvCxnSpPr>
          <p:cNvPr id="276" name="Google Shape;276;p8"/>
          <p:cNvCxnSpPr/>
          <p:nvPr/>
        </p:nvCxnSpPr>
        <p:spPr>
          <a:xfrm>
            <a:off x="7296025" y="3729300"/>
            <a:ext cx="287400" cy="0"/>
          </a:xfrm>
          <a:prstGeom prst="straightConnector1">
            <a:avLst/>
          </a:prstGeom>
          <a:noFill/>
          <a:ln w="9525" cap="flat" cmpd="sng">
            <a:solidFill>
              <a:schemeClr val="dk2"/>
            </a:solidFill>
            <a:prstDash val="solid"/>
            <a:round/>
            <a:headEnd type="none" w="med" len="med"/>
            <a:tailEnd type="triangle" w="med" len="med"/>
          </a:ln>
        </p:spPr>
      </p:cxnSp>
      <p:cxnSp>
        <p:nvCxnSpPr>
          <p:cNvPr id="277" name="Google Shape;277;p8"/>
          <p:cNvCxnSpPr/>
          <p:nvPr/>
        </p:nvCxnSpPr>
        <p:spPr>
          <a:xfrm>
            <a:off x="7296025" y="5673000"/>
            <a:ext cx="2874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txBox="1"/>
          <p:nvPr/>
        </p:nvSpPr>
        <p:spPr>
          <a:xfrm>
            <a:off x="0" y="323850"/>
            <a:ext cx="12192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chemeClr val="dk1"/>
                </a:solidFill>
                <a:latin typeface="+mn-lt"/>
                <a:sym typeface="Arial"/>
              </a:rPr>
              <a:t>LA NATURA E LE MODALITÀ DI ESPLICAZIONE DEL PRIVILEGIO FONDIARIO.</a:t>
            </a:r>
            <a:endParaRPr dirty="0">
              <a:latin typeface="+mn-lt"/>
            </a:endParaRPr>
          </a:p>
        </p:txBody>
      </p:sp>
      <p:sp>
        <p:nvSpPr>
          <p:cNvPr id="284" name="Google Shape;284;p9"/>
          <p:cNvSpPr txBox="1"/>
          <p:nvPr/>
        </p:nvSpPr>
        <p:spPr>
          <a:xfrm>
            <a:off x="6541293" y="820394"/>
            <a:ext cx="5389364" cy="2031285"/>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u="sng" dirty="0" err="1">
                <a:solidFill>
                  <a:srgbClr val="FF0000"/>
                </a:solidFill>
                <a:latin typeface="+mn-lt"/>
                <a:ea typeface="Twentieth Century"/>
                <a:cs typeface="Twentieth Century"/>
                <a:sym typeface="Twentieth Century"/>
              </a:rPr>
              <a:t>Cass</a:t>
            </a:r>
            <a:r>
              <a:rPr lang="it-IT" sz="1800" b="1" u="sng" dirty="0">
                <a:solidFill>
                  <a:srgbClr val="FF0000"/>
                </a:solidFill>
                <a:latin typeface="+mn-lt"/>
                <a:ea typeface="Twentieth Century"/>
                <a:cs typeface="Twentieth Century"/>
                <a:sym typeface="Twentieth Century"/>
              </a:rPr>
              <a:t>. 17.12.2004, n. 23572 est. </a:t>
            </a:r>
            <a:r>
              <a:rPr lang="it-IT" sz="1800" b="1" u="sng" dirty="0" err="1">
                <a:solidFill>
                  <a:srgbClr val="FF0000"/>
                </a:solidFill>
                <a:latin typeface="+mn-lt"/>
                <a:ea typeface="Twentieth Century"/>
                <a:cs typeface="Twentieth Century"/>
                <a:sym typeface="Twentieth Century"/>
              </a:rPr>
              <a:t>Rordof</a:t>
            </a:r>
            <a:endParaRPr sz="1800" dirty="0">
              <a:solidFill>
                <a:schemeClr val="dk1"/>
              </a:solidFill>
              <a:latin typeface="+mn-lt"/>
              <a:sym typeface="Arial"/>
            </a:endParaRPr>
          </a:p>
          <a:p>
            <a:pPr marL="0" marR="0" lvl="0" indent="0" algn="l" rtl="0">
              <a:spcBef>
                <a:spcPts val="0"/>
              </a:spcBef>
              <a:spcAft>
                <a:spcPts val="0"/>
              </a:spcAft>
              <a:buNone/>
            </a:pPr>
            <a:r>
              <a:rPr lang="it-IT" sz="1800" i="1" dirty="0">
                <a:solidFill>
                  <a:schemeClr val="dk1"/>
                </a:solidFill>
                <a:latin typeface="+mn-lt"/>
                <a:ea typeface="Twentieth Century"/>
                <a:cs typeface="Twentieth Century"/>
                <a:sym typeface="Twentieth Century"/>
              </a:rPr>
              <a:t>Lo “strappo” della normativa speciale sul credito fondiario rispetto alla legge fallimentare deve essere il meno vistoso possibile.</a:t>
            </a:r>
            <a:endParaRPr dirty="0">
              <a:latin typeface="+mn-lt"/>
            </a:endParaRPr>
          </a:p>
          <a:p>
            <a:pPr marL="0" marR="0" lvl="0" indent="0" algn="l" rtl="0">
              <a:spcBef>
                <a:spcPts val="0"/>
              </a:spcBef>
              <a:spcAft>
                <a:spcPts val="0"/>
              </a:spcAft>
              <a:buNone/>
            </a:pPr>
            <a:endParaRPr sz="1800" i="1" dirty="0">
              <a:solidFill>
                <a:schemeClr val="dk1"/>
              </a:solidFill>
              <a:latin typeface="+mn-lt"/>
              <a:sym typeface="Arial"/>
            </a:endParaRPr>
          </a:p>
          <a:p>
            <a:pPr marL="0" marR="0" lvl="0" indent="0" algn="l" rtl="0">
              <a:spcBef>
                <a:spcPts val="0"/>
              </a:spcBef>
              <a:spcAft>
                <a:spcPts val="0"/>
              </a:spcAft>
              <a:buNone/>
            </a:pPr>
            <a:endParaRPr sz="1800" dirty="0">
              <a:solidFill>
                <a:schemeClr val="dk1"/>
              </a:solidFill>
              <a:latin typeface="+mn-lt"/>
              <a:sym typeface="Arial"/>
            </a:endParaRPr>
          </a:p>
          <a:p>
            <a:pPr marL="0" marR="0" lvl="0" indent="0" algn="l" rtl="0">
              <a:spcBef>
                <a:spcPts val="0"/>
              </a:spcBef>
              <a:spcAft>
                <a:spcPts val="0"/>
              </a:spcAft>
              <a:buNone/>
            </a:pPr>
            <a:endParaRPr sz="1800" dirty="0">
              <a:solidFill>
                <a:schemeClr val="dk1"/>
              </a:solidFill>
              <a:latin typeface="+mn-lt"/>
              <a:sym typeface="Arial"/>
            </a:endParaRPr>
          </a:p>
        </p:txBody>
      </p:sp>
      <p:sp>
        <p:nvSpPr>
          <p:cNvPr id="285" name="Google Shape;285;p9"/>
          <p:cNvSpPr txBox="1"/>
          <p:nvPr/>
        </p:nvSpPr>
        <p:spPr>
          <a:xfrm>
            <a:off x="245275" y="951200"/>
            <a:ext cx="4726800" cy="1723508"/>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Il privilegio processuale ha natura solo temporale, non si traduce in una causa di prelazione ulteriore</a:t>
            </a:r>
            <a:endParaRPr dirty="0">
              <a:latin typeface="+mn-lt"/>
            </a:endParaRPr>
          </a:p>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Il creditore fondiario non è esonerato dal concorso formale né da quello sostanziale </a:t>
            </a:r>
            <a:endParaRPr dirty="0">
              <a:latin typeface="+mn-lt"/>
            </a:endParaRPr>
          </a:p>
          <a:p>
            <a:pPr marL="0" marR="0" lvl="0" indent="0" algn="just" rtl="0">
              <a:spcBef>
                <a:spcPts val="0"/>
              </a:spcBef>
              <a:spcAft>
                <a:spcPts val="0"/>
              </a:spcAft>
              <a:buNone/>
            </a:pPr>
            <a:endParaRPr sz="1600" dirty="0">
              <a:solidFill>
                <a:schemeClr val="dk1"/>
              </a:solidFill>
              <a:latin typeface="+mn-lt"/>
              <a:sym typeface="Arial"/>
            </a:endParaRPr>
          </a:p>
        </p:txBody>
      </p:sp>
      <p:sp>
        <p:nvSpPr>
          <p:cNvPr id="286" name="Google Shape;286;p9"/>
          <p:cNvSpPr txBox="1"/>
          <p:nvPr/>
        </p:nvSpPr>
        <p:spPr>
          <a:xfrm>
            <a:off x="400050" y="1766738"/>
            <a:ext cx="87915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mn-lt"/>
              <a:sym typeface="Arial"/>
            </a:endParaRPr>
          </a:p>
        </p:txBody>
      </p:sp>
      <p:sp>
        <p:nvSpPr>
          <p:cNvPr id="287" name="Google Shape;287;p9"/>
          <p:cNvSpPr txBox="1"/>
          <p:nvPr/>
        </p:nvSpPr>
        <p:spPr>
          <a:xfrm>
            <a:off x="245266" y="2385449"/>
            <a:ext cx="4726799" cy="646074"/>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L’assegnazione</a:t>
            </a:r>
            <a:r>
              <a:rPr lang="it-IT" sz="1800" dirty="0">
                <a:solidFill>
                  <a:schemeClr val="dk1"/>
                </a:solidFill>
                <a:latin typeface="+mn-lt"/>
                <a:sym typeface="Arial"/>
              </a:rPr>
              <a:t> </a:t>
            </a:r>
            <a:r>
              <a:rPr lang="it-IT" sz="1800" dirty="0">
                <a:solidFill>
                  <a:schemeClr val="dk1"/>
                </a:solidFill>
                <a:latin typeface="+mn-lt"/>
                <a:ea typeface="Twentieth Century"/>
                <a:cs typeface="Twentieth Century"/>
                <a:sym typeface="Twentieth Century"/>
              </a:rPr>
              <a:t>delle somme ricavate dall’espropriazione forzata è provvisoria</a:t>
            </a:r>
            <a:endParaRPr dirty="0">
              <a:latin typeface="+mn-lt"/>
            </a:endParaRPr>
          </a:p>
        </p:txBody>
      </p:sp>
      <p:sp>
        <p:nvSpPr>
          <p:cNvPr id="288" name="Google Shape;288;p9"/>
          <p:cNvSpPr txBox="1"/>
          <p:nvPr/>
        </p:nvSpPr>
        <p:spPr>
          <a:xfrm>
            <a:off x="245267" y="3169533"/>
            <a:ext cx="47268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Solo</a:t>
            </a:r>
            <a:r>
              <a:rPr lang="it-IT" sz="1800" dirty="0">
                <a:solidFill>
                  <a:schemeClr val="dk1"/>
                </a:solidFill>
                <a:latin typeface="+mn-lt"/>
                <a:sym typeface="Arial"/>
              </a:rPr>
              <a:t> </a:t>
            </a:r>
            <a:r>
              <a:rPr lang="it-IT" sz="1800" dirty="0">
                <a:solidFill>
                  <a:schemeClr val="dk1"/>
                </a:solidFill>
                <a:latin typeface="+mn-lt"/>
                <a:ea typeface="Twentieth Century"/>
                <a:cs typeface="Twentieth Century"/>
                <a:sym typeface="Twentieth Century"/>
              </a:rPr>
              <a:t>insinuazione al passivo e collocazione nel riparto fallimentare rendono definitiva </a:t>
            </a:r>
            <a:r>
              <a:rPr lang="it-IT" sz="1800" dirty="0" smtClean="0">
                <a:solidFill>
                  <a:schemeClr val="dk1"/>
                </a:solidFill>
                <a:latin typeface="+mn-lt"/>
                <a:ea typeface="Twentieth Century"/>
                <a:cs typeface="Twentieth Century"/>
                <a:sym typeface="Twentieth Century"/>
              </a:rPr>
              <a:t>l’attribuzione*</a:t>
            </a:r>
            <a:endParaRPr dirty="0">
              <a:latin typeface="+mn-lt"/>
            </a:endParaRPr>
          </a:p>
        </p:txBody>
      </p:sp>
      <p:sp>
        <p:nvSpPr>
          <p:cNvPr id="289" name="Google Shape;289;p9"/>
          <p:cNvSpPr txBox="1"/>
          <p:nvPr/>
        </p:nvSpPr>
        <p:spPr>
          <a:xfrm>
            <a:off x="245266" y="4230832"/>
            <a:ext cx="4726800" cy="923289"/>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Le somme percepite dal creditore fondiario in eccedenza devono essere restituite anche senza intervento del Curatore nell’esecuzione</a:t>
            </a:r>
            <a:endParaRPr dirty="0">
              <a:latin typeface="+mn-lt"/>
            </a:endParaRPr>
          </a:p>
        </p:txBody>
      </p:sp>
      <p:sp>
        <p:nvSpPr>
          <p:cNvPr id="290" name="Google Shape;290;p9"/>
          <p:cNvSpPr txBox="1"/>
          <p:nvPr/>
        </p:nvSpPr>
        <p:spPr>
          <a:xfrm>
            <a:off x="245278" y="5292131"/>
            <a:ext cx="47268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onere della curatela dimostrare nel giudizio ex art. 2033 c.c. l’esito della graduazione fallimentare</a:t>
            </a:r>
            <a:endParaRPr dirty="0">
              <a:latin typeface="+mn-lt"/>
            </a:endParaRPr>
          </a:p>
        </p:txBody>
      </p:sp>
      <p:sp>
        <p:nvSpPr>
          <p:cNvPr id="291" name="Google Shape;291;p9"/>
          <p:cNvSpPr txBox="1"/>
          <p:nvPr/>
        </p:nvSpPr>
        <p:spPr>
          <a:xfrm>
            <a:off x="6541293" y="2867712"/>
            <a:ext cx="504229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11.10.2012, n. 17368; </a:t>
            </a: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28.5.2008, n. 13996; </a:t>
            </a: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11.6.2007, n. 13663; </a:t>
            </a: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14.5.2007, n. 11014</a:t>
            </a:r>
            <a:endParaRPr dirty="0">
              <a:latin typeface="+mn-lt"/>
            </a:endParaRPr>
          </a:p>
        </p:txBody>
      </p:sp>
      <p:sp>
        <p:nvSpPr>
          <p:cNvPr id="292" name="Google Shape;292;p9"/>
          <p:cNvSpPr txBox="1"/>
          <p:nvPr/>
        </p:nvSpPr>
        <p:spPr>
          <a:xfrm>
            <a:off x="6541293" y="2385448"/>
            <a:ext cx="21074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rgbClr val="000000"/>
                </a:solidFill>
                <a:latin typeface="+mn-lt"/>
                <a:ea typeface="Twentieth Century"/>
                <a:cs typeface="Twentieth Century"/>
                <a:sym typeface="Twentieth Century"/>
              </a:rPr>
              <a:t>successivamente</a:t>
            </a:r>
            <a:endParaRPr dirty="0">
              <a:latin typeface="+mn-lt"/>
            </a:endParaRPr>
          </a:p>
        </p:txBody>
      </p:sp>
      <p:sp>
        <p:nvSpPr>
          <p:cNvPr id="293" name="Google Shape;293;p9"/>
          <p:cNvSpPr txBox="1"/>
          <p:nvPr/>
        </p:nvSpPr>
        <p:spPr>
          <a:xfrm>
            <a:off x="6930032" y="3953907"/>
            <a:ext cx="500062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u="sng" dirty="0" err="1">
                <a:solidFill>
                  <a:schemeClr val="dk1"/>
                </a:solidFill>
                <a:latin typeface="+mn-lt"/>
                <a:ea typeface="Twentieth Century"/>
                <a:cs typeface="Twentieth Century"/>
                <a:sym typeface="Twentieth Century"/>
              </a:rPr>
              <a:t>Cass</a:t>
            </a:r>
            <a:r>
              <a:rPr lang="it-IT" sz="1800" u="sng" dirty="0">
                <a:solidFill>
                  <a:schemeClr val="dk1"/>
                </a:solidFill>
                <a:latin typeface="+mn-lt"/>
                <a:ea typeface="Twentieth Century"/>
                <a:cs typeface="Twentieth Century"/>
                <a:sym typeface="Twentieth Century"/>
              </a:rPr>
              <a:t>. 21.3.2014,  n. 6738</a:t>
            </a:r>
            <a:r>
              <a:rPr lang="it-IT" sz="1800" dirty="0">
                <a:solidFill>
                  <a:schemeClr val="dk1"/>
                </a:solidFill>
                <a:latin typeface="+mn-lt"/>
                <a:ea typeface="Twentieth Century"/>
                <a:cs typeface="Twentieth Century"/>
                <a:sym typeface="Twentieth Century"/>
              </a:rPr>
              <a:t>: </a:t>
            </a:r>
            <a:endParaRPr sz="1800" dirty="0">
              <a:solidFill>
                <a:schemeClr val="dk1"/>
              </a:solidFill>
              <a:latin typeface="+mn-lt"/>
              <a:ea typeface="Twentieth Century"/>
              <a:cs typeface="Twentieth Century"/>
              <a:sym typeface="Twentieth Century"/>
            </a:endParaRPr>
          </a:p>
          <a:p>
            <a:pPr marL="0" marR="0" lvl="0" indent="0" algn="just" rtl="0">
              <a:spcBef>
                <a:spcPts val="0"/>
              </a:spcBef>
              <a:spcAft>
                <a:spcPts val="0"/>
              </a:spcAft>
              <a:buNone/>
            </a:pPr>
            <a:r>
              <a:rPr lang="it-IT" sz="1800" dirty="0">
                <a:solidFill>
                  <a:schemeClr val="dk1"/>
                </a:solidFill>
                <a:latin typeface="+mn-lt"/>
                <a:ea typeface="Twentieth Century"/>
                <a:cs typeface="Twentieth Century"/>
                <a:sym typeface="Twentieth Century"/>
              </a:rPr>
              <a:t>la collocazione del credito </a:t>
            </a:r>
            <a:r>
              <a:rPr lang="it-IT" sz="1800" u="sng" dirty="0">
                <a:solidFill>
                  <a:schemeClr val="dk1"/>
                </a:solidFill>
                <a:latin typeface="+mn-lt"/>
                <a:ea typeface="Twentieth Century"/>
                <a:cs typeface="Twentieth Century"/>
                <a:sym typeface="Twentieth Century"/>
              </a:rPr>
              <a:t>in via chirografaria nello stato passivo </a:t>
            </a:r>
            <a:r>
              <a:rPr lang="it-IT" sz="1800" dirty="0">
                <a:solidFill>
                  <a:schemeClr val="dk1"/>
                </a:solidFill>
                <a:latin typeface="+mn-lt"/>
                <a:ea typeface="Twentieth Century"/>
                <a:cs typeface="Twentieth Century"/>
                <a:sym typeface="Twentieth Century"/>
              </a:rPr>
              <a:t>preclude al G.E. di riconoscere il privilegio fondiario </a:t>
            </a:r>
            <a:endParaRPr dirty="0">
              <a:latin typeface="+mn-lt"/>
            </a:endParaRPr>
          </a:p>
        </p:txBody>
      </p:sp>
      <p:sp>
        <p:nvSpPr>
          <p:cNvPr id="294" name="Google Shape;294;p9"/>
          <p:cNvSpPr txBox="1"/>
          <p:nvPr/>
        </p:nvSpPr>
        <p:spPr>
          <a:xfrm>
            <a:off x="6930032" y="5281447"/>
            <a:ext cx="504229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u="sng">
                <a:solidFill>
                  <a:schemeClr val="dk1"/>
                </a:solidFill>
                <a:latin typeface="+mn-lt"/>
                <a:ea typeface="Twentieth Century"/>
                <a:cs typeface="Twentieth Century"/>
                <a:sym typeface="Twentieth Century"/>
              </a:rPr>
              <a:t>Cass. 30.3.2015 n. 6377:</a:t>
            </a:r>
            <a:r>
              <a:rPr lang="it-IT" sz="1800">
                <a:solidFill>
                  <a:schemeClr val="dk1"/>
                </a:solidFill>
                <a:latin typeface="+mn-lt"/>
                <a:ea typeface="Twentieth Century"/>
                <a:cs typeface="Twentieth Century"/>
                <a:sym typeface="Twentieth Century"/>
              </a:rPr>
              <a:t> </a:t>
            </a:r>
            <a:endParaRPr sz="1800">
              <a:solidFill>
                <a:schemeClr val="dk1"/>
              </a:solidFill>
              <a:latin typeface="+mn-lt"/>
              <a:ea typeface="Twentieth Century"/>
              <a:cs typeface="Twentieth Century"/>
              <a:sym typeface="Twentieth Century"/>
            </a:endParaRPr>
          </a:p>
          <a:p>
            <a:pPr marL="0" marR="0" lvl="0" indent="0" algn="just" rtl="0">
              <a:spcBef>
                <a:spcPts val="0"/>
              </a:spcBef>
              <a:spcAft>
                <a:spcPts val="0"/>
              </a:spcAft>
              <a:buNone/>
            </a:pPr>
            <a:r>
              <a:rPr lang="it-IT" sz="1800">
                <a:solidFill>
                  <a:schemeClr val="dk1"/>
                </a:solidFill>
                <a:latin typeface="+mn-lt"/>
                <a:ea typeface="Twentieth Century"/>
                <a:cs typeface="Twentieth Century"/>
                <a:sym typeface="Twentieth Century"/>
              </a:rPr>
              <a:t>la </a:t>
            </a:r>
            <a:r>
              <a:rPr lang="it-IT" sz="1800" u="sng">
                <a:solidFill>
                  <a:schemeClr val="dk1"/>
                </a:solidFill>
                <a:latin typeface="+mn-lt"/>
                <a:ea typeface="Twentieth Century"/>
                <a:cs typeface="Twentieth Century"/>
                <a:sym typeface="Twentieth Century"/>
              </a:rPr>
              <a:t>mancata insinuazione al passivo della banca</a:t>
            </a:r>
            <a:r>
              <a:rPr lang="it-IT" sz="1800">
                <a:solidFill>
                  <a:schemeClr val="dk1"/>
                </a:solidFill>
                <a:latin typeface="+mn-lt"/>
                <a:ea typeface="Twentieth Century"/>
                <a:cs typeface="Twentieth Century"/>
                <a:sym typeface="Twentieth Century"/>
              </a:rPr>
              <a:t> legittima il provvedimento con cui il G.E. attribuisce al fallimento dell’intero ricavato della vendita </a:t>
            </a:r>
            <a:endParaRPr sz="1800">
              <a:solidFill>
                <a:srgbClr val="000000"/>
              </a:solidFill>
              <a:latin typeface="+mn-lt"/>
              <a:ea typeface="Twentieth Century"/>
              <a:cs typeface="Twentieth Century"/>
              <a:sym typeface="Twentieth Century"/>
            </a:endParaRPr>
          </a:p>
        </p:txBody>
      </p:sp>
      <p:cxnSp>
        <p:nvCxnSpPr>
          <p:cNvPr id="295" name="Google Shape;295;p9"/>
          <p:cNvCxnSpPr/>
          <p:nvPr/>
        </p:nvCxnSpPr>
        <p:spPr>
          <a:xfrm>
            <a:off x="5311175" y="1177225"/>
            <a:ext cx="1081500" cy="0"/>
          </a:xfrm>
          <a:prstGeom prst="straightConnector1">
            <a:avLst/>
          </a:prstGeom>
          <a:noFill/>
          <a:ln w="9525" cap="flat" cmpd="sng">
            <a:solidFill>
              <a:schemeClr val="dk2"/>
            </a:solidFill>
            <a:prstDash val="solid"/>
            <a:round/>
            <a:headEnd type="none" w="med" len="med"/>
            <a:tailEnd type="triangle" w="med" len="med"/>
          </a:ln>
        </p:spPr>
      </p:cxnSp>
      <p:cxnSp>
        <p:nvCxnSpPr>
          <p:cNvPr id="296" name="Google Shape;296;p9"/>
          <p:cNvCxnSpPr>
            <a:stCxn id="291" idx="1"/>
            <a:endCxn id="293" idx="1"/>
          </p:cNvCxnSpPr>
          <p:nvPr/>
        </p:nvCxnSpPr>
        <p:spPr>
          <a:xfrm>
            <a:off x="6541293" y="3329377"/>
            <a:ext cx="388800" cy="1224600"/>
          </a:xfrm>
          <a:prstGeom prst="bentConnector3">
            <a:avLst>
              <a:gd name="adj1" fmla="val -61246"/>
            </a:avLst>
          </a:prstGeom>
          <a:noFill/>
          <a:ln w="9525" cap="flat" cmpd="sng">
            <a:solidFill>
              <a:schemeClr val="dk2"/>
            </a:solidFill>
            <a:prstDash val="solid"/>
            <a:round/>
            <a:headEnd type="none" w="med" len="med"/>
            <a:tailEnd type="none" w="med" len="med"/>
          </a:ln>
        </p:spPr>
      </p:cxnSp>
      <p:cxnSp>
        <p:nvCxnSpPr>
          <p:cNvPr id="297" name="Google Shape;297;p9"/>
          <p:cNvCxnSpPr>
            <a:endCxn id="294" idx="1"/>
          </p:cNvCxnSpPr>
          <p:nvPr/>
        </p:nvCxnSpPr>
        <p:spPr>
          <a:xfrm rot="-5400000" flipH="1">
            <a:off x="5944982" y="4896561"/>
            <a:ext cx="1350600" cy="619500"/>
          </a:xfrm>
          <a:prstGeom prst="bentConnector2">
            <a:avLst/>
          </a:prstGeom>
          <a:noFill/>
          <a:ln w="9525" cap="flat" cmpd="sng">
            <a:solidFill>
              <a:schemeClr val="dk2"/>
            </a:solidFill>
            <a:prstDash val="solid"/>
            <a:round/>
            <a:headEnd type="none" w="med" len="med"/>
            <a:tailEnd type="none" w="med" len="med"/>
          </a:ln>
        </p:spPr>
      </p:cxnSp>
      <p:sp>
        <p:nvSpPr>
          <p:cNvPr id="2" name="CasellaDiTesto 1"/>
          <p:cNvSpPr txBox="1"/>
          <p:nvPr/>
        </p:nvSpPr>
        <p:spPr>
          <a:xfrm>
            <a:off x="245266" y="6353319"/>
            <a:ext cx="5972654" cy="369332"/>
          </a:xfrm>
          <a:prstGeom prst="rect">
            <a:avLst/>
          </a:prstGeom>
          <a:noFill/>
        </p:spPr>
        <p:txBody>
          <a:bodyPr wrap="square" rtlCol="0">
            <a:spAutoFit/>
          </a:bodyPr>
          <a:lstStyle/>
          <a:p>
            <a:r>
              <a:rPr lang="it-IT" sz="1800" dirty="0">
                <a:solidFill>
                  <a:schemeClr val="dk1"/>
                </a:solidFill>
                <a:latin typeface="+mn-lt"/>
                <a:ea typeface="Twentieth Century"/>
                <a:cs typeface="Twentieth Century"/>
              </a:rPr>
              <a:t>* </a:t>
            </a:r>
            <a:r>
              <a:rPr lang="it-IT" sz="1700" dirty="0">
                <a:solidFill>
                  <a:schemeClr val="dk1"/>
                </a:solidFill>
                <a:latin typeface="+mn-lt"/>
                <a:ea typeface="Twentieth Century"/>
                <a:cs typeface="Twentieth Century"/>
              </a:rPr>
              <a:t>cfr. RELAZIONE ILLUSTRATIVA AL C.C.I. art. 151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7" y="2288926"/>
            <a:ext cx="3043237" cy="1169551"/>
          </a:xfrm>
          <a:prstGeom prst="rect">
            <a:avLst/>
          </a:prstGeom>
          <a:noFill/>
          <a:ln w="38100">
            <a:solidFill>
              <a:schemeClr val="tx1"/>
            </a:solidFill>
          </a:ln>
          <a:scene3d>
            <a:camera prst="orthographicFront"/>
            <a:lightRig rig="threePt" dir="t"/>
          </a:scene3d>
          <a:sp3d>
            <a:bevelT/>
          </a:sp3d>
        </p:spPr>
        <p:txBody>
          <a:bodyPr wrap="square" rtlCol="0">
            <a:spAutoFit/>
          </a:bodyPr>
          <a:lstStyle/>
          <a:p>
            <a:r>
              <a:rPr lang="it-IT" dirty="0" smtClean="0">
                <a:ln w="38100">
                  <a:noFill/>
                </a:ln>
              </a:rPr>
              <a:t>Il creditore fondiario ha </a:t>
            </a:r>
            <a:r>
              <a:rPr lang="it-IT" b="1" dirty="0" smtClean="0">
                <a:ln w="38100">
                  <a:noFill/>
                </a:ln>
              </a:rPr>
              <a:t>l’onere</a:t>
            </a:r>
            <a:r>
              <a:rPr lang="it-IT" dirty="0" smtClean="0">
                <a:ln w="38100">
                  <a:noFill/>
                </a:ln>
              </a:rPr>
              <a:t> di provare di essere stato ammesso al passivo (</a:t>
            </a:r>
            <a:r>
              <a:rPr lang="it-IT" b="1" dirty="0" smtClean="0">
                <a:ln w="38100">
                  <a:noFill/>
                </a:ln>
              </a:rPr>
              <a:t>fatto costitutivo) </a:t>
            </a:r>
            <a:r>
              <a:rPr lang="it-IT" dirty="0" smtClean="0">
                <a:ln w="38100">
                  <a:noFill/>
                </a:ln>
              </a:rPr>
              <a:t>per ottenere l’assegnazione provvisoria nella procedura esecutiva </a:t>
            </a:r>
            <a:endParaRPr lang="it-IT" dirty="0">
              <a:ln w="38100">
                <a:noFill/>
              </a:ln>
            </a:endParaRPr>
          </a:p>
        </p:txBody>
      </p:sp>
      <p:sp>
        <p:nvSpPr>
          <p:cNvPr id="3" name="CasellaDiTesto 2"/>
          <p:cNvSpPr txBox="1"/>
          <p:nvPr/>
        </p:nvSpPr>
        <p:spPr>
          <a:xfrm>
            <a:off x="4499666" y="1705098"/>
            <a:ext cx="2743200" cy="523220"/>
          </a:xfrm>
          <a:prstGeom prst="rect">
            <a:avLst/>
          </a:prstGeom>
          <a:noFill/>
          <a:ln w="19050">
            <a:solidFill>
              <a:schemeClr val="accent1"/>
            </a:solidFill>
          </a:ln>
          <a:effectLst>
            <a:glow rad="63500">
              <a:schemeClr val="accent1">
                <a:satMod val="175000"/>
                <a:alpha val="40000"/>
              </a:schemeClr>
            </a:glow>
            <a:reflection blurRad="6350" stA="52000" endA="300" endPos="35000" dir="5400000" sy="-100000" algn="bl" rotWithShape="0"/>
          </a:effectLst>
        </p:spPr>
        <p:txBody>
          <a:bodyPr wrap="square" rtlCol="0">
            <a:spAutoFit/>
          </a:bodyPr>
          <a:lstStyle/>
          <a:p>
            <a:r>
              <a:rPr lang="it-IT" dirty="0" smtClean="0"/>
              <a:t>La domanda di insinuazione al passivo non sia stata proposta</a:t>
            </a:r>
            <a:endParaRPr lang="it-IT" dirty="0"/>
          </a:p>
        </p:txBody>
      </p:sp>
      <p:sp>
        <p:nvSpPr>
          <p:cNvPr id="4" name="CasellaDiTesto 3"/>
          <p:cNvSpPr txBox="1"/>
          <p:nvPr/>
        </p:nvSpPr>
        <p:spPr>
          <a:xfrm>
            <a:off x="4556815" y="2470812"/>
            <a:ext cx="2743200" cy="523220"/>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it-IT" dirty="0" smtClean="0"/>
              <a:t>È definitivo il rigetto dell’istanza di ammissione al passivo</a:t>
            </a:r>
            <a:endParaRPr lang="it-IT" dirty="0"/>
          </a:p>
        </p:txBody>
      </p:sp>
      <p:sp>
        <p:nvSpPr>
          <p:cNvPr id="5" name="CasellaDiTesto 4"/>
          <p:cNvSpPr txBox="1"/>
          <p:nvPr/>
        </p:nvSpPr>
        <p:spPr>
          <a:xfrm>
            <a:off x="4579144" y="5032030"/>
            <a:ext cx="2743200" cy="523220"/>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it-IT" dirty="0" smtClean="0"/>
              <a:t>E’ definitiva l’ammissione del credito</a:t>
            </a:r>
            <a:endParaRPr lang="it-IT" dirty="0"/>
          </a:p>
        </p:txBody>
      </p:sp>
      <p:sp>
        <p:nvSpPr>
          <p:cNvPr id="6" name="CasellaDiTesto 5"/>
          <p:cNvSpPr txBox="1"/>
          <p:nvPr/>
        </p:nvSpPr>
        <p:spPr>
          <a:xfrm>
            <a:off x="4643437" y="3152392"/>
            <a:ext cx="2743200" cy="738664"/>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it-IT" dirty="0" smtClean="0"/>
              <a:t>Il provvedimenti di rigetto di ammissione del credito è stato opposto</a:t>
            </a:r>
            <a:endParaRPr lang="it-IT" dirty="0"/>
          </a:p>
        </p:txBody>
      </p:sp>
      <p:sp>
        <p:nvSpPr>
          <p:cNvPr id="7" name="CasellaDiTesto 6"/>
          <p:cNvSpPr txBox="1"/>
          <p:nvPr/>
        </p:nvSpPr>
        <p:spPr>
          <a:xfrm>
            <a:off x="4579144" y="5852271"/>
            <a:ext cx="2743200" cy="738664"/>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it-IT" dirty="0" smtClean="0"/>
              <a:t>La domanda di insinuazione al passivo è stata proposta ma non ancora esaminata </a:t>
            </a:r>
            <a:endParaRPr lang="it-IT" dirty="0"/>
          </a:p>
        </p:txBody>
      </p:sp>
      <p:sp>
        <p:nvSpPr>
          <p:cNvPr id="25" name="CasellaDiTesto 24"/>
          <p:cNvSpPr txBox="1"/>
          <p:nvPr/>
        </p:nvSpPr>
        <p:spPr>
          <a:xfrm>
            <a:off x="8215308" y="2568545"/>
            <a:ext cx="2428875" cy="738664"/>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it-IT" dirty="0" smtClean="0"/>
              <a:t>Il </a:t>
            </a:r>
            <a:r>
              <a:rPr lang="it-IT" dirty="0" err="1" smtClean="0"/>
              <a:t>g.e</a:t>
            </a:r>
            <a:r>
              <a:rPr lang="it-IT" dirty="0" smtClean="0"/>
              <a:t>. non assegna alcunché al creditore fondiario</a:t>
            </a:r>
            <a:endParaRPr lang="it-IT" dirty="0"/>
          </a:p>
        </p:txBody>
      </p:sp>
      <p:sp>
        <p:nvSpPr>
          <p:cNvPr id="26" name="CasellaDiTesto 25"/>
          <p:cNvSpPr txBox="1"/>
          <p:nvPr/>
        </p:nvSpPr>
        <p:spPr>
          <a:xfrm>
            <a:off x="8215309" y="4339533"/>
            <a:ext cx="2428875" cy="954107"/>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it-IT" dirty="0" smtClean="0"/>
              <a:t>Il </a:t>
            </a:r>
            <a:r>
              <a:rPr lang="it-IT" dirty="0" err="1" smtClean="0"/>
              <a:t>g.e</a:t>
            </a:r>
            <a:r>
              <a:rPr lang="it-IT" dirty="0" smtClean="0"/>
              <a:t>. assegna provvisoriamente al creditore fondiario nei limiti del credito ammesso</a:t>
            </a:r>
            <a:endParaRPr lang="it-IT" dirty="0"/>
          </a:p>
        </p:txBody>
      </p:sp>
      <p:sp>
        <p:nvSpPr>
          <p:cNvPr id="27" name="CasellaDiTesto 26"/>
          <p:cNvSpPr txBox="1"/>
          <p:nvPr/>
        </p:nvSpPr>
        <p:spPr>
          <a:xfrm>
            <a:off x="8215307" y="5715973"/>
            <a:ext cx="2428875" cy="954107"/>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it-IT" dirty="0" smtClean="0"/>
              <a:t>Il </a:t>
            </a:r>
            <a:r>
              <a:rPr lang="it-IT" dirty="0" err="1" smtClean="0"/>
              <a:t>g.e</a:t>
            </a:r>
            <a:r>
              <a:rPr lang="it-IT" dirty="0" smtClean="0"/>
              <a:t>. rinvia l’approvazione del progetto di riparto in attesa della decisione del </a:t>
            </a:r>
            <a:r>
              <a:rPr lang="it-IT" dirty="0" err="1" smtClean="0"/>
              <a:t>g.d</a:t>
            </a:r>
            <a:r>
              <a:rPr lang="it-IT" dirty="0" smtClean="0"/>
              <a:t>. </a:t>
            </a:r>
            <a:endParaRPr lang="it-IT" dirty="0"/>
          </a:p>
        </p:txBody>
      </p:sp>
      <p:sp>
        <p:nvSpPr>
          <p:cNvPr id="35" name="CasellaDiTesto 34"/>
          <p:cNvSpPr txBox="1"/>
          <p:nvPr/>
        </p:nvSpPr>
        <p:spPr>
          <a:xfrm>
            <a:off x="4565750" y="4066874"/>
            <a:ext cx="2743200" cy="738664"/>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it-IT" dirty="0" smtClean="0"/>
              <a:t>Il provvedimenti di ammissione parziale del credito è stato opposto</a:t>
            </a:r>
            <a:endParaRPr lang="it-IT" dirty="0"/>
          </a:p>
        </p:txBody>
      </p:sp>
      <p:cxnSp>
        <p:nvCxnSpPr>
          <p:cNvPr id="42" name="Connettore 2 41"/>
          <p:cNvCxnSpPr/>
          <p:nvPr/>
        </p:nvCxnSpPr>
        <p:spPr>
          <a:xfrm>
            <a:off x="7386637" y="1800225"/>
            <a:ext cx="828672" cy="938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a:endCxn id="25" idx="1"/>
          </p:cNvCxnSpPr>
          <p:nvPr/>
        </p:nvCxnSpPr>
        <p:spPr>
          <a:xfrm>
            <a:off x="7386637" y="2738274"/>
            <a:ext cx="828671" cy="199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6" idx="3"/>
          </p:cNvCxnSpPr>
          <p:nvPr/>
        </p:nvCxnSpPr>
        <p:spPr>
          <a:xfrm flipV="1">
            <a:off x="7386637" y="3198953"/>
            <a:ext cx="892964" cy="32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p:cNvCxnSpPr>
            <a:endCxn id="26" idx="1"/>
          </p:cNvCxnSpPr>
          <p:nvPr/>
        </p:nvCxnSpPr>
        <p:spPr>
          <a:xfrm>
            <a:off x="7386637" y="4263097"/>
            <a:ext cx="828672" cy="55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flipV="1">
            <a:off x="7386638" y="5032030"/>
            <a:ext cx="828670" cy="39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52"/>
          <p:cNvCxnSpPr>
            <a:stCxn id="7" idx="3"/>
            <a:endCxn id="27" idx="1"/>
          </p:cNvCxnSpPr>
          <p:nvPr/>
        </p:nvCxnSpPr>
        <p:spPr>
          <a:xfrm flipV="1">
            <a:off x="7322344" y="6193027"/>
            <a:ext cx="892963" cy="2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1014408" y="238102"/>
            <a:ext cx="9201150" cy="1077218"/>
          </a:xfrm>
          <a:prstGeom prst="rect">
            <a:avLst/>
          </a:prstGeom>
          <a:noFill/>
          <a:ln w="28575">
            <a:solidFill>
              <a:schemeClr val="tx1"/>
            </a:solidFill>
          </a:ln>
        </p:spPr>
        <p:txBody>
          <a:bodyPr wrap="square" rtlCol="0">
            <a:spAutoFit/>
          </a:bodyPr>
          <a:lstStyle/>
          <a:p>
            <a:pPr algn="ctr"/>
            <a:r>
              <a:rPr lang="it-IT" sz="1600" b="1" dirty="0" smtClean="0">
                <a:solidFill>
                  <a:srgbClr val="FF0000"/>
                </a:solidFill>
              </a:rPr>
              <a:t>Cassazione Sez. III 13 luglio 2018 n. 23482 (est. Tatangelo)</a:t>
            </a:r>
          </a:p>
          <a:p>
            <a:endParaRPr lang="it-IT" sz="1600" b="1" dirty="0"/>
          </a:p>
          <a:p>
            <a:r>
              <a:rPr lang="it-IT" sz="1600" b="1" dirty="0" smtClean="0"/>
              <a:t>Il G.E. deve conformare l’assegnazione provvisoria ai provvedimenti emessi nel fallimento (art. 52 </a:t>
            </a:r>
            <a:r>
              <a:rPr lang="it-IT" sz="1600" b="1" dirty="0" err="1" smtClean="0"/>
              <a:t>l.f.</a:t>
            </a:r>
            <a:r>
              <a:rPr lang="it-IT" sz="1600" b="1" dirty="0" smtClean="0"/>
              <a:t>)</a:t>
            </a:r>
            <a:endParaRPr lang="it-IT" sz="1600" b="1" dirty="0"/>
          </a:p>
        </p:txBody>
      </p:sp>
      <p:sp>
        <p:nvSpPr>
          <p:cNvPr id="70" name="CasellaDiTesto 69"/>
          <p:cNvSpPr txBox="1"/>
          <p:nvPr/>
        </p:nvSpPr>
        <p:spPr>
          <a:xfrm>
            <a:off x="621507" y="4159946"/>
            <a:ext cx="2348508" cy="307777"/>
          </a:xfrm>
          <a:prstGeom prst="rect">
            <a:avLst/>
          </a:prstGeom>
          <a:noFill/>
          <a:ln w="38100">
            <a:solidFill>
              <a:schemeClr val="tx1"/>
            </a:solidFill>
          </a:ln>
        </p:spPr>
        <p:txBody>
          <a:bodyPr wrap="square" rtlCol="0">
            <a:spAutoFit/>
          </a:bodyPr>
          <a:lstStyle/>
          <a:p>
            <a:r>
              <a:rPr lang="it-IT" dirty="0" smtClean="0"/>
              <a:t>Può accadere che:</a:t>
            </a:r>
            <a:endParaRPr lang="it-IT" dirty="0"/>
          </a:p>
        </p:txBody>
      </p:sp>
      <p:cxnSp>
        <p:nvCxnSpPr>
          <p:cNvPr id="72" name="Connettore 2 71"/>
          <p:cNvCxnSpPr/>
          <p:nvPr/>
        </p:nvCxnSpPr>
        <p:spPr>
          <a:xfrm>
            <a:off x="1692177" y="3477405"/>
            <a:ext cx="0" cy="663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p:cNvCxnSpPr>
            <a:stCxn id="70" idx="3"/>
          </p:cNvCxnSpPr>
          <p:nvPr/>
        </p:nvCxnSpPr>
        <p:spPr>
          <a:xfrm flipV="1">
            <a:off x="2970015" y="2036888"/>
            <a:ext cx="1544836" cy="227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p:cNvCxnSpPr>
            <a:stCxn id="70" idx="3"/>
            <a:endCxn id="4" idx="1"/>
          </p:cNvCxnSpPr>
          <p:nvPr/>
        </p:nvCxnSpPr>
        <p:spPr>
          <a:xfrm flipV="1">
            <a:off x="2970015" y="2732422"/>
            <a:ext cx="1586800" cy="1581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ttore 2 77"/>
          <p:cNvCxnSpPr>
            <a:stCxn id="70" idx="3"/>
            <a:endCxn id="6" idx="1"/>
          </p:cNvCxnSpPr>
          <p:nvPr/>
        </p:nvCxnSpPr>
        <p:spPr>
          <a:xfrm flipV="1">
            <a:off x="2970015" y="3521724"/>
            <a:ext cx="1673422" cy="792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p:cNvCxnSpPr>
            <a:stCxn id="70" idx="3"/>
            <a:endCxn id="35" idx="1"/>
          </p:cNvCxnSpPr>
          <p:nvPr/>
        </p:nvCxnSpPr>
        <p:spPr>
          <a:xfrm>
            <a:off x="2970015" y="4313835"/>
            <a:ext cx="1595735" cy="12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p:cNvCxnSpPr>
            <a:stCxn id="70" idx="3"/>
          </p:cNvCxnSpPr>
          <p:nvPr/>
        </p:nvCxnSpPr>
        <p:spPr>
          <a:xfrm>
            <a:off x="2970015" y="4313835"/>
            <a:ext cx="1544836" cy="1041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70" idx="3"/>
            <a:endCxn id="7" idx="1"/>
          </p:cNvCxnSpPr>
          <p:nvPr/>
        </p:nvCxnSpPr>
        <p:spPr>
          <a:xfrm>
            <a:off x="2970015" y="4313835"/>
            <a:ext cx="1609129" cy="1907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2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24158" y="973501"/>
            <a:ext cx="3557587" cy="523220"/>
          </a:xfrm>
          <a:prstGeom prst="rect">
            <a:avLst/>
          </a:prstGeom>
          <a:noFill/>
          <a:ln w="3175">
            <a:solidFill>
              <a:schemeClr val="tx1"/>
            </a:solidFill>
          </a:ln>
        </p:spPr>
        <p:txBody>
          <a:bodyPr wrap="square" rtlCol="0">
            <a:spAutoFit/>
          </a:bodyPr>
          <a:lstStyle/>
          <a:p>
            <a:r>
              <a:rPr lang="it-IT" b="1" dirty="0" smtClean="0"/>
              <a:t>RUOLO DEL CURATORE NELLA PROCEDURA ESECUTIVA</a:t>
            </a:r>
          </a:p>
        </p:txBody>
      </p:sp>
      <p:sp>
        <p:nvSpPr>
          <p:cNvPr id="3" name="CasellaDiTesto 2"/>
          <p:cNvSpPr txBox="1"/>
          <p:nvPr/>
        </p:nvSpPr>
        <p:spPr>
          <a:xfrm>
            <a:off x="1096798" y="2346819"/>
            <a:ext cx="2457450" cy="1169551"/>
          </a:xfrm>
          <a:prstGeom prst="rect">
            <a:avLst/>
          </a:prstGeom>
          <a:noFill/>
          <a:ln w="3175">
            <a:solidFill>
              <a:srgbClr val="FFFF00"/>
            </a:solidFill>
          </a:ln>
          <a:effectLst>
            <a:glow rad="63500">
              <a:schemeClr val="accent1">
                <a:satMod val="175000"/>
                <a:alpha val="40000"/>
              </a:schemeClr>
            </a:glow>
          </a:effectLst>
        </p:spPr>
        <p:txBody>
          <a:bodyPr wrap="square" rtlCol="0">
            <a:spAutoFit/>
          </a:bodyPr>
          <a:lstStyle/>
          <a:p>
            <a:r>
              <a:rPr lang="it-IT" dirty="0" smtClean="0"/>
              <a:t>non deve intervenire per confermare l’ammissione al passivo del fondiario: è un fatto che deve essere documentato dal creditore </a:t>
            </a:r>
            <a:endParaRPr lang="it-IT" dirty="0"/>
          </a:p>
        </p:txBody>
      </p:sp>
      <p:sp>
        <p:nvSpPr>
          <p:cNvPr id="4" name="CasellaDiTesto 3"/>
          <p:cNvSpPr txBox="1"/>
          <p:nvPr/>
        </p:nvSpPr>
        <p:spPr>
          <a:xfrm>
            <a:off x="4657497" y="2227407"/>
            <a:ext cx="4786315" cy="1169551"/>
          </a:xfrm>
          <a:prstGeom prst="rect">
            <a:avLst/>
          </a:prstGeom>
          <a:noFill/>
          <a:ln w="3175">
            <a:solidFill>
              <a:srgbClr val="FFFF00"/>
            </a:solidFill>
          </a:ln>
          <a:effectLst>
            <a:glow rad="63500">
              <a:schemeClr val="accent1">
                <a:satMod val="175000"/>
                <a:alpha val="40000"/>
              </a:schemeClr>
            </a:glow>
          </a:effectLst>
        </p:spPr>
        <p:txBody>
          <a:bodyPr wrap="square" rtlCol="0">
            <a:spAutoFit/>
          </a:bodyPr>
          <a:lstStyle/>
          <a:p>
            <a:r>
              <a:rPr lang="it-IT" dirty="0" smtClean="0"/>
              <a:t>Deve dimostrare l’esistenza di ulteriori crediti con diritto di preferenza rispetto al credito fondiario: si tratta di </a:t>
            </a:r>
            <a:r>
              <a:rPr lang="it-IT" b="1" dirty="0" smtClean="0"/>
              <a:t>fatti impeditivi</a:t>
            </a:r>
            <a:r>
              <a:rPr lang="it-IT" dirty="0" smtClean="0"/>
              <a:t>, che devono essere documentati al </a:t>
            </a:r>
            <a:r>
              <a:rPr lang="it-IT" dirty="0" err="1" smtClean="0"/>
              <a:t>g.e</a:t>
            </a:r>
            <a:r>
              <a:rPr lang="it-IT" dirty="0" smtClean="0"/>
              <a:t>. e che non possono essere presi in considerazione ex officio.</a:t>
            </a:r>
          </a:p>
          <a:p>
            <a:r>
              <a:rPr lang="it-IT" dirty="0" smtClean="0"/>
              <a:t>Il curatore deve quindi</a:t>
            </a:r>
            <a:endParaRPr lang="it-IT" dirty="0"/>
          </a:p>
        </p:txBody>
      </p:sp>
      <p:sp>
        <p:nvSpPr>
          <p:cNvPr id="5" name="CasellaDiTesto 4"/>
          <p:cNvSpPr txBox="1"/>
          <p:nvPr/>
        </p:nvSpPr>
        <p:spPr>
          <a:xfrm>
            <a:off x="2753339" y="4335111"/>
            <a:ext cx="2600326" cy="523220"/>
          </a:xfrm>
          <a:prstGeom prst="rect">
            <a:avLst/>
          </a:prstGeom>
          <a:noFill/>
          <a:ln w="3175">
            <a:solidFill>
              <a:srgbClr val="FFFF00"/>
            </a:solidFill>
          </a:ln>
          <a:effectLst>
            <a:glow rad="63500">
              <a:schemeClr val="accent1">
                <a:satMod val="175000"/>
                <a:alpha val="40000"/>
              </a:schemeClr>
            </a:glow>
          </a:effectLst>
        </p:spPr>
        <p:txBody>
          <a:bodyPr wrap="square" rtlCol="0">
            <a:spAutoFit/>
          </a:bodyPr>
          <a:lstStyle/>
          <a:p>
            <a:r>
              <a:rPr lang="it-IT" dirty="0" smtClean="0"/>
              <a:t>costituirsi nel processo esecutivo </a:t>
            </a:r>
            <a:endParaRPr lang="it-IT" dirty="0"/>
          </a:p>
        </p:txBody>
      </p:sp>
      <p:sp>
        <p:nvSpPr>
          <p:cNvPr id="6" name="CasellaDiTesto 5"/>
          <p:cNvSpPr txBox="1"/>
          <p:nvPr/>
        </p:nvSpPr>
        <p:spPr>
          <a:xfrm>
            <a:off x="6102952" y="4179130"/>
            <a:ext cx="2600326" cy="738664"/>
          </a:xfrm>
          <a:prstGeom prst="rect">
            <a:avLst/>
          </a:prstGeom>
          <a:noFill/>
          <a:ln w="3175">
            <a:solidFill>
              <a:srgbClr val="FFFF00"/>
            </a:solidFill>
          </a:ln>
          <a:effectLst>
            <a:glow rad="63500">
              <a:schemeClr val="accent1">
                <a:satMod val="175000"/>
                <a:alpha val="40000"/>
              </a:schemeClr>
            </a:glow>
          </a:effectLst>
        </p:spPr>
        <p:txBody>
          <a:bodyPr wrap="square" rtlCol="0">
            <a:spAutoFit/>
          </a:bodyPr>
          <a:lstStyle/>
          <a:p>
            <a:r>
              <a:rPr lang="it-IT" dirty="0" smtClean="0"/>
              <a:t>dimostrare l’avvenuto pagamento dei debiti di massa su autorizzazione del G.D. </a:t>
            </a:r>
            <a:endParaRPr lang="it-IT" dirty="0"/>
          </a:p>
        </p:txBody>
      </p:sp>
      <p:sp>
        <p:nvSpPr>
          <p:cNvPr id="7" name="CasellaDiTesto 6"/>
          <p:cNvSpPr txBox="1"/>
          <p:nvPr/>
        </p:nvSpPr>
        <p:spPr>
          <a:xfrm>
            <a:off x="9276968" y="4179130"/>
            <a:ext cx="2600326" cy="1600438"/>
          </a:xfrm>
          <a:prstGeom prst="rect">
            <a:avLst/>
          </a:prstGeom>
          <a:noFill/>
          <a:ln w="3175">
            <a:solidFill>
              <a:srgbClr val="FFFF00"/>
            </a:solidFill>
          </a:ln>
          <a:effectLst>
            <a:glow rad="63500">
              <a:schemeClr val="accent1">
                <a:satMod val="175000"/>
                <a:alpha val="40000"/>
              </a:schemeClr>
            </a:glow>
          </a:effectLst>
        </p:spPr>
        <p:txBody>
          <a:bodyPr wrap="square" rtlCol="0">
            <a:spAutoFit/>
          </a:bodyPr>
          <a:lstStyle/>
          <a:p>
            <a:r>
              <a:rPr lang="it-IT" dirty="0" smtClean="0"/>
              <a:t>produrre nella procedura esecutiva i provvedimenti del </a:t>
            </a:r>
            <a:r>
              <a:rPr lang="it-IT" dirty="0" err="1" smtClean="0"/>
              <a:t>g.d</a:t>
            </a:r>
            <a:r>
              <a:rPr lang="it-IT" dirty="0" smtClean="0"/>
              <a:t>. che dispongono la graduazione (diretta o indiretta) di tali costi con prevalenza sul credito fondiario</a:t>
            </a:r>
            <a:endParaRPr lang="it-IT" dirty="0"/>
          </a:p>
        </p:txBody>
      </p:sp>
      <p:cxnSp>
        <p:nvCxnSpPr>
          <p:cNvPr id="9" name="Connettore 2 8"/>
          <p:cNvCxnSpPr>
            <a:stCxn id="2" idx="2"/>
            <a:endCxn id="3" idx="0"/>
          </p:cNvCxnSpPr>
          <p:nvPr/>
        </p:nvCxnSpPr>
        <p:spPr>
          <a:xfrm flipH="1">
            <a:off x="2325523" y="1496721"/>
            <a:ext cx="3777429" cy="85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6102952" y="1521561"/>
            <a:ext cx="887440" cy="596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Freccia in giù 48"/>
          <p:cNvSpPr/>
          <p:nvPr/>
        </p:nvSpPr>
        <p:spPr>
          <a:xfrm>
            <a:off x="4889551" y="3460388"/>
            <a:ext cx="324465" cy="874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5353665" y="4473958"/>
            <a:ext cx="749287" cy="24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a destra 50"/>
          <p:cNvSpPr/>
          <p:nvPr/>
        </p:nvSpPr>
        <p:spPr>
          <a:xfrm>
            <a:off x="8703278" y="4473958"/>
            <a:ext cx="573690" cy="12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096798" y="5345723"/>
            <a:ext cx="3792753" cy="523220"/>
          </a:xfrm>
          <a:prstGeom prst="rect">
            <a:avLst/>
          </a:prstGeom>
          <a:noFill/>
        </p:spPr>
        <p:txBody>
          <a:bodyPr wrap="square" rtlCol="0">
            <a:spAutoFit/>
          </a:bodyPr>
          <a:lstStyle/>
          <a:p>
            <a:r>
              <a:rPr lang="it-IT" dirty="0" smtClean="0"/>
              <a:t>Spetta al G.E. liquidare i compensi dei propri ausiliari</a:t>
            </a:r>
            <a:endParaRPr lang="it-IT" dirty="0"/>
          </a:p>
        </p:txBody>
      </p:sp>
    </p:spTree>
    <p:extLst>
      <p:ext uri="{BB962C8B-B14F-4D97-AF65-F5344CB8AC3E}">
        <p14:creationId xmlns:p14="http://schemas.microsoft.com/office/powerpoint/2010/main" val="247294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1650" y="814387"/>
            <a:ext cx="7472363" cy="523220"/>
          </a:xfrm>
          <a:prstGeom prst="rect">
            <a:avLst/>
          </a:prstGeom>
          <a:noFill/>
          <a:ln w="38100">
            <a:solidFill>
              <a:schemeClr val="tx1"/>
            </a:solidFill>
          </a:ln>
          <a:scene3d>
            <a:camera prst="obliqueTopLeft"/>
            <a:lightRig rig="threePt" dir="t"/>
          </a:scene3d>
        </p:spPr>
        <p:txBody>
          <a:bodyPr wrap="square" rtlCol="0">
            <a:spAutoFit/>
          </a:bodyPr>
          <a:lstStyle/>
          <a:p>
            <a:r>
              <a:rPr lang="it-IT" b="1" dirty="0"/>
              <a:t>Soluzione Tribunale di Alessandria: Circolare del 28.2.19 – circolare esplicativa dei rapporti tra credito fondiario e fallimento – istruzioni ai curatori</a:t>
            </a:r>
          </a:p>
        </p:txBody>
      </p:sp>
      <p:sp>
        <p:nvSpPr>
          <p:cNvPr id="6" name="CasellaDiTesto 5"/>
          <p:cNvSpPr txBox="1"/>
          <p:nvPr/>
        </p:nvSpPr>
        <p:spPr>
          <a:xfrm>
            <a:off x="400050" y="3197602"/>
            <a:ext cx="3314700" cy="738664"/>
          </a:xfrm>
          <a:prstGeom prst="rect">
            <a:avLst/>
          </a:prstGeom>
          <a:noFill/>
          <a:ln w="28575">
            <a:solidFill>
              <a:schemeClr val="tx1"/>
            </a:solidFill>
          </a:ln>
        </p:spPr>
        <p:txBody>
          <a:bodyPr wrap="square" rtlCol="0">
            <a:spAutoFit/>
          </a:bodyPr>
          <a:lstStyle/>
          <a:p>
            <a:r>
              <a:rPr lang="it-IT" dirty="0" smtClean="0"/>
              <a:t>Il </a:t>
            </a:r>
            <a:r>
              <a:rPr lang="it-IT" b="1" dirty="0" smtClean="0"/>
              <a:t>creditore fondiario </a:t>
            </a:r>
            <a:r>
              <a:rPr lang="it-IT" dirty="0" smtClean="0"/>
              <a:t>che abbia contratto un mutuo fondiario prima della dichiarazione di fallimento</a:t>
            </a:r>
            <a:endParaRPr lang="it-IT" dirty="0"/>
          </a:p>
        </p:txBody>
      </p:sp>
      <p:sp>
        <p:nvSpPr>
          <p:cNvPr id="7" name="CasellaDiTesto 6"/>
          <p:cNvSpPr txBox="1"/>
          <p:nvPr/>
        </p:nvSpPr>
        <p:spPr>
          <a:xfrm>
            <a:off x="4786313" y="2186166"/>
            <a:ext cx="4972050" cy="738664"/>
          </a:xfrm>
          <a:prstGeom prst="rect">
            <a:avLst/>
          </a:prstGeom>
          <a:noFill/>
          <a:ln w="12700">
            <a:solidFill>
              <a:schemeClr val="tx1"/>
            </a:solidFill>
          </a:ln>
        </p:spPr>
        <p:txBody>
          <a:bodyPr wrap="square" rtlCol="0">
            <a:spAutoFit/>
          </a:bodyPr>
          <a:lstStyle/>
          <a:p>
            <a:r>
              <a:rPr lang="it-IT" dirty="0"/>
              <a:t>h</a:t>
            </a:r>
            <a:r>
              <a:rPr lang="it-IT" dirty="0" smtClean="0"/>
              <a:t>a l’</a:t>
            </a:r>
            <a:r>
              <a:rPr lang="it-IT" b="1" dirty="0" smtClean="0"/>
              <a:t>onere</a:t>
            </a:r>
            <a:r>
              <a:rPr lang="it-IT" dirty="0" smtClean="0"/>
              <a:t> di presentare istanza di insinuazione al passivo del suo credito nel fallimento, chiedendo il riconoscimento del privilegio ipotecario fondiario</a:t>
            </a:r>
            <a:endParaRPr lang="it-IT" dirty="0"/>
          </a:p>
        </p:txBody>
      </p:sp>
      <p:sp>
        <p:nvSpPr>
          <p:cNvPr id="8" name="CasellaDiTesto 7"/>
          <p:cNvSpPr txBox="1"/>
          <p:nvPr/>
        </p:nvSpPr>
        <p:spPr>
          <a:xfrm>
            <a:off x="4786313" y="3773389"/>
            <a:ext cx="4972050" cy="954107"/>
          </a:xfrm>
          <a:prstGeom prst="rect">
            <a:avLst/>
          </a:prstGeom>
          <a:noFill/>
          <a:ln w="12700">
            <a:solidFill>
              <a:schemeClr val="tx1"/>
            </a:solidFill>
          </a:ln>
        </p:spPr>
        <p:txBody>
          <a:bodyPr wrap="square" rtlCol="0">
            <a:spAutoFit/>
          </a:bodyPr>
          <a:lstStyle/>
          <a:p>
            <a:r>
              <a:rPr lang="it-IT" b="1" dirty="0" smtClean="0"/>
              <a:t>può iniziare </a:t>
            </a:r>
            <a:r>
              <a:rPr lang="it-IT" dirty="0" smtClean="0"/>
              <a:t>l’azione esecutiva sull’immobile, salvo che il bene sia già stato posto in vendita dal curatore (in questo caso l’esecuzione deve essere intrapresa contro il curatore, ex art. 43 co. 1 </a:t>
            </a:r>
            <a:r>
              <a:rPr lang="it-IT" dirty="0" err="1" smtClean="0"/>
              <a:t>l.f.</a:t>
            </a:r>
            <a:r>
              <a:rPr lang="it-IT" dirty="0" smtClean="0"/>
              <a:t>) </a:t>
            </a:r>
            <a:endParaRPr lang="it-IT" dirty="0"/>
          </a:p>
        </p:txBody>
      </p:sp>
      <p:sp>
        <p:nvSpPr>
          <p:cNvPr id="9" name="CasellaDiTesto 8"/>
          <p:cNvSpPr txBox="1"/>
          <p:nvPr/>
        </p:nvSpPr>
        <p:spPr>
          <a:xfrm>
            <a:off x="4786313" y="5154157"/>
            <a:ext cx="4972050" cy="307777"/>
          </a:xfrm>
          <a:prstGeom prst="rect">
            <a:avLst/>
          </a:prstGeom>
          <a:noFill/>
          <a:ln w="12700">
            <a:solidFill>
              <a:schemeClr val="tx1"/>
            </a:solidFill>
          </a:ln>
        </p:spPr>
        <p:txBody>
          <a:bodyPr wrap="square" rtlCol="0">
            <a:spAutoFit/>
          </a:bodyPr>
          <a:lstStyle/>
          <a:p>
            <a:r>
              <a:rPr lang="it-IT" dirty="0"/>
              <a:t>p</a:t>
            </a:r>
            <a:r>
              <a:rPr lang="it-IT" dirty="0" smtClean="0"/>
              <a:t>uò</a:t>
            </a:r>
            <a:r>
              <a:rPr lang="it-IT" b="1" dirty="0" smtClean="0"/>
              <a:t> proseguire </a:t>
            </a:r>
            <a:r>
              <a:rPr lang="it-IT" dirty="0" smtClean="0"/>
              <a:t>l’azione esecutiva già pendente</a:t>
            </a:r>
            <a:endParaRPr lang="it-IT" dirty="0"/>
          </a:p>
        </p:txBody>
      </p:sp>
      <p:cxnSp>
        <p:nvCxnSpPr>
          <p:cNvPr id="15" name="Connettore 2 14"/>
          <p:cNvCxnSpPr>
            <a:stCxn id="6" idx="3"/>
            <a:endCxn id="7" idx="1"/>
          </p:cNvCxnSpPr>
          <p:nvPr/>
        </p:nvCxnSpPr>
        <p:spPr>
          <a:xfrm flipV="1">
            <a:off x="3714750" y="2555498"/>
            <a:ext cx="1071563" cy="1011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6" idx="3"/>
            <a:endCxn id="8" idx="1"/>
          </p:cNvCxnSpPr>
          <p:nvPr/>
        </p:nvCxnSpPr>
        <p:spPr>
          <a:xfrm>
            <a:off x="3714750" y="3566934"/>
            <a:ext cx="1071563" cy="68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9" idx="1"/>
          </p:cNvCxnSpPr>
          <p:nvPr/>
        </p:nvCxnSpPr>
        <p:spPr>
          <a:xfrm>
            <a:off x="3714750" y="3588007"/>
            <a:ext cx="1071563" cy="172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06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1513" y="2777074"/>
            <a:ext cx="2857500" cy="523220"/>
          </a:xfrm>
          <a:prstGeom prst="rect">
            <a:avLst/>
          </a:prstGeom>
          <a:noFill/>
          <a:ln w="38100">
            <a:solidFill>
              <a:schemeClr val="tx1"/>
            </a:solidFill>
          </a:ln>
        </p:spPr>
        <p:txBody>
          <a:bodyPr wrap="square" rtlCol="0">
            <a:spAutoFit/>
          </a:bodyPr>
          <a:lstStyle/>
          <a:p>
            <a:r>
              <a:rPr lang="it-IT" dirty="0" smtClean="0"/>
              <a:t>SE IL CREDITORE FONDIARIO PROSEGUE  L’ESECUZIONE</a:t>
            </a:r>
            <a:endParaRPr lang="it-IT" dirty="0"/>
          </a:p>
        </p:txBody>
      </p:sp>
      <p:sp>
        <p:nvSpPr>
          <p:cNvPr id="3" name="CasellaDiTesto 2"/>
          <p:cNvSpPr txBox="1"/>
          <p:nvPr/>
        </p:nvSpPr>
        <p:spPr>
          <a:xfrm>
            <a:off x="4500562" y="504796"/>
            <a:ext cx="6129337" cy="954107"/>
          </a:xfrm>
          <a:prstGeom prst="rect">
            <a:avLst/>
          </a:prstGeom>
          <a:noFill/>
          <a:ln w="12700">
            <a:solidFill>
              <a:schemeClr val="tx1"/>
            </a:solidFill>
          </a:ln>
        </p:spPr>
        <p:txBody>
          <a:bodyPr wrap="square" rtlCol="0">
            <a:spAutoFit/>
          </a:bodyPr>
          <a:lstStyle/>
          <a:p>
            <a:r>
              <a:rPr lang="it-IT" dirty="0" smtClean="0"/>
              <a:t>La procedura esecutiva è </a:t>
            </a:r>
            <a:r>
              <a:rPr lang="it-IT" b="1" dirty="0" smtClean="0"/>
              <a:t>dichiarata improcedibile ex art. 51 </a:t>
            </a:r>
            <a:r>
              <a:rPr lang="it-IT" b="1" dirty="0" err="1" smtClean="0"/>
              <a:t>l.f.</a:t>
            </a:r>
            <a:r>
              <a:rPr lang="it-IT" b="1" dirty="0" smtClean="0"/>
              <a:t> </a:t>
            </a:r>
            <a:r>
              <a:rPr lang="it-IT" dirty="0" smtClean="0"/>
              <a:t>per i creditori non fondiari, che non possono partecipare alla distribuzione del ricavato, ma possono chiedere l’ammissione al passivo per le spese già sostenute </a:t>
            </a:r>
            <a:endParaRPr lang="it-IT" dirty="0"/>
          </a:p>
        </p:txBody>
      </p:sp>
      <p:sp>
        <p:nvSpPr>
          <p:cNvPr id="4" name="CasellaDiTesto 3"/>
          <p:cNvSpPr txBox="1"/>
          <p:nvPr/>
        </p:nvSpPr>
        <p:spPr>
          <a:xfrm>
            <a:off x="4500561" y="2015551"/>
            <a:ext cx="6129337" cy="738664"/>
          </a:xfrm>
          <a:prstGeom prst="rect">
            <a:avLst/>
          </a:prstGeom>
          <a:noFill/>
          <a:ln w="12700">
            <a:solidFill>
              <a:schemeClr val="tx1"/>
            </a:solidFill>
          </a:ln>
        </p:spPr>
        <p:txBody>
          <a:bodyPr wrap="square" rtlCol="0">
            <a:spAutoFit/>
          </a:bodyPr>
          <a:lstStyle/>
          <a:p>
            <a:r>
              <a:rPr lang="it-IT" dirty="0" smtClean="0"/>
              <a:t>Al creditore fondiario sono </a:t>
            </a:r>
            <a:r>
              <a:rPr lang="it-IT" b="1" dirty="0" smtClean="0"/>
              <a:t>riconosciuti i frutti dell’immobile </a:t>
            </a:r>
            <a:r>
              <a:rPr lang="it-IT" dirty="0" smtClean="0"/>
              <a:t>pignorato, al netto delle spese di amministrazione, di procedura e dei tributi, oltre al </a:t>
            </a:r>
            <a:r>
              <a:rPr lang="it-IT" b="1" dirty="0" smtClean="0"/>
              <a:t>ricavato </a:t>
            </a:r>
            <a:r>
              <a:rPr lang="it-IT" dirty="0" smtClean="0"/>
              <a:t>della vendita del bene</a:t>
            </a:r>
            <a:endParaRPr lang="it-IT" dirty="0"/>
          </a:p>
        </p:txBody>
      </p:sp>
      <p:sp>
        <p:nvSpPr>
          <p:cNvPr id="5" name="CasellaDiTesto 4"/>
          <p:cNvSpPr txBox="1"/>
          <p:nvPr/>
        </p:nvSpPr>
        <p:spPr>
          <a:xfrm>
            <a:off x="4500561" y="3523659"/>
            <a:ext cx="6129335" cy="738664"/>
          </a:xfrm>
          <a:prstGeom prst="rect">
            <a:avLst/>
          </a:prstGeom>
          <a:noFill/>
          <a:ln w="12700">
            <a:solidFill>
              <a:schemeClr val="tx1"/>
            </a:solidFill>
          </a:ln>
        </p:spPr>
        <p:txBody>
          <a:bodyPr wrap="square" rtlCol="0">
            <a:spAutoFit/>
          </a:bodyPr>
          <a:lstStyle/>
          <a:p>
            <a:r>
              <a:rPr lang="it-IT" dirty="0" smtClean="0"/>
              <a:t>L’assegnazione ha carattere </a:t>
            </a:r>
            <a:r>
              <a:rPr lang="it-IT" b="1" dirty="0" smtClean="0"/>
              <a:t>provvisorio</a:t>
            </a:r>
            <a:r>
              <a:rPr lang="it-IT" dirty="0" smtClean="0"/>
              <a:t> e il creditore fondiario deve restituire al fallimento quanto incassato in eccedenza rispetto al credito ammesso al passivo e le spese sostenute</a:t>
            </a:r>
            <a:endParaRPr lang="it-IT" dirty="0"/>
          </a:p>
        </p:txBody>
      </p:sp>
      <p:sp>
        <p:nvSpPr>
          <p:cNvPr id="6" name="CasellaDiTesto 5"/>
          <p:cNvSpPr txBox="1"/>
          <p:nvPr/>
        </p:nvSpPr>
        <p:spPr>
          <a:xfrm>
            <a:off x="4500561" y="4770157"/>
            <a:ext cx="6129336" cy="523220"/>
          </a:xfrm>
          <a:prstGeom prst="rect">
            <a:avLst/>
          </a:prstGeom>
          <a:noFill/>
          <a:ln w="12700">
            <a:solidFill>
              <a:schemeClr val="tx1"/>
            </a:solidFill>
          </a:ln>
        </p:spPr>
        <p:txBody>
          <a:bodyPr wrap="square" rtlCol="0">
            <a:spAutoFit/>
          </a:bodyPr>
          <a:lstStyle/>
          <a:p>
            <a:r>
              <a:rPr lang="it-IT" dirty="0" smtClean="0"/>
              <a:t>Il </a:t>
            </a:r>
            <a:r>
              <a:rPr lang="it-IT" b="1" dirty="0" smtClean="0"/>
              <a:t>curatore deve intervenire</a:t>
            </a:r>
            <a:r>
              <a:rPr lang="it-IT" dirty="0" smtClean="0"/>
              <a:t> nell’esecuzione per far valere i diritti della massa dei creditori </a:t>
            </a:r>
            <a:endParaRPr lang="it-IT" dirty="0"/>
          </a:p>
        </p:txBody>
      </p:sp>
      <p:sp>
        <p:nvSpPr>
          <p:cNvPr id="10" name="Rettangolo 9"/>
          <p:cNvSpPr/>
          <p:nvPr/>
        </p:nvSpPr>
        <p:spPr>
          <a:xfrm>
            <a:off x="3529013" y="275421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a:stCxn id="2" idx="3"/>
            <a:endCxn id="3" idx="1"/>
          </p:cNvCxnSpPr>
          <p:nvPr/>
        </p:nvCxnSpPr>
        <p:spPr>
          <a:xfrm flipV="1">
            <a:off x="3529013" y="981850"/>
            <a:ext cx="971549" cy="2056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2" idx="3"/>
            <a:endCxn id="4" idx="1"/>
          </p:cNvCxnSpPr>
          <p:nvPr/>
        </p:nvCxnSpPr>
        <p:spPr>
          <a:xfrm flipV="1">
            <a:off x="3529013" y="2384883"/>
            <a:ext cx="971548" cy="653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ttore 1 19"/>
          <p:cNvCxnSpPr>
            <a:stCxn id="2" idx="3"/>
            <a:endCxn id="5" idx="1"/>
          </p:cNvCxnSpPr>
          <p:nvPr/>
        </p:nvCxnSpPr>
        <p:spPr>
          <a:xfrm>
            <a:off x="3529013" y="3038684"/>
            <a:ext cx="971548" cy="8543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ttore 2 21"/>
          <p:cNvCxnSpPr>
            <a:stCxn id="2" idx="3"/>
            <a:endCxn id="6" idx="1"/>
          </p:cNvCxnSpPr>
          <p:nvPr/>
        </p:nvCxnSpPr>
        <p:spPr>
          <a:xfrm>
            <a:off x="3529013" y="3038684"/>
            <a:ext cx="971548" cy="1993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84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1463" y="2097702"/>
            <a:ext cx="1757362" cy="1384995"/>
          </a:xfrm>
          <a:prstGeom prst="rect">
            <a:avLst/>
          </a:prstGeom>
          <a:noFill/>
          <a:ln w="57150">
            <a:solidFill>
              <a:schemeClr val="tx1"/>
            </a:solidFill>
          </a:ln>
        </p:spPr>
        <p:txBody>
          <a:bodyPr wrap="square" rtlCol="0">
            <a:spAutoFit/>
          </a:bodyPr>
          <a:lstStyle/>
          <a:p>
            <a:r>
              <a:rPr lang="it-IT" dirty="0" smtClean="0"/>
              <a:t>ADEMPIMENTI DEL CURATORE </a:t>
            </a:r>
          </a:p>
          <a:p>
            <a:r>
              <a:rPr lang="it-IT" dirty="0" smtClean="0"/>
              <a:t>NELLA PROCEDURA </a:t>
            </a:r>
          </a:p>
          <a:p>
            <a:r>
              <a:rPr lang="it-IT" dirty="0" smtClean="0"/>
              <a:t>ESECUTIVA FONDIARIA</a:t>
            </a:r>
            <a:endParaRPr lang="it-IT" dirty="0"/>
          </a:p>
        </p:txBody>
      </p:sp>
      <p:sp>
        <p:nvSpPr>
          <p:cNvPr id="8" name="CasellaDiTesto 7"/>
          <p:cNvSpPr txBox="1"/>
          <p:nvPr/>
        </p:nvSpPr>
        <p:spPr>
          <a:xfrm>
            <a:off x="2414587" y="506412"/>
            <a:ext cx="4229100" cy="1169551"/>
          </a:xfrm>
          <a:prstGeom prst="rect">
            <a:avLst/>
          </a:prstGeom>
          <a:noFill/>
          <a:ln w="3175">
            <a:solidFill>
              <a:schemeClr val="tx1"/>
            </a:solidFill>
          </a:ln>
        </p:spPr>
        <p:txBody>
          <a:bodyPr wrap="square" rtlCol="0">
            <a:spAutoFit/>
          </a:bodyPr>
          <a:lstStyle/>
          <a:p>
            <a:r>
              <a:rPr lang="it-IT" dirty="0" smtClean="0"/>
              <a:t>Dopo l’emissione del decreto di trasferimento, il curatore deve chiedere la </a:t>
            </a:r>
            <a:r>
              <a:rPr lang="it-IT" b="1" dirty="0" smtClean="0"/>
              <a:t>liquidazione di un acconto sul compenso ex art. 109 </a:t>
            </a:r>
            <a:r>
              <a:rPr lang="it-IT" b="1" dirty="0" err="1" smtClean="0"/>
              <a:t>l.f</a:t>
            </a:r>
            <a:r>
              <a:rPr lang="it-IT" dirty="0" err="1" smtClean="0"/>
              <a:t>.</a:t>
            </a:r>
            <a:r>
              <a:rPr lang="it-IT" dirty="0" smtClean="0"/>
              <a:t>, determinato in relazione  ai valori minimi dell’attivo e ai valori medi del passivo, curando di indicare:</a:t>
            </a:r>
            <a:endParaRPr lang="it-IT" dirty="0"/>
          </a:p>
        </p:txBody>
      </p:sp>
      <p:sp>
        <p:nvSpPr>
          <p:cNvPr id="9" name="CasellaDiTesto 8"/>
          <p:cNvSpPr txBox="1"/>
          <p:nvPr/>
        </p:nvSpPr>
        <p:spPr>
          <a:xfrm>
            <a:off x="8783244" y="113114"/>
            <a:ext cx="2614613" cy="1169551"/>
          </a:xfrm>
          <a:prstGeom prst="rect">
            <a:avLst/>
          </a:prstGeom>
          <a:noFill/>
          <a:ln w="6350">
            <a:solidFill>
              <a:schemeClr val="tx1"/>
            </a:solidFill>
          </a:ln>
        </p:spPr>
        <p:txBody>
          <a:bodyPr wrap="square" rtlCol="0">
            <a:spAutoFit/>
          </a:bodyPr>
          <a:lstStyle/>
          <a:p>
            <a:r>
              <a:rPr lang="it-IT" dirty="0"/>
              <a:t>l</a:t>
            </a:r>
            <a:r>
              <a:rPr lang="it-IT" dirty="0" smtClean="0"/>
              <a:t>a quota in % dell’attivo fallimentare (stimato o liquidato) rappresentata dall’attivo ricavato dalla procedura esecutiva </a:t>
            </a:r>
            <a:endParaRPr lang="it-IT" dirty="0"/>
          </a:p>
        </p:txBody>
      </p:sp>
      <p:sp>
        <p:nvSpPr>
          <p:cNvPr id="11" name="CasellaDiTesto 10"/>
          <p:cNvSpPr txBox="1"/>
          <p:nvPr/>
        </p:nvSpPr>
        <p:spPr>
          <a:xfrm>
            <a:off x="8843963" y="1474142"/>
            <a:ext cx="2614613" cy="954107"/>
          </a:xfrm>
          <a:prstGeom prst="rect">
            <a:avLst/>
          </a:prstGeom>
          <a:noFill/>
          <a:ln w="6350">
            <a:solidFill>
              <a:schemeClr val="tx1"/>
            </a:solidFill>
          </a:ln>
        </p:spPr>
        <p:txBody>
          <a:bodyPr wrap="square" rtlCol="0">
            <a:spAutoFit/>
          </a:bodyPr>
          <a:lstStyle/>
          <a:p>
            <a:r>
              <a:rPr lang="it-IT" dirty="0" smtClean="0"/>
              <a:t>la </a:t>
            </a:r>
            <a:r>
              <a:rPr lang="it-IT" dirty="0"/>
              <a:t>quota in % </a:t>
            </a:r>
            <a:r>
              <a:rPr lang="it-IT" dirty="0" smtClean="0"/>
              <a:t>del passivo accertato rappresentata dal credito insinuato del creditore fondiario</a:t>
            </a:r>
            <a:endParaRPr lang="it-IT" dirty="0"/>
          </a:p>
        </p:txBody>
      </p:sp>
      <p:cxnSp>
        <p:nvCxnSpPr>
          <p:cNvPr id="15" name="Connettore 2 14"/>
          <p:cNvCxnSpPr>
            <a:stCxn id="8" idx="3"/>
            <a:endCxn id="11" idx="1"/>
          </p:cNvCxnSpPr>
          <p:nvPr/>
        </p:nvCxnSpPr>
        <p:spPr>
          <a:xfrm>
            <a:off x="6643687" y="1091188"/>
            <a:ext cx="2200276" cy="860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8" idx="3"/>
            <a:endCxn id="9" idx="1"/>
          </p:cNvCxnSpPr>
          <p:nvPr/>
        </p:nvCxnSpPr>
        <p:spPr>
          <a:xfrm flipV="1">
            <a:off x="6643687" y="697890"/>
            <a:ext cx="2139557" cy="3932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1500186" y="3780145"/>
            <a:ext cx="4786313" cy="1384995"/>
          </a:xfrm>
          <a:prstGeom prst="rect">
            <a:avLst/>
          </a:prstGeom>
          <a:noFill/>
          <a:ln w="3175">
            <a:solidFill>
              <a:schemeClr val="tx1"/>
            </a:solidFill>
          </a:ln>
        </p:spPr>
        <p:txBody>
          <a:bodyPr wrap="square" rtlCol="0">
            <a:spAutoFit/>
          </a:bodyPr>
          <a:lstStyle/>
          <a:p>
            <a:r>
              <a:rPr lang="it-IT" dirty="0" smtClean="0"/>
              <a:t>Deve quindi predisporre </a:t>
            </a:r>
            <a:r>
              <a:rPr lang="it-IT" b="1" dirty="0" smtClean="0"/>
              <a:t>un progetto di riparto parziale </a:t>
            </a:r>
            <a:r>
              <a:rPr lang="it-IT" dirty="0" smtClean="0"/>
              <a:t>delle somme ricavate dall’esecuzione (senza accantonamenti), per determinare la somma che il creditore fondiario ha diritto a ricevere in sede fallimentare; il riparto (una volta esecutivo) deve essere prodotto nell’esecuzione. A tal fine, il curatore deve:</a:t>
            </a:r>
            <a:endParaRPr lang="it-IT" dirty="0"/>
          </a:p>
        </p:txBody>
      </p:sp>
      <p:sp>
        <p:nvSpPr>
          <p:cNvPr id="46" name="CasellaDiTesto 45"/>
          <p:cNvSpPr txBox="1"/>
          <p:nvPr/>
        </p:nvSpPr>
        <p:spPr>
          <a:xfrm>
            <a:off x="5293519" y="2630070"/>
            <a:ext cx="3621882" cy="954107"/>
          </a:xfrm>
          <a:prstGeom prst="rect">
            <a:avLst/>
          </a:prstGeom>
          <a:noFill/>
          <a:ln w="6350">
            <a:solidFill>
              <a:schemeClr val="tx1"/>
            </a:solidFill>
          </a:ln>
        </p:spPr>
        <p:txBody>
          <a:bodyPr wrap="square" rtlCol="0">
            <a:spAutoFit/>
          </a:bodyPr>
          <a:lstStyle/>
          <a:p>
            <a:r>
              <a:rPr lang="it-IT" dirty="0"/>
              <a:t>a</a:t>
            </a:r>
            <a:r>
              <a:rPr lang="it-IT" dirty="0" smtClean="0"/>
              <a:t>ccertare l’ammontare dell</a:t>
            </a:r>
            <a:r>
              <a:rPr lang="it-IT" b="1" dirty="0" smtClean="0"/>
              <a:t>’ICI/IMU</a:t>
            </a:r>
            <a:r>
              <a:rPr lang="it-IT" dirty="0" smtClean="0"/>
              <a:t> maturata e delle </a:t>
            </a:r>
            <a:r>
              <a:rPr lang="it-IT" b="1" dirty="0" smtClean="0"/>
              <a:t>spese condominiali </a:t>
            </a:r>
            <a:r>
              <a:rPr lang="it-IT" dirty="0" smtClean="0"/>
              <a:t>maturate dal fallimento al decreto di trasferimento</a:t>
            </a:r>
            <a:endParaRPr lang="it-IT" dirty="0"/>
          </a:p>
        </p:txBody>
      </p:sp>
      <p:sp>
        <p:nvSpPr>
          <p:cNvPr id="47" name="CasellaDiTesto 46"/>
          <p:cNvSpPr txBox="1"/>
          <p:nvPr/>
        </p:nvSpPr>
        <p:spPr>
          <a:xfrm>
            <a:off x="8197453" y="3686832"/>
            <a:ext cx="3907632" cy="523220"/>
          </a:xfrm>
          <a:prstGeom prst="rect">
            <a:avLst/>
          </a:prstGeom>
          <a:noFill/>
          <a:ln w="6350">
            <a:solidFill>
              <a:schemeClr val="tx1"/>
            </a:solidFill>
          </a:ln>
        </p:spPr>
        <p:txBody>
          <a:bodyPr wrap="square" rtlCol="0">
            <a:spAutoFit/>
          </a:bodyPr>
          <a:lstStyle/>
          <a:p>
            <a:r>
              <a:rPr lang="it-IT" dirty="0"/>
              <a:t>r</a:t>
            </a:r>
            <a:r>
              <a:rPr lang="it-IT" dirty="0" smtClean="0"/>
              <a:t>ichiedere la liquidazione del cd. </a:t>
            </a:r>
            <a:r>
              <a:rPr lang="it-IT" b="1" dirty="0" smtClean="0"/>
              <a:t>campione </a:t>
            </a:r>
            <a:r>
              <a:rPr lang="it-IT" dirty="0" smtClean="0"/>
              <a:t>fallimentare (se non già pagato)</a:t>
            </a:r>
            <a:endParaRPr lang="it-IT" dirty="0"/>
          </a:p>
        </p:txBody>
      </p:sp>
      <p:sp>
        <p:nvSpPr>
          <p:cNvPr id="48" name="CasellaDiTesto 47"/>
          <p:cNvSpPr txBox="1"/>
          <p:nvPr/>
        </p:nvSpPr>
        <p:spPr>
          <a:xfrm>
            <a:off x="8136735" y="4468216"/>
            <a:ext cx="3907632" cy="523220"/>
          </a:xfrm>
          <a:prstGeom prst="rect">
            <a:avLst/>
          </a:prstGeom>
          <a:noFill/>
          <a:ln w="6350">
            <a:solidFill>
              <a:schemeClr val="tx1"/>
            </a:solidFill>
          </a:ln>
        </p:spPr>
        <p:txBody>
          <a:bodyPr wrap="square" rtlCol="0">
            <a:spAutoFit/>
          </a:bodyPr>
          <a:lstStyle/>
          <a:p>
            <a:r>
              <a:rPr lang="it-IT" dirty="0"/>
              <a:t>q</a:t>
            </a:r>
            <a:r>
              <a:rPr lang="it-IT" dirty="0" smtClean="0"/>
              <a:t>uantificare l’ammontare delle </a:t>
            </a:r>
            <a:r>
              <a:rPr lang="it-IT" b="1" dirty="0" smtClean="0"/>
              <a:t>spese generali </a:t>
            </a:r>
            <a:r>
              <a:rPr lang="it-IT" dirty="0" smtClean="0"/>
              <a:t>maturate (es. canone </a:t>
            </a:r>
            <a:r>
              <a:rPr lang="it-IT" dirty="0" err="1" smtClean="0"/>
              <a:t>fallco</a:t>
            </a:r>
            <a:r>
              <a:rPr lang="it-IT" dirty="0" smtClean="0"/>
              <a:t>)</a:t>
            </a:r>
            <a:endParaRPr lang="it-IT" dirty="0"/>
          </a:p>
        </p:txBody>
      </p:sp>
      <p:sp>
        <p:nvSpPr>
          <p:cNvPr id="51" name="CasellaDiTesto 50"/>
          <p:cNvSpPr txBox="1"/>
          <p:nvPr/>
        </p:nvSpPr>
        <p:spPr>
          <a:xfrm>
            <a:off x="8284368" y="6007244"/>
            <a:ext cx="3907632" cy="523220"/>
          </a:xfrm>
          <a:prstGeom prst="rect">
            <a:avLst/>
          </a:prstGeom>
          <a:noFill/>
          <a:ln w="6350">
            <a:solidFill>
              <a:schemeClr val="tx1"/>
            </a:solidFill>
          </a:ln>
        </p:spPr>
        <p:txBody>
          <a:bodyPr wrap="square" rtlCol="0">
            <a:spAutoFit/>
          </a:bodyPr>
          <a:lstStyle/>
          <a:p>
            <a:r>
              <a:rPr lang="it-IT" dirty="0"/>
              <a:t>v</a:t>
            </a:r>
            <a:r>
              <a:rPr lang="it-IT" dirty="0" smtClean="0"/>
              <a:t>erificare l’esistenza di privilegi immobiliari ex art. 2748 co. 2 c.c. </a:t>
            </a:r>
            <a:endParaRPr lang="it-IT" dirty="0"/>
          </a:p>
        </p:txBody>
      </p:sp>
      <p:cxnSp>
        <p:nvCxnSpPr>
          <p:cNvPr id="71" name="Connettore 2 70"/>
          <p:cNvCxnSpPr>
            <a:stCxn id="2" idx="3"/>
            <a:endCxn id="28" idx="0"/>
          </p:cNvCxnSpPr>
          <p:nvPr/>
        </p:nvCxnSpPr>
        <p:spPr>
          <a:xfrm>
            <a:off x="2028825" y="2790200"/>
            <a:ext cx="1864518" cy="9899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p:cNvCxnSpPr>
            <a:stCxn id="28" idx="3"/>
            <a:endCxn id="46" idx="2"/>
          </p:cNvCxnSpPr>
          <p:nvPr/>
        </p:nvCxnSpPr>
        <p:spPr>
          <a:xfrm flipV="1">
            <a:off x="6286499" y="3584177"/>
            <a:ext cx="817961" cy="888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p:cNvCxnSpPr>
            <a:stCxn id="28" idx="3"/>
            <a:endCxn id="47" idx="1"/>
          </p:cNvCxnSpPr>
          <p:nvPr/>
        </p:nvCxnSpPr>
        <p:spPr>
          <a:xfrm flipV="1">
            <a:off x="6286499" y="3948442"/>
            <a:ext cx="1910954" cy="5242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p:cNvCxnSpPr>
            <a:stCxn id="28" idx="3"/>
            <a:endCxn id="48" idx="1"/>
          </p:cNvCxnSpPr>
          <p:nvPr/>
        </p:nvCxnSpPr>
        <p:spPr>
          <a:xfrm>
            <a:off x="6286499" y="4472643"/>
            <a:ext cx="1850236" cy="257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8136735" y="5137651"/>
            <a:ext cx="3907632" cy="523220"/>
          </a:xfrm>
          <a:prstGeom prst="rect">
            <a:avLst/>
          </a:prstGeom>
          <a:noFill/>
          <a:ln w="6350">
            <a:solidFill>
              <a:schemeClr val="tx1"/>
            </a:solidFill>
          </a:ln>
        </p:spPr>
        <p:txBody>
          <a:bodyPr wrap="square" rtlCol="0">
            <a:spAutoFit/>
          </a:bodyPr>
          <a:lstStyle/>
          <a:p>
            <a:r>
              <a:rPr lang="it-IT" dirty="0"/>
              <a:t>v</a:t>
            </a:r>
            <a:r>
              <a:rPr lang="it-IT" dirty="0" smtClean="0"/>
              <a:t>erificare l’esistenza di spese sostenute in relazione allo specifico bene (es. assicurazioni)</a:t>
            </a:r>
            <a:endParaRPr lang="it-IT" dirty="0"/>
          </a:p>
        </p:txBody>
      </p:sp>
      <p:cxnSp>
        <p:nvCxnSpPr>
          <p:cNvPr id="112" name="Connettore 2 111"/>
          <p:cNvCxnSpPr>
            <a:stCxn id="28" idx="3"/>
            <a:endCxn id="109" idx="1"/>
          </p:cNvCxnSpPr>
          <p:nvPr/>
        </p:nvCxnSpPr>
        <p:spPr>
          <a:xfrm>
            <a:off x="6286499" y="4472643"/>
            <a:ext cx="1850236" cy="926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p:cNvCxnSpPr>
            <a:stCxn id="28" idx="3"/>
            <a:endCxn id="51" idx="1"/>
          </p:cNvCxnSpPr>
          <p:nvPr/>
        </p:nvCxnSpPr>
        <p:spPr>
          <a:xfrm>
            <a:off x="6286499" y="4472643"/>
            <a:ext cx="1997869" cy="179621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CasellaDiTesto 124"/>
          <p:cNvSpPr txBox="1"/>
          <p:nvPr/>
        </p:nvSpPr>
        <p:spPr>
          <a:xfrm>
            <a:off x="1142999" y="5586879"/>
            <a:ext cx="5500688" cy="738664"/>
          </a:xfrm>
          <a:prstGeom prst="rect">
            <a:avLst/>
          </a:prstGeom>
          <a:noFill/>
          <a:ln w="19050">
            <a:solidFill>
              <a:schemeClr val="tx1"/>
            </a:solidFill>
          </a:ln>
        </p:spPr>
        <p:txBody>
          <a:bodyPr wrap="square" rtlCol="0">
            <a:spAutoFit/>
          </a:bodyPr>
          <a:lstStyle/>
          <a:p>
            <a:r>
              <a:rPr lang="it-IT" dirty="0"/>
              <a:t>n</a:t>
            </a:r>
            <a:r>
              <a:rPr lang="it-IT" dirty="0" smtClean="0"/>
              <a:t>el progetto di riparto tutte le spese citate saranno indicate come </a:t>
            </a:r>
            <a:r>
              <a:rPr lang="it-IT" b="1" dirty="0" smtClean="0"/>
              <a:t>prededucibili</a:t>
            </a:r>
            <a:r>
              <a:rPr lang="it-IT" dirty="0" smtClean="0"/>
              <a:t> (quelle generali  e il campione in % rispetto all’attivo ricavato nella procedura esecutiva) </a:t>
            </a:r>
            <a:endParaRPr lang="it-IT" dirty="0"/>
          </a:p>
        </p:txBody>
      </p:sp>
      <p:cxnSp>
        <p:nvCxnSpPr>
          <p:cNvPr id="134" name="Connettore 2 133"/>
          <p:cNvCxnSpPr>
            <a:stCxn id="28" idx="2"/>
            <a:endCxn id="125" idx="0"/>
          </p:cNvCxnSpPr>
          <p:nvPr/>
        </p:nvCxnSpPr>
        <p:spPr>
          <a:xfrm>
            <a:off x="3893343" y="5165140"/>
            <a:ext cx="0" cy="4217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a:stCxn id="2" idx="3"/>
            <a:endCxn id="8" idx="2"/>
          </p:cNvCxnSpPr>
          <p:nvPr/>
        </p:nvCxnSpPr>
        <p:spPr>
          <a:xfrm flipV="1">
            <a:off x="2028825" y="1675963"/>
            <a:ext cx="2500312" cy="1114237"/>
          </a:xfrm>
          <a:prstGeom prst="straightConnector1">
            <a:avLst/>
          </a:prstGeom>
          <a:ln>
            <a:tailEnd type="triangle"/>
          </a:ln>
          <a:scene3d>
            <a:camera prst="obliqueTopLeft"/>
            <a:lightRig rig="threePt" dir="t"/>
          </a:scene3d>
        </p:spPr>
        <p:style>
          <a:lnRef idx="1">
            <a:schemeClr val="accent1"/>
          </a:lnRef>
          <a:fillRef idx="0">
            <a:schemeClr val="accent1"/>
          </a:fillRef>
          <a:effectRef idx="0">
            <a:schemeClr val="accent1"/>
          </a:effectRef>
          <a:fontRef idx="minor">
            <a:schemeClr val="tx1"/>
          </a:fontRef>
        </p:style>
      </p:cxnSp>
      <p:cxnSp>
        <p:nvCxnSpPr>
          <p:cNvPr id="7" name="Connettore 2 6"/>
          <p:cNvCxnSpPr>
            <a:stCxn id="2" idx="3"/>
            <a:endCxn id="8" idx="2"/>
          </p:cNvCxnSpPr>
          <p:nvPr/>
        </p:nvCxnSpPr>
        <p:spPr>
          <a:xfrm flipV="1">
            <a:off x="2028825" y="1675963"/>
            <a:ext cx="2500312" cy="1114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0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42975" y="2937580"/>
            <a:ext cx="2957512" cy="307777"/>
          </a:xfrm>
          <a:prstGeom prst="rect">
            <a:avLst/>
          </a:prstGeom>
          <a:noFill/>
          <a:ln w="3175">
            <a:solidFill>
              <a:schemeClr val="tx1"/>
            </a:solidFill>
          </a:ln>
        </p:spPr>
        <p:txBody>
          <a:bodyPr wrap="square" rtlCol="0">
            <a:spAutoFit/>
          </a:bodyPr>
          <a:lstStyle/>
          <a:p>
            <a:r>
              <a:rPr lang="it-IT" b="1" dirty="0" smtClean="0"/>
              <a:t>QUALCHE UTILITA’ PRATICA</a:t>
            </a:r>
            <a:endParaRPr lang="it-IT" b="1" dirty="0"/>
          </a:p>
        </p:txBody>
      </p:sp>
      <p:sp>
        <p:nvSpPr>
          <p:cNvPr id="4" name="CasellaDiTesto 3"/>
          <p:cNvSpPr txBox="1"/>
          <p:nvPr/>
        </p:nvSpPr>
        <p:spPr>
          <a:xfrm>
            <a:off x="5200650" y="1243013"/>
            <a:ext cx="5014913" cy="738664"/>
          </a:xfrm>
          <a:prstGeom prst="rect">
            <a:avLst/>
          </a:prstGeom>
          <a:noFill/>
          <a:ln w="3175">
            <a:solidFill>
              <a:schemeClr val="tx1"/>
            </a:solidFill>
          </a:ln>
        </p:spPr>
        <p:txBody>
          <a:bodyPr wrap="square" rtlCol="0">
            <a:spAutoFit/>
          </a:bodyPr>
          <a:lstStyle/>
          <a:p>
            <a:r>
              <a:rPr lang="it-IT" dirty="0" smtClean="0"/>
              <a:t>si risolvono in sede fallimentare le eventuali questioni in ordine alla </a:t>
            </a:r>
            <a:r>
              <a:rPr lang="it-IT" dirty="0" err="1" smtClean="0"/>
              <a:t>prededucibilità</a:t>
            </a:r>
            <a:r>
              <a:rPr lang="it-IT" dirty="0" smtClean="0"/>
              <a:t> delle spese sostenute nella procedura fallimentare e alla relativa graduazione</a:t>
            </a:r>
            <a:endParaRPr lang="it-IT" dirty="0"/>
          </a:p>
        </p:txBody>
      </p:sp>
      <p:sp>
        <p:nvSpPr>
          <p:cNvPr id="6" name="CasellaDiTesto 5"/>
          <p:cNvSpPr txBox="1"/>
          <p:nvPr/>
        </p:nvSpPr>
        <p:spPr>
          <a:xfrm>
            <a:off x="5200648" y="2395136"/>
            <a:ext cx="5014913" cy="1169551"/>
          </a:xfrm>
          <a:prstGeom prst="rect">
            <a:avLst/>
          </a:prstGeom>
          <a:noFill/>
          <a:ln w="3175">
            <a:solidFill>
              <a:schemeClr val="tx1"/>
            </a:solidFill>
          </a:ln>
        </p:spPr>
        <p:txBody>
          <a:bodyPr wrap="square" rtlCol="0">
            <a:spAutoFit/>
          </a:bodyPr>
          <a:lstStyle/>
          <a:p>
            <a:r>
              <a:rPr lang="it-IT" dirty="0"/>
              <a:t>i</a:t>
            </a:r>
            <a:r>
              <a:rPr lang="it-IT" dirty="0" smtClean="0"/>
              <a:t>l progetto di riparto in sede esecutiva è agevole, in quanto dalla somma attribuibile al creditore fondiario risultante dal riparto parziale dichiarato esecutivo dal G.D., si devono solo detrarre le spese della procedura esecutiva (nella specie, i compensi al delegato e al custode)</a:t>
            </a:r>
            <a:endParaRPr lang="it-IT" dirty="0"/>
          </a:p>
        </p:txBody>
      </p:sp>
      <p:sp>
        <p:nvSpPr>
          <p:cNvPr id="8" name="CasellaDiTesto 7"/>
          <p:cNvSpPr txBox="1"/>
          <p:nvPr/>
        </p:nvSpPr>
        <p:spPr>
          <a:xfrm>
            <a:off x="5200648" y="4122858"/>
            <a:ext cx="5014913" cy="738664"/>
          </a:xfrm>
          <a:prstGeom prst="rect">
            <a:avLst/>
          </a:prstGeom>
          <a:noFill/>
          <a:ln w="3175">
            <a:solidFill>
              <a:schemeClr val="tx1"/>
            </a:solidFill>
          </a:ln>
        </p:spPr>
        <p:txBody>
          <a:bodyPr wrap="square" rtlCol="0">
            <a:spAutoFit/>
          </a:bodyPr>
          <a:lstStyle/>
          <a:p>
            <a:r>
              <a:rPr lang="it-IT" dirty="0"/>
              <a:t>n</a:t>
            </a:r>
            <a:r>
              <a:rPr lang="it-IT" dirty="0" smtClean="0"/>
              <a:t>on si onera il creditore fondiario di richiedere l’ammissione al passivo dei compensi liquidati dal </a:t>
            </a:r>
            <a:r>
              <a:rPr lang="it-IT" dirty="0" err="1" smtClean="0"/>
              <a:t>g.e</a:t>
            </a:r>
            <a:r>
              <a:rPr lang="it-IT" dirty="0" smtClean="0"/>
              <a:t>. a favore del delegato custode </a:t>
            </a:r>
            <a:endParaRPr lang="it-IT" dirty="0"/>
          </a:p>
        </p:txBody>
      </p:sp>
      <p:sp>
        <p:nvSpPr>
          <p:cNvPr id="28" name="CasellaDiTesto 27"/>
          <p:cNvSpPr txBox="1"/>
          <p:nvPr/>
        </p:nvSpPr>
        <p:spPr>
          <a:xfrm>
            <a:off x="5200647" y="5419693"/>
            <a:ext cx="5014913" cy="738664"/>
          </a:xfrm>
          <a:prstGeom prst="rect">
            <a:avLst/>
          </a:prstGeom>
          <a:noFill/>
          <a:ln w="3175">
            <a:solidFill>
              <a:schemeClr val="tx1"/>
            </a:solidFill>
          </a:ln>
        </p:spPr>
        <p:txBody>
          <a:bodyPr wrap="square" rtlCol="0">
            <a:spAutoFit/>
          </a:bodyPr>
          <a:lstStyle/>
          <a:p>
            <a:r>
              <a:rPr lang="it-IT" dirty="0" smtClean="0"/>
              <a:t>si evita l’assegnazione al fondiario di somme maggiori rispetto a quelle a cui ha diritto e si prevengono dispendiose e lunghe azioni di ripetizione dell’indebito</a:t>
            </a:r>
            <a:endParaRPr lang="it-IT" dirty="0"/>
          </a:p>
        </p:txBody>
      </p:sp>
      <p:cxnSp>
        <p:nvCxnSpPr>
          <p:cNvPr id="9" name="Connettore 7 8"/>
          <p:cNvCxnSpPr/>
          <p:nvPr/>
        </p:nvCxnSpPr>
        <p:spPr>
          <a:xfrm flipV="1">
            <a:off x="3900486" y="1564941"/>
            <a:ext cx="1300163" cy="1526528"/>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ttore 7 14"/>
          <p:cNvCxnSpPr>
            <a:stCxn id="3" idx="3"/>
          </p:cNvCxnSpPr>
          <p:nvPr/>
        </p:nvCxnSpPr>
        <p:spPr>
          <a:xfrm flipV="1">
            <a:off x="3900487" y="2932507"/>
            <a:ext cx="1300160" cy="15896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7 16"/>
          <p:cNvCxnSpPr>
            <a:stCxn id="3" idx="3"/>
            <a:endCxn id="8" idx="1"/>
          </p:cNvCxnSpPr>
          <p:nvPr/>
        </p:nvCxnSpPr>
        <p:spPr>
          <a:xfrm>
            <a:off x="3900487" y="3091469"/>
            <a:ext cx="1300161" cy="1400721"/>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20" name="Connettore 7 19"/>
          <p:cNvCxnSpPr>
            <a:stCxn id="3" idx="3"/>
            <a:endCxn id="28" idx="1"/>
          </p:cNvCxnSpPr>
          <p:nvPr/>
        </p:nvCxnSpPr>
        <p:spPr>
          <a:xfrm>
            <a:off x="3900487" y="3091469"/>
            <a:ext cx="1300160" cy="2697556"/>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9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3925" y="381000"/>
            <a:ext cx="10734675" cy="307777"/>
          </a:xfrm>
          <a:prstGeom prst="rect">
            <a:avLst/>
          </a:prstGeom>
          <a:noFill/>
        </p:spPr>
        <p:txBody>
          <a:bodyPr wrap="square" rtlCol="0">
            <a:spAutoFit/>
          </a:bodyPr>
          <a:lstStyle/>
          <a:p>
            <a:endParaRPr lang="it-IT" dirty="0">
              <a:latin typeface="Tw Cen MT" panose="020B0602020104020603" pitchFamily="34" charset="0"/>
            </a:endParaRPr>
          </a:p>
        </p:txBody>
      </p:sp>
      <p:sp>
        <p:nvSpPr>
          <p:cNvPr id="3" name="CasellaDiTesto 2"/>
          <p:cNvSpPr txBox="1"/>
          <p:nvPr/>
        </p:nvSpPr>
        <p:spPr>
          <a:xfrm>
            <a:off x="1" y="381000"/>
            <a:ext cx="12191999" cy="1015663"/>
          </a:xfrm>
          <a:prstGeom prst="rect">
            <a:avLst/>
          </a:prstGeom>
          <a:noFill/>
        </p:spPr>
        <p:txBody>
          <a:bodyPr wrap="square" rtlCol="0">
            <a:spAutoFit/>
          </a:bodyPr>
          <a:lstStyle/>
          <a:p>
            <a:pPr algn="ctr">
              <a:defRPr/>
            </a:pPr>
            <a:r>
              <a:rPr lang="en-US" sz="2000" b="1" dirty="0">
                <a:latin typeface="Tw Cen MT" panose="020B0602020104020603" pitchFamily="34" charset="0"/>
                <a:cs typeface="Arial" charset="0"/>
              </a:rPr>
              <a:t>C</a:t>
            </a:r>
            <a:r>
              <a:rPr lang="en-US" sz="2000" b="1" dirty="0" smtClean="0">
                <a:latin typeface="Tw Cen MT" panose="020B0602020104020603" pitchFamily="34" charset="0"/>
                <a:cs typeface="Arial" charset="0"/>
              </a:rPr>
              <a:t>ome </a:t>
            </a:r>
            <a:r>
              <a:rPr lang="en-US" sz="2000" b="1" dirty="0" err="1" smtClean="0">
                <a:latin typeface="Tw Cen MT" panose="020B0602020104020603" pitchFamily="34" charset="0"/>
                <a:cs typeface="Arial" charset="0"/>
              </a:rPr>
              <a:t>si</a:t>
            </a:r>
            <a:r>
              <a:rPr lang="en-US" sz="2000" b="1" dirty="0" smtClean="0">
                <a:latin typeface="Tw Cen MT" panose="020B0602020104020603" pitchFamily="34" charset="0"/>
                <a:cs typeface="Arial" charset="0"/>
              </a:rPr>
              <a:t> </a:t>
            </a:r>
            <a:r>
              <a:rPr lang="en-US" sz="2000" b="1" dirty="0" err="1" smtClean="0">
                <a:latin typeface="Tw Cen MT" panose="020B0602020104020603" pitchFamily="34" charset="0"/>
                <a:cs typeface="Arial" charset="0"/>
              </a:rPr>
              <a:t>declinano</a:t>
            </a:r>
            <a:r>
              <a:rPr lang="en-US" sz="2000" b="1" dirty="0" smtClean="0">
                <a:latin typeface="Tw Cen MT" panose="020B0602020104020603" pitchFamily="34" charset="0"/>
                <a:cs typeface="Arial" charset="0"/>
              </a:rPr>
              <a:t> </a:t>
            </a:r>
            <a:r>
              <a:rPr lang="en-US" sz="2000" b="1" dirty="0" err="1" smtClean="0">
                <a:latin typeface="Tw Cen MT" panose="020B0602020104020603" pitchFamily="34" charset="0"/>
                <a:cs typeface="Arial" charset="0"/>
              </a:rPr>
              <a:t>i</a:t>
            </a:r>
            <a:r>
              <a:rPr lang="en-US" sz="2000" b="1" dirty="0" smtClean="0">
                <a:latin typeface="Tw Cen MT" panose="020B0602020104020603" pitchFamily="34" charset="0"/>
                <a:cs typeface="Arial" charset="0"/>
              </a:rPr>
              <a:t> </a:t>
            </a:r>
            <a:r>
              <a:rPr lang="en-US" sz="2000" b="1" dirty="0" err="1" smtClean="0">
                <a:latin typeface="Tw Cen MT" panose="020B0602020104020603" pitchFamily="34" charset="0"/>
                <a:cs typeface="Arial" charset="0"/>
              </a:rPr>
              <a:t>principi</a:t>
            </a:r>
            <a:r>
              <a:rPr lang="en-US" sz="2000" b="1" dirty="0" smtClean="0">
                <a:latin typeface="Tw Cen MT" panose="020B0602020104020603" pitchFamily="34" charset="0"/>
                <a:cs typeface="Arial" charset="0"/>
              </a:rPr>
              <a:t> di </a:t>
            </a:r>
            <a:r>
              <a:rPr lang="en-US" sz="2000" b="1" dirty="0">
                <a:latin typeface="Tw Cen MT" panose="020B0602020104020603" pitchFamily="34" charset="0"/>
                <a:cs typeface="Arial" charset="0"/>
              </a:rPr>
              <a:t>C</a:t>
            </a:r>
            <a:r>
              <a:rPr lang="en-US" sz="2000" b="1" dirty="0" smtClean="0">
                <a:latin typeface="Tw Cen MT" panose="020B0602020104020603" pitchFamily="34" charset="0"/>
                <a:cs typeface="Arial" charset="0"/>
              </a:rPr>
              <a:t>ass. </a:t>
            </a:r>
            <a:r>
              <a:rPr lang="it-IT" sz="2000" b="1" dirty="0" smtClean="0">
                <a:latin typeface="Tw Cen MT" panose="020B0602020104020603" pitchFamily="34" charset="0"/>
                <a:cs typeface="Arial" charset="0"/>
              </a:rPr>
              <a:t>n. 23482/2018 </a:t>
            </a:r>
          </a:p>
          <a:p>
            <a:pPr algn="ctr">
              <a:defRPr/>
            </a:pPr>
            <a:r>
              <a:rPr lang="it-IT" sz="2000" b="1" dirty="0" smtClean="0">
                <a:latin typeface="Tw Cen MT" panose="020B0602020104020603" pitchFamily="34" charset="0"/>
                <a:cs typeface="Arial" charset="0"/>
              </a:rPr>
              <a:t>nell’ipotesi </a:t>
            </a:r>
            <a:r>
              <a:rPr lang="it-IT" sz="2000" b="1" dirty="0">
                <a:latin typeface="Tw Cen MT" panose="020B0602020104020603" pitchFamily="34" charset="0"/>
                <a:cs typeface="Arial" charset="0"/>
              </a:rPr>
              <a:t>in cui l’esecuzione instaurata o proseguita dal </a:t>
            </a:r>
            <a:r>
              <a:rPr lang="it-IT" sz="2000" b="1" dirty="0" smtClean="0">
                <a:latin typeface="Tw Cen MT" panose="020B0602020104020603" pitchFamily="34" charset="0"/>
                <a:cs typeface="Arial" charset="0"/>
              </a:rPr>
              <a:t>creditore fondiario si </a:t>
            </a:r>
            <a:r>
              <a:rPr lang="it-IT" sz="2000" b="1" dirty="0">
                <a:latin typeface="Tw Cen MT" panose="020B0602020104020603" pitchFamily="34" charset="0"/>
                <a:cs typeface="Arial" charset="0"/>
              </a:rPr>
              <a:t>svolga </a:t>
            </a:r>
            <a:endParaRPr lang="it-IT" sz="2000" b="1" dirty="0" smtClean="0">
              <a:latin typeface="Tw Cen MT" panose="020B0602020104020603" pitchFamily="34" charset="0"/>
              <a:cs typeface="Arial" charset="0"/>
            </a:endParaRPr>
          </a:p>
          <a:p>
            <a:pPr algn="ctr">
              <a:defRPr/>
            </a:pPr>
            <a:r>
              <a:rPr lang="it-IT" sz="2000" b="1" dirty="0" smtClean="0">
                <a:latin typeface="Tw Cen MT" panose="020B0602020104020603" pitchFamily="34" charset="0"/>
                <a:cs typeface="Arial" charset="0"/>
              </a:rPr>
              <a:t>NEI CONFRONTI DEL TERZO DATORE DI IPOTECA FALLITO?</a:t>
            </a:r>
            <a:endParaRPr lang="it-IT" sz="2000" b="1" dirty="0">
              <a:latin typeface="Tw Cen MT" panose="020B0602020104020603" pitchFamily="34" charset="0"/>
              <a:cs typeface="Arial" charset="0"/>
            </a:endParaRPr>
          </a:p>
        </p:txBody>
      </p:sp>
      <p:sp>
        <p:nvSpPr>
          <p:cNvPr id="4" name="CasellaDiTesto 3"/>
          <p:cNvSpPr txBox="1"/>
          <p:nvPr/>
        </p:nvSpPr>
        <p:spPr>
          <a:xfrm>
            <a:off x="376237" y="1371600"/>
            <a:ext cx="6215064" cy="2308324"/>
          </a:xfrm>
          <a:prstGeom prst="rect">
            <a:avLst/>
          </a:prstGeom>
          <a:noFill/>
          <a:ln w="12700">
            <a:solidFill>
              <a:schemeClr val="tx1"/>
            </a:solidFill>
          </a:ln>
        </p:spPr>
        <p:txBody>
          <a:bodyPr wrap="square" rtlCol="0">
            <a:spAutoFit/>
          </a:bodyPr>
          <a:lstStyle/>
          <a:p>
            <a:r>
              <a:rPr lang="it-IT" sz="1800" dirty="0" smtClean="0">
                <a:latin typeface="Tw Cen MT" panose="020B0602020104020603" pitchFamily="34" charset="0"/>
              </a:rPr>
              <a:t>STEP 1 – GIURISPRUDENZA CONSOLIDATA </a:t>
            </a:r>
          </a:p>
          <a:p>
            <a:r>
              <a:rPr lang="it-IT" sz="1800" dirty="0" smtClean="0">
                <a:latin typeface="Tw Cen MT" panose="020B0602020104020603" pitchFamily="34" charset="0"/>
              </a:rPr>
              <a:t>«I creditori titolari di un diritto di ipoteca sui beni immobili compresi nel fallimento, costituiti in garanzia dei crediti vantati verso debitori diversi dal fallito, non possono avvalersi del procedimento di verificazione dello stato passivo, di cui al capo V della legge fallimentare in quanto il terzo non è creditore diretto del fallito e l’accertamento dei suoi diritti non può essere sottoposto alle regole del concorso» (</a:t>
            </a:r>
            <a:r>
              <a:rPr lang="it-IT" sz="1800" dirty="0" err="1" smtClean="0">
                <a:latin typeface="Tw Cen MT" panose="020B0602020104020603" pitchFamily="34" charset="0"/>
              </a:rPr>
              <a:t>Cass</a:t>
            </a:r>
            <a:r>
              <a:rPr lang="it-IT" sz="1800" dirty="0" smtClean="0">
                <a:latin typeface="Tw Cen MT" panose="020B0602020104020603" pitchFamily="34" charset="0"/>
              </a:rPr>
              <a:t>. 2540/2016)</a:t>
            </a:r>
            <a:endParaRPr lang="it-IT" sz="1800" dirty="0">
              <a:latin typeface="Tw Cen MT" panose="020B0602020104020603" pitchFamily="34" charset="0"/>
            </a:endParaRPr>
          </a:p>
        </p:txBody>
      </p:sp>
      <p:sp>
        <p:nvSpPr>
          <p:cNvPr id="6" name="CasellaDiTesto 5"/>
          <p:cNvSpPr txBox="1"/>
          <p:nvPr/>
        </p:nvSpPr>
        <p:spPr>
          <a:xfrm>
            <a:off x="6939292" y="1786094"/>
            <a:ext cx="1732892" cy="646331"/>
          </a:xfrm>
          <a:prstGeom prst="rect">
            <a:avLst/>
          </a:prstGeom>
          <a:noFill/>
        </p:spPr>
        <p:txBody>
          <a:bodyPr wrap="square" rtlCol="0">
            <a:spAutoFit/>
          </a:bodyPr>
          <a:lstStyle/>
          <a:p>
            <a:r>
              <a:rPr lang="it-IT" sz="1800" b="1" dirty="0" smtClean="0">
                <a:latin typeface="Tw Cen MT" panose="020B0602020104020603" pitchFamily="34" charset="0"/>
              </a:rPr>
              <a:t>Qual è il fatto costitutivo? </a:t>
            </a:r>
          </a:p>
        </p:txBody>
      </p:sp>
      <p:sp>
        <p:nvSpPr>
          <p:cNvPr id="8" name="CasellaDiTesto 7"/>
          <p:cNvSpPr txBox="1"/>
          <p:nvPr/>
        </p:nvSpPr>
        <p:spPr>
          <a:xfrm>
            <a:off x="9020175" y="1285427"/>
            <a:ext cx="2638425" cy="1569660"/>
          </a:xfrm>
          <a:prstGeom prst="rect">
            <a:avLst/>
          </a:prstGeom>
          <a:noFill/>
        </p:spPr>
        <p:txBody>
          <a:bodyPr wrap="square" rtlCol="0">
            <a:spAutoFit/>
          </a:bodyPr>
          <a:lstStyle/>
          <a:p>
            <a:r>
              <a:rPr lang="it-IT" sz="1600" dirty="0">
                <a:latin typeface="Tw Cen MT" panose="020B0602020104020603" pitchFamily="34" charset="0"/>
              </a:rPr>
              <a:t>Esistenza, validità ed opponibilità al fallimento della prelazione vanno «verificati» in sede di ripartizione </a:t>
            </a:r>
            <a:r>
              <a:rPr lang="it-IT" sz="1600" dirty="0" smtClean="0">
                <a:latin typeface="Tw Cen MT" panose="020B0602020104020603" pitchFamily="34" charset="0"/>
              </a:rPr>
              <a:t>dell’attivo fallimentare.</a:t>
            </a:r>
          </a:p>
        </p:txBody>
      </p:sp>
      <p:sp>
        <p:nvSpPr>
          <p:cNvPr id="9" name="CasellaDiTesto 8"/>
          <p:cNvSpPr txBox="1"/>
          <p:nvPr/>
        </p:nvSpPr>
        <p:spPr>
          <a:xfrm>
            <a:off x="9020175" y="2778143"/>
            <a:ext cx="2562225" cy="830997"/>
          </a:xfrm>
          <a:prstGeom prst="rect">
            <a:avLst/>
          </a:prstGeom>
          <a:noFill/>
        </p:spPr>
        <p:txBody>
          <a:bodyPr wrap="square" rtlCol="0">
            <a:spAutoFit/>
          </a:bodyPr>
          <a:lstStyle/>
          <a:p>
            <a:r>
              <a:rPr lang="it-IT" sz="1600" dirty="0" smtClean="0">
                <a:latin typeface="Tw Cen MT" panose="020B0602020104020603" pitchFamily="34" charset="0"/>
              </a:rPr>
              <a:t>Il G.E. dovrebbe limitarsi ad accertare i presupposti di applicazione dell’art. 41 TUB</a:t>
            </a:r>
            <a:endParaRPr lang="it-IT" sz="1600" dirty="0">
              <a:latin typeface="Tw Cen MT" panose="020B0602020104020603" pitchFamily="34" charset="0"/>
            </a:endParaRPr>
          </a:p>
        </p:txBody>
      </p:sp>
      <p:sp>
        <p:nvSpPr>
          <p:cNvPr id="10" name="CasellaDiTesto 9"/>
          <p:cNvSpPr txBox="1"/>
          <p:nvPr/>
        </p:nvSpPr>
        <p:spPr>
          <a:xfrm>
            <a:off x="923925" y="3771685"/>
            <a:ext cx="7684047" cy="1477328"/>
          </a:xfrm>
          <a:prstGeom prst="rect">
            <a:avLst/>
          </a:prstGeom>
          <a:noFill/>
        </p:spPr>
        <p:txBody>
          <a:bodyPr wrap="square" rtlCol="0">
            <a:spAutoFit/>
          </a:bodyPr>
          <a:lstStyle/>
          <a:p>
            <a:r>
              <a:rPr lang="it-IT" sz="1800" dirty="0" smtClean="0">
                <a:latin typeface="Tw Cen MT" panose="020B0602020104020603" pitchFamily="34" charset="0"/>
              </a:rPr>
              <a:t>STEP 2 – RECENTI ORIENTAMENTI CONTRASTANTI DI LEGITTIMITÀ</a:t>
            </a:r>
          </a:p>
          <a:p>
            <a:pPr marL="285750" indent="-285750">
              <a:buFont typeface="Arial" panose="020B0604020202020204" pitchFamily="34" charset="0"/>
              <a:buChar char="•"/>
            </a:pPr>
            <a:r>
              <a:rPr lang="it-IT" sz="1800" dirty="0" smtClean="0">
                <a:latin typeface="Tw Cen MT" panose="020B0602020104020603" pitchFamily="34" charset="0"/>
              </a:rPr>
              <a:t>dopo </a:t>
            </a:r>
            <a:r>
              <a:rPr lang="it-IT" sz="1800" dirty="0">
                <a:latin typeface="Tw Cen MT" panose="020B0602020104020603" pitchFamily="34" charset="0"/>
              </a:rPr>
              <a:t>la riforma introdotta dal d.lgs. n. 5 del </a:t>
            </a:r>
            <a:r>
              <a:rPr lang="it-IT" sz="1800" dirty="0" smtClean="0">
                <a:latin typeface="Tw Cen MT" panose="020B0602020104020603" pitchFamily="34" charset="0"/>
              </a:rPr>
              <a:t>2006 anche tali creditori devono insinuarsi al passivo (</a:t>
            </a:r>
            <a:r>
              <a:rPr lang="it-IT" sz="1800" dirty="0" err="1" smtClean="0">
                <a:latin typeface="Tw Cen MT" panose="020B0602020104020603" pitchFamily="34" charset="0"/>
              </a:rPr>
              <a:t>Cass</a:t>
            </a:r>
            <a:r>
              <a:rPr lang="it-IT" sz="1800" dirty="0" smtClean="0">
                <a:latin typeface="Tw Cen MT" panose="020B0602020104020603" pitchFamily="34" charset="0"/>
              </a:rPr>
              <a:t>. 2657/2019);</a:t>
            </a:r>
          </a:p>
          <a:p>
            <a:pPr marL="285750" indent="-285750">
              <a:buFont typeface="Arial" panose="020B0604020202020204" pitchFamily="34" charset="0"/>
              <a:buChar char="•"/>
            </a:pPr>
            <a:r>
              <a:rPr lang="it-IT" sz="1800" dirty="0">
                <a:latin typeface="Tw Cen MT" panose="020B0602020104020603" pitchFamily="34" charset="0"/>
              </a:rPr>
              <a:t>l</a:t>
            </a:r>
            <a:r>
              <a:rPr lang="it-IT" sz="1800" dirty="0" smtClean="0">
                <a:latin typeface="Tw Cen MT" panose="020B0602020104020603" pitchFamily="34" charset="0"/>
              </a:rPr>
              <a:t>a domanda di insinuazione è comunque inammissibile anche </a:t>
            </a:r>
            <a:r>
              <a:rPr lang="it-IT" sz="1800" dirty="0">
                <a:latin typeface="Tw Cen MT" panose="020B0602020104020603" pitchFamily="34" charset="0"/>
              </a:rPr>
              <a:t>dopo la novella introdotta dal d.lgs. n. 5 del 2006</a:t>
            </a:r>
            <a:r>
              <a:rPr lang="it-IT" sz="1800" dirty="0" smtClean="0">
                <a:latin typeface="Tw Cen MT" panose="020B0602020104020603" pitchFamily="34" charset="0"/>
              </a:rPr>
              <a:t> (</a:t>
            </a:r>
            <a:r>
              <a:rPr lang="it-IT" sz="1800" dirty="0" err="1" smtClean="0">
                <a:latin typeface="Tw Cen MT" panose="020B0602020104020603" pitchFamily="34" charset="0"/>
              </a:rPr>
              <a:t>Cass</a:t>
            </a:r>
            <a:r>
              <a:rPr lang="it-IT" sz="1800" dirty="0" smtClean="0">
                <a:latin typeface="Tw Cen MT" panose="020B0602020104020603" pitchFamily="34" charset="0"/>
              </a:rPr>
              <a:t>. 18790/2019).</a:t>
            </a:r>
          </a:p>
        </p:txBody>
      </p:sp>
      <p:sp>
        <p:nvSpPr>
          <p:cNvPr id="11" name="CasellaDiTesto 10"/>
          <p:cNvSpPr txBox="1"/>
          <p:nvPr/>
        </p:nvSpPr>
        <p:spPr>
          <a:xfrm>
            <a:off x="1747836" y="5352788"/>
            <a:ext cx="7272339" cy="923330"/>
          </a:xfrm>
          <a:prstGeom prst="rect">
            <a:avLst/>
          </a:prstGeom>
          <a:noFill/>
        </p:spPr>
        <p:txBody>
          <a:bodyPr wrap="square" rtlCol="0">
            <a:spAutoFit/>
          </a:bodyPr>
          <a:lstStyle/>
          <a:p>
            <a:r>
              <a:rPr lang="it-IT" sz="1800" dirty="0" smtClean="0">
                <a:latin typeface="Tw Cen MT" panose="020B0602020104020603" pitchFamily="34" charset="0"/>
              </a:rPr>
              <a:t>STEP 3 – art. 201 C.C.I. il creditore deve proporre domanda di partecipazione al riparto delle somme ricavate dalla liquidazione di beni compresi nella procedura ipotecati a garanzia di debiti altrui</a:t>
            </a:r>
          </a:p>
        </p:txBody>
      </p:sp>
      <p:sp>
        <p:nvSpPr>
          <p:cNvPr id="12" name="CasellaDiTesto 11"/>
          <p:cNvSpPr txBox="1"/>
          <p:nvPr/>
        </p:nvSpPr>
        <p:spPr>
          <a:xfrm>
            <a:off x="9020175" y="5214635"/>
            <a:ext cx="2924174" cy="1077218"/>
          </a:xfrm>
          <a:prstGeom prst="rect">
            <a:avLst/>
          </a:prstGeom>
          <a:noFill/>
        </p:spPr>
        <p:txBody>
          <a:bodyPr wrap="square" rtlCol="0">
            <a:spAutoFit/>
          </a:bodyPr>
          <a:lstStyle/>
          <a:p>
            <a:r>
              <a:rPr lang="it-IT" sz="1600" dirty="0" smtClean="0">
                <a:latin typeface="Tw Cen MT" panose="020B0602020104020603" pitchFamily="34" charset="0"/>
              </a:rPr>
              <a:t>Il fatto costitutivo è il provvedimento del G.D. che accerti il diritto di partecipare al riparto</a:t>
            </a:r>
            <a:endParaRPr lang="it-IT" sz="1600" dirty="0">
              <a:latin typeface="Tw Cen MT" panose="020B0602020104020603" pitchFamily="34" charset="0"/>
            </a:endParaRPr>
          </a:p>
        </p:txBody>
      </p:sp>
    </p:spTree>
    <p:extLst>
      <p:ext uri="{BB962C8B-B14F-4D97-AF65-F5344CB8AC3E}">
        <p14:creationId xmlns:p14="http://schemas.microsoft.com/office/powerpoint/2010/main" val="418139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title"/>
          </p:nvPr>
        </p:nvSpPr>
        <p:spPr>
          <a:xfrm>
            <a:off x="1033463" y="2757488"/>
            <a:ext cx="10364787" cy="9969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it-IT" sz="4000" dirty="0">
                <a:solidFill>
                  <a:srgbClr val="FF0000"/>
                </a:solidFill>
              </a:rPr>
              <a:t/>
            </a:r>
            <a:br>
              <a:rPr lang="it-IT" sz="4000" dirty="0">
                <a:solidFill>
                  <a:srgbClr val="FF0000"/>
                </a:solidFill>
              </a:rPr>
            </a:br>
            <a:r>
              <a:rPr lang="it-IT" sz="3200" dirty="0">
                <a:solidFill>
                  <a:srgbClr val="FF0000"/>
                </a:solidFill>
                <a:latin typeface="+mj-lt"/>
              </a:rPr>
              <a:t>PROCEDIMENTI DI COMPOSIZIONE </a:t>
            </a:r>
            <a:br>
              <a:rPr lang="it-IT" sz="3200" dirty="0">
                <a:solidFill>
                  <a:srgbClr val="FF0000"/>
                </a:solidFill>
                <a:latin typeface="+mj-lt"/>
              </a:rPr>
            </a:br>
            <a:r>
              <a:rPr lang="it-IT" sz="3200" dirty="0">
                <a:solidFill>
                  <a:srgbClr val="FF0000"/>
                </a:solidFill>
                <a:latin typeface="+mj-lt"/>
              </a:rPr>
              <a:t>DELLA CRISI DA SOVRAINDEBITAMENTO </a:t>
            </a:r>
            <a:br>
              <a:rPr lang="it-IT" sz="3200" dirty="0">
                <a:solidFill>
                  <a:srgbClr val="FF0000"/>
                </a:solidFill>
                <a:latin typeface="+mj-lt"/>
              </a:rPr>
            </a:br>
            <a:r>
              <a:rPr lang="it-IT" sz="3200" dirty="0">
                <a:solidFill>
                  <a:srgbClr val="FF0000"/>
                </a:solidFill>
                <a:latin typeface="+mj-lt"/>
              </a:rPr>
              <a:t>E DI LIQUIDAZIONE DEL PATRIMONIO</a:t>
            </a:r>
            <a:br>
              <a:rPr lang="it-IT" sz="3200" dirty="0">
                <a:solidFill>
                  <a:srgbClr val="FF0000"/>
                </a:solidFill>
                <a:latin typeface="+mj-lt"/>
              </a:rPr>
            </a:br>
            <a:r>
              <a:rPr lang="it-IT" sz="3200" cap="none" dirty="0">
                <a:solidFill>
                  <a:srgbClr val="FF0000"/>
                </a:solidFill>
                <a:latin typeface="+mj-lt"/>
              </a:rPr>
              <a:t>(Legge 3 gennaio 2012, n. 3)</a:t>
            </a:r>
            <a:r>
              <a:rPr lang="it-IT" sz="4000" cap="none" dirty="0">
                <a:solidFill>
                  <a:srgbClr val="FF0000"/>
                </a:solidFill>
                <a:latin typeface="+mj-lt"/>
              </a:rPr>
              <a:t/>
            </a:r>
            <a:br>
              <a:rPr lang="it-IT" sz="4000" cap="none" dirty="0">
                <a:solidFill>
                  <a:srgbClr val="FF0000"/>
                </a:solidFill>
                <a:latin typeface="+mj-lt"/>
              </a:rPr>
            </a:br>
            <a:endParaRPr sz="40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p:nvPr/>
        </p:nvSpPr>
        <p:spPr>
          <a:xfrm>
            <a:off x="4120275" y="2716325"/>
            <a:ext cx="4010700" cy="211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69" name="Google Shape;169;p2"/>
          <p:cNvSpPr/>
          <p:nvPr/>
        </p:nvSpPr>
        <p:spPr>
          <a:xfrm>
            <a:off x="8051300" y="1103275"/>
            <a:ext cx="3291900" cy="137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70" name="Google Shape;170;p2"/>
          <p:cNvSpPr/>
          <p:nvPr/>
        </p:nvSpPr>
        <p:spPr>
          <a:xfrm>
            <a:off x="328525" y="1142150"/>
            <a:ext cx="3862500" cy="137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71" name="Google Shape;171;p2"/>
          <p:cNvSpPr/>
          <p:nvPr/>
        </p:nvSpPr>
        <p:spPr>
          <a:xfrm>
            <a:off x="4624050" y="1100775"/>
            <a:ext cx="2943900" cy="1379400"/>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72" name="Google Shape;172;p2"/>
          <p:cNvSpPr txBox="1"/>
          <p:nvPr/>
        </p:nvSpPr>
        <p:spPr>
          <a:xfrm>
            <a:off x="0" y="495300"/>
            <a:ext cx="12192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dirty="0">
                <a:solidFill>
                  <a:schemeClr val="dk1"/>
                </a:solidFill>
                <a:latin typeface="Tw Cen MT" panose="020B0602020104020603" pitchFamily="34" charset="0"/>
                <a:ea typeface="Twentieth Century"/>
                <a:cs typeface="Twentieth Century"/>
                <a:sym typeface="Twentieth Century"/>
              </a:rPr>
              <a:t>1 - BREVE PREMESSA DI CARATTERE GENERALE E NORMATIVA DI RIFERIMENTO</a:t>
            </a:r>
            <a:endParaRPr sz="1800" b="1" i="0" u="none" strike="noStrike" cap="none" dirty="0">
              <a:solidFill>
                <a:schemeClr val="dk1"/>
              </a:solidFill>
              <a:latin typeface="Tw Cen MT" panose="020B0602020104020603" pitchFamily="34" charset="0"/>
              <a:ea typeface="Twentieth Century"/>
              <a:cs typeface="Twentieth Century"/>
              <a:sym typeface="Twentieth Century"/>
            </a:endParaRPr>
          </a:p>
        </p:txBody>
      </p:sp>
      <p:sp>
        <p:nvSpPr>
          <p:cNvPr id="173" name="Google Shape;173;p2"/>
          <p:cNvSpPr txBox="1"/>
          <p:nvPr/>
        </p:nvSpPr>
        <p:spPr>
          <a:xfrm>
            <a:off x="4624000" y="1142150"/>
            <a:ext cx="2943900"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dirty="0">
                <a:solidFill>
                  <a:schemeClr val="dk1"/>
                </a:solidFill>
                <a:latin typeface="+mn-lt"/>
                <a:ea typeface="Twentieth Century"/>
                <a:cs typeface="Twentieth Century"/>
                <a:sym typeface="Twentieth Century"/>
              </a:rPr>
              <a:t>concorso formale e sostanziale</a:t>
            </a:r>
            <a:r>
              <a:rPr lang="it-IT" sz="2000" b="0" i="0" u="none" strike="noStrike" cap="none" dirty="0">
                <a:solidFill>
                  <a:schemeClr val="dk1"/>
                </a:solidFill>
                <a:latin typeface="+mn-lt"/>
                <a:ea typeface="Twentieth Century"/>
                <a:cs typeface="Twentieth Century"/>
                <a:sym typeface="Twentieth Century"/>
              </a:rPr>
              <a:t> tra i creditori </a:t>
            </a:r>
            <a:endParaRPr sz="2000" dirty="0">
              <a:latin typeface="+mn-lt"/>
            </a:endParaRPr>
          </a:p>
          <a:p>
            <a:pPr marL="0" marR="0" lvl="0" indent="0" algn="ctr" rtl="0">
              <a:spcBef>
                <a:spcPts val="0"/>
              </a:spcBef>
              <a:spcAft>
                <a:spcPts val="0"/>
              </a:spcAft>
              <a:buNone/>
            </a:pPr>
            <a:r>
              <a:rPr lang="it-IT" sz="1800" b="0" i="0" u="none" strike="noStrike" cap="none" dirty="0">
                <a:solidFill>
                  <a:schemeClr val="dk1"/>
                </a:solidFill>
                <a:latin typeface="+mn-lt"/>
                <a:ea typeface="Twentieth Century"/>
                <a:cs typeface="Twentieth Century"/>
                <a:sym typeface="Twentieth Century"/>
              </a:rPr>
              <a:t>(art. 52 L.F</a:t>
            </a:r>
            <a:r>
              <a:rPr lang="it-IT" sz="1800" b="0" i="0" u="none" strike="noStrike" cap="none" dirty="0" smtClean="0">
                <a:solidFill>
                  <a:schemeClr val="dk1"/>
                </a:solidFill>
                <a:latin typeface="+mn-lt"/>
                <a:ea typeface="Twentieth Century"/>
                <a:cs typeface="Twentieth Century"/>
                <a:sym typeface="Twentieth Century"/>
              </a:rPr>
              <a:t>.)</a:t>
            </a:r>
            <a:endParaRPr lang="it-IT" sz="1800" dirty="0">
              <a:latin typeface="+mn-lt"/>
              <a:ea typeface="Twentieth Century"/>
            </a:endParaRPr>
          </a:p>
          <a:p>
            <a:pPr marL="0" marR="0" lvl="0" indent="0" algn="ctr" rtl="0">
              <a:spcBef>
                <a:spcPts val="0"/>
              </a:spcBef>
              <a:spcAft>
                <a:spcPts val="0"/>
              </a:spcAft>
              <a:buNone/>
            </a:pPr>
            <a:r>
              <a:rPr lang="it-IT" sz="1800" b="0" i="0" u="none" strike="noStrike" cap="none" dirty="0" smtClean="0">
                <a:solidFill>
                  <a:schemeClr val="dk1"/>
                </a:solidFill>
                <a:latin typeface="+mn-lt"/>
                <a:ea typeface="Twentieth Century"/>
                <a:cs typeface="Twentieth Century"/>
                <a:sym typeface="Twentieth Century"/>
              </a:rPr>
              <a:t>(art. 151 C.C.I.)</a:t>
            </a:r>
          </a:p>
        </p:txBody>
      </p:sp>
      <p:sp>
        <p:nvSpPr>
          <p:cNvPr id="174" name="Google Shape;174;p2"/>
          <p:cNvSpPr txBox="1"/>
          <p:nvPr/>
        </p:nvSpPr>
        <p:spPr>
          <a:xfrm>
            <a:off x="328525" y="1142150"/>
            <a:ext cx="386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la soddisfazione sui beni compresi nel fallimento avviene attraverso la partecipazione ai riparti elaborati sulla base dello stato passivo esecutivo</a:t>
            </a:r>
            <a:endParaRPr sz="1800" dirty="0">
              <a:solidFill>
                <a:schemeClr val="dk1"/>
              </a:solidFill>
              <a:latin typeface="Tw Cen MT" panose="020B0602020104020603" pitchFamily="34" charset="0"/>
              <a:sym typeface="Arial"/>
            </a:endParaRPr>
          </a:p>
        </p:txBody>
      </p:sp>
      <p:sp>
        <p:nvSpPr>
          <p:cNvPr id="175" name="Google Shape;175;p2"/>
          <p:cNvSpPr txBox="1"/>
          <p:nvPr/>
        </p:nvSpPr>
        <p:spPr>
          <a:xfrm>
            <a:off x="397300" y="2799080"/>
            <a:ext cx="2448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Ogni credito e diritto – reale o personale, su beni mobili o immobili -  deve essere accertato con le modalità di cui al capo V titolo II L.F</a:t>
            </a:r>
            <a:endParaRPr sz="1800" dirty="0">
              <a:solidFill>
                <a:schemeClr val="dk1"/>
              </a:solidFill>
              <a:latin typeface="+mj-lt"/>
              <a:sym typeface="Arial"/>
            </a:endParaRPr>
          </a:p>
        </p:txBody>
      </p:sp>
      <p:sp>
        <p:nvSpPr>
          <p:cNvPr id="176" name="Google Shape;176;p2"/>
          <p:cNvSpPr txBox="1"/>
          <p:nvPr/>
        </p:nvSpPr>
        <p:spPr>
          <a:xfrm>
            <a:off x="8254250" y="1374850"/>
            <a:ext cx="2943900"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Tw Cen MT" panose="020B0602020104020603" pitchFamily="34" charset="0"/>
                <a:ea typeface="Twentieth Century"/>
                <a:cs typeface="Twentieth Century"/>
                <a:sym typeface="Twentieth Century"/>
              </a:rPr>
              <a:t>realizza il principio della </a:t>
            </a:r>
            <a:r>
              <a:rPr lang="it-IT" sz="1800" i="1" dirty="0">
                <a:solidFill>
                  <a:schemeClr val="dk1"/>
                </a:solidFill>
                <a:latin typeface="Tw Cen MT" panose="020B0602020104020603" pitchFamily="34" charset="0"/>
                <a:ea typeface="Twentieth Century"/>
                <a:cs typeface="Twentieth Century"/>
                <a:sym typeface="Twentieth Century"/>
              </a:rPr>
              <a:t>par condicio </a:t>
            </a:r>
            <a:r>
              <a:rPr lang="it-IT" sz="1800" i="1" dirty="0" err="1">
                <a:solidFill>
                  <a:schemeClr val="dk1"/>
                </a:solidFill>
                <a:latin typeface="Tw Cen MT" panose="020B0602020104020603" pitchFamily="34" charset="0"/>
                <a:ea typeface="Twentieth Century"/>
                <a:cs typeface="Twentieth Century"/>
                <a:sym typeface="Twentieth Century"/>
              </a:rPr>
              <a:t>creditorum</a:t>
            </a:r>
            <a:r>
              <a:rPr lang="it-IT" sz="1800" i="1" dirty="0">
                <a:solidFill>
                  <a:schemeClr val="dk1"/>
                </a:solidFill>
                <a:latin typeface="Tw Cen MT" panose="020B0602020104020603" pitchFamily="34" charset="0"/>
                <a:ea typeface="Twentieth Century"/>
                <a:cs typeface="Twentieth Century"/>
                <a:sym typeface="Twentieth Century"/>
              </a:rPr>
              <a:t> (</a:t>
            </a:r>
            <a:r>
              <a:rPr lang="it-IT" sz="1800" dirty="0">
                <a:solidFill>
                  <a:schemeClr val="dk1"/>
                </a:solidFill>
                <a:latin typeface="Tw Cen MT" panose="020B0602020104020603" pitchFamily="34" charset="0"/>
                <a:ea typeface="Twentieth Century"/>
                <a:cs typeface="Twentieth Century"/>
                <a:sym typeface="Twentieth Century"/>
              </a:rPr>
              <a:t>art. 2741 c.c.)</a:t>
            </a:r>
            <a:endParaRPr dirty="0">
              <a:latin typeface="Tw Cen MT" panose="020B0602020104020603" pitchFamily="34" charset="0"/>
            </a:endParaRPr>
          </a:p>
        </p:txBody>
      </p:sp>
      <p:sp>
        <p:nvSpPr>
          <p:cNvPr id="177" name="Google Shape;177;p2"/>
          <p:cNvSpPr txBox="1"/>
          <p:nvPr/>
        </p:nvSpPr>
        <p:spPr>
          <a:xfrm>
            <a:off x="4164806" y="2766045"/>
            <a:ext cx="3862387" cy="196934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it-IT" sz="1900" dirty="0" smtClean="0">
                <a:solidFill>
                  <a:schemeClr val="dk1"/>
                </a:solidFill>
                <a:latin typeface="+mn-lt"/>
                <a:ea typeface="Twentieth Century"/>
                <a:cs typeface="Twentieth Century"/>
                <a:sym typeface="Twentieth Century"/>
              </a:rPr>
              <a:t>tendenziale incompatibilità della tutela individuale del credito con l’esecuzione collettiva che si esplica nel </a:t>
            </a:r>
            <a:r>
              <a:rPr lang="it-IT" sz="1900" b="1" dirty="0" smtClean="0">
                <a:solidFill>
                  <a:schemeClr val="dk1"/>
                </a:solidFill>
                <a:latin typeface="+mn-lt"/>
                <a:ea typeface="Twentieth Century"/>
                <a:cs typeface="Twentieth Century"/>
                <a:sym typeface="Twentieth Century"/>
              </a:rPr>
              <a:t>generale divieto di instaurazione e prosecuzione delle azioni da parte dei singoli creditori</a:t>
            </a:r>
            <a:endParaRPr sz="1900" dirty="0">
              <a:solidFill>
                <a:schemeClr val="dk1"/>
              </a:solidFill>
              <a:latin typeface="+mn-lt"/>
              <a:ea typeface="Twentieth Century"/>
              <a:cs typeface="Twentieth Century"/>
              <a:sym typeface="Twentieth Century"/>
            </a:endParaRPr>
          </a:p>
        </p:txBody>
      </p:sp>
      <p:sp>
        <p:nvSpPr>
          <p:cNvPr id="178" name="Google Shape;178;p2"/>
          <p:cNvSpPr txBox="1"/>
          <p:nvPr/>
        </p:nvSpPr>
        <p:spPr>
          <a:xfrm>
            <a:off x="1315588" y="5042159"/>
            <a:ext cx="4334400"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dk1"/>
                </a:solidFill>
                <a:latin typeface="+mj-lt"/>
                <a:ea typeface="Twentieth Century"/>
                <a:cs typeface="Twentieth Century"/>
                <a:sym typeface="Twentieth Century"/>
              </a:rPr>
              <a:t>Art. 51 L.F.: “</a:t>
            </a:r>
            <a:r>
              <a:rPr lang="it-IT" sz="1600" i="1" dirty="0">
                <a:solidFill>
                  <a:schemeClr val="dk1"/>
                </a:solidFill>
                <a:latin typeface="+mj-lt"/>
                <a:ea typeface="Twentieth Century"/>
                <a:cs typeface="Twentieth Century"/>
                <a:sym typeface="Twentieth Century"/>
              </a:rPr>
              <a:t>salvo diversa disposizione della legge, dal giorno della dichiarazione di fallimento nessuna azione individuale esecutiva o cautelare, anche per crediti maturati durante il fallimento, può essere iniziata o proseguita sui beni compresi nel </a:t>
            </a:r>
            <a:r>
              <a:rPr lang="it-IT" sz="1600" i="1" dirty="0" smtClean="0">
                <a:solidFill>
                  <a:schemeClr val="dk1"/>
                </a:solidFill>
                <a:latin typeface="+mj-lt"/>
                <a:ea typeface="Twentieth Century"/>
                <a:cs typeface="Twentieth Century"/>
                <a:sym typeface="Twentieth Century"/>
              </a:rPr>
              <a:t>fallimento</a:t>
            </a:r>
          </a:p>
          <a:p>
            <a:pPr marL="0" marR="0" lvl="0" indent="0" algn="just" rtl="0">
              <a:spcBef>
                <a:spcPts val="0"/>
              </a:spcBef>
              <a:spcAft>
                <a:spcPts val="0"/>
              </a:spcAft>
              <a:buNone/>
            </a:pPr>
            <a:r>
              <a:rPr lang="it-IT" sz="1600" dirty="0" smtClean="0">
                <a:solidFill>
                  <a:schemeClr val="dk1"/>
                </a:solidFill>
                <a:latin typeface="+mj-lt"/>
                <a:sym typeface="Twentieth Century"/>
              </a:rPr>
              <a:t>(art. 150 C.C.I.)</a:t>
            </a:r>
            <a:endParaRPr sz="1600" dirty="0">
              <a:solidFill>
                <a:schemeClr val="dk1"/>
              </a:solidFill>
              <a:latin typeface="+mj-lt"/>
              <a:sym typeface="Arial"/>
            </a:endParaRPr>
          </a:p>
        </p:txBody>
      </p:sp>
      <p:sp>
        <p:nvSpPr>
          <p:cNvPr id="179" name="Google Shape;179;p2"/>
          <p:cNvSpPr txBox="1"/>
          <p:nvPr/>
        </p:nvSpPr>
        <p:spPr>
          <a:xfrm>
            <a:off x="6378800" y="4878945"/>
            <a:ext cx="49644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dk1"/>
                </a:solidFill>
                <a:latin typeface="+mj-lt"/>
                <a:ea typeface="Twentieth Century"/>
                <a:cs typeface="Twentieth Century"/>
                <a:sym typeface="Twentieth Century"/>
              </a:rPr>
              <a:t>Art. 107 comma VI L.F.: “</a:t>
            </a:r>
            <a:r>
              <a:rPr lang="it-IT" sz="1600" i="1" dirty="0">
                <a:solidFill>
                  <a:schemeClr val="dk1"/>
                </a:solidFill>
                <a:latin typeface="+mj-lt"/>
                <a:ea typeface="Twentieth Century"/>
                <a:cs typeface="Twentieth Century"/>
                <a:sym typeface="Twentieth Century"/>
              </a:rPr>
              <a:t>Se alla data di dichiarazione di fallimento sono pendenti procedure esecutive, il curatore può subentrarvi; in tale caso si applicano le disposizioni del codice di procedura civile; altrimenti su istanza del curatore il giudice dell'esecuzione dichiara l'improcedibilità dell'esecuzione, salvi i casi di deroga di cui all'articolo 51</a:t>
            </a:r>
            <a:r>
              <a:rPr lang="it-IT" sz="1600" dirty="0" smtClean="0">
                <a:solidFill>
                  <a:schemeClr val="dk1"/>
                </a:solidFill>
                <a:latin typeface="+mj-lt"/>
                <a:ea typeface="Twentieth Century"/>
                <a:cs typeface="Twentieth Century"/>
                <a:sym typeface="Twentieth Century"/>
              </a:rPr>
              <a:t>”.</a:t>
            </a:r>
          </a:p>
          <a:p>
            <a:pPr marL="0" marR="0" lvl="0" indent="0" algn="just" rtl="0">
              <a:spcBef>
                <a:spcPts val="0"/>
              </a:spcBef>
              <a:spcAft>
                <a:spcPts val="0"/>
              </a:spcAft>
              <a:buNone/>
            </a:pPr>
            <a:r>
              <a:rPr lang="it-IT" sz="1600" dirty="0" smtClean="0">
                <a:solidFill>
                  <a:schemeClr val="dk1"/>
                </a:solidFill>
                <a:latin typeface="+mj-lt"/>
                <a:ea typeface="Twentieth Century"/>
                <a:cs typeface="Twentieth Century"/>
                <a:sym typeface="Twentieth Century"/>
              </a:rPr>
              <a:t>(art. 216 comma X C.C.I.)</a:t>
            </a:r>
            <a:endParaRPr sz="1600" dirty="0">
              <a:solidFill>
                <a:schemeClr val="dk1"/>
              </a:solidFill>
              <a:latin typeface="+mj-lt"/>
              <a:ea typeface="Twentieth Century"/>
              <a:cs typeface="Twentieth Century"/>
              <a:sym typeface="Twentieth Century"/>
            </a:endParaRPr>
          </a:p>
        </p:txBody>
      </p:sp>
      <p:cxnSp>
        <p:nvCxnSpPr>
          <p:cNvPr id="180" name="Google Shape;180;p2"/>
          <p:cNvCxnSpPr/>
          <p:nvPr/>
        </p:nvCxnSpPr>
        <p:spPr>
          <a:xfrm flipH="1">
            <a:off x="4191025" y="1755825"/>
            <a:ext cx="449100" cy="69300"/>
          </a:xfrm>
          <a:prstGeom prst="straightConnector1">
            <a:avLst/>
          </a:prstGeom>
          <a:noFill/>
          <a:ln w="9525" cap="flat" cmpd="sng">
            <a:solidFill>
              <a:schemeClr val="dk2"/>
            </a:solidFill>
            <a:prstDash val="solid"/>
            <a:round/>
            <a:headEnd type="none" w="med" len="med"/>
            <a:tailEnd type="triangle" w="med" len="med"/>
          </a:ln>
        </p:spPr>
      </p:cxnSp>
      <p:cxnSp>
        <p:nvCxnSpPr>
          <p:cNvPr id="181" name="Google Shape;181;p2"/>
          <p:cNvCxnSpPr>
            <a:endCxn id="169" idx="1"/>
          </p:cNvCxnSpPr>
          <p:nvPr/>
        </p:nvCxnSpPr>
        <p:spPr>
          <a:xfrm>
            <a:off x="7568000" y="1757275"/>
            <a:ext cx="483300" cy="35700"/>
          </a:xfrm>
          <a:prstGeom prst="straightConnector1">
            <a:avLst/>
          </a:prstGeom>
          <a:noFill/>
          <a:ln w="9525" cap="flat" cmpd="sng">
            <a:solidFill>
              <a:schemeClr val="dk2"/>
            </a:solidFill>
            <a:prstDash val="solid"/>
            <a:round/>
            <a:headEnd type="none" w="med" len="med"/>
            <a:tailEnd type="triangle" w="med" len="med"/>
          </a:ln>
        </p:spPr>
      </p:cxnSp>
      <p:cxnSp>
        <p:nvCxnSpPr>
          <p:cNvPr id="182" name="Google Shape;182;p2"/>
          <p:cNvCxnSpPr>
            <a:stCxn id="173" idx="2"/>
            <a:endCxn id="177" idx="0"/>
          </p:cNvCxnSpPr>
          <p:nvPr/>
        </p:nvCxnSpPr>
        <p:spPr>
          <a:xfrm>
            <a:off x="6095950" y="2403994"/>
            <a:ext cx="50" cy="362051"/>
          </a:xfrm>
          <a:prstGeom prst="straightConnector1">
            <a:avLst/>
          </a:prstGeom>
          <a:noFill/>
          <a:ln w="9525" cap="flat" cmpd="sng">
            <a:solidFill>
              <a:schemeClr val="dk2"/>
            </a:solidFill>
            <a:prstDash val="solid"/>
            <a:round/>
            <a:headEnd type="none" w="med" len="med"/>
            <a:tailEnd type="triangle" w="med" len="med"/>
          </a:ln>
        </p:spPr>
      </p:cxnSp>
      <p:cxnSp>
        <p:nvCxnSpPr>
          <p:cNvPr id="183" name="Google Shape;183;p2"/>
          <p:cNvCxnSpPr/>
          <p:nvPr/>
        </p:nvCxnSpPr>
        <p:spPr>
          <a:xfrm>
            <a:off x="999275" y="2511000"/>
            <a:ext cx="0" cy="355800"/>
          </a:xfrm>
          <a:prstGeom prst="straightConnector1">
            <a:avLst/>
          </a:prstGeom>
          <a:noFill/>
          <a:ln w="9525" cap="flat" cmpd="sng">
            <a:solidFill>
              <a:srgbClr val="000000"/>
            </a:solidFill>
            <a:prstDash val="solid"/>
            <a:round/>
            <a:headEnd type="none" w="med" len="med"/>
            <a:tailEnd type="triangle" w="med" len="med"/>
          </a:ln>
        </p:spPr>
      </p:cxnSp>
      <p:cxnSp>
        <p:nvCxnSpPr>
          <p:cNvPr id="184" name="Google Shape;184;p2"/>
          <p:cNvCxnSpPr>
            <a:endCxn id="178" idx="0"/>
          </p:cNvCxnSpPr>
          <p:nvPr/>
        </p:nvCxnSpPr>
        <p:spPr>
          <a:xfrm rot="5400000">
            <a:off x="3363988" y="4325459"/>
            <a:ext cx="835500" cy="5979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85" name="Google Shape;185;p2"/>
          <p:cNvCxnSpPr>
            <a:endCxn id="179" idx="0"/>
          </p:cNvCxnSpPr>
          <p:nvPr/>
        </p:nvCxnSpPr>
        <p:spPr>
          <a:xfrm>
            <a:off x="8144600" y="4517145"/>
            <a:ext cx="716400" cy="361800"/>
          </a:xfrm>
          <a:prstGeom prst="bentConnector2">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409575"/>
            <a:ext cx="12192000" cy="400110"/>
          </a:xfrm>
          <a:prstGeom prst="rect">
            <a:avLst/>
          </a:prstGeom>
          <a:noFill/>
        </p:spPr>
        <p:txBody>
          <a:bodyPr wrap="square" rtlCol="0">
            <a:spAutoFit/>
          </a:bodyPr>
          <a:lstStyle/>
          <a:p>
            <a:pPr lvl="0" algn="ctr">
              <a:spcBef>
                <a:spcPts val="1000"/>
              </a:spcBef>
            </a:pPr>
            <a:r>
              <a:rPr lang="it-IT" sz="2000" b="1" dirty="0" smtClean="0">
                <a:solidFill>
                  <a:schemeClr val="dk1"/>
                </a:solidFill>
                <a:latin typeface="+mn-lt"/>
                <a:ea typeface="Twentieth Century"/>
                <a:cs typeface="Twentieth Century"/>
                <a:sym typeface="Twentieth Century"/>
              </a:rPr>
              <a:t>L’AVVERTIMENTO </a:t>
            </a:r>
            <a:r>
              <a:rPr lang="it-IT" sz="2000" b="1" dirty="0">
                <a:solidFill>
                  <a:schemeClr val="dk1"/>
                </a:solidFill>
                <a:latin typeface="+mn-lt"/>
                <a:ea typeface="Twentieth Century"/>
                <a:cs typeface="Twentieth Century"/>
                <a:sym typeface="Twentieth Century"/>
              </a:rPr>
              <a:t>PREVISTO DALL’ART. 480 COMMA II C.P.C. </a:t>
            </a:r>
            <a:endParaRPr lang="it-IT" sz="2000" dirty="0">
              <a:solidFill>
                <a:schemeClr val="dk1"/>
              </a:solidFill>
              <a:latin typeface="+mn-lt"/>
              <a:ea typeface="Twentieth Century"/>
              <a:cs typeface="Twentieth Century"/>
              <a:sym typeface="Twentieth Century"/>
            </a:endParaRPr>
          </a:p>
        </p:txBody>
      </p:sp>
      <p:sp>
        <p:nvSpPr>
          <p:cNvPr id="7" name="CasellaDiTesto 6"/>
          <p:cNvSpPr txBox="1"/>
          <p:nvPr/>
        </p:nvSpPr>
        <p:spPr>
          <a:xfrm>
            <a:off x="592930" y="1002444"/>
            <a:ext cx="7841621" cy="1477328"/>
          </a:xfrm>
          <a:prstGeom prst="rect">
            <a:avLst/>
          </a:prstGeom>
          <a:noFill/>
        </p:spPr>
        <p:txBody>
          <a:bodyPr wrap="square" rtlCol="0">
            <a:spAutoFit/>
          </a:bodyPr>
          <a:lstStyle/>
          <a:p>
            <a:pPr algn="just"/>
            <a:r>
              <a:rPr lang="it-IT" sz="1800" dirty="0" smtClean="0">
                <a:solidFill>
                  <a:schemeClr val="dk1"/>
                </a:solidFill>
                <a:latin typeface="+mn-lt"/>
                <a:ea typeface="Twentieth Century"/>
                <a:cs typeface="Twentieth Century"/>
                <a:sym typeface="Twentieth Century"/>
              </a:rPr>
              <a:t>Art</a:t>
            </a:r>
            <a:r>
              <a:rPr lang="it-IT" sz="1800" dirty="0">
                <a:solidFill>
                  <a:schemeClr val="dk1"/>
                </a:solidFill>
                <a:latin typeface="+mn-lt"/>
                <a:ea typeface="Twentieth Century"/>
                <a:cs typeface="Twentieth Century"/>
                <a:sym typeface="Twentieth Century"/>
              </a:rPr>
              <a:t>. 480 comma II </a:t>
            </a:r>
            <a:r>
              <a:rPr lang="it-IT" sz="1800" dirty="0" err="1">
                <a:solidFill>
                  <a:schemeClr val="dk1"/>
                </a:solidFill>
                <a:latin typeface="+mn-lt"/>
                <a:ea typeface="Twentieth Century"/>
                <a:cs typeface="Twentieth Century"/>
                <a:sym typeface="Twentieth Century"/>
              </a:rPr>
              <a:t>c.p.c</a:t>
            </a:r>
            <a:r>
              <a:rPr lang="it-IT" sz="1800" dirty="0" err="1" smtClean="0">
                <a:solidFill>
                  <a:schemeClr val="dk1"/>
                </a:solidFill>
                <a:latin typeface="+mn-lt"/>
                <a:ea typeface="Twentieth Century"/>
                <a:cs typeface="Twentieth Century"/>
                <a:sym typeface="Twentieth Century"/>
              </a:rPr>
              <a:t>.</a:t>
            </a:r>
            <a:r>
              <a:rPr lang="it-IT" sz="1800" dirty="0" smtClean="0">
                <a:solidFill>
                  <a:schemeClr val="dk1"/>
                </a:solidFill>
                <a:latin typeface="+mn-lt"/>
                <a:ea typeface="Twentieth Century"/>
                <a:cs typeface="Twentieth Century"/>
                <a:sym typeface="Twentieth Century"/>
              </a:rPr>
              <a:t>: “</a:t>
            </a:r>
            <a:r>
              <a:rPr lang="it-IT" sz="1800" i="1" dirty="0" smtClean="0">
                <a:solidFill>
                  <a:schemeClr val="dk1"/>
                </a:solidFill>
                <a:latin typeface="+mn-lt"/>
                <a:ea typeface="Twentieth Century"/>
                <a:cs typeface="Twentieth Century"/>
                <a:sym typeface="Twentieth Century"/>
              </a:rPr>
              <a:t>il </a:t>
            </a:r>
            <a:r>
              <a:rPr lang="it-IT" sz="1800" i="1" dirty="0">
                <a:solidFill>
                  <a:schemeClr val="dk1"/>
                </a:solidFill>
                <a:latin typeface="+mn-lt"/>
                <a:ea typeface="Twentieth Century"/>
                <a:cs typeface="Twentieth Century"/>
                <a:sym typeface="Twentieth Century"/>
              </a:rPr>
              <a:t>precetto deve altresì contenere l'avvertimento che il debitore può, con l'ausilio di un organismo di composizione della crisi o di un professionista nominato dal giudice, porre rimedio alla situazione di </a:t>
            </a:r>
            <a:r>
              <a:rPr lang="it-IT" sz="1800" i="1" dirty="0" err="1">
                <a:solidFill>
                  <a:schemeClr val="dk1"/>
                </a:solidFill>
                <a:latin typeface="+mn-lt"/>
                <a:ea typeface="Twentieth Century"/>
                <a:cs typeface="Twentieth Century"/>
                <a:sym typeface="Twentieth Century"/>
              </a:rPr>
              <a:t>sovraindebitamento</a:t>
            </a:r>
            <a:r>
              <a:rPr lang="it-IT" sz="1800" i="1" dirty="0">
                <a:solidFill>
                  <a:schemeClr val="dk1"/>
                </a:solidFill>
                <a:latin typeface="+mn-lt"/>
                <a:ea typeface="Twentieth Century"/>
                <a:cs typeface="Twentieth Century"/>
                <a:sym typeface="Twentieth Century"/>
              </a:rPr>
              <a:t> concludendo con i creditori un accordo di composizione della crisi o proponendo agli stessi un piano del consumatore</a:t>
            </a:r>
            <a:r>
              <a:rPr lang="it-IT" sz="1800" dirty="0">
                <a:solidFill>
                  <a:schemeClr val="dk1"/>
                </a:solidFill>
                <a:latin typeface="+mn-lt"/>
                <a:ea typeface="Twentieth Century"/>
                <a:cs typeface="Twentieth Century"/>
                <a:sym typeface="Twentieth Century"/>
              </a:rPr>
              <a:t>”</a:t>
            </a:r>
            <a:endParaRPr lang="it-IT" sz="1800" dirty="0">
              <a:latin typeface="+mn-lt"/>
            </a:endParaRPr>
          </a:p>
        </p:txBody>
      </p:sp>
      <p:sp>
        <p:nvSpPr>
          <p:cNvPr id="9" name="CasellaDiTesto 8"/>
          <p:cNvSpPr txBox="1"/>
          <p:nvPr/>
        </p:nvSpPr>
        <p:spPr>
          <a:xfrm>
            <a:off x="8677275" y="1387164"/>
            <a:ext cx="3238500" cy="369332"/>
          </a:xfrm>
          <a:prstGeom prst="rect">
            <a:avLst/>
          </a:prstGeom>
          <a:noFill/>
        </p:spPr>
        <p:txBody>
          <a:bodyPr wrap="square" rtlCol="0">
            <a:spAutoFit/>
          </a:bodyPr>
          <a:lstStyle/>
          <a:p>
            <a:pPr algn="ctr"/>
            <a:r>
              <a:rPr lang="it-IT" sz="1800" dirty="0" smtClean="0">
                <a:solidFill>
                  <a:schemeClr val="dk1"/>
                </a:solidFill>
                <a:latin typeface="+mn-lt"/>
                <a:ea typeface="Twentieth Century"/>
                <a:cs typeface="Twentieth Century"/>
                <a:sym typeface="Twentieth Century"/>
              </a:rPr>
              <a:t>Finalità informativa</a:t>
            </a:r>
            <a:endParaRPr lang="it-IT" sz="1800" dirty="0">
              <a:latin typeface="+mn-lt"/>
            </a:endParaRPr>
          </a:p>
        </p:txBody>
      </p:sp>
      <p:sp>
        <p:nvSpPr>
          <p:cNvPr id="10" name="CasellaDiTesto 9"/>
          <p:cNvSpPr txBox="1"/>
          <p:nvPr/>
        </p:nvSpPr>
        <p:spPr>
          <a:xfrm>
            <a:off x="592931" y="2687627"/>
            <a:ext cx="7179469" cy="400110"/>
          </a:xfrm>
          <a:prstGeom prst="rect">
            <a:avLst/>
          </a:prstGeom>
          <a:noFill/>
        </p:spPr>
        <p:txBody>
          <a:bodyPr wrap="square" rtlCol="0">
            <a:spAutoFit/>
          </a:bodyPr>
          <a:lstStyle/>
          <a:p>
            <a:pPr lvl="0"/>
            <a:r>
              <a:rPr lang="it-IT" sz="2000" u="sng" dirty="0">
                <a:solidFill>
                  <a:schemeClr val="dk1"/>
                </a:solidFill>
                <a:latin typeface="+mn-lt"/>
                <a:ea typeface="Twentieth Century"/>
                <a:cs typeface="Twentieth Century"/>
                <a:sym typeface="Twentieth Century"/>
              </a:rPr>
              <a:t>Conseguenze della </a:t>
            </a:r>
            <a:r>
              <a:rPr lang="it-IT" sz="2000" u="sng" dirty="0" smtClean="0">
                <a:solidFill>
                  <a:schemeClr val="dk1"/>
                </a:solidFill>
                <a:latin typeface="+mn-lt"/>
                <a:ea typeface="Twentieth Century"/>
                <a:cs typeface="Twentieth Century"/>
                <a:sym typeface="Twentieth Century"/>
              </a:rPr>
              <a:t>mancato avvertimento</a:t>
            </a:r>
            <a:r>
              <a:rPr lang="it-IT" sz="2000" u="sng" dirty="0">
                <a:solidFill>
                  <a:schemeClr val="dk1"/>
                </a:solidFill>
                <a:latin typeface="+mn-lt"/>
                <a:ea typeface="Twentieth Century"/>
                <a:cs typeface="Twentieth Century"/>
                <a:sym typeface="Twentieth Century"/>
              </a:rPr>
              <a:t>. Tesi contrapposte:</a:t>
            </a:r>
            <a:endParaRPr lang="it-IT" sz="2000" dirty="0">
              <a:latin typeface="+mn-lt"/>
            </a:endParaRPr>
          </a:p>
        </p:txBody>
      </p:sp>
      <p:sp>
        <p:nvSpPr>
          <p:cNvPr id="12" name="CasellaDiTesto 11"/>
          <p:cNvSpPr txBox="1"/>
          <p:nvPr/>
        </p:nvSpPr>
        <p:spPr>
          <a:xfrm>
            <a:off x="592931" y="3295592"/>
            <a:ext cx="1959769" cy="2554545"/>
          </a:xfrm>
          <a:prstGeom prst="rect">
            <a:avLst/>
          </a:prstGeom>
          <a:noFill/>
        </p:spPr>
        <p:txBody>
          <a:bodyPr wrap="square" rtlCol="0">
            <a:spAutoFit/>
          </a:bodyPr>
          <a:lstStyle/>
          <a:p>
            <a:pPr lvl="0"/>
            <a:r>
              <a:rPr lang="it-IT" sz="1600" dirty="0">
                <a:solidFill>
                  <a:schemeClr val="dk1"/>
                </a:solidFill>
                <a:latin typeface="+mn-lt"/>
                <a:ea typeface="Twentieth Century"/>
                <a:cs typeface="Twentieth Century"/>
                <a:sym typeface="Twentieth Century"/>
              </a:rPr>
              <a:t>1 ) </a:t>
            </a:r>
            <a:r>
              <a:rPr lang="it-IT" sz="1600" dirty="0" smtClean="0">
                <a:solidFill>
                  <a:schemeClr val="dk1"/>
                </a:solidFill>
                <a:latin typeface="+mn-lt"/>
                <a:ea typeface="Twentieth Century"/>
                <a:cs typeface="Twentieth Century"/>
                <a:sym typeface="Twentieth Century"/>
              </a:rPr>
              <a:t>motivo </a:t>
            </a:r>
            <a:r>
              <a:rPr lang="it-IT" sz="1600" dirty="0">
                <a:solidFill>
                  <a:schemeClr val="dk1"/>
                </a:solidFill>
                <a:latin typeface="+mn-lt"/>
                <a:ea typeface="Twentieth Century"/>
                <a:cs typeface="Twentieth Century"/>
                <a:sym typeface="Twentieth Century"/>
              </a:rPr>
              <a:t>di </a:t>
            </a:r>
            <a:r>
              <a:rPr lang="it-IT" sz="1600" u="sng" dirty="0">
                <a:solidFill>
                  <a:schemeClr val="dk1"/>
                </a:solidFill>
                <a:latin typeface="+mn-lt"/>
                <a:ea typeface="Twentieth Century"/>
                <a:cs typeface="Twentieth Century"/>
                <a:sym typeface="Twentieth Century"/>
              </a:rPr>
              <a:t>invalidità</a:t>
            </a:r>
            <a:r>
              <a:rPr lang="it-IT" sz="1600" dirty="0">
                <a:solidFill>
                  <a:schemeClr val="dk1"/>
                </a:solidFill>
                <a:latin typeface="+mn-lt"/>
                <a:ea typeface="Twentieth Century"/>
                <a:cs typeface="Twentieth Century"/>
                <a:sym typeface="Twentieth Century"/>
              </a:rPr>
              <a:t> del precetto, da far valere con l'opposizione agli atti esecutivi nel termine di 20 giorni dalla notifica ex art. 617 comma I </a:t>
            </a:r>
            <a:r>
              <a:rPr lang="it-IT" sz="1600" dirty="0" err="1">
                <a:solidFill>
                  <a:schemeClr val="dk1"/>
                </a:solidFill>
                <a:latin typeface="+mn-lt"/>
                <a:ea typeface="Twentieth Century"/>
                <a:cs typeface="Twentieth Century"/>
                <a:sym typeface="Twentieth Century"/>
              </a:rPr>
              <a:t>c.p.c.</a:t>
            </a:r>
            <a:r>
              <a:rPr lang="it-IT" sz="1600" dirty="0">
                <a:solidFill>
                  <a:schemeClr val="dk1"/>
                </a:solidFill>
                <a:latin typeface="+mn-lt"/>
                <a:ea typeface="Twentieth Century"/>
                <a:cs typeface="Twentieth Century"/>
                <a:sym typeface="Twentieth Century"/>
              </a:rPr>
              <a:t> </a:t>
            </a:r>
            <a:r>
              <a:rPr lang="it-IT" sz="1600" dirty="0" smtClean="0">
                <a:solidFill>
                  <a:schemeClr val="dk1"/>
                </a:solidFill>
                <a:latin typeface="+mn-lt"/>
                <a:ea typeface="Twentieth Century"/>
                <a:cs typeface="Twentieth Century"/>
                <a:sym typeface="Twentieth Century"/>
              </a:rPr>
              <a:t>(</a:t>
            </a:r>
            <a:r>
              <a:rPr lang="it-IT" sz="1600" dirty="0" err="1">
                <a:solidFill>
                  <a:schemeClr val="dk1"/>
                </a:solidFill>
                <a:latin typeface="+mn-lt"/>
                <a:ea typeface="Twentieth Century"/>
                <a:cs typeface="Twentieth Century"/>
                <a:sym typeface="Twentieth Century"/>
              </a:rPr>
              <a:t>Trib</a:t>
            </a:r>
            <a:r>
              <a:rPr lang="it-IT" sz="1600" dirty="0">
                <a:solidFill>
                  <a:schemeClr val="dk1"/>
                </a:solidFill>
                <a:latin typeface="+mn-lt"/>
                <a:ea typeface="Twentieth Century"/>
                <a:cs typeface="Twentieth Century"/>
                <a:sym typeface="Twentieth Century"/>
              </a:rPr>
              <a:t>. Milano, 23.12.2015</a:t>
            </a:r>
            <a:r>
              <a:rPr lang="it-IT" sz="1600" dirty="0" smtClean="0">
                <a:solidFill>
                  <a:schemeClr val="dk1"/>
                </a:solidFill>
                <a:latin typeface="+mn-lt"/>
                <a:ea typeface="Twentieth Century"/>
                <a:cs typeface="Twentieth Century"/>
                <a:sym typeface="Twentieth Century"/>
              </a:rPr>
              <a:t>)</a:t>
            </a:r>
            <a:endParaRPr lang="it-IT" sz="1600" dirty="0">
              <a:latin typeface="+mn-lt"/>
            </a:endParaRPr>
          </a:p>
        </p:txBody>
      </p:sp>
      <p:sp>
        <p:nvSpPr>
          <p:cNvPr id="13" name="CasellaDiTesto 12"/>
          <p:cNvSpPr txBox="1"/>
          <p:nvPr/>
        </p:nvSpPr>
        <p:spPr>
          <a:xfrm>
            <a:off x="3219449" y="3172480"/>
            <a:ext cx="8696326" cy="2954655"/>
          </a:xfrm>
          <a:prstGeom prst="rect">
            <a:avLst/>
          </a:prstGeom>
          <a:noFill/>
        </p:spPr>
        <p:txBody>
          <a:bodyPr wrap="square" rtlCol="0">
            <a:spAutoFit/>
          </a:bodyPr>
          <a:lstStyle/>
          <a:p>
            <a:pPr lvl="0" algn="just"/>
            <a:r>
              <a:rPr lang="it-IT" sz="1700" dirty="0">
                <a:solidFill>
                  <a:schemeClr val="dk1"/>
                </a:solidFill>
                <a:latin typeface="+mn-lt"/>
                <a:ea typeface="Twentieth Century"/>
                <a:cs typeface="Twentieth Century"/>
                <a:sym typeface="Twentieth Century"/>
              </a:rPr>
              <a:t>2) </a:t>
            </a:r>
            <a:r>
              <a:rPr lang="it-IT" sz="1700" u="sng" dirty="0" smtClean="0">
                <a:solidFill>
                  <a:schemeClr val="dk1"/>
                </a:solidFill>
                <a:latin typeface="+mn-lt"/>
                <a:ea typeface="Twentieth Century"/>
                <a:cs typeface="Twentieth Century"/>
                <a:sym typeface="Twentieth Century"/>
              </a:rPr>
              <a:t>mera irregolarità</a:t>
            </a:r>
            <a:r>
              <a:rPr lang="it-IT" sz="1700" dirty="0" smtClean="0">
                <a:solidFill>
                  <a:schemeClr val="dk1"/>
                </a:solidFill>
                <a:latin typeface="+mn-lt"/>
                <a:ea typeface="Twentieth Century"/>
                <a:cs typeface="Twentieth Century"/>
                <a:sym typeface="Twentieth Century"/>
              </a:rPr>
              <a:t>. Il precetto non è nullo, </a:t>
            </a:r>
            <a:r>
              <a:rPr lang="it-IT" sz="1700" dirty="0">
                <a:solidFill>
                  <a:schemeClr val="dk1"/>
                </a:solidFill>
                <a:latin typeface="+mn-lt"/>
                <a:ea typeface="Twentieth Century"/>
                <a:cs typeface="Twentieth Century"/>
                <a:sym typeface="Twentieth Century"/>
              </a:rPr>
              <a:t>in quanto:</a:t>
            </a:r>
            <a:endParaRPr lang="it-IT" sz="1700" dirty="0">
              <a:latin typeface="+mn-lt"/>
            </a:endParaRPr>
          </a:p>
          <a:p>
            <a:pPr marL="285750" lvl="0" indent="-285750" algn="just">
              <a:buClr>
                <a:schemeClr val="dk1"/>
              </a:buClr>
              <a:buSzPts val="1800"/>
              <a:buFont typeface="Arial"/>
              <a:buChar char="•"/>
            </a:pPr>
            <a:r>
              <a:rPr lang="it-IT" sz="1700" dirty="0">
                <a:solidFill>
                  <a:schemeClr val="dk1"/>
                </a:solidFill>
                <a:latin typeface="+mn-lt"/>
                <a:ea typeface="Twentieth Century"/>
                <a:cs typeface="Twentieth Century"/>
                <a:sym typeface="Twentieth Century"/>
              </a:rPr>
              <a:t>l’art. 480 </a:t>
            </a:r>
            <a:r>
              <a:rPr lang="it-IT" sz="1700" dirty="0" err="1">
                <a:solidFill>
                  <a:schemeClr val="dk1"/>
                </a:solidFill>
                <a:latin typeface="+mn-lt"/>
                <a:ea typeface="Twentieth Century"/>
                <a:cs typeface="Twentieth Century"/>
                <a:sym typeface="Twentieth Century"/>
              </a:rPr>
              <a:t>c.p.c.</a:t>
            </a:r>
            <a:r>
              <a:rPr lang="it-IT" sz="1700" dirty="0">
                <a:solidFill>
                  <a:schemeClr val="dk1"/>
                </a:solidFill>
                <a:latin typeface="+mn-lt"/>
                <a:ea typeface="Twentieth Century"/>
                <a:cs typeface="Twentieth Century"/>
                <a:sym typeface="Twentieth Century"/>
              </a:rPr>
              <a:t> </a:t>
            </a:r>
            <a:r>
              <a:rPr lang="it-IT" sz="1700" dirty="0" smtClean="0">
                <a:solidFill>
                  <a:schemeClr val="dk1"/>
                </a:solidFill>
                <a:latin typeface="+mn-lt"/>
                <a:ea typeface="Twentieth Century"/>
                <a:cs typeface="Twentieth Century"/>
                <a:sym typeface="Twentieth Century"/>
              </a:rPr>
              <a:t>non indica </a:t>
            </a:r>
            <a:r>
              <a:rPr lang="it-IT" sz="1700" dirty="0">
                <a:solidFill>
                  <a:schemeClr val="dk1"/>
                </a:solidFill>
                <a:latin typeface="+mn-lt"/>
                <a:ea typeface="Twentieth Century"/>
                <a:cs typeface="Twentieth Century"/>
                <a:sym typeface="Twentieth Century"/>
              </a:rPr>
              <a:t>espressamente </a:t>
            </a:r>
            <a:r>
              <a:rPr lang="it-IT" sz="1700" dirty="0" smtClean="0">
                <a:solidFill>
                  <a:schemeClr val="dk1"/>
                </a:solidFill>
                <a:latin typeface="+mn-lt"/>
                <a:ea typeface="Twentieth Century"/>
                <a:cs typeface="Twentieth Century"/>
                <a:sym typeface="Twentieth Century"/>
              </a:rPr>
              <a:t>tale sanzione. La </a:t>
            </a:r>
            <a:r>
              <a:rPr lang="it-IT" sz="1700" dirty="0">
                <a:solidFill>
                  <a:schemeClr val="dk1"/>
                </a:solidFill>
                <a:latin typeface="+mn-lt"/>
                <a:ea typeface="Twentieth Century"/>
                <a:cs typeface="Twentieth Century"/>
                <a:sym typeface="Twentieth Century"/>
              </a:rPr>
              <a:t>nullità di un atto per inosservanza di forme non può essere pronunciata se non è comminata dalla </a:t>
            </a:r>
            <a:r>
              <a:rPr lang="it-IT" sz="1700" dirty="0" smtClean="0">
                <a:solidFill>
                  <a:schemeClr val="dk1"/>
                </a:solidFill>
                <a:latin typeface="+mn-lt"/>
                <a:ea typeface="Twentieth Century"/>
                <a:cs typeface="Twentieth Century"/>
                <a:sym typeface="Twentieth Century"/>
              </a:rPr>
              <a:t>legge (art</a:t>
            </a:r>
            <a:r>
              <a:rPr lang="it-IT" sz="1700" dirty="0">
                <a:solidFill>
                  <a:schemeClr val="dk1"/>
                </a:solidFill>
                <a:latin typeface="+mn-lt"/>
                <a:ea typeface="Twentieth Century"/>
                <a:cs typeface="Twentieth Century"/>
                <a:sym typeface="Twentieth Century"/>
              </a:rPr>
              <a:t>. 156 comma I </a:t>
            </a:r>
            <a:r>
              <a:rPr lang="it-IT" sz="1700" dirty="0" err="1" smtClean="0">
                <a:solidFill>
                  <a:schemeClr val="dk1"/>
                </a:solidFill>
                <a:latin typeface="+mn-lt"/>
                <a:ea typeface="Twentieth Century"/>
                <a:cs typeface="Twentieth Century"/>
                <a:sym typeface="Twentieth Century"/>
              </a:rPr>
              <a:t>c.p.c.</a:t>
            </a:r>
            <a:r>
              <a:rPr lang="it-IT" sz="1700" dirty="0" smtClean="0">
                <a:solidFill>
                  <a:schemeClr val="dk1"/>
                </a:solidFill>
                <a:latin typeface="+mn-lt"/>
                <a:ea typeface="Twentieth Century"/>
                <a:cs typeface="Twentieth Century"/>
                <a:sym typeface="Twentieth Century"/>
              </a:rPr>
              <a:t>);</a:t>
            </a:r>
            <a:endParaRPr lang="it-IT" sz="1700" dirty="0">
              <a:latin typeface="+mn-lt"/>
            </a:endParaRPr>
          </a:p>
          <a:p>
            <a:pPr marL="285750" lvl="0" indent="-285750" algn="just">
              <a:buClr>
                <a:schemeClr val="dk1"/>
              </a:buClr>
              <a:buSzPts val="1800"/>
              <a:buFont typeface="Arial"/>
              <a:buChar char="•"/>
            </a:pPr>
            <a:r>
              <a:rPr lang="it-IT" sz="1700" dirty="0">
                <a:solidFill>
                  <a:schemeClr val="dk1"/>
                </a:solidFill>
                <a:latin typeface="+mn-lt"/>
                <a:ea typeface="Twentieth Century"/>
                <a:cs typeface="Twentieth Century"/>
                <a:sym typeface="Twentieth Century"/>
              </a:rPr>
              <a:t>le procedure di </a:t>
            </a:r>
            <a:r>
              <a:rPr lang="it-IT" sz="1700" dirty="0" err="1" smtClean="0">
                <a:solidFill>
                  <a:schemeClr val="dk1"/>
                </a:solidFill>
                <a:latin typeface="+mn-lt"/>
                <a:ea typeface="Twentieth Century"/>
                <a:cs typeface="Twentieth Century"/>
                <a:sym typeface="Twentieth Century"/>
              </a:rPr>
              <a:t>sovraindebitamento</a:t>
            </a:r>
            <a:r>
              <a:rPr lang="it-IT" sz="1700" dirty="0" smtClean="0">
                <a:solidFill>
                  <a:schemeClr val="dk1"/>
                </a:solidFill>
                <a:latin typeface="+mn-lt"/>
                <a:ea typeface="Twentieth Century"/>
                <a:cs typeface="Twentieth Century"/>
                <a:sym typeface="Twentieth Century"/>
              </a:rPr>
              <a:t> possono attivarsi nonostante l'inizio </a:t>
            </a:r>
            <a:r>
              <a:rPr lang="it-IT" sz="1700" dirty="0">
                <a:solidFill>
                  <a:schemeClr val="dk1"/>
                </a:solidFill>
                <a:latin typeface="+mn-lt"/>
                <a:ea typeface="Twentieth Century"/>
                <a:cs typeface="Twentieth Century"/>
                <a:sym typeface="Twentieth Century"/>
              </a:rPr>
              <a:t>dell'esecuzione </a:t>
            </a:r>
            <a:r>
              <a:rPr lang="it-IT" sz="1700" dirty="0" smtClean="0">
                <a:solidFill>
                  <a:schemeClr val="dk1"/>
                </a:solidFill>
                <a:latin typeface="+mn-lt"/>
                <a:ea typeface="Twentieth Century"/>
                <a:cs typeface="Twentieth Century"/>
                <a:sym typeface="Twentieth Century"/>
              </a:rPr>
              <a:t>forzata. Non ci sono termini preclusivi;</a:t>
            </a:r>
          </a:p>
          <a:p>
            <a:pPr marL="285750" lvl="0" indent="-285750" algn="just">
              <a:buSzPts val="1800"/>
              <a:buFont typeface="Arial"/>
              <a:buChar char="•"/>
            </a:pPr>
            <a:r>
              <a:rPr lang="it-IT" sz="1700" dirty="0">
                <a:latin typeface="+mn-lt"/>
              </a:rPr>
              <a:t>la nullità di un atto non può essere pronunciata se ha raggiunto lo scopo a cui è </a:t>
            </a:r>
            <a:r>
              <a:rPr lang="it-IT" sz="1700" dirty="0" smtClean="0">
                <a:latin typeface="+mn-lt"/>
              </a:rPr>
              <a:t>destinato (art</a:t>
            </a:r>
            <a:r>
              <a:rPr lang="it-IT" sz="1700" dirty="0">
                <a:latin typeface="+mn-lt"/>
              </a:rPr>
              <a:t>. 156 comma III </a:t>
            </a:r>
            <a:r>
              <a:rPr lang="it-IT" sz="1700" dirty="0" err="1">
                <a:latin typeface="+mn-lt"/>
              </a:rPr>
              <a:t>c.p.c</a:t>
            </a:r>
            <a:r>
              <a:rPr lang="it-IT" sz="1700" dirty="0" err="1" smtClean="0">
                <a:latin typeface="+mn-lt"/>
              </a:rPr>
              <a:t>.</a:t>
            </a:r>
            <a:r>
              <a:rPr lang="it-IT" sz="1700" dirty="0" smtClean="0">
                <a:latin typeface="+mn-lt"/>
              </a:rPr>
              <a:t>): se il debitore denuncia </a:t>
            </a:r>
            <a:r>
              <a:rPr lang="it-IT" sz="1700" dirty="0">
                <a:latin typeface="+mn-lt"/>
              </a:rPr>
              <a:t>l’omissione dell’avvertimento </a:t>
            </a:r>
            <a:r>
              <a:rPr lang="it-IT" sz="1700" dirty="0" smtClean="0">
                <a:latin typeface="+mn-lt"/>
              </a:rPr>
              <a:t>con </a:t>
            </a:r>
            <a:r>
              <a:rPr lang="it-IT" sz="1700" dirty="0">
                <a:latin typeface="+mn-lt"/>
              </a:rPr>
              <a:t>l’opposizione ex art. 617 </a:t>
            </a:r>
            <a:r>
              <a:rPr lang="it-IT" sz="1700" dirty="0" err="1">
                <a:latin typeface="+mn-lt"/>
              </a:rPr>
              <a:t>c.p.c</a:t>
            </a:r>
            <a:r>
              <a:rPr lang="it-IT" sz="1700" dirty="0" err="1" smtClean="0">
                <a:latin typeface="+mn-lt"/>
              </a:rPr>
              <a:t>.</a:t>
            </a:r>
            <a:r>
              <a:rPr lang="it-IT" sz="1700" dirty="0" smtClean="0">
                <a:latin typeface="+mn-lt"/>
              </a:rPr>
              <a:t>, </a:t>
            </a:r>
            <a:r>
              <a:rPr lang="it-IT" sz="1700" dirty="0">
                <a:latin typeface="+mn-lt"/>
              </a:rPr>
              <a:t>è evidente che la finalità informativa è stata comunque soddisfatta;</a:t>
            </a:r>
          </a:p>
          <a:p>
            <a:pPr marL="285750" lvl="0" indent="-285750" algn="just">
              <a:buSzPts val="1800"/>
              <a:buFont typeface="Arial"/>
              <a:buChar char="•"/>
            </a:pPr>
            <a:r>
              <a:rPr lang="it-IT" sz="1700" dirty="0" smtClean="0">
                <a:latin typeface="+mn-lt"/>
              </a:rPr>
              <a:t>principio </a:t>
            </a:r>
            <a:r>
              <a:rPr lang="it-IT" sz="1700" dirty="0">
                <a:latin typeface="+mn-lt"/>
              </a:rPr>
              <a:t>di tendenziale preclusione della rinnovazione di atti certamente insuscettibili di offrire risultati diversi rispetto a quelli già dati (</a:t>
            </a:r>
            <a:r>
              <a:rPr lang="it-IT" sz="1700" dirty="0" err="1">
                <a:latin typeface="+mn-lt"/>
              </a:rPr>
              <a:t>Cass</a:t>
            </a:r>
            <a:r>
              <a:rPr lang="it-IT" sz="1700" dirty="0">
                <a:latin typeface="+mn-lt"/>
              </a:rPr>
              <a:t>. 11585/2009).</a:t>
            </a:r>
          </a:p>
          <a:p>
            <a:pPr marL="285750" lvl="0" indent="-285750" algn="just">
              <a:buClr>
                <a:schemeClr val="dk1"/>
              </a:buClr>
              <a:buSzPts val="1800"/>
              <a:buFont typeface="Arial"/>
              <a:buChar char="•"/>
            </a:pPr>
            <a:endParaRPr lang="it-IT" sz="1600" dirty="0">
              <a:latin typeface="+mn-lt"/>
            </a:endParaRPr>
          </a:p>
        </p:txBody>
      </p:sp>
      <p:sp>
        <p:nvSpPr>
          <p:cNvPr id="14" name="CasellaDiTesto 13"/>
          <p:cNvSpPr txBox="1"/>
          <p:nvPr/>
        </p:nvSpPr>
        <p:spPr>
          <a:xfrm>
            <a:off x="3286125" y="5757805"/>
            <a:ext cx="8329612" cy="954107"/>
          </a:xfrm>
          <a:prstGeom prst="rect">
            <a:avLst/>
          </a:prstGeom>
          <a:noFill/>
        </p:spPr>
        <p:txBody>
          <a:bodyPr wrap="square" rtlCol="0">
            <a:spAutoFit/>
          </a:bodyPr>
          <a:lstStyle/>
          <a:p>
            <a:r>
              <a:rPr lang="it-IT" dirty="0" err="1" smtClean="0">
                <a:latin typeface="+mn-lt"/>
                <a:sym typeface="Twentieth Century"/>
              </a:rPr>
              <a:t>Trib</a:t>
            </a:r>
            <a:r>
              <a:rPr lang="it-IT" dirty="0">
                <a:latin typeface="+mn-lt"/>
                <a:sym typeface="Twentieth Century"/>
              </a:rPr>
              <a:t>. Milano, 24.7.2018 N. 8303; </a:t>
            </a:r>
            <a:r>
              <a:rPr lang="it-IT" dirty="0" err="1">
                <a:latin typeface="+mn-lt"/>
                <a:sym typeface="Twentieth Century"/>
              </a:rPr>
              <a:t>Trib</a:t>
            </a:r>
            <a:r>
              <a:rPr lang="it-IT" dirty="0">
                <a:latin typeface="+mn-lt"/>
                <a:sym typeface="Twentieth Century"/>
              </a:rPr>
              <a:t>. Milano, 18.2.2016; </a:t>
            </a:r>
            <a:r>
              <a:rPr lang="it-IT" dirty="0" err="1">
                <a:latin typeface="+mn-lt"/>
                <a:sym typeface="Twentieth Century"/>
              </a:rPr>
              <a:t>Trib</a:t>
            </a:r>
            <a:r>
              <a:rPr lang="it-IT" dirty="0">
                <a:latin typeface="+mn-lt"/>
                <a:sym typeface="Twentieth Century"/>
              </a:rPr>
              <a:t>. Milano 30.3.2016 N. 4347; T. Gela, 3.11.2018, N. 585; </a:t>
            </a:r>
            <a:r>
              <a:rPr lang="it-IT" dirty="0" err="1">
                <a:latin typeface="+mn-lt"/>
                <a:sym typeface="Twentieth Century"/>
              </a:rPr>
              <a:t>Trib</a:t>
            </a:r>
            <a:r>
              <a:rPr lang="it-IT" dirty="0">
                <a:latin typeface="+mn-lt"/>
                <a:sym typeface="Twentieth Century"/>
              </a:rPr>
              <a:t>. Bari, 27.6.2018 N. 2756; </a:t>
            </a:r>
            <a:r>
              <a:rPr lang="it-IT" dirty="0" err="1">
                <a:latin typeface="+mn-lt"/>
                <a:sym typeface="Twentieth Century"/>
              </a:rPr>
              <a:t>Trib</a:t>
            </a:r>
            <a:r>
              <a:rPr lang="it-IT" dirty="0">
                <a:latin typeface="+mn-lt"/>
                <a:sym typeface="Twentieth Century"/>
              </a:rPr>
              <a:t>. Novara, 25.1.2018 N. 100; </a:t>
            </a:r>
            <a:r>
              <a:rPr lang="it-IT" dirty="0" err="1">
                <a:latin typeface="+mn-lt"/>
                <a:sym typeface="Twentieth Century"/>
              </a:rPr>
              <a:t>Trib</a:t>
            </a:r>
            <a:r>
              <a:rPr lang="it-IT" dirty="0">
                <a:latin typeface="+mn-lt"/>
                <a:sym typeface="Twentieth Century"/>
              </a:rPr>
              <a:t>. Bari, 23.2.2017, N. 1008; </a:t>
            </a:r>
            <a:r>
              <a:rPr lang="it-IT" dirty="0" err="1">
                <a:latin typeface="+mn-lt"/>
                <a:sym typeface="Twentieth Century"/>
              </a:rPr>
              <a:t>Trib</a:t>
            </a:r>
            <a:r>
              <a:rPr lang="it-IT" dirty="0">
                <a:latin typeface="+mn-lt"/>
                <a:sym typeface="Twentieth Century"/>
              </a:rPr>
              <a:t>. Arezzo, 24.1.2017 N. 87; </a:t>
            </a:r>
            <a:r>
              <a:rPr lang="it-IT" dirty="0" err="1">
                <a:latin typeface="+mn-lt"/>
                <a:sym typeface="Twentieth Century"/>
              </a:rPr>
              <a:t>Trib</a:t>
            </a:r>
            <a:r>
              <a:rPr lang="it-IT" dirty="0">
                <a:latin typeface="+mn-lt"/>
                <a:sym typeface="Twentieth Century"/>
              </a:rPr>
              <a:t>. Livorno, 10.11.2016 N. 1359; T. Bergamo 21.10.2016; </a:t>
            </a:r>
            <a:r>
              <a:rPr lang="it-IT" dirty="0" err="1">
                <a:latin typeface="+mn-lt"/>
                <a:sym typeface="Twentieth Century"/>
              </a:rPr>
              <a:t>Trib</a:t>
            </a:r>
            <a:r>
              <a:rPr lang="it-IT" dirty="0">
                <a:latin typeface="+mn-lt"/>
                <a:sym typeface="Twentieth Century"/>
              </a:rPr>
              <a:t>. Monza 18.8.2018 N. 2276; </a:t>
            </a:r>
            <a:r>
              <a:rPr lang="it-IT" dirty="0" err="1">
                <a:latin typeface="+mn-lt"/>
                <a:sym typeface="Twentieth Century"/>
              </a:rPr>
              <a:t>Trib</a:t>
            </a:r>
            <a:r>
              <a:rPr lang="it-IT" dirty="0">
                <a:latin typeface="+mn-lt"/>
                <a:sym typeface="Twentieth Century"/>
              </a:rPr>
              <a:t>. Latina, 21.7.2016</a:t>
            </a:r>
            <a:endParaRPr lang="it-IT" dirty="0">
              <a:latin typeface="+mn-lt"/>
            </a:endParaRPr>
          </a:p>
        </p:txBody>
      </p:sp>
    </p:spTree>
    <p:extLst>
      <p:ext uri="{BB962C8B-B14F-4D97-AF65-F5344CB8AC3E}">
        <p14:creationId xmlns:p14="http://schemas.microsoft.com/office/powerpoint/2010/main" val="280125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95275"/>
            <a:ext cx="12192000" cy="400110"/>
          </a:xfrm>
          <a:prstGeom prst="rect">
            <a:avLst/>
          </a:prstGeom>
          <a:noFill/>
        </p:spPr>
        <p:txBody>
          <a:bodyPr wrap="square" rtlCol="0">
            <a:spAutoFit/>
          </a:bodyPr>
          <a:lstStyle/>
          <a:p>
            <a:pPr lvl="0" algn="ctr"/>
            <a:r>
              <a:rPr lang="it-IT" sz="2000" b="1" dirty="0">
                <a:solidFill>
                  <a:schemeClr val="dk1"/>
                </a:solidFill>
                <a:latin typeface="+mn-lt"/>
                <a:ea typeface="Twentieth Century"/>
                <a:cs typeface="Twentieth Century"/>
                <a:sym typeface="Twentieth Century"/>
              </a:rPr>
              <a:t>LA SOSPENSIONE DELLE PROCEDURE ESECUTIVE INDIVIDUALI</a:t>
            </a:r>
            <a:endParaRPr lang="it-IT" sz="2000" dirty="0">
              <a:latin typeface="+mn-lt"/>
            </a:endParaRPr>
          </a:p>
        </p:txBody>
      </p:sp>
      <p:sp>
        <p:nvSpPr>
          <p:cNvPr id="4" name="CasellaDiTesto 3"/>
          <p:cNvSpPr txBox="1"/>
          <p:nvPr/>
        </p:nvSpPr>
        <p:spPr>
          <a:xfrm>
            <a:off x="685801" y="976670"/>
            <a:ext cx="1638299" cy="369332"/>
          </a:xfrm>
          <a:prstGeom prst="rect">
            <a:avLst/>
          </a:prstGeom>
          <a:noFill/>
        </p:spPr>
        <p:txBody>
          <a:bodyPr wrap="square" rtlCol="0">
            <a:spAutoFit/>
          </a:bodyPr>
          <a:lstStyle/>
          <a:p>
            <a:r>
              <a:rPr lang="it-IT" sz="1800" dirty="0" smtClean="0">
                <a:latin typeface="+mn-lt"/>
              </a:rPr>
              <a:t>Finalità comune</a:t>
            </a:r>
            <a:endParaRPr lang="it-IT" sz="1800" dirty="0">
              <a:latin typeface="+mn-lt"/>
            </a:endParaRPr>
          </a:p>
        </p:txBody>
      </p:sp>
      <p:sp>
        <p:nvSpPr>
          <p:cNvPr id="6" name="CasellaDiTesto 5"/>
          <p:cNvSpPr txBox="1"/>
          <p:nvPr/>
        </p:nvSpPr>
        <p:spPr>
          <a:xfrm>
            <a:off x="2324100" y="785574"/>
            <a:ext cx="4000500" cy="369332"/>
          </a:xfrm>
          <a:prstGeom prst="rect">
            <a:avLst/>
          </a:prstGeom>
          <a:noFill/>
        </p:spPr>
        <p:txBody>
          <a:bodyPr wrap="square" rtlCol="0">
            <a:spAutoFit/>
          </a:bodyPr>
          <a:lstStyle/>
          <a:p>
            <a:r>
              <a:rPr lang="it-IT" sz="1800" dirty="0">
                <a:solidFill>
                  <a:schemeClr val="dk1"/>
                </a:solidFill>
                <a:latin typeface="+mn-lt"/>
                <a:ea typeface="Twentieth Century"/>
                <a:cs typeface="Twentieth Century"/>
                <a:sym typeface="Twentieth Century"/>
              </a:rPr>
              <a:t> </a:t>
            </a:r>
            <a:r>
              <a:rPr lang="it-IT" sz="1800" b="1" dirty="0">
                <a:solidFill>
                  <a:schemeClr val="dk1"/>
                </a:solidFill>
                <a:latin typeface="+mn-lt"/>
                <a:ea typeface="Twentieth Century"/>
                <a:cs typeface="Twentieth Century"/>
                <a:sym typeface="Twentieth Century"/>
              </a:rPr>
              <a:t>garantire la </a:t>
            </a:r>
            <a:r>
              <a:rPr lang="it-IT" sz="1800" b="1" i="1" dirty="0">
                <a:solidFill>
                  <a:schemeClr val="dk1"/>
                </a:solidFill>
                <a:latin typeface="+mn-lt"/>
                <a:ea typeface="Twentieth Century"/>
                <a:cs typeface="Twentieth Century"/>
                <a:sym typeface="Twentieth Century"/>
              </a:rPr>
              <a:t>par condicio </a:t>
            </a:r>
            <a:r>
              <a:rPr lang="it-IT" sz="1800" b="1" i="1" dirty="0" err="1">
                <a:solidFill>
                  <a:schemeClr val="dk1"/>
                </a:solidFill>
                <a:latin typeface="+mn-lt"/>
                <a:ea typeface="Twentieth Century"/>
                <a:cs typeface="Twentieth Century"/>
                <a:sym typeface="Twentieth Century"/>
              </a:rPr>
              <a:t>creditorum</a:t>
            </a:r>
            <a:r>
              <a:rPr lang="it-IT" sz="1800" b="1" i="1" dirty="0">
                <a:solidFill>
                  <a:schemeClr val="dk1"/>
                </a:solidFill>
                <a:latin typeface="+mn-lt"/>
                <a:ea typeface="Twentieth Century"/>
                <a:cs typeface="Twentieth Century"/>
                <a:sym typeface="Twentieth Century"/>
              </a:rPr>
              <a:t> </a:t>
            </a:r>
            <a:endParaRPr lang="it-IT" sz="1800" dirty="0">
              <a:latin typeface="+mn-lt"/>
            </a:endParaRPr>
          </a:p>
        </p:txBody>
      </p:sp>
      <p:sp>
        <p:nvSpPr>
          <p:cNvPr id="7" name="CasellaDiTesto 6"/>
          <p:cNvSpPr txBox="1"/>
          <p:nvPr/>
        </p:nvSpPr>
        <p:spPr>
          <a:xfrm>
            <a:off x="2362200" y="1154906"/>
            <a:ext cx="9582150" cy="646331"/>
          </a:xfrm>
          <a:prstGeom prst="rect">
            <a:avLst/>
          </a:prstGeom>
          <a:noFill/>
        </p:spPr>
        <p:txBody>
          <a:bodyPr wrap="square" rtlCol="0">
            <a:spAutoFit/>
          </a:bodyPr>
          <a:lstStyle/>
          <a:p>
            <a:r>
              <a:rPr lang="it-IT" sz="1800" b="1" dirty="0">
                <a:solidFill>
                  <a:schemeClr val="dk1"/>
                </a:solidFill>
                <a:latin typeface="+mn-lt"/>
                <a:ea typeface="Twentieth Century"/>
                <a:cs typeface="Twentieth Century"/>
                <a:sym typeface="Twentieth Century"/>
              </a:rPr>
              <a:t>consentire la predisposizione del piano o dell’accordo sulla base di una situazione patrimoniale cristallizzata</a:t>
            </a:r>
            <a:endParaRPr lang="it-IT" sz="1800" dirty="0">
              <a:latin typeface="+mn-lt"/>
            </a:endParaRPr>
          </a:p>
        </p:txBody>
      </p:sp>
      <p:sp>
        <p:nvSpPr>
          <p:cNvPr id="8" name="CasellaDiTesto 7"/>
          <p:cNvSpPr txBox="1"/>
          <p:nvPr/>
        </p:nvSpPr>
        <p:spPr>
          <a:xfrm>
            <a:off x="548180" y="1907708"/>
            <a:ext cx="3551839" cy="646331"/>
          </a:xfrm>
          <a:prstGeom prst="rect">
            <a:avLst/>
          </a:prstGeom>
          <a:noFill/>
        </p:spPr>
        <p:txBody>
          <a:bodyPr wrap="square" rtlCol="0">
            <a:spAutoFit/>
          </a:bodyPr>
          <a:lstStyle/>
          <a:p>
            <a:r>
              <a:rPr lang="it-IT" sz="1800" dirty="0" smtClean="0">
                <a:latin typeface="+mn-lt"/>
              </a:rPr>
              <a:t>ACCORDO DI COMPOSIZIONE DELLA CRISI</a:t>
            </a:r>
            <a:endParaRPr lang="it-IT" sz="1800" dirty="0">
              <a:latin typeface="+mn-lt"/>
            </a:endParaRPr>
          </a:p>
        </p:txBody>
      </p:sp>
      <p:sp>
        <p:nvSpPr>
          <p:cNvPr id="9" name="CasellaDiTesto 8"/>
          <p:cNvSpPr txBox="1"/>
          <p:nvPr/>
        </p:nvSpPr>
        <p:spPr>
          <a:xfrm>
            <a:off x="4476750" y="1895713"/>
            <a:ext cx="3371850" cy="369332"/>
          </a:xfrm>
          <a:prstGeom prst="rect">
            <a:avLst/>
          </a:prstGeom>
          <a:noFill/>
        </p:spPr>
        <p:txBody>
          <a:bodyPr wrap="square" rtlCol="0">
            <a:spAutoFit/>
          </a:bodyPr>
          <a:lstStyle/>
          <a:p>
            <a:r>
              <a:rPr lang="it-IT" sz="1800" dirty="0" smtClean="0">
                <a:latin typeface="+mn-lt"/>
              </a:rPr>
              <a:t>LIQUIDAZIONE DEL PATRIMONIO</a:t>
            </a:r>
            <a:endParaRPr lang="it-IT" sz="1800" dirty="0">
              <a:latin typeface="+mn-lt"/>
            </a:endParaRPr>
          </a:p>
        </p:txBody>
      </p:sp>
      <p:sp>
        <p:nvSpPr>
          <p:cNvPr id="10" name="CasellaDiTesto 9"/>
          <p:cNvSpPr txBox="1"/>
          <p:nvPr/>
        </p:nvSpPr>
        <p:spPr>
          <a:xfrm>
            <a:off x="8667750" y="1895713"/>
            <a:ext cx="2914650" cy="369332"/>
          </a:xfrm>
          <a:prstGeom prst="rect">
            <a:avLst/>
          </a:prstGeom>
          <a:noFill/>
        </p:spPr>
        <p:txBody>
          <a:bodyPr wrap="square" rtlCol="0">
            <a:spAutoFit/>
          </a:bodyPr>
          <a:lstStyle/>
          <a:p>
            <a:r>
              <a:rPr lang="it-IT" sz="1800" dirty="0" smtClean="0">
                <a:latin typeface="+mn-lt"/>
              </a:rPr>
              <a:t>PIANO DEL CONSUMATORE</a:t>
            </a:r>
            <a:endParaRPr lang="it-IT" sz="1800" dirty="0">
              <a:latin typeface="+mn-lt"/>
            </a:endParaRPr>
          </a:p>
        </p:txBody>
      </p:sp>
      <p:sp>
        <p:nvSpPr>
          <p:cNvPr id="11" name="CasellaDiTesto 10"/>
          <p:cNvSpPr txBox="1"/>
          <p:nvPr/>
        </p:nvSpPr>
        <p:spPr>
          <a:xfrm>
            <a:off x="561975" y="2566035"/>
            <a:ext cx="3833813" cy="1785104"/>
          </a:xfrm>
          <a:prstGeom prst="rect">
            <a:avLst/>
          </a:prstGeom>
          <a:noFill/>
        </p:spPr>
        <p:txBody>
          <a:bodyPr wrap="square" rtlCol="0">
            <a:spAutoFit/>
          </a:bodyPr>
          <a:lstStyle/>
          <a:p>
            <a:r>
              <a:rPr lang="it-IT" sz="1600" dirty="0" smtClean="0">
                <a:latin typeface="+mn-lt"/>
              </a:rPr>
              <a:t>Divieto per i creditori aventi titolo o causa anteriore di iniziare o proseguire azioni esecutive individuali sul patrimonio del debitore disposto dal giudice con </a:t>
            </a:r>
            <a:r>
              <a:rPr lang="it-IT" sz="1600" dirty="0">
                <a:latin typeface="+mn-lt"/>
              </a:rPr>
              <a:t>il decreto di fissazione </a:t>
            </a:r>
            <a:r>
              <a:rPr lang="it-IT" sz="1600" dirty="0" smtClean="0">
                <a:latin typeface="+mn-lt"/>
              </a:rPr>
              <a:t>dell’udienza (art.10 comma II </a:t>
            </a:r>
            <a:r>
              <a:rPr lang="it-IT" sz="1600" dirty="0" err="1" smtClean="0">
                <a:latin typeface="+mn-lt"/>
              </a:rPr>
              <a:t>lett</a:t>
            </a:r>
            <a:r>
              <a:rPr lang="it-IT" sz="1600" dirty="0" smtClean="0">
                <a:latin typeface="+mn-lt"/>
              </a:rPr>
              <a:t>. C)</a:t>
            </a:r>
            <a:endParaRPr lang="it-IT" sz="1600" dirty="0">
              <a:latin typeface="+mn-lt"/>
            </a:endParaRPr>
          </a:p>
          <a:p>
            <a:endParaRPr lang="it-IT" dirty="0">
              <a:latin typeface="+mn-lt"/>
            </a:endParaRPr>
          </a:p>
        </p:txBody>
      </p:sp>
      <p:sp>
        <p:nvSpPr>
          <p:cNvPr id="13" name="CasellaDiTesto 12"/>
          <p:cNvSpPr txBox="1"/>
          <p:nvPr/>
        </p:nvSpPr>
        <p:spPr>
          <a:xfrm>
            <a:off x="548180" y="4226272"/>
            <a:ext cx="3729039" cy="1815882"/>
          </a:xfrm>
          <a:prstGeom prst="rect">
            <a:avLst/>
          </a:prstGeom>
          <a:noFill/>
        </p:spPr>
        <p:txBody>
          <a:bodyPr wrap="square" rtlCol="0">
            <a:spAutoFit/>
          </a:bodyPr>
          <a:lstStyle/>
          <a:p>
            <a:pPr lvl="0" algn="just"/>
            <a:r>
              <a:rPr lang="it-IT" dirty="0">
                <a:latin typeface="+mn-lt"/>
                <a:sym typeface="Twentieth Century"/>
              </a:rPr>
              <a:t>“</a:t>
            </a:r>
            <a:r>
              <a:rPr lang="it-IT" sz="1600" dirty="0">
                <a:latin typeface="+mn-lt"/>
                <a:sym typeface="Twentieth Century"/>
              </a:rPr>
              <a:t>l'accordo omologato è obbligatorio per tutti i creditori anteriori al momento in cui è stata eseguita la pubblicità di cui all'articolo 10, comma 2. I creditori con causa o titolo posteriore non possono procedere esecutivamente sui beni oggetto del piano.” </a:t>
            </a:r>
            <a:r>
              <a:rPr lang="it-IT" sz="1600" dirty="0" smtClean="0">
                <a:latin typeface="+mn-lt"/>
                <a:sym typeface="Twentieth Century"/>
              </a:rPr>
              <a:t>(art. 12 comma III).</a:t>
            </a:r>
            <a:endParaRPr lang="it-IT" sz="1600" dirty="0">
              <a:latin typeface="+mn-lt"/>
            </a:endParaRPr>
          </a:p>
        </p:txBody>
      </p:sp>
      <p:sp>
        <p:nvSpPr>
          <p:cNvPr id="14" name="CasellaDiTesto 13"/>
          <p:cNvSpPr txBox="1"/>
          <p:nvPr/>
        </p:nvSpPr>
        <p:spPr>
          <a:xfrm>
            <a:off x="4476750" y="2359016"/>
            <a:ext cx="2828925" cy="2554545"/>
          </a:xfrm>
          <a:prstGeom prst="rect">
            <a:avLst/>
          </a:prstGeom>
          <a:noFill/>
        </p:spPr>
        <p:txBody>
          <a:bodyPr wrap="square" rtlCol="0">
            <a:spAutoFit/>
          </a:bodyPr>
          <a:lstStyle/>
          <a:p>
            <a:pPr lvl="0" algn="just"/>
            <a:r>
              <a:rPr lang="it-IT" sz="1600" dirty="0" smtClean="0">
                <a:latin typeface="+mn-lt"/>
                <a:sym typeface="Twentieth Century"/>
              </a:rPr>
              <a:t>Divieto per i creditori aventi titolo o causa anteriore </a:t>
            </a:r>
            <a:r>
              <a:rPr lang="it-IT" sz="1600" dirty="0">
                <a:latin typeface="+mn-lt"/>
              </a:rPr>
              <a:t>di iniziare o proseguire azioni esecutive individuali sul </a:t>
            </a:r>
            <a:r>
              <a:rPr lang="it-IT" sz="1600" dirty="0" smtClean="0">
                <a:latin typeface="+mn-lt"/>
              </a:rPr>
              <a:t>patrimonio oggetto di liquidazione </a:t>
            </a:r>
            <a:r>
              <a:rPr lang="it-IT" sz="1600" dirty="0">
                <a:latin typeface="+mn-lt"/>
              </a:rPr>
              <a:t>del debitore disposto dal giudice </a:t>
            </a:r>
            <a:r>
              <a:rPr lang="it-IT" sz="1600" dirty="0" smtClean="0">
                <a:latin typeface="+mn-lt"/>
              </a:rPr>
              <a:t>con </a:t>
            </a:r>
            <a:r>
              <a:rPr lang="it-IT" sz="1600" dirty="0">
                <a:latin typeface="+mn-lt"/>
              </a:rPr>
              <a:t>il decreto </a:t>
            </a:r>
            <a:r>
              <a:rPr lang="it-IT" sz="1600" dirty="0" smtClean="0">
                <a:latin typeface="+mn-lt"/>
                <a:sym typeface="Twentieth Century"/>
              </a:rPr>
              <a:t>con </a:t>
            </a:r>
            <a:r>
              <a:rPr lang="it-IT" sz="1600" dirty="0">
                <a:latin typeface="+mn-lt"/>
                <a:sym typeface="Twentieth Century"/>
              </a:rPr>
              <a:t>cui dichiara aperta la procedura </a:t>
            </a:r>
            <a:r>
              <a:rPr lang="it-IT" sz="1600" dirty="0" smtClean="0">
                <a:latin typeface="+mn-lt"/>
                <a:sym typeface="Twentieth Century"/>
              </a:rPr>
              <a:t>(</a:t>
            </a:r>
            <a:r>
              <a:rPr lang="it-IT" sz="1600" dirty="0">
                <a:latin typeface="+mn-lt"/>
                <a:sym typeface="Twentieth Century"/>
              </a:rPr>
              <a:t>art. 14quinquies comma II </a:t>
            </a:r>
            <a:r>
              <a:rPr lang="it-IT" sz="1600" dirty="0" err="1">
                <a:latin typeface="+mn-lt"/>
                <a:sym typeface="Twentieth Century"/>
              </a:rPr>
              <a:t>lett</a:t>
            </a:r>
            <a:r>
              <a:rPr lang="it-IT" sz="1600" dirty="0">
                <a:latin typeface="+mn-lt"/>
                <a:sym typeface="Twentieth Century"/>
              </a:rPr>
              <a:t>. b). </a:t>
            </a:r>
            <a:endParaRPr lang="it-IT" sz="1600" dirty="0">
              <a:latin typeface="+mn-lt"/>
            </a:endParaRPr>
          </a:p>
        </p:txBody>
      </p:sp>
      <p:sp>
        <p:nvSpPr>
          <p:cNvPr id="15" name="CasellaDiTesto 14"/>
          <p:cNvSpPr txBox="1"/>
          <p:nvPr/>
        </p:nvSpPr>
        <p:spPr>
          <a:xfrm>
            <a:off x="1013922" y="6276380"/>
            <a:ext cx="6091400" cy="369332"/>
          </a:xfrm>
          <a:prstGeom prst="rect">
            <a:avLst/>
          </a:prstGeom>
          <a:noFill/>
        </p:spPr>
        <p:txBody>
          <a:bodyPr wrap="square" rtlCol="0">
            <a:spAutoFit/>
          </a:bodyPr>
          <a:lstStyle/>
          <a:p>
            <a:r>
              <a:rPr lang="it-IT" sz="1800" b="1" dirty="0">
                <a:solidFill>
                  <a:schemeClr val="dk1"/>
                </a:solidFill>
                <a:latin typeface="+mn-lt"/>
                <a:ea typeface="Twentieth Century"/>
                <a:cs typeface="Twentieth Century"/>
                <a:sym typeface="Twentieth Century"/>
              </a:rPr>
              <a:t>blocco</a:t>
            </a:r>
            <a:r>
              <a:rPr lang="it-IT" sz="1800" dirty="0">
                <a:solidFill>
                  <a:schemeClr val="dk1"/>
                </a:solidFill>
                <a:latin typeface="+mn-lt"/>
                <a:ea typeface="Twentieth Century"/>
                <a:cs typeface="Twentieth Century"/>
                <a:sym typeface="Twentieth Century"/>
              </a:rPr>
              <a:t> </a:t>
            </a:r>
            <a:r>
              <a:rPr lang="it-IT" sz="1800" b="1" dirty="0">
                <a:solidFill>
                  <a:schemeClr val="dk1"/>
                </a:solidFill>
                <a:latin typeface="+mn-lt"/>
                <a:ea typeface="Twentieth Century"/>
                <a:cs typeface="Twentieth Century"/>
                <a:sym typeface="Twentieth Century"/>
              </a:rPr>
              <a:t>automatico</a:t>
            </a:r>
            <a:r>
              <a:rPr lang="it-IT" sz="1800" dirty="0">
                <a:solidFill>
                  <a:schemeClr val="dk1"/>
                </a:solidFill>
                <a:latin typeface="+mn-lt"/>
                <a:ea typeface="Twentieth Century"/>
                <a:cs typeface="Twentieth Century"/>
                <a:sym typeface="Twentieth Century"/>
              </a:rPr>
              <a:t> e </a:t>
            </a:r>
            <a:r>
              <a:rPr lang="it-IT" sz="1800" b="1" dirty="0">
                <a:solidFill>
                  <a:schemeClr val="dk1"/>
                </a:solidFill>
                <a:latin typeface="+mn-lt"/>
                <a:ea typeface="Twentieth Century"/>
                <a:cs typeface="Twentieth Century"/>
                <a:sym typeface="Twentieth Century"/>
              </a:rPr>
              <a:t>generalizzato</a:t>
            </a:r>
            <a:r>
              <a:rPr lang="it-IT" sz="1800" dirty="0">
                <a:solidFill>
                  <a:schemeClr val="dk1"/>
                </a:solidFill>
                <a:latin typeface="+mn-lt"/>
                <a:ea typeface="Twentieth Century"/>
                <a:cs typeface="Twentieth Century"/>
                <a:sym typeface="Twentieth Century"/>
              </a:rPr>
              <a:t> di tutte le azioni esecutive</a:t>
            </a:r>
            <a:endParaRPr lang="it-IT" sz="1800" dirty="0">
              <a:latin typeface="+mn-lt"/>
            </a:endParaRPr>
          </a:p>
        </p:txBody>
      </p:sp>
      <p:sp>
        <p:nvSpPr>
          <p:cNvPr id="16" name="CasellaDiTesto 15"/>
          <p:cNvSpPr txBox="1"/>
          <p:nvPr/>
        </p:nvSpPr>
        <p:spPr>
          <a:xfrm>
            <a:off x="9963150" y="2359016"/>
            <a:ext cx="1981200" cy="2554545"/>
          </a:xfrm>
          <a:prstGeom prst="rect">
            <a:avLst/>
          </a:prstGeom>
          <a:noFill/>
        </p:spPr>
        <p:txBody>
          <a:bodyPr wrap="square" rtlCol="0">
            <a:spAutoFit/>
          </a:bodyPr>
          <a:lstStyle/>
          <a:p>
            <a:r>
              <a:rPr lang="it-IT" sz="1600" dirty="0" smtClean="0">
                <a:latin typeface="+mn-lt"/>
                <a:sym typeface="Twentieth Century"/>
              </a:rPr>
              <a:t>sospensione di </a:t>
            </a:r>
            <a:r>
              <a:rPr lang="it-IT" sz="1600" dirty="0">
                <a:latin typeface="+mn-lt"/>
                <a:sym typeface="Twentieth Century"/>
              </a:rPr>
              <a:t>specifici procedimenti di esecuzione forzata </a:t>
            </a:r>
            <a:r>
              <a:rPr lang="it-IT" sz="1600" dirty="0" smtClean="0">
                <a:latin typeface="+mn-lt"/>
                <a:sym typeface="Twentieth Century"/>
              </a:rPr>
              <a:t>pregiudizievoli per la fattibilità </a:t>
            </a:r>
            <a:r>
              <a:rPr lang="it-IT" sz="1600" dirty="0">
                <a:latin typeface="+mn-lt"/>
                <a:sym typeface="Twentieth Century"/>
              </a:rPr>
              <a:t>del </a:t>
            </a:r>
            <a:r>
              <a:rPr lang="it-IT" sz="1600" dirty="0" smtClean="0">
                <a:latin typeface="+mn-lt"/>
                <a:sym typeface="Twentieth Century"/>
              </a:rPr>
              <a:t>piano disposta dal giudice </a:t>
            </a:r>
            <a:r>
              <a:rPr lang="it-IT" sz="1600" dirty="0">
                <a:latin typeface="+mn-lt"/>
                <a:sym typeface="Twentieth Century"/>
              </a:rPr>
              <a:t>con </a:t>
            </a:r>
            <a:r>
              <a:rPr lang="it-IT" sz="1600" dirty="0" smtClean="0">
                <a:latin typeface="+mn-lt"/>
                <a:sym typeface="Twentieth Century"/>
              </a:rPr>
              <a:t>il decreto di fissazione dell’udienza (</a:t>
            </a:r>
            <a:r>
              <a:rPr lang="it-IT" sz="1600" dirty="0">
                <a:latin typeface="+mn-lt"/>
                <a:sym typeface="Twentieth Century"/>
              </a:rPr>
              <a:t>art.12bis comma II)</a:t>
            </a:r>
            <a:endParaRPr lang="it-IT" sz="1600" dirty="0">
              <a:latin typeface="+mn-lt"/>
            </a:endParaRPr>
          </a:p>
        </p:txBody>
      </p:sp>
      <p:sp>
        <p:nvSpPr>
          <p:cNvPr id="17" name="CasellaDiTesto 16"/>
          <p:cNvSpPr txBox="1"/>
          <p:nvPr/>
        </p:nvSpPr>
        <p:spPr>
          <a:xfrm>
            <a:off x="10053637" y="5322273"/>
            <a:ext cx="1800225" cy="1323439"/>
          </a:xfrm>
          <a:prstGeom prst="rect">
            <a:avLst/>
          </a:prstGeom>
          <a:noFill/>
        </p:spPr>
        <p:txBody>
          <a:bodyPr wrap="square" rtlCol="0">
            <a:spAutoFit/>
          </a:bodyPr>
          <a:lstStyle/>
          <a:p>
            <a:r>
              <a:rPr lang="it-IT" sz="1600" dirty="0">
                <a:solidFill>
                  <a:schemeClr val="dk1"/>
                </a:solidFill>
                <a:latin typeface="+mn-lt"/>
                <a:ea typeface="Twentieth Century"/>
                <a:cs typeface="Twentieth Century"/>
                <a:sym typeface="Twentieth Century"/>
              </a:rPr>
              <a:t>misura </a:t>
            </a:r>
            <a:r>
              <a:rPr lang="it-IT" sz="1600" b="1" dirty="0" smtClean="0">
                <a:solidFill>
                  <a:schemeClr val="dk1"/>
                </a:solidFill>
                <a:latin typeface="+mn-lt"/>
                <a:ea typeface="Twentieth Century"/>
                <a:cs typeface="Twentieth Century"/>
                <a:sym typeface="Twentieth Century"/>
              </a:rPr>
              <a:t>provvisoria ed eventuale </a:t>
            </a:r>
            <a:r>
              <a:rPr lang="it-IT" sz="1600" dirty="0" smtClean="0">
                <a:solidFill>
                  <a:schemeClr val="dk1"/>
                </a:solidFill>
                <a:latin typeface="+mn-lt"/>
                <a:ea typeface="Twentieth Century"/>
                <a:cs typeface="Twentieth Century"/>
                <a:sym typeface="Twentieth Century"/>
              </a:rPr>
              <a:t>per singole  </a:t>
            </a:r>
            <a:r>
              <a:rPr lang="it-IT" sz="1600" b="1" dirty="0" smtClean="0">
                <a:solidFill>
                  <a:schemeClr val="dk1"/>
                </a:solidFill>
                <a:latin typeface="+mn-lt"/>
                <a:ea typeface="Twentieth Century"/>
                <a:cs typeface="Twentieth Century"/>
                <a:sym typeface="Twentieth Century"/>
              </a:rPr>
              <a:t>procedure </a:t>
            </a:r>
            <a:r>
              <a:rPr lang="it-IT" sz="1600" b="1" dirty="0">
                <a:solidFill>
                  <a:schemeClr val="dk1"/>
                </a:solidFill>
                <a:latin typeface="+mn-lt"/>
                <a:ea typeface="Twentieth Century"/>
                <a:cs typeface="Twentieth Century"/>
                <a:sym typeface="Twentieth Century"/>
              </a:rPr>
              <a:t>esecutive </a:t>
            </a:r>
            <a:r>
              <a:rPr lang="it-IT" sz="1600" u="sng" dirty="0">
                <a:solidFill>
                  <a:schemeClr val="dk1"/>
                </a:solidFill>
                <a:latin typeface="+mn-lt"/>
                <a:ea typeface="Twentieth Century"/>
                <a:cs typeface="Twentieth Century"/>
                <a:sym typeface="Twentieth Century"/>
              </a:rPr>
              <a:t>già </a:t>
            </a:r>
            <a:r>
              <a:rPr lang="it-IT" sz="1600" u="sng" dirty="0" smtClean="0">
                <a:solidFill>
                  <a:schemeClr val="dk1"/>
                </a:solidFill>
                <a:latin typeface="+mn-lt"/>
                <a:ea typeface="Twentieth Century"/>
                <a:cs typeface="Twentieth Century"/>
                <a:sym typeface="Twentieth Century"/>
              </a:rPr>
              <a:t>pendenti</a:t>
            </a:r>
            <a:r>
              <a:rPr lang="it-IT" sz="1600" dirty="0">
                <a:solidFill>
                  <a:schemeClr val="dk1"/>
                </a:solidFill>
                <a:latin typeface="+mn-lt"/>
                <a:ea typeface="Twentieth Century"/>
                <a:cs typeface="Twentieth Century"/>
                <a:sym typeface="Twentieth Century"/>
              </a:rPr>
              <a:t>.</a:t>
            </a:r>
            <a:endParaRPr lang="it-IT" sz="1600" dirty="0">
              <a:latin typeface="+mn-lt"/>
            </a:endParaRPr>
          </a:p>
        </p:txBody>
      </p:sp>
      <p:sp>
        <p:nvSpPr>
          <p:cNvPr id="18" name="CasellaDiTesto 17"/>
          <p:cNvSpPr txBox="1"/>
          <p:nvPr/>
        </p:nvSpPr>
        <p:spPr>
          <a:xfrm>
            <a:off x="7915275" y="2359016"/>
            <a:ext cx="1981200" cy="3785652"/>
          </a:xfrm>
          <a:prstGeom prst="rect">
            <a:avLst/>
          </a:prstGeom>
          <a:noFill/>
        </p:spPr>
        <p:txBody>
          <a:bodyPr wrap="square" rtlCol="0">
            <a:spAutoFit/>
          </a:bodyPr>
          <a:lstStyle/>
          <a:p>
            <a:pPr lvl="0" algn="just"/>
            <a:r>
              <a:rPr lang="it-IT" sz="1600" dirty="0" smtClean="0">
                <a:latin typeface="+mn-lt"/>
              </a:rPr>
              <a:t>Divieto </a:t>
            </a:r>
            <a:r>
              <a:rPr lang="it-IT" sz="1600" dirty="0">
                <a:latin typeface="+mn-lt"/>
              </a:rPr>
              <a:t>per i creditori aventi titolo o causa anteriore di iniziare o proseguire azioni esecutive individuali sul patrimonio del debitore </a:t>
            </a:r>
            <a:r>
              <a:rPr lang="it-IT" sz="1600" dirty="0" smtClean="0">
                <a:latin typeface="+mn-lt"/>
                <a:sym typeface="Twentieth Century"/>
              </a:rPr>
              <a:t>dalla </a:t>
            </a:r>
            <a:r>
              <a:rPr lang="it-IT" sz="1600" dirty="0">
                <a:latin typeface="+mn-lt"/>
                <a:sym typeface="Twentieth Century"/>
              </a:rPr>
              <a:t>data </a:t>
            </a:r>
            <a:r>
              <a:rPr lang="it-IT" sz="1600" dirty="0" smtClean="0">
                <a:latin typeface="+mn-lt"/>
                <a:sym typeface="Twentieth Century"/>
              </a:rPr>
              <a:t>di omologazione </a:t>
            </a:r>
            <a:r>
              <a:rPr lang="it-IT" sz="1600" dirty="0">
                <a:latin typeface="+mn-lt"/>
                <a:sym typeface="Twentieth Century"/>
              </a:rPr>
              <a:t>del </a:t>
            </a:r>
            <a:r>
              <a:rPr lang="it-IT" sz="1600" dirty="0" smtClean="0">
                <a:latin typeface="+mn-lt"/>
                <a:sym typeface="Twentieth Century"/>
              </a:rPr>
              <a:t>piano. I </a:t>
            </a:r>
            <a:r>
              <a:rPr lang="it-IT" sz="1600" dirty="0">
                <a:latin typeface="+mn-lt"/>
                <a:sym typeface="Twentieth Century"/>
              </a:rPr>
              <a:t>creditori con causa o titolo posteriore non possono procedere esecutivamente sui beni oggetto del piano</a:t>
            </a:r>
            <a:r>
              <a:rPr lang="it-IT" sz="1600" dirty="0" smtClean="0">
                <a:latin typeface="+mn-lt"/>
                <a:sym typeface="Twentieth Century"/>
              </a:rPr>
              <a:t>” (art.12-ter).</a:t>
            </a:r>
            <a:endParaRPr lang="it-IT" sz="1600" dirty="0">
              <a:latin typeface="+mn-lt"/>
            </a:endParaRPr>
          </a:p>
        </p:txBody>
      </p:sp>
    </p:spTree>
    <p:extLst>
      <p:ext uri="{BB962C8B-B14F-4D97-AF65-F5344CB8AC3E}">
        <p14:creationId xmlns:p14="http://schemas.microsoft.com/office/powerpoint/2010/main" val="210368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4645"/>
            <a:ext cx="12192000" cy="400110"/>
          </a:xfrm>
          <a:prstGeom prst="rect">
            <a:avLst/>
          </a:prstGeom>
          <a:noFill/>
        </p:spPr>
        <p:txBody>
          <a:bodyPr wrap="square" rtlCol="0">
            <a:spAutoFit/>
          </a:bodyPr>
          <a:lstStyle/>
          <a:p>
            <a:pPr algn="ctr"/>
            <a:r>
              <a:rPr lang="it-IT" sz="2000" b="1" dirty="0" smtClean="0">
                <a:solidFill>
                  <a:schemeClr val="dk1"/>
                </a:solidFill>
                <a:latin typeface="+mj-lt"/>
                <a:ea typeface="Twentieth Century"/>
                <a:cs typeface="Twentieth Century"/>
                <a:sym typeface="Twentieth Century"/>
              </a:rPr>
              <a:t>APPLICAZIONE DEL DIVIETO</a:t>
            </a:r>
            <a:endParaRPr lang="it-IT" sz="2000" b="1" dirty="0">
              <a:latin typeface="+mj-lt"/>
            </a:endParaRPr>
          </a:p>
        </p:txBody>
      </p:sp>
      <p:sp>
        <p:nvSpPr>
          <p:cNvPr id="3" name="CasellaDiTesto 2"/>
          <p:cNvSpPr txBox="1"/>
          <p:nvPr/>
        </p:nvSpPr>
        <p:spPr>
          <a:xfrm>
            <a:off x="419101" y="783310"/>
            <a:ext cx="4514850" cy="369332"/>
          </a:xfrm>
          <a:prstGeom prst="rect">
            <a:avLst/>
          </a:prstGeom>
          <a:noFill/>
        </p:spPr>
        <p:txBody>
          <a:bodyPr wrap="square" rtlCol="0">
            <a:spAutoFit/>
          </a:bodyPr>
          <a:lstStyle/>
          <a:p>
            <a:pPr algn="ctr"/>
            <a:r>
              <a:rPr lang="it-IT" sz="1800" b="1" i="1" dirty="0" smtClean="0">
                <a:latin typeface="Tw Cen MT" panose="020B0602020104020603" pitchFamily="34" charset="0"/>
              </a:rPr>
              <a:t>AMBITO SOGGETTIVO</a:t>
            </a:r>
            <a:endParaRPr lang="it-IT" sz="1800" b="1" i="1" dirty="0">
              <a:latin typeface="Tw Cen MT" panose="020B0602020104020603" pitchFamily="34" charset="0"/>
            </a:endParaRPr>
          </a:p>
        </p:txBody>
      </p:sp>
      <p:sp>
        <p:nvSpPr>
          <p:cNvPr id="4" name="CasellaDiTesto 3"/>
          <p:cNvSpPr txBox="1"/>
          <p:nvPr/>
        </p:nvSpPr>
        <p:spPr>
          <a:xfrm>
            <a:off x="7070834" y="778689"/>
            <a:ext cx="4019550" cy="369332"/>
          </a:xfrm>
          <a:prstGeom prst="rect">
            <a:avLst/>
          </a:prstGeom>
          <a:noFill/>
        </p:spPr>
        <p:txBody>
          <a:bodyPr wrap="square" rtlCol="0">
            <a:spAutoFit/>
          </a:bodyPr>
          <a:lstStyle/>
          <a:p>
            <a:pPr algn="ctr"/>
            <a:r>
              <a:rPr lang="it-IT" sz="1800" b="1" i="1" dirty="0">
                <a:latin typeface="Tw Cen MT" panose="020B0602020104020603" pitchFamily="34" charset="0"/>
              </a:rPr>
              <a:t>AMBITO OGGETTIVO</a:t>
            </a:r>
          </a:p>
        </p:txBody>
      </p:sp>
      <p:sp>
        <p:nvSpPr>
          <p:cNvPr id="5" name="CasellaDiTesto 4"/>
          <p:cNvSpPr txBox="1"/>
          <p:nvPr/>
        </p:nvSpPr>
        <p:spPr>
          <a:xfrm>
            <a:off x="559021" y="1172517"/>
            <a:ext cx="4466897" cy="1200329"/>
          </a:xfrm>
          <a:prstGeom prst="rect">
            <a:avLst/>
          </a:prstGeom>
          <a:noFill/>
        </p:spPr>
        <p:txBody>
          <a:bodyPr wrap="square" rtlCol="0">
            <a:spAutoFit/>
          </a:bodyPr>
          <a:lstStyle/>
          <a:p>
            <a:pPr lvl="0" algn="just"/>
            <a:r>
              <a:rPr lang="it-IT" sz="1800" dirty="0">
                <a:latin typeface="Tw Cen MT" panose="020B0602020104020603" pitchFamily="34" charset="0"/>
                <a:sym typeface="Twentieth Century"/>
              </a:rPr>
              <a:t>tutti i creditori aventi titolo o causa anteriore al momento in cui vengono effettuate le pubblicità disposte dal giudice </a:t>
            </a:r>
            <a:r>
              <a:rPr lang="it-IT" sz="1800" dirty="0" smtClean="0">
                <a:latin typeface="Tw Cen MT" panose="020B0602020104020603" pitchFamily="34" charset="0"/>
                <a:sym typeface="Twentieth Century"/>
              </a:rPr>
              <a:t>(ovvero </a:t>
            </a:r>
            <a:r>
              <a:rPr lang="it-IT" sz="1800" dirty="0">
                <a:latin typeface="Tw Cen MT" panose="020B0602020104020603" pitchFamily="34" charset="0"/>
                <a:sym typeface="Twentieth Century"/>
              </a:rPr>
              <a:t>dal momento del deposito del ricorso).</a:t>
            </a:r>
            <a:endParaRPr lang="it-IT" sz="1800" dirty="0">
              <a:latin typeface="Tw Cen MT" panose="020B0602020104020603" pitchFamily="34" charset="0"/>
            </a:endParaRPr>
          </a:p>
        </p:txBody>
      </p:sp>
      <p:sp>
        <p:nvSpPr>
          <p:cNvPr id="6" name="CasellaDiTesto 5"/>
          <p:cNvSpPr txBox="1"/>
          <p:nvPr/>
        </p:nvSpPr>
        <p:spPr>
          <a:xfrm>
            <a:off x="419101" y="2514598"/>
            <a:ext cx="2057400" cy="1323439"/>
          </a:xfrm>
          <a:prstGeom prst="rect">
            <a:avLst/>
          </a:prstGeom>
          <a:noFill/>
        </p:spPr>
        <p:txBody>
          <a:bodyPr wrap="square" rtlCol="0">
            <a:spAutoFit/>
          </a:bodyPr>
          <a:lstStyle/>
          <a:p>
            <a:pPr lvl="0" algn="just"/>
            <a:r>
              <a:rPr lang="it-IT" sz="1600" dirty="0" smtClean="0">
                <a:latin typeface="Tw Cen MT" panose="020B0602020104020603" pitchFamily="34" charset="0"/>
                <a:sym typeface="Twentieth Century"/>
              </a:rPr>
              <a:t>Eccezione: </a:t>
            </a:r>
            <a:r>
              <a:rPr lang="it-IT" sz="1600" dirty="0">
                <a:latin typeface="Tw Cen MT" panose="020B0602020104020603" pitchFamily="34" charset="0"/>
                <a:sym typeface="Twentieth Century"/>
              </a:rPr>
              <a:t>titolari di crediti impignorabili (art. 545 </a:t>
            </a:r>
            <a:r>
              <a:rPr lang="it-IT" sz="1600" dirty="0" err="1">
                <a:latin typeface="Tw Cen MT" panose="020B0602020104020603" pitchFamily="34" charset="0"/>
                <a:sym typeface="Twentieth Century"/>
              </a:rPr>
              <a:t>c.p.c</a:t>
            </a:r>
            <a:r>
              <a:rPr lang="it-IT" sz="1600" dirty="0" err="1" smtClean="0">
                <a:latin typeface="Tw Cen MT" panose="020B0602020104020603" pitchFamily="34" charset="0"/>
                <a:sym typeface="Twentieth Century"/>
              </a:rPr>
              <a:t>.</a:t>
            </a:r>
            <a:r>
              <a:rPr lang="it-IT" sz="1600" dirty="0" smtClean="0">
                <a:latin typeface="Tw Cen MT" panose="020B0602020104020603" pitchFamily="34" charset="0"/>
                <a:sym typeface="Twentieth Century"/>
              </a:rPr>
              <a:t>),  </a:t>
            </a:r>
            <a:r>
              <a:rPr lang="it-IT" sz="1600" dirty="0">
                <a:latin typeface="Tw Cen MT" panose="020B0602020104020603" pitchFamily="34" charset="0"/>
                <a:sym typeface="Twentieth Century"/>
              </a:rPr>
              <a:t>solo con riferimento alla disciplina dell’accordo </a:t>
            </a:r>
            <a:endParaRPr lang="it-IT" sz="1600" dirty="0">
              <a:latin typeface="Tw Cen MT" panose="020B0602020104020603" pitchFamily="34" charset="0"/>
            </a:endParaRPr>
          </a:p>
        </p:txBody>
      </p:sp>
      <p:sp>
        <p:nvSpPr>
          <p:cNvPr id="7" name="CasellaDiTesto 6"/>
          <p:cNvSpPr txBox="1"/>
          <p:nvPr/>
        </p:nvSpPr>
        <p:spPr>
          <a:xfrm>
            <a:off x="2674389" y="2514598"/>
            <a:ext cx="2628900" cy="4770537"/>
          </a:xfrm>
          <a:prstGeom prst="rect">
            <a:avLst/>
          </a:prstGeom>
          <a:noFill/>
        </p:spPr>
        <p:txBody>
          <a:bodyPr wrap="square" rtlCol="0">
            <a:spAutoFit/>
          </a:bodyPr>
          <a:lstStyle/>
          <a:p>
            <a:pPr lvl="0" algn="just"/>
            <a:r>
              <a:rPr lang="it-IT" sz="1600" dirty="0">
                <a:latin typeface="Tw Cen MT" panose="020B0602020104020603" pitchFamily="34" charset="0"/>
                <a:sym typeface="Twentieth Century"/>
              </a:rPr>
              <a:t>Il divieto si applica anche ai creditori fondiari, in quanto:</a:t>
            </a:r>
            <a:endParaRPr lang="it-IT" sz="1600" dirty="0">
              <a:latin typeface="Tw Cen MT" panose="020B0602020104020603" pitchFamily="34" charset="0"/>
            </a:endParaRPr>
          </a:p>
          <a:p>
            <a:pPr marL="285750" lvl="0" indent="-285750" algn="just">
              <a:buClr>
                <a:schemeClr val="dk1"/>
              </a:buClr>
              <a:buSzPts val="1800"/>
              <a:buFont typeface="Twentieth Century"/>
              <a:buChar char="-"/>
            </a:pPr>
            <a:r>
              <a:rPr lang="it-IT" sz="1600" dirty="0">
                <a:latin typeface="Tw Cen MT" panose="020B0602020104020603" pitchFamily="34" charset="0"/>
                <a:sym typeface="Twentieth Century"/>
              </a:rPr>
              <a:t>l’art. 41 TUB, che riserva al creditore fondiario un privilegio procedimentale limitato al fallimento, è norma di stretta interpretazione;</a:t>
            </a:r>
            <a:endParaRPr lang="it-IT" sz="1600" dirty="0">
              <a:latin typeface="Tw Cen MT" panose="020B0602020104020603" pitchFamily="34" charset="0"/>
            </a:endParaRPr>
          </a:p>
          <a:p>
            <a:pPr marL="285750" lvl="0" indent="-285750" algn="just">
              <a:buClr>
                <a:schemeClr val="dk1"/>
              </a:buClr>
              <a:buSzPts val="1800"/>
              <a:buFont typeface="Twentieth Century"/>
              <a:buChar char="-"/>
            </a:pPr>
            <a:r>
              <a:rPr lang="it-IT" sz="1600" dirty="0">
                <a:latin typeface="Tw Cen MT" panose="020B0602020104020603" pitchFamily="34" charset="0"/>
                <a:sym typeface="Twentieth Century"/>
              </a:rPr>
              <a:t>nelle procedure regolate dalla L. 3/2012 non vi è alcun rinvio all’art. 51 L.F. e non sono previste deroghe al principio di assoluta prevalenza della procedura concorsuale.</a:t>
            </a:r>
            <a:endParaRPr lang="it-IT" sz="1600" dirty="0">
              <a:latin typeface="Tw Cen MT" panose="020B0602020104020603" pitchFamily="34" charset="0"/>
            </a:endParaRPr>
          </a:p>
          <a:p>
            <a:pPr lvl="0"/>
            <a:r>
              <a:rPr lang="it-IT" sz="1600" dirty="0">
                <a:latin typeface="Tw Cen MT" panose="020B0602020104020603" pitchFamily="34" charset="0"/>
                <a:sym typeface="Twentieth Century"/>
              </a:rPr>
              <a:t>( </a:t>
            </a:r>
            <a:r>
              <a:rPr lang="it-IT" sz="1600" dirty="0" err="1">
                <a:latin typeface="Tw Cen MT" panose="020B0602020104020603" pitchFamily="34" charset="0"/>
                <a:sym typeface="Twentieth Century"/>
              </a:rPr>
              <a:t>Trib</a:t>
            </a:r>
            <a:r>
              <a:rPr lang="it-IT" sz="1600" dirty="0">
                <a:latin typeface="Tw Cen MT" panose="020B0602020104020603" pitchFamily="34" charset="0"/>
                <a:sym typeface="Twentieth Century"/>
              </a:rPr>
              <a:t>. Modena, 1.6.2017; </a:t>
            </a:r>
            <a:r>
              <a:rPr lang="it-IT" sz="1600" dirty="0" err="1">
                <a:latin typeface="Tw Cen MT" panose="020B0602020104020603" pitchFamily="34" charset="0"/>
                <a:sym typeface="Twentieth Century"/>
              </a:rPr>
              <a:t>Trib</a:t>
            </a:r>
            <a:r>
              <a:rPr lang="it-IT" sz="1600" dirty="0">
                <a:latin typeface="Tw Cen MT" panose="020B0602020104020603" pitchFamily="34" charset="0"/>
                <a:sym typeface="Twentieth Century"/>
              </a:rPr>
              <a:t>. Mantova, 22.12.2017)</a:t>
            </a:r>
            <a:endParaRPr lang="it-IT" sz="1600" dirty="0">
              <a:latin typeface="Tw Cen MT" panose="020B0602020104020603" pitchFamily="34" charset="0"/>
            </a:endParaRPr>
          </a:p>
          <a:p>
            <a:pPr lvl="0"/>
            <a:endParaRPr lang="it-IT" sz="1600" dirty="0">
              <a:latin typeface="Tw Cen MT" panose="020B0602020104020603" pitchFamily="34" charset="0"/>
              <a:sym typeface="Twentieth Century"/>
            </a:endParaRPr>
          </a:p>
          <a:p>
            <a:pPr lvl="0"/>
            <a:endParaRPr lang="it-IT" sz="1600" u="sng" dirty="0">
              <a:solidFill>
                <a:schemeClr val="dk1"/>
              </a:solidFill>
              <a:latin typeface="Twentieth Century"/>
              <a:ea typeface="Twentieth Century"/>
              <a:cs typeface="Twentieth Century"/>
              <a:sym typeface="Twentieth Century"/>
            </a:endParaRPr>
          </a:p>
        </p:txBody>
      </p:sp>
      <p:sp>
        <p:nvSpPr>
          <p:cNvPr id="8" name="CasellaDiTesto 7"/>
          <p:cNvSpPr txBox="1"/>
          <p:nvPr/>
        </p:nvSpPr>
        <p:spPr>
          <a:xfrm>
            <a:off x="6268925" y="1265495"/>
            <a:ext cx="2301766" cy="646331"/>
          </a:xfrm>
          <a:prstGeom prst="rect">
            <a:avLst/>
          </a:prstGeom>
          <a:noFill/>
        </p:spPr>
        <p:txBody>
          <a:bodyPr wrap="square" rtlCol="0">
            <a:spAutoFit/>
          </a:bodyPr>
          <a:lstStyle/>
          <a:p>
            <a:r>
              <a:rPr lang="it-IT" sz="1800" dirty="0" smtClean="0">
                <a:latin typeface="Tw Cen MT" panose="020B0602020104020603" pitchFamily="34" charset="0"/>
              </a:rPr>
              <a:t>Per i creditori con causa o titolo anteriore</a:t>
            </a:r>
            <a:endParaRPr lang="it-IT" sz="1800" dirty="0">
              <a:latin typeface="Tw Cen MT" panose="020B0602020104020603" pitchFamily="34" charset="0"/>
            </a:endParaRPr>
          </a:p>
        </p:txBody>
      </p:sp>
      <p:sp>
        <p:nvSpPr>
          <p:cNvPr id="9" name="CasellaDiTesto 8"/>
          <p:cNvSpPr txBox="1"/>
          <p:nvPr/>
        </p:nvSpPr>
        <p:spPr>
          <a:xfrm>
            <a:off x="6368938" y="3376372"/>
            <a:ext cx="2101740" cy="923330"/>
          </a:xfrm>
          <a:prstGeom prst="rect">
            <a:avLst/>
          </a:prstGeom>
          <a:noFill/>
        </p:spPr>
        <p:txBody>
          <a:bodyPr wrap="square" rtlCol="0">
            <a:spAutoFit/>
          </a:bodyPr>
          <a:lstStyle/>
          <a:p>
            <a:r>
              <a:rPr lang="it-IT" sz="1800" dirty="0" smtClean="0">
                <a:latin typeface="Tw Cen MT" panose="020B0602020104020603" pitchFamily="34" charset="0"/>
              </a:rPr>
              <a:t>Per i creditori con causa o titolo posteriore</a:t>
            </a:r>
            <a:endParaRPr lang="it-IT" sz="1800" dirty="0">
              <a:latin typeface="Tw Cen MT" panose="020B0602020104020603" pitchFamily="34" charset="0"/>
            </a:endParaRPr>
          </a:p>
        </p:txBody>
      </p:sp>
      <p:sp>
        <p:nvSpPr>
          <p:cNvPr id="10" name="CasellaDiTesto 9"/>
          <p:cNvSpPr txBox="1"/>
          <p:nvPr/>
        </p:nvSpPr>
        <p:spPr>
          <a:xfrm>
            <a:off x="8668566" y="1220335"/>
            <a:ext cx="3286126" cy="1815882"/>
          </a:xfrm>
          <a:prstGeom prst="rect">
            <a:avLst/>
          </a:prstGeom>
          <a:noFill/>
        </p:spPr>
        <p:txBody>
          <a:bodyPr wrap="square" rtlCol="0">
            <a:spAutoFit/>
          </a:bodyPr>
          <a:lstStyle/>
          <a:p>
            <a:r>
              <a:rPr lang="it-IT" sz="1600" dirty="0" smtClean="0">
                <a:latin typeface="Tw Cen MT" panose="020B0602020104020603" pitchFamily="34" charset="0"/>
                <a:sym typeface="Twentieth Century"/>
              </a:rPr>
              <a:t>Tutto il patrimonio del debitore, </a:t>
            </a:r>
            <a:r>
              <a:rPr lang="it-IT" sz="1600" dirty="0">
                <a:latin typeface="Tw Cen MT" panose="020B0602020104020603" pitchFamily="34" charset="0"/>
                <a:sym typeface="Twentieth Century"/>
              </a:rPr>
              <a:t>fintantoché gli effetti dell’accordo o dell’omologazione del piano del consumatore non cessino eventualmente per il verificarsi di alcuno degli eventi previsti dagli artt. 11, 12 comma IV e 14bis.</a:t>
            </a:r>
            <a:endParaRPr lang="it-IT" sz="1600" dirty="0">
              <a:latin typeface="Tw Cen MT" panose="020B0602020104020603" pitchFamily="34" charset="0"/>
            </a:endParaRPr>
          </a:p>
        </p:txBody>
      </p:sp>
      <p:sp>
        <p:nvSpPr>
          <p:cNvPr id="11" name="CasellaDiTesto 10"/>
          <p:cNvSpPr txBox="1"/>
          <p:nvPr/>
        </p:nvSpPr>
        <p:spPr>
          <a:xfrm>
            <a:off x="8668566" y="3376372"/>
            <a:ext cx="3523433" cy="1077218"/>
          </a:xfrm>
          <a:prstGeom prst="rect">
            <a:avLst/>
          </a:prstGeom>
          <a:noFill/>
        </p:spPr>
        <p:txBody>
          <a:bodyPr wrap="square" rtlCol="0">
            <a:spAutoFit/>
          </a:bodyPr>
          <a:lstStyle/>
          <a:p>
            <a:r>
              <a:rPr lang="it-IT" sz="1600" dirty="0" smtClean="0">
                <a:latin typeface="Tw Cen MT" panose="020B0602020104020603" pitchFamily="34" charset="0"/>
              </a:rPr>
              <a:t>Accordo/piano del consumatore: </a:t>
            </a:r>
          </a:p>
          <a:p>
            <a:r>
              <a:rPr lang="it-IT" sz="1600" dirty="0" smtClean="0">
                <a:latin typeface="Tw Cen MT" panose="020B0602020104020603" pitchFamily="34" charset="0"/>
              </a:rPr>
              <a:t>I BENI OGGETTO DEL PIANO</a:t>
            </a:r>
          </a:p>
          <a:p>
            <a:r>
              <a:rPr lang="it-IT" sz="1600" dirty="0" smtClean="0">
                <a:latin typeface="Tw Cen MT" panose="020B0602020104020603" pitchFamily="34" charset="0"/>
              </a:rPr>
              <a:t>Sono aggredibili i beni per i quali non è prevista la cessione in sede concorsuale </a:t>
            </a:r>
            <a:endParaRPr lang="it-IT" sz="1600" dirty="0">
              <a:latin typeface="Tw Cen MT" panose="020B0602020104020603" pitchFamily="34" charset="0"/>
            </a:endParaRPr>
          </a:p>
        </p:txBody>
      </p:sp>
      <p:sp>
        <p:nvSpPr>
          <p:cNvPr id="12" name="CasellaDiTesto 11"/>
          <p:cNvSpPr txBox="1"/>
          <p:nvPr/>
        </p:nvSpPr>
        <p:spPr>
          <a:xfrm>
            <a:off x="8686798" y="4559796"/>
            <a:ext cx="3286125" cy="2062103"/>
          </a:xfrm>
          <a:prstGeom prst="rect">
            <a:avLst/>
          </a:prstGeom>
          <a:noFill/>
        </p:spPr>
        <p:txBody>
          <a:bodyPr wrap="square" rtlCol="0">
            <a:spAutoFit/>
          </a:bodyPr>
          <a:lstStyle/>
          <a:p>
            <a:r>
              <a:rPr lang="it-IT" sz="1600" dirty="0" smtClean="0">
                <a:latin typeface="Tw Cen MT" panose="020B0602020104020603" pitchFamily="34" charset="0"/>
              </a:rPr>
              <a:t>Liquidazione:</a:t>
            </a:r>
          </a:p>
          <a:p>
            <a:r>
              <a:rPr lang="it-IT" sz="1600" dirty="0" smtClean="0">
                <a:latin typeface="Tw Cen MT" panose="020B0602020104020603" pitchFamily="34" charset="0"/>
              </a:rPr>
              <a:t>L’INTERO PATRIMONIO DEL DEBITORE (art. 14 </a:t>
            </a:r>
            <a:r>
              <a:rPr lang="it-IT" sz="1600" dirty="0" err="1" smtClean="0">
                <a:latin typeface="Tw Cen MT" panose="020B0602020104020603" pitchFamily="34" charset="0"/>
              </a:rPr>
              <a:t>duodecies</a:t>
            </a:r>
            <a:r>
              <a:rPr lang="it-IT" sz="1600" dirty="0" smtClean="0">
                <a:latin typeface="Tw Cen MT" panose="020B0602020104020603" pitchFamily="34" charset="0"/>
              </a:rPr>
              <a:t>)</a:t>
            </a:r>
            <a:r>
              <a:rPr lang="it-IT" sz="1600" dirty="0" smtClean="0">
                <a:latin typeface="Tw Cen MT" panose="020B0602020104020603" pitchFamily="34" charset="0"/>
                <a:sym typeface="Twentieth Century"/>
              </a:rPr>
              <a:t>, </a:t>
            </a:r>
            <a:r>
              <a:rPr lang="it-IT" sz="1600" dirty="0">
                <a:latin typeface="Tw Cen MT" panose="020B0602020104020603" pitchFamily="34" charset="0"/>
                <a:sym typeface="Twentieth Century"/>
              </a:rPr>
              <a:t>comprensivo di tutti i beni sopravvenuti nei quattro anni successivi al deposito della </a:t>
            </a:r>
            <a:r>
              <a:rPr lang="it-IT" sz="1600" dirty="0" smtClean="0">
                <a:latin typeface="Tw Cen MT" panose="020B0602020104020603" pitchFamily="34" charset="0"/>
                <a:sym typeface="Twentieth Century"/>
              </a:rPr>
              <a:t>domanda e </a:t>
            </a:r>
            <a:r>
              <a:rPr lang="it-IT" sz="1600" dirty="0">
                <a:latin typeface="Tw Cen MT" panose="020B0602020104020603" pitchFamily="34" charset="0"/>
                <a:sym typeface="Twentieth Century"/>
              </a:rPr>
              <a:t>pertanto anche i redditi  conseguiti in tale lasso di </a:t>
            </a:r>
            <a:r>
              <a:rPr lang="it-IT" sz="1600" dirty="0" smtClean="0">
                <a:latin typeface="Tw Cen MT" panose="020B0602020104020603" pitchFamily="34" charset="0"/>
                <a:sym typeface="Twentieth Century"/>
              </a:rPr>
              <a:t>tempo (artt. 14ter e 14undecies</a:t>
            </a:r>
            <a:endParaRPr lang="it-IT" sz="1600" dirty="0">
              <a:latin typeface="Tw Cen MT" panose="020B0602020104020603" pitchFamily="34" charset="0"/>
            </a:endParaRPr>
          </a:p>
        </p:txBody>
      </p:sp>
    </p:spTree>
    <p:extLst>
      <p:ext uri="{BB962C8B-B14F-4D97-AF65-F5344CB8AC3E}">
        <p14:creationId xmlns:p14="http://schemas.microsoft.com/office/powerpoint/2010/main" val="105588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88426" y="2063025"/>
            <a:ext cx="9782175" cy="4380686"/>
          </a:xfrm>
          <a:prstGeom prst="rect">
            <a:avLst/>
          </a:prstGeom>
        </p:spPr>
        <p:txBody>
          <a:bodyPr wrap="square">
            <a:spAutoFit/>
          </a:bodyPr>
          <a:lstStyle/>
          <a:p>
            <a:pPr indent="-114300" algn="just">
              <a:buClr>
                <a:schemeClr val="dk1"/>
              </a:buClr>
              <a:buSzPts val="1800"/>
              <a:buFont typeface="Twentieth Century"/>
              <a:buChar char="•"/>
            </a:pPr>
            <a:r>
              <a:rPr lang="it-IT" sz="1800" dirty="0" smtClean="0">
                <a:latin typeface="Tw Cen MT" panose="020B0602020104020603" pitchFamily="34" charset="0"/>
                <a:sym typeface="Twentieth Century"/>
              </a:rPr>
              <a:t>CONVOCA</a:t>
            </a:r>
            <a:r>
              <a:rPr lang="it-IT" sz="1800" dirty="0" smtClean="0">
                <a:solidFill>
                  <a:schemeClr val="dk1"/>
                </a:solidFill>
                <a:latin typeface="Twentieth Century"/>
                <a:ea typeface="Twentieth Century"/>
                <a:cs typeface="Twentieth Century"/>
                <a:sym typeface="Twentieth Century"/>
              </a:rPr>
              <a:t> </a:t>
            </a:r>
            <a:r>
              <a:rPr lang="it-IT" sz="1800" dirty="0" smtClean="0">
                <a:latin typeface="Tw Cen MT" panose="020B0602020104020603" pitchFamily="34" charset="0"/>
                <a:sym typeface="Twentieth Century"/>
              </a:rPr>
              <a:t>LE PARTI per </a:t>
            </a:r>
            <a:r>
              <a:rPr lang="it-IT" sz="1800" dirty="0">
                <a:latin typeface="Tw Cen MT" panose="020B0602020104020603" pitchFamily="34" charset="0"/>
                <a:sym typeface="Twentieth Century"/>
              </a:rPr>
              <a:t>consentire ai creditori di dedurre eventuali circostanze impeditive alla sospensione </a:t>
            </a:r>
          </a:p>
          <a:p>
            <a:pPr indent="-114300" algn="just">
              <a:buClr>
                <a:schemeClr val="dk1"/>
              </a:buClr>
              <a:buSzPts val="1800"/>
              <a:buFont typeface="Twentieth Century"/>
              <a:buChar char="•"/>
            </a:pPr>
            <a:r>
              <a:rPr lang="it-IT" sz="1800" dirty="0" smtClean="0">
                <a:latin typeface="Tw Cen MT" panose="020B0602020104020603" pitchFamily="34" charset="0"/>
                <a:sym typeface="Twentieth Century"/>
              </a:rPr>
              <a:t>DICHIARA LA «TEMPORANEA IMPROSEGUIBILITÀ» dell’esecuzione (art. 623 </a:t>
            </a:r>
            <a:r>
              <a:rPr lang="it-IT" sz="1800" dirty="0" err="1">
                <a:latin typeface="Tw Cen MT" panose="020B0602020104020603" pitchFamily="34" charset="0"/>
                <a:sym typeface="Twentieth Century"/>
              </a:rPr>
              <a:t>c.p.c.</a:t>
            </a:r>
            <a:r>
              <a:rPr lang="it-IT" sz="1800" dirty="0">
                <a:latin typeface="Tw Cen MT" panose="020B0602020104020603" pitchFamily="34" charset="0"/>
                <a:sym typeface="Twentieth Century"/>
              </a:rPr>
              <a:t> </a:t>
            </a:r>
            <a:r>
              <a:rPr lang="it-IT" sz="1800" dirty="0" smtClean="0">
                <a:latin typeface="Tw Cen MT" panose="020B0602020104020603" pitchFamily="34" charset="0"/>
                <a:sym typeface="Twentieth Century"/>
              </a:rPr>
              <a:t>- sospensione </a:t>
            </a:r>
            <a:r>
              <a:rPr lang="it-IT" sz="1800" dirty="0">
                <a:latin typeface="Tw Cen MT" panose="020B0602020104020603" pitchFamily="34" charset="0"/>
                <a:sym typeface="Twentieth Century"/>
              </a:rPr>
              <a:t>necessaria meramente </a:t>
            </a:r>
            <a:r>
              <a:rPr lang="it-IT" sz="1800" dirty="0" smtClean="0">
                <a:latin typeface="Tw Cen MT" panose="020B0602020104020603" pitchFamily="34" charset="0"/>
                <a:sym typeface="Twentieth Century"/>
              </a:rPr>
              <a:t>ricognitiva)</a:t>
            </a:r>
            <a:endParaRPr lang="it-IT" sz="1800" dirty="0">
              <a:latin typeface="Tw Cen MT" panose="020B0602020104020603" pitchFamily="34" charset="0"/>
            </a:endParaRPr>
          </a:p>
          <a:p>
            <a:pPr lvl="0" indent="-114300" algn="just">
              <a:spcBef>
                <a:spcPts val="800"/>
              </a:spcBef>
              <a:buClr>
                <a:schemeClr val="dk1"/>
              </a:buClr>
              <a:buSzPts val="1800"/>
              <a:buFont typeface="Twentieth Century"/>
              <a:buChar char="•"/>
            </a:pPr>
            <a:r>
              <a:rPr lang="it-IT" sz="1800" dirty="0">
                <a:latin typeface="Tw Cen MT" panose="020B0602020104020603" pitchFamily="34" charset="0"/>
                <a:sym typeface="Twentieth Century"/>
              </a:rPr>
              <a:t> NON ORDINA LA CANCELLAZIONE DELLA TRASCRIZIONE DEL PIGNORAMENTO </a:t>
            </a:r>
          </a:p>
          <a:p>
            <a:pPr lvl="0" indent="-114300" algn="just">
              <a:spcBef>
                <a:spcPts val="800"/>
              </a:spcBef>
              <a:buClr>
                <a:schemeClr val="dk1"/>
              </a:buClr>
              <a:buSzPts val="1800"/>
              <a:buFont typeface="Twentieth Century"/>
              <a:buChar char="•"/>
            </a:pPr>
            <a:r>
              <a:rPr lang="it-IT" sz="1800" dirty="0" smtClean="0">
                <a:latin typeface="Tw Cen MT" panose="020B0602020104020603" pitchFamily="34" charset="0"/>
                <a:sym typeface="Twentieth Century"/>
              </a:rPr>
              <a:t>LIQUIDA i compensi e le spese degli ausiliari </a:t>
            </a:r>
            <a:r>
              <a:rPr lang="it-IT" sz="1800" dirty="0">
                <a:latin typeface="Tw Cen MT" panose="020B0602020104020603" pitchFamily="34" charset="0"/>
                <a:sym typeface="Twentieth Century"/>
              </a:rPr>
              <a:t>e li pone a carico del creditore procedente a titolo di anticipazione ex art. 8 D.P.R. 115/2002 (cfr. </a:t>
            </a:r>
            <a:r>
              <a:rPr lang="it-IT" sz="1800" dirty="0" err="1">
                <a:latin typeface="Tw Cen MT" panose="020B0602020104020603" pitchFamily="34" charset="0"/>
                <a:sym typeface="Twentieth Century"/>
              </a:rPr>
              <a:t>Cass</a:t>
            </a:r>
            <a:r>
              <a:rPr lang="it-IT" sz="1800" dirty="0">
                <a:latin typeface="Tw Cen MT" panose="020B0602020104020603" pitchFamily="34" charset="0"/>
                <a:sym typeface="Twentieth Century"/>
              </a:rPr>
              <a:t>. 18.12.2015, n. 25585)</a:t>
            </a:r>
            <a:endParaRPr lang="it-IT" sz="1800" dirty="0">
              <a:latin typeface="Tw Cen MT" panose="020B0602020104020603" pitchFamily="34" charset="0"/>
            </a:endParaRPr>
          </a:p>
          <a:p>
            <a:pPr lvl="0" indent="-114300" algn="just">
              <a:spcBef>
                <a:spcPts val="800"/>
              </a:spcBef>
              <a:buClr>
                <a:schemeClr val="dk1"/>
              </a:buClr>
              <a:buSzPts val="1800"/>
              <a:buFont typeface="Twentieth Century"/>
              <a:buChar char="•"/>
            </a:pPr>
            <a:r>
              <a:rPr lang="it-IT" sz="1800" dirty="0">
                <a:latin typeface="Tw Cen MT" panose="020B0602020104020603" pitchFamily="34" charset="0"/>
                <a:sym typeface="Twentieth Century"/>
              </a:rPr>
              <a:t> EMETTE IL DECRETO DI TRASFERIMENTO </a:t>
            </a:r>
            <a:r>
              <a:rPr lang="it-IT" sz="1800" dirty="0" smtClean="0">
                <a:latin typeface="Tw Cen MT" panose="020B0602020104020603" pitchFamily="34" charset="0"/>
                <a:sym typeface="Twentieth Century"/>
              </a:rPr>
              <a:t>qualora il bene sia </a:t>
            </a:r>
            <a:r>
              <a:rPr lang="it-IT" sz="1800" dirty="0" err="1" smtClean="0">
                <a:latin typeface="Tw Cen MT" panose="020B0602020104020603" pitchFamily="34" charset="0"/>
                <a:sym typeface="Twentieth Century"/>
              </a:rPr>
              <a:t>gia’</a:t>
            </a:r>
            <a:r>
              <a:rPr lang="it-IT" sz="1800" dirty="0" smtClean="0">
                <a:latin typeface="Tw Cen MT" panose="020B0602020104020603" pitchFamily="34" charset="0"/>
                <a:sym typeface="Twentieth Century"/>
              </a:rPr>
              <a:t> stato aggiudicato (</a:t>
            </a:r>
            <a:r>
              <a:rPr lang="it-IT" sz="1800" dirty="0">
                <a:latin typeface="Tw Cen MT" panose="020B0602020104020603" pitchFamily="34" charset="0"/>
                <a:sym typeface="Twentieth Century"/>
              </a:rPr>
              <a:t>art. 187bis </a:t>
            </a:r>
            <a:r>
              <a:rPr lang="it-IT" sz="1800" dirty="0" err="1">
                <a:latin typeface="Tw Cen MT" panose="020B0602020104020603" pitchFamily="34" charset="0"/>
                <a:sym typeface="Twentieth Century"/>
              </a:rPr>
              <a:t>disp</a:t>
            </a:r>
            <a:r>
              <a:rPr lang="it-IT" sz="1800" dirty="0">
                <a:latin typeface="Tw Cen MT" panose="020B0602020104020603" pitchFamily="34" charset="0"/>
                <a:sym typeface="Twentieth Century"/>
              </a:rPr>
              <a:t>. </a:t>
            </a:r>
            <a:r>
              <a:rPr lang="it-IT" sz="1800" dirty="0" err="1">
                <a:latin typeface="Tw Cen MT" panose="020B0602020104020603" pitchFamily="34" charset="0"/>
                <a:sym typeface="Twentieth Century"/>
              </a:rPr>
              <a:t>att</a:t>
            </a:r>
            <a:r>
              <a:rPr lang="it-IT" sz="1800" dirty="0">
                <a:latin typeface="Tw Cen MT" panose="020B0602020104020603" pitchFamily="34" charset="0"/>
                <a:sym typeface="Twentieth Century"/>
              </a:rPr>
              <a:t>. </a:t>
            </a:r>
            <a:r>
              <a:rPr lang="it-IT" sz="1800" dirty="0" err="1">
                <a:latin typeface="Tw Cen MT" panose="020B0602020104020603" pitchFamily="34" charset="0"/>
                <a:sym typeface="Twentieth Century"/>
              </a:rPr>
              <a:t>c.p.c.</a:t>
            </a:r>
            <a:r>
              <a:rPr lang="it-IT" sz="1800" dirty="0">
                <a:latin typeface="Tw Cen MT" panose="020B0602020104020603" pitchFamily="34" charset="0"/>
                <a:sym typeface="Twentieth Century"/>
              </a:rPr>
              <a:t>);</a:t>
            </a:r>
          </a:p>
          <a:p>
            <a:pPr lvl="0" indent="-114300" algn="just">
              <a:spcBef>
                <a:spcPts val="800"/>
              </a:spcBef>
              <a:buClr>
                <a:schemeClr val="dk1"/>
              </a:buClr>
              <a:buSzPts val="1800"/>
              <a:buFont typeface="Twentieth Century"/>
              <a:buChar char="•"/>
            </a:pPr>
            <a:r>
              <a:rPr lang="it-IT" sz="1800" dirty="0" smtClean="0">
                <a:latin typeface="Tw Cen MT" panose="020B0602020104020603" pitchFamily="34" charset="0"/>
                <a:sym typeface="Twentieth Century"/>
              </a:rPr>
              <a:t>NON </a:t>
            </a:r>
            <a:r>
              <a:rPr lang="it-IT" sz="1800" dirty="0">
                <a:latin typeface="Tw Cen MT" panose="020B0602020104020603" pitchFamily="34" charset="0"/>
                <a:sym typeface="Twentieth Century"/>
              </a:rPr>
              <a:t>DISTRIBUISCE il ricavato della vendita tra i creditori nell’espropriazione individuale, ostandovi </a:t>
            </a:r>
            <a:r>
              <a:rPr lang="it-IT" sz="1800" dirty="0" smtClean="0">
                <a:latin typeface="Tw Cen MT" panose="020B0602020104020603" pitchFamily="34" charset="0"/>
                <a:sym typeface="Twentieth Century"/>
              </a:rPr>
              <a:t>la sospensione</a:t>
            </a:r>
            <a:r>
              <a:rPr lang="it-IT" sz="1800" dirty="0">
                <a:latin typeface="Tw Cen MT" panose="020B0602020104020603" pitchFamily="34" charset="0"/>
                <a:sym typeface="Twentieth Century"/>
              </a:rPr>
              <a:t>.</a:t>
            </a:r>
            <a:endParaRPr lang="it-IT" sz="1800" dirty="0">
              <a:latin typeface="Tw Cen MT" panose="020B0602020104020603" pitchFamily="34" charset="0"/>
            </a:endParaRPr>
          </a:p>
          <a:p>
            <a:pPr lvl="0" algn="just"/>
            <a:r>
              <a:rPr lang="it-IT" sz="1800" dirty="0">
                <a:latin typeface="Tw Cen MT" panose="020B0602020104020603" pitchFamily="34" charset="0"/>
                <a:sym typeface="Twentieth Century"/>
              </a:rPr>
              <a:t>  Qualora l’accordo o il piano del consumatore vengano omologati, il prezzo sarà rimesso al liquidatore nominato ai sensi dell’art. 13. </a:t>
            </a:r>
            <a:r>
              <a:rPr lang="it-IT" sz="1800" dirty="0" smtClean="0">
                <a:latin typeface="Tw Cen MT" panose="020B0602020104020603" pitchFamily="34" charset="0"/>
                <a:sym typeface="Twentieth Century"/>
              </a:rPr>
              <a:t> </a:t>
            </a:r>
            <a:r>
              <a:rPr lang="it-IT" sz="1800" dirty="0">
                <a:latin typeface="Tw Cen MT" panose="020B0602020104020603" pitchFamily="34" charset="0"/>
                <a:sym typeface="Twentieth Century"/>
              </a:rPr>
              <a:t>In ipotesi di liquidazione del patrimonio, il ricavato deve essere consegnato al liquidatore per l’esecuzione del programma ex art. 14novies</a:t>
            </a:r>
            <a:r>
              <a:rPr lang="it-IT" sz="1800" dirty="0" smtClean="0">
                <a:solidFill>
                  <a:schemeClr val="dk1"/>
                </a:solidFill>
                <a:latin typeface="Twentieth Century"/>
                <a:ea typeface="Twentieth Century"/>
                <a:cs typeface="Twentieth Century"/>
                <a:sym typeface="Twentieth Century"/>
              </a:rPr>
              <a:t>.</a:t>
            </a:r>
            <a:endParaRPr lang="it-IT" sz="1800" dirty="0">
              <a:latin typeface="Tw Cen MT" panose="020B0602020104020603" pitchFamily="34" charset="0"/>
            </a:endParaRPr>
          </a:p>
        </p:txBody>
      </p:sp>
      <p:sp>
        <p:nvSpPr>
          <p:cNvPr id="4" name="CasellaDiTesto 3"/>
          <p:cNvSpPr txBox="1"/>
          <p:nvPr/>
        </p:nvSpPr>
        <p:spPr>
          <a:xfrm>
            <a:off x="3421118" y="1539636"/>
            <a:ext cx="7827579" cy="400110"/>
          </a:xfrm>
          <a:prstGeom prst="rect">
            <a:avLst/>
          </a:prstGeom>
          <a:noFill/>
        </p:spPr>
        <p:txBody>
          <a:bodyPr wrap="square" rtlCol="0">
            <a:spAutoFit/>
          </a:bodyPr>
          <a:lstStyle/>
          <a:p>
            <a:pPr algn="ctr"/>
            <a:r>
              <a:rPr lang="it-IT" sz="2000" b="1" dirty="0" smtClean="0">
                <a:latin typeface="Tw Cen MT" panose="020B0602020104020603" pitchFamily="34" charset="0"/>
              </a:rPr>
              <a:t>I PROVVEDIMENTI DEL G.E.</a:t>
            </a:r>
            <a:endParaRPr lang="it-IT" sz="2000" b="1" dirty="0">
              <a:latin typeface="Tw Cen MT" panose="020B0602020104020603" pitchFamily="34" charset="0"/>
            </a:endParaRPr>
          </a:p>
        </p:txBody>
      </p:sp>
      <p:sp>
        <p:nvSpPr>
          <p:cNvPr id="5" name="CasellaDiTesto 4"/>
          <p:cNvSpPr txBox="1"/>
          <p:nvPr/>
        </p:nvSpPr>
        <p:spPr>
          <a:xfrm>
            <a:off x="266700" y="390525"/>
            <a:ext cx="4683672" cy="1400383"/>
          </a:xfrm>
          <a:prstGeom prst="rect">
            <a:avLst/>
          </a:prstGeom>
          <a:noFill/>
          <a:ln w="12700">
            <a:solidFill>
              <a:schemeClr val="tx1"/>
            </a:solidFill>
          </a:ln>
        </p:spPr>
        <p:txBody>
          <a:bodyPr wrap="square" rtlCol="0">
            <a:spAutoFit/>
          </a:bodyPr>
          <a:lstStyle/>
          <a:p>
            <a:pPr lvl="0" algn="just"/>
            <a:r>
              <a:rPr lang="it-IT" sz="1700" u="sng" dirty="0" smtClean="0">
                <a:latin typeface="Tw Cen MT" panose="020B0602020104020603" pitchFamily="34" charset="0"/>
                <a:sym typeface="Twentieth Century"/>
              </a:rPr>
              <a:t>Con</a:t>
            </a:r>
            <a:r>
              <a:rPr lang="it-IT" sz="1700" u="sng" dirty="0" smtClean="0">
                <a:solidFill>
                  <a:schemeClr val="dk1"/>
                </a:solidFill>
                <a:latin typeface="Twentieth Century"/>
                <a:sym typeface="Twentieth Century"/>
              </a:rPr>
              <a:t> </a:t>
            </a:r>
            <a:r>
              <a:rPr lang="it-IT" sz="1700" u="sng" dirty="0" smtClean="0">
                <a:latin typeface="Tw Cen MT" panose="020B0602020104020603" pitchFamily="34" charset="0"/>
                <a:sym typeface="Twentieth Century"/>
              </a:rPr>
              <a:t>quali </a:t>
            </a:r>
            <a:r>
              <a:rPr lang="it-IT" sz="1700" u="sng" dirty="0">
                <a:latin typeface="Tw Cen MT" panose="020B0602020104020603" pitchFamily="34" charset="0"/>
                <a:sym typeface="Twentieth Century"/>
              </a:rPr>
              <a:t>strumenti può essere fatto valere il divieto di azioni esecutive?</a:t>
            </a:r>
          </a:p>
          <a:p>
            <a:pPr lvl="0" algn="just"/>
            <a:r>
              <a:rPr lang="it-IT" sz="1700" dirty="0">
                <a:latin typeface="Tw Cen MT" panose="020B0602020104020603" pitchFamily="34" charset="0"/>
                <a:sym typeface="Twentieth Century"/>
              </a:rPr>
              <a:t> </a:t>
            </a:r>
            <a:endParaRPr lang="it-IT" sz="1700" dirty="0">
              <a:latin typeface="Tw Cen MT" panose="020B0602020104020603" pitchFamily="34" charset="0"/>
            </a:endParaRPr>
          </a:p>
          <a:p>
            <a:pPr lvl="0" algn="just"/>
            <a:r>
              <a:rPr lang="it-IT" sz="1700" dirty="0">
                <a:latin typeface="Tw Cen MT" panose="020B0602020104020603" pitchFamily="34" charset="0"/>
                <a:sym typeface="Twentieth Century"/>
              </a:rPr>
              <a:t>opposizione a precetto ex art. 615 comma I </a:t>
            </a:r>
            <a:r>
              <a:rPr lang="it-IT" sz="1700" dirty="0" err="1">
                <a:latin typeface="Tw Cen MT" panose="020B0602020104020603" pitchFamily="34" charset="0"/>
                <a:sym typeface="Twentieth Century"/>
              </a:rPr>
              <a:t>c.p.c.</a:t>
            </a:r>
            <a:r>
              <a:rPr lang="it-IT" sz="1700" dirty="0">
                <a:latin typeface="Tw Cen MT" panose="020B0602020104020603" pitchFamily="34" charset="0"/>
                <a:sym typeface="Twentieth Century"/>
              </a:rPr>
              <a:t>. </a:t>
            </a:r>
            <a:endParaRPr lang="it-IT" sz="1700" dirty="0">
              <a:latin typeface="Tw Cen MT" panose="020B0602020104020603" pitchFamily="34" charset="0"/>
            </a:endParaRPr>
          </a:p>
          <a:p>
            <a:pPr lvl="0" algn="just"/>
            <a:r>
              <a:rPr lang="it-IT" sz="1700" dirty="0">
                <a:latin typeface="Tw Cen MT" panose="020B0602020104020603" pitchFamily="34" charset="0"/>
                <a:sym typeface="Twentieth Century"/>
              </a:rPr>
              <a:t>istanza ex art. 486 </a:t>
            </a:r>
            <a:r>
              <a:rPr lang="it-IT" sz="1700" dirty="0" err="1">
                <a:latin typeface="Tw Cen MT" panose="020B0602020104020603" pitchFamily="34" charset="0"/>
                <a:sym typeface="Twentieth Century"/>
              </a:rPr>
              <a:t>c.p.c.</a:t>
            </a:r>
            <a:r>
              <a:rPr lang="it-IT" sz="1700" dirty="0">
                <a:latin typeface="Tw Cen MT" panose="020B0602020104020603" pitchFamily="34" charset="0"/>
                <a:sym typeface="Twentieth Century"/>
              </a:rPr>
              <a:t> </a:t>
            </a:r>
            <a:endParaRPr lang="it-IT" sz="1700" dirty="0">
              <a:latin typeface="Tw Cen MT" panose="020B0602020104020603" pitchFamily="34" charset="0"/>
            </a:endParaRPr>
          </a:p>
        </p:txBody>
      </p:sp>
    </p:spTree>
    <p:extLst>
      <p:ext uri="{BB962C8B-B14F-4D97-AF65-F5344CB8AC3E}">
        <p14:creationId xmlns:p14="http://schemas.microsoft.com/office/powerpoint/2010/main" val="331613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81025"/>
            <a:ext cx="8715376" cy="369332"/>
          </a:xfrm>
          <a:prstGeom prst="rect">
            <a:avLst/>
          </a:prstGeom>
          <a:noFill/>
        </p:spPr>
        <p:txBody>
          <a:bodyPr wrap="square" rtlCol="0">
            <a:spAutoFit/>
          </a:bodyPr>
          <a:lstStyle/>
          <a:p>
            <a:pPr algn="ctr"/>
            <a:r>
              <a:rPr lang="it-IT" sz="1800" dirty="0" smtClean="0">
                <a:latin typeface="Tw Cen MT" panose="020B0602020104020603" pitchFamily="34" charset="0"/>
              </a:rPr>
              <a:t>OSSERVAZIONI</a:t>
            </a:r>
            <a:endParaRPr lang="it-IT" sz="1800" dirty="0">
              <a:latin typeface="Tw Cen MT" panose="020B0602020104020603" pitchFamily="34" charset="0"/>
            </a:endParaRPr>
          </a:p>
        </p:txBody>
      </p:sp>
      <p:sp>
        <p:nvSpPr>
          <p:cNvPr id="4" name="CasellaDiTesto 3"/>
          <p:cNvSpPr txBox="1"/>
          <p:nvPr/>
        </p:nvSpPr>
        <p:spPr>
          <a:xfrm>
            <a:off x="4848226" y="1394891"/>
            <a:ext cx="5886450" cy="2446824"/>
          </a:xfrm>
          <a:prstGeom prst="rect">
            <a:avLst/>
          </a:prstGeom>
          <a:solidFill>
            <a:schemeClr val="accent2">
              <a:lumMod val="40000"/>
              <a:lumOff val="60000"/>
            </a:schemeClr>
          </a:solidFill>
          <a:ln w="19050">
            <a:solidFill>
              <a:schemeClr val="tx1"/>
            </a:solidFill>
          </a:ln>
        </p:spPr>
        <p:txBody>
          <a:bodyPr wrap="square" rtlCol="0">
            <a:spAutoFit/>
          </a:bodyPr>
          <a:lstStyle/>
          <a:p>
            <a:pPr lvl="0" algn="just">
              <a:buClr>
                <a:schemeClr val="dk1"/>
              </a:buClr>
              <a:buSzPts val="1800"/>
            </a:pPr>
            <a:r>
              <a:rPr lang="it-IT" sz="1700" dirty="0">
                <a:latin typeface="Tw Cen MT" panose="020B0602020104020603" pitchFamily="34" charset="0"/>
                <a:sym typeface="Twentieth Century"/>
              </a:rPr>
              <a:t>L</a:t>
            </a:r>
            <a:r>
              <a:rPr lang="it-IT" sz="1700" dirty="0" smtClean="0">
                <a:latin typeface="Tw Cen MT" panose="020B0602020104020603" pitchFamily="34" charset="0"/>
                <a:sym typeface="Twentieth Century"/>
              </a:rPr>
              <a:t>a </a:t>
            </a:r>
            <a:r>
              <a:rPr lang="it-IT" sz="1700" b="1" dirty="0">
                <a:latin typeface="Tw Cen MT" panose="020B0602020104020603" pitchFamily="34" charset="0"/>
                <a:sym typeface="Twentieth Century"/>
              </a:rPr>
              <a:t>competenza</a:t>
            </a:r>
            <a:r>
              <a:rPr lang="it-IT" sz="1700" dirty="0">
                <a:latin typeface="Tw Cen MT" panose="020B0602020104020603" pitchFamily="34" charset="0"/>
                <a:sym typeface="Twentieth Century"/>
              </a:rPr>
              <a:t> a disporre la sospensione di specifici procedimenti di esecuzione forzata sino all'udienza di comparizione delle parti, nell’ipotesi di piano del consumatore, e comunque ad adottare il provvedimento che determina la generalizzata improcedibilità delle espropriazioni </a:t>
            </a:r>
            <a:r>
              <a:rPr lang="it-IT" sz="1700" b="1" dirty="0">
                <a:latin typeface="Tw Cen MT" panose="020B0602020104020603" pitchFamily="34" charset="0"/>
                <a:sym typeface="Twentieth Century"/>
              </a:rPr>
              <a:t>spetta solo al giudice designato alla trattazione del procedimento concorsuale</a:t>
            </a:r>
            <a:r>
              <a:rPr lang="it-IT" sz="1700" dirty="0">
                <a:latin typeface="Tw Cen MT" panose="020B0602020104020603" pitchFamily="34" charset="0"/>
                <a:sym typeface="Twentieth Century"/>
              </a:rPr>
              <a:t>. In assenza di tale decreto, il giudice dell’esecuzione non può emettere ordinanza ex art. 623 </a:t>
            </a:r>
            <a:r>
              <a:rPr lang="it-IT" sz="1700" dirty="0" err="1">
                <a:latin typeface="Tw Cen MT" panose="020B0602020104020603" pitchFamily="34" charset="0"/>
                <a:sym typeface="Twentieth Century"/>
              </a:rPr>
              <a:t>c.p.c.</a:t>
            </a:r>
            <a:r>
              <a:rPr lang="it-IT" sz="1700" dirty="0">
                <a:latin typeface="Tw Cen MT" panose="020B0602020104020603" pitchFamily="34" charset="0"/>
                <a:sym typeface="Twentieth Century"/>
              </a:rPr>
              <a:t> </a:t>
            </a:r>
            <a:endParaRPr lang="it-IT" sz="1700" dirty="0" smtClean="0">
              <a:latin typeface="Tw Cen MT" panose="020B0602020104020603" pitchFamily="34" charset="0"/>
              <a:sym typeface="Twentieth Century"/>
            </a:endParaRPr>
          </a:p>
          <a:p>
            <a:pPr lvl="0" algn="just">
              <a:buClr>
                <a:schemeClr val="dk1"/>
              </a:buClr>
              <a:buSzPts val="1800"/>
            </a:pPr>
            <a:r>
              <a:rPr lang="it-IT" sz="1700" dirty="0" smtClean="0">
                <a:latin typeface="Tw Cen MT" panose="020B0602020104020603" pitchFamily="34" charset="0"/>
                <a:sym typeface="Twentieth Century"/>
              </a:rPr>
              <a:t>(</a:t>
            </a:r>
            <a:r>
              <a:rPr lang="it-IT" sz="1700" dirty="0" err="1">
                <a:latin typeface="Tw Cen MT" panose="020B0602020104020603" pitchFamily="34" charset="0"/>
                <a:sym typeface="Twentieth Century"/>
              </a:rPr>
              <a:t>Trib</a:t>
            </a:r>
            <a:r>
              <a:rPr lang="it-IT" sz="1700" dirty="0">
                <a:latin typeface="Tw Cen MT" panose="020B0602020104020603" pitchFamily="34" charset="0"/>
                <a:sym typeface="Twentieth Century"/>
              </a:rPr>
              <a:t>. Marsala, 3.1.2018; </a:t>
            </a:r>
            <a:r>
              <a:rPr lang="it-IT" sz="1700" dirty="0" err="1">
                <a:latin typeface="Tw Cen MT" panose="020B0602020104020603" pitchFamily="34" charset="0"/>
                <a:sym typeface="Twentieth Century"/>
              </a:rPr>
              <a:t>Trib</a:t>
            </a:r>
            <a:r>
              <a:rPr lang="it-IT" sz="1700" dirty="0">
                <a:latin typeface="Tw Cen MT" panose="020B0602020104020603" pitchFamily="34" charset="0"/>
                <a:sym typeface="Twentieth Century"/>
              </a:rPr>
              <a:t>. Bari, 19.5.2017); </a:t>
            </a:r>
            <a:endParaRPr lang="it-IT" sz="1700" dirty="0">
              <a:latin typeface="Tw Cen MT" panose="020B0602020104020603" pitchFamily="34" charset="0"/>
            </a:endParaRPr>
          </a:p>
        </p:txBody>
      </p:sp>
      <p:sp>
        <p:nvSpPr>
          <p:cNvPr id="5" name="CasellaDiTesto 4"/>
          <p:cNvSpPr txBox="1"/>
          <p:nvPr/>
        </p:nvSpPr>
        <p:spPr>
          <a:xfrm>
            <a:off x="5667376" y="4286250"/>
            <a:ext cx="5695950" cy="1923604"/>
          </a:xfrm>
          <a:prstGeom prst="rect">
            <a:avLst/>
          </a:prstGeom>
          <a:solidFill>
            <a:schemeClr val="accent3">
              <a:lumMod val="60000"/>
              <a:lumOff val="40000"/>
            </a:schemeClr>
          </a:solidFill>
          <a:ln w="19050">
            <a:solidFill>
              <a:schemeClr val="tx1"/>
            </a:solidFill>
          </a:ln>
        </p:spPr>
        <p:txBody>
          <a:bodyPr wrap="square" rtlCol="0">
            <a:spAutoFit/>
          </a:bodyPr>
          <a:lstStyle/>
          <a:p>
            <a:pPr lvl="0" algn="just">
              <a:buClr>
                <a:schemeClr val="dk1"/>
              </a:buClr>
              <a:buSzPts val="1800"/>
            </a:pPr>
            <a:r>
              <a:rPr lang="it-IT" sz="1700" dirty="0" smtClean="0">
                <a:latin typeface="Tw Cen MT" panose="020B0602020104020603" pitchFamily="34" charset="0"/>
                <a:sym typeface="Twentieth Century"/>
              </a:rPr>
              <a:t>Tale provvedimento presuppone comunque che la </a:t>
            </a:r>
            <a:r>
              <a:rPr lang="it-IT" sz="1700" b="1" dirty="0" smtClean="0">
                <a:latin typeface="Tw Cen MT" panose="020B0602020104020603" pitchFamily="34" charset="0"/>
                <a:sym typeface="Twentieth Century"/>
              </a:rPr>
              <a:t>proposta</a:t>
            </a:r>
            <a:r>
              <a:rPr lang="it-IT" sz="1700" dirty="0" smtClean="0">
                <a:latin typeface="Tw Cen MT" panose="020B0602020104020603" pitchFamily="34" charset="0"/>
                <a:sym typeface="Twentieth Century"/>
              </a:rPr>
              <a:t> di accordo, il </a:t>
            </a:r>
            <a:r>
              <a:rPr lang="it-IT" sz="1700" b="1" dirty="0" smtClean="0">
                <a:latin typeface="Tw Cen MT" panose="020B0602020104020603" pitchFamily="34" charset="0"/>
                <a:sym typeface="Twentieth Century"/>
              </a:rPr>
              <a:t>piano</a:t>
            </a:r>
            <a:r>
              <a:rPr lang="it-IT" sz="1700" dirty="0" smtClean="0">
                <a:latin typeface="Tw Cen MT" panose="020B0602020104020603" pitchFamily="34" charset="0"/>
                <a:sym typeface="Twentieth Century"/>
              </a:rPr>
              <a:t> del consumatore o la </a:t>
            </a:r>
            <a:r>
              <a:rPr lang="it-IT" sz="1700" b="1" dirty="0" smtClean="0">
                <a:latin typeface="Tw Cen MT" panose="020B0602020104020603" pitchFamily="34" charset="0"/>
                <a:sym typeface="Twentieth Century"/>
              </a:rPr>
              <a:t>domanda di liquidazione </a:t>
            </a:r>
            <a:r>
              <a:rPr lang="it-IT" sz="1700" dirty="0" smtClean="0">
                <a:latin typeface="Tw Cen MT" panose="020B0602020104020603" pitchFamily="34" charset="0"/>
                <a:sym typeface="Twentieth Century"/>
              </a:rPr>
              <a:t>siano </a:t>
            </a:r>
            <a:r>
              <a:rPr lang="it-IT" sz="1700" b="1" dirty="0" smtClean="0">
                <a:latin typeface="Tw Cen MT" panose="020B0602020104020603" pitchFamily="34" charset="0"/>
                <a:sym typeface="Twentieth Century"/>
              </a:rPr>
              <a:t>già</a:t>
            </a:r>
            <a:r>
              <a:rPr lang="it-IT" sz="1700" dirty="0" smtClean="0">
                <a:latin typeface="Tw Cen MT" panose="020B0602020104020603" pitchFamily="34" charset="0"/>
                <a:sym typeface="Twentieth Century"/>
              </a:rPr>
              <a:t> stati </a:t>
            </a:r>
            <a:r>
              <a:rPr lang="it-IT" sz="1700" b="1" dirty="0" smtClean="0">
                <a:latin typeface="Tw Cen MT" panose="020B0602020104020603" pitchFamily="34" charset="0"/>
                <a:sym typeface="Twentieth Century"/>
              </a:rPr>
              <a:t>elaborati e depositati</a:t>
            </a:r>
            <a:r>
              <a:rPr lang="it-IT" sz="1700" dirty="0" smtClean="0">
                <a:latin typeface="Tw Cen MT" panose="020B0602020104020603" pitchFamily="34" charset="0"/>
                <a:sym typeface="Twentieth Century"/>
              </a:rPr>
              <a:t>, perché il giudice lo emette solo dopo aver vagliato i requisiti di legge e la completezza della domanda. Pertanto, nessun arresto anche solo temporaneo delle esecuzioni può essere disposto prima di tale momento (</a:t>
            </a:r>
            <a:r>
              <a:rPr lang="it-IT" sz="1700" dirty="0" err="1" smtClean="0">
                <a:latin typeface="Tw Cen MT" panose="020B0602020104020603" pitchFamily="34" charset="0"/>
                <a:sym typeface="Twentieth Century"/>
              </a:rPr>
              <a:t>Trib</a:t>
            </a:r>
            <a:r>
              <a:rPr lang="it-IT" sz="1700" dirty="0" smtClean="0">
                <a:latin typeface="Tw Cen MT" panose="020B0602020104020603" pitchFamily="34" charset="0"/>
                <a:sym typeface="Twentieth Century"/>
              </a:rPr>
              <a:t>. Cuneo, 25.3.2017);</a:t>
            </a:r>
            <a:endParaRPr lang="it-IT" sz="1700" dirty="0">
              <a:latin typeface="Tw Cen MT" panose="020B0602020104020603" pitchFamily="34" charset="0"/>
            </a:endParaRPr>
          </a:p>
        </p:txBody>
      </p:sp>
      <p:sp>
        <p:nvSpPr>
          <p:cNvPr id="6" name="CasellaDiTesto 5"/>
          <p:cNvSpPr txBox="1"/>
          <p:nvPr/>
        </p:nvSpPr>
        <p:spPr>
          <a:xfrm>
            <a:off x="590550" y="3009900"/>
            <a:ext cx="3219450" cy="3185487"/>
          </a:xfrm>
          <a:prstGeom prst="rect">
            <a:avLst/>
          </a:prstGeom>
          <a:solidFill>
            <a:schemeClr val="accent4">
              <a:lumMod val="60000"/>
              <a:lumOff val="40000"/>
            </a:schemeClr>
          </a:solidFill>
          <a:ln w="19050">
            <a:solidFill>
              <a:schemeClr val="tx1"/>
            </a:solidFill>
          </a:ln>
        </p:spPr>
        <p:txBody>
          <a:bodyPr wrap="square" rtlCol="0">
            <a:spAutoFit/>
          </a:bodyPr>
          <a:lstStyle/>
          <a:p>
            <a:pPr lvl="0" algn="just">
              <a:buClr>
                <a:schemeClr val="dk1"/>
              </a:buClr>
              <a:buSzPts val="1800"/>
            </a:pPr>
            <a:r>
              <a:rPr lang="it-IT" sz="1700" dirty="0">
                <a:latin typeface="Tw Cen MT" panose="020B0602020104020603" pitchFamily="34" charset="0"/>
                <a:sym typeface="Twentieth Century"/>
              </a:rPr>
              <a:t>D</a:t>
            </a:r>
            <a:r>
              <a:rPr lang="it-IT" sz="1700" dirty="0" smtClean="0">
                <a:latin typeface="Tw Cen MT" panose="020B0602020104020603" pitchFamily="34" charset="0"/>
                <a:sym typeface="Twentieth Century"/>
              </a:rPr>
              <a:t>urante </a:t>
            </a:r>
            <a:r>
              <a:rPr lang="it-IT" sz="1700" dirty="0">
                <a:latin typeface="Tw Cen MT" panose="020B0602020104020603" pitchFamily="34" charset="0"/>
                <a:sym typeface="Twentieth Century"/>
              </a:rPr>
              <a:t>la sospensione nessun atto esecutivo può essere compiuto, salva diversa disposizione del giudice dell’esecuzione (art. 626 </a:t>
            </a:r>
            <a:r>
              <a:rPr lang="it-IT" sz="1700" dirty="0" err="1">
                <a:latin typeface="Tw Cen MT" panose="020B0602020104020603" pitchFamily="34" charset="0"/>
                <a:sym typeface="Twentieth Century"/>
              </a:rPr>
              <a:t>c.p.c.</a:t>
            </a:r>
            <a:r>
              <a:rPr lang="it-IT" sz="1700" dirty="0">
                <a:latin typeface="Tw Cen MT" panose="020B0602020104020603" pitchFamily="34" charset="0"/>
                <a:sym typeface="Twentieth Century"/>
              </a:rPr>
              <a:t>); </a:t>
            </a:r>
            <a:r>
              <a:rPr lang="it-IT" sz="1700" b="1" dirty="0">
                <a:latin typeface="Tw Cen MT" panose="020B0602020104020603" pitchFamily="34" charset="0"/>
                <a:sym typeface="Twentieth Century"/>
              </a:rPr>
              <a:t>permangono gli obblighi di custodia </a:t>
            </a:r>
            <a:r>
              <a:rPr lang="it-IT" sz="1700" dirty="0">
                <a:latin typeface="Tw Cen MT" panose="020B0602020104020603" pitchFamily="34" charset="0"/>
                <a:sym typeface="Twentieth Century"/>
              </a:rPr>
              <a:t>ed in particolare il dovere del custode di continuare a riscuotere gli eventuali canoni di locazione, quali frutti civili cui si estende il pignoramento ex art. 2912 c.c..</a:t>
            </a:r>
            <a:endParaRPr lang="it-IT" sz="1700" dirty="0">
              <a:latin typeface="Tw Cen MT" panose="020B0602020104020603" pitchFamily="34" charset="0"/>
            </a:endParaRPr>
          </a:p>
          <a:p>
            <a:pPr lvl="0" algn="just"/>
            <a:endParaRPr lang="it-IT" dirty="0">
              <a:solidFill>
                <a:schemeClr val="dk1"/>
              </a:solidFill>
              <a:latin typeface="Twentieth Century"/>
              <a:ea typeface="Twentieth Century"/>
              <a:cs typeface="Twentieth Century"/>
              <a:sym typeface="Twentieth Century"/>
            </a:endParaRPr>
          </a:p>
        </p:txBody>
      </p:sp>
      <p:cxnSp>
        <p:nvCxnSpPr>
          <p:cNvPr id="8" name="Connettore 4 7"/>
          <p:cNvCxnSpPr>
            <a:stCxn id="2" idx="2"/>
            <a:endCxn id="4" idx="0"/>
          </p:cNvCxnSpPr>
          <p:nvPr/>
        </p:nvCxnSpPr>
        <p:spPr>
          <a:xfrm rot="16200000" flipH="1">
            <a:off x="5852302" y="-544258"/>
            <a:ext cx="444534" cy="3433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4 9"/>
          <p:cNvCxnSpPr>
            <a:stCxn id="2" idx="2"/>
            <a:endCxn id="6" idx="0"/>
          </p:cNvCxnSpPr>
          <p:nvPr/>
        </p:nvCxnSpPr>
        <p:spPr>
          <a:xfrm rot="5400000">
            <a:off x="2249211" y="901422"/>
            <a:ext cx="2059543" cy="2157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8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p:nvPr/>
        </p:nvSpPr>
        <p:spPr>
          <a:xfrm>
            <a:off x="805712" y="365608"/>
            <a:ext cx="10580575" cy="34480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chemeClr val="dk1"/>
                </a:solidFill>
                <a:latin typeface="+mn-lt"/>
                <a:ea typeface="Twentieth Century"/>
                <a:cs typeface="Twentieth Century"/>
                <a:sym typeface="Twentieth Century"/>
              </a:rPr>
              <a:t>Il subentro </a:t>
            </a:r>
            <a:r>
              <a:rPr lang="it-IT" sz="2400" b="1" dirty="0" smtClean="0">
                <a:solidFill>
                  <a:schemeClr val="dk1"/>
                </a:solidFill>
                <a:latin typeface="+mn-lt"/>
                <a:ea typeface="Twentieth Century"/>
                <a:cs typeface="Twentieth Century"/>
                <a:sym typeface="Twentieth Century"/>
              </a:rPr>
              <a:t>nelle procedure esecutive pendenti</a:t>
            </a:r>
            <a:endParaRPr lang="it-IT" sz="2400" dirty="0">
              <a:latin typeface="+mn-lt"/>
              <a:ea typeface="Twentieth Century"/>
            </a:endParaRPr>
          </a:p>
          <a:p>
            <a:pPr marL="285750" lvl="0" indent="-285750" algn="just">
              <a:lnSpc>
                <a:spcPct val="107000"/>
              </a:lnSpc>
              <a:spcBef>
                <a:spcPts val="800"/>
              </a:spcBef>
              <a:buFont typeface="Arial" panose="020B0604020202020204" pitchFamily="34" charset="0"/>
              <a:buChar char="•"/>
            </a:pPr>
            <a:r>
              <a:rPr lang="it-IT" sz="1800" dirty="0" smtClean="0">
                <a:solidFill>
                  <a:schemeClr val="dk1"/>
                </a:solidFill>
                <a:latin typeface="+mn-lt"/>
                <a:ea typeface="Twentieth Century"/>
                <a:cs typeface="Twentieth Century"/>
                <a:sym typeface="Twentieth Century"/>
              </a:rPr>
              <a:t>Prevista solo </a:t>
            </a:r>
            <a:r>
              <a:rPr lang="it-IT" sz="1800" dirty="0" smtClean="0">
                <a:latin typeface="+mn-lt"/>
                <a:ea typeface="Twentieth Century"/>
                <a:cs typeface="Twentieth Century"/>
                <a:sym typeface="Twentieth Century"/>
              </a:rPr>
              <a:t>per la </a:t>
            </a:r>
            <a:r>
              <a:rPr lang="it-IT" sz="1800" dirty="0">
                <a:latin typeface="+mn-lt"/>
                <a:ea typeface="Twentieth Century"/>
                <a:cs typeface="Twentieth Century"/>
                <a:sym typeface="Twentieth Century"/>
              </a:rPr>
              <a:t>liquidazione dei </a:t>
            </a:r>
            <a:r>
              <a:rPr lang="it-IT" sz="1800" dirty="0" smtClean="0">
                <a:latin typeface="+mn-lt"/>
                <a:ea typeface="Twentieth Century"/>
                <a:cs typeface="Twentieth Century"/>
                <a:sym typeface="Twentieth Century"/>
              </a:rPr>
              <a:t>beni (art</a:t>
            </a:r>
            <a:r>
              <a:rPr lang="it-IT" sz="1800" dirty="0">
                <a:latin typeface="+mn-lt"/>
                <a:ea typeface="Twentieth Century"/>
                <a:cs typeface="Twentieth Century"/>
                <a:sym typeface="Twentieth Century"/>
              </a:rPr>
              <a:t>. </a:t>
            </a:r>
            <a:r>
              <a:rPr lang="it-IT" sz="1800" dirty="0" smtClean="0">
                <a:latin typeface="+mn-lt"/>
                <a:ea typeface="Twentieth Century"/>
                <a:cs typeface="Twentieth Century"/>
                <a:sym typeface="Twentieth Century"/>
              </a:rPr>
              <a:t>14novies). L’esecuzione individuale prosegue secondo le disposizioni del codice di rito</a:t>
            </a:r>
          </a:p>
          <a:p>
            <a:pPr marL="285750" lvl="0" indent="-285750" algn="just">
              <a:lnSpc>
                <a:spcPct val="107000"/>
              </a:lnSpc>
              <a:spcBef>
                <a:spcPts val="800"/>
              </a:spcBef>
              <a:buFont typeface="Arial" panose="020B0604020202020204" pitchFamily="34" charset="0"/>
              <a:buChar char="•"/>
            </a:pPr>
            <a:r>
              <a:rPr lang="it-IT" sz="1800" dirty="0" smtClean="0">
                <a:latin typeface="+mn-lt"/>
                <a:ea typeface="Twentieth Century"/>
                <a:cs typeface="Twentieth Century"/>
                <a:sym typeface="Twentieth Century"/>
              </a:rPr>
              <a:t>Disposizione analoga all’art</a:t>
            </a:r>
            <a:r>
              <a:rPr lang="it-IT" sz="1800" dirty="0">
                <a:latin typeface="+mn-lt"/>
                <a:ea typeface="Twentieth Century"/>
                <a:cs typeface="Twentieth Century"/>
                <a:sym typeface="Twentieth Century"/>
              </a:rPr>
              <a:t>. 107 comma VI L.F</a:t>
            </a:r>
            <a:r>
              <a:rPr lang="it-IT" sz="1800" dirty="0" smtClean="0">
                <a:latin typeface="+mn-lt"/>
                <a:ea typeface="Twentieth Century"/>
                <a:cs typeface="Twentieth Century"/>
                <a:sym typeface="Twentieth Century"/>
              </a:rPr>
              <a:t>.. Problema: occorre istanza per l’improcedibilità?</a:t>
            </a:r>
          </a:p>
          <a:p>
            <a:pPr marL="285750" indent="-285750" algn="just">
              <a:lnSpc>
                <a:spcPct val="107000"/>
              </a:lnSpc>
              <a:spcBef>
                <a:spcPts val="800"/>
              </a:spcBef>
              <a:buFont typeface="Arial" panose="020B0604020202020204" pitchFamily="34" charset="0"/>
              <a:buChar char="•"/>
            </a:pPr>
            <a:r>
              <a:rPr lang="it-IT" sz="1800" dirty="0">
                <a:latin typeface="+mn-lt"/>
                <a:ea typeface="Twentieth Century"/>
                <a:cs typeface="Twentieth Century"/>
                <a:sym typeface="Twentieth Century"/>
              </a:rPr>
              <a:t>Accordo e piano del consumatore:  il liquidatore dispone in via esclusiva dei beni sottoposti a pignoramento e delle somme incassate (art. 13)</a:t>
            </a:r>
          </a:p>
          <a:p>
            <a:pPr algn="just">
              <a:lnSpc>
                <a:spcPct val="107000"/>
              </a:lnSpc>
              <a:spcBef>
                <a:spcPts val="800"/>
              </a:spcBef>
            </a:pPr>
            <a:endParaRPr lang="it-IT" sz="1800" dirty="0" smtClean="0">
              <a:latin typeface="+mn-lt"/>
              <a:ea typeface="Twentieth Century"/>
              <a:cs typeface="Twentieth Century"/>
            </a:endParaRPr>
          </a:p>
          <a:p>
            <a:pPr lvl="0" algn="just">
              <a:lnSpc>
                <a:spcPct val="107000"/>
              </a:lnSpc>
              <a:spcBef>
                <a:spcPts val="800"/>
              </a:spcBef>
            </a:pPr>
            <a:endParaRPr lang="it-IT" sz="1800" dirty="0">
              <a:latin typeface="+mn-lt"/>
              <a:ea typeface="Twentieth Century"/>
              <a:cs typeface="Twentieth Century"/>
            </a:endParaRPr>
          </a:p>
          <a:p>
            <a:pPr lvl="0" algn="just">
              <a:lnSpc>
                <a:spcPct val="107000"/>
              </a:lnSpc>
              <a:spcBef>
                <a:spcPts val="800"/>
              </a:spcBef>
            </a:pPr>
            <a:endParaRPr lang="it-IT" sz="1800" dirty="0">
              <a:latin typeface="+mn-lt"/>
              <a:ea typeface="Twentieth Century"/>
              <a:cs typeface="Twentieth Century"/>
            </a:endParaRPr>
          </a:p>
        </p:txBody>
      </p:sp>
      <p:sp>
        <p:nvSpPr>
          <p:cNvPr id="235" name="Google Shape;235;p6"/>
          <p:cNvSpPr txBox="1"/>
          <p:nvPr/>
        </p:nvSpPr>
        <p:spPr>
          <a:xfrm>
            <a:off x="3719549" y="2543736"/>
            <a:ext cx="4752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chemeClr val="dk1"/>
                </a:solidFill>
                <a:latin typeface="+mj-lt"/>
                <a:ea typeface="Twentieth Century"/>
                <a:cs typeface="Twentieth Century"/>
                <a:sym typeface="Twentieth Century"/>
              </a:rPr>
              <a:t>La sorte della procedura esecutiva</a:t>
            </a:r>
            <a:endParaRPr dirty="0">
              <a:latin typeface="+mj-lt"/>
            </a:endParaRPr>
          </a:p>
          <a:p>
            <a:pPr marL="0" marR="0" lvl="0" indent="0" algn="ctr" rtl="0">
              <a:spcBef>
                <a:spcPts val="0"/>
              </a:spcBef>
              <a:spcAft>
                <a:spcPts val="0"/>
              </a:spcAft>
              <a:buNone/>
            </a:pPr>
            <a:endParaRPr sz="2400" b="1"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 Cen MT" panose="020B0602020104020603" pitchFamily="34" charset="0"/>
              <a:sym typeface="Arial"/>
            </a:endParaRPr>
          </a:p>
        </p:txBody>
      </p:sp>
      <p:sp>
        <p:nvSpPr>
          <p:cNvPr id="236" name="Google Shape;236;p6"/>
          <p:cNvSpPr txBox="1"/>
          <p:nvPr/>
        </p:nvSpPr>
        <p:spPr>
          <a:xfrm>
            <a:off x="1122400" y="3629041"/>
            <a:ext cx="27678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LIQUIDA I BENI PIGNORATI</a:t>
            </a:r>
            <a:endParaRPr sz="1800" dirty="0">
              <a:solidFill>
                <a:schemeClr val="dk1"/>
              </a:solidFill>
              <a:latin typeface="+mj-lt"/>
              <a:ea typeface="Twentieth Century"/>
              <a:cs typeface="Twentieth Century"/>
              <a:sym typeface="Twentieth Century"/>
            </a:endParaRPr>
          </a:p>
        </p:txBody>
      </p:sp>
      <p:sp>
        <p:nvSpPr>
          <p:cNvPr id="237" name="Google Shape;237;p6"/>
          <p:cNvSpPr txBox="1"/>
          <p:nvPr/>
        </p:nvSpPr>
        <p:spPr>
          <a:xfrm>
            <a:off x="8137850" y="3692905"/>
            <a:ext cx="3835725" cy="110795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NON LIQUIDA I BENI PIGNORATI</a:t>
            </a:r>
            <a:endParaRPr sz="1800" dirty="0">
              <a:solidFill>
                <a:schemeClr val="dk1"/>
              </a:solidFill>
              <a:latin typeface="+mj-lt"/>
              <a:ea typeface="Twentieth Century"/>
              <a:cs typeface="Twentieth Century"/>
              <a:sym typeface="Twentieth Century"/>
            </a:endParaRPr>
          </a:p>
          <a:p>
            <a:pPr lvl="0"/>
            <a:r>
              <a:rPr lang="it-IT" sz="1600" dirty="0">
                <a:solidFill>
                  <a:schemeClr val="dk1"/>
                </a:solidFill>
                <a:latin typeface="+mj-lt"/>
                <a:ea typeface="Twentieth Century"/>
                <a:cs typeface="Twentieth Century"/>
                <a:sym typeface="Twentieth Century"/>
              </a:rPr>
              <a:t>(</a:t>
            </a:r>
            <a:r>
              <a:rPr lang="it-IT" sz="1600" dirty="0" smtClean="0">
                <a:solidFill>
                  <a:schemeClr val="dk1"/>
                </a:solidFill>
                <a:latin typeface="+mj-lt"/>
                <a:ea typeface="Twentieth Century"/>
                <a:cs typeface="Twentieth Century"/>
                <a:sym typeface="Twentieth Century"/>
              </a:rPr>
              <a:t>l'accordo </a:t>
            </a:r>
            <a:r>
              <a:rPr lang="it-IT" sz="1600" dirty="0">
                <a:solidFill>
                  <a:schemeClr val="dk1"/>
                </a:solidFill>
                <a:latin typeface="+mj-lt"/>
                <a:ea typeface="Twentieth Century"/>
                <a:cs typeface="Twentieth Century"/>
                <a:sym typeface="Twentieth Century"/>
              </a:rPr>
              <a:t>o il piano </a:t>
            </a:r>
            <a:r>
              <a:rPr lang="it-IT" sz="1600" dirty="0" smtClean="0">
                <a:solidFill>
                  <a:schemeClr val="dk1"/>
                </a:solidFill>
                <a:latin typeface="+mj-lt"/>
                <a:ea typeface="Twentieth Century"/>
                <a:cs typeface="Twentieth Century"/>
                <a:sym typeface="Twentieth Century"/>
              </a:rPr>
              <a:t>non prevedono la cessione</a:t>
            </a:r>
            <a:r>
              <a:rPr lang="it-IT" sz="1600" dirty="0" smtClean="0">
                <a:solidFill>
                  <a:schemeClr val="dk1"/>
                </a:solidFill>
                <a:latin typeface="+mj-lt"/>
                <a:ea typeface="Twentieth Century"/>
                <a:cs typeface="Twentieth Century"/>
                <a:sym typeface="Twentieth Century"/>
              </a:rPr>
              <a:t>)</a:t>
            </a:r>
            <a:endParaRPr sz="1600" dirty="0">
              <a:solidFill>
                <a:schemeClr val="dk1"/>
              </a:solidFill>
              <a:latin typeface="+mj-lt"/>
              <a:ea typeface="Twentieth Century"/>
              <a:cs typeface="Twentieth Century"/>
              <a:sym typeface="Twentieth Century"/>
            </a:endParaRPr>
          </a:p>
          <a:p>
            <a:pPr marL="0" marR="0" lvl="0" indent="0" algn="l" rtl="0">
              <a:spcBef>
                <a:spcPts val="0"/>
              </a:spcBef>
              <a:spcAft>
                <a:spcPts val="0"/>
              </a:spcAft>
              <a:buNone/>
            </a:pPr>
            <a:endParaRPr sz="1600" dirty="0">
              <a:solidFill>
                <a:schemeClr val="dk1"/>
              </a:solidFill>
              <a:latin typeface="+mj-lt"/>
              <a:ea typeface="Twentieth Century"/>
              <a:cs typeface="Twentieth Century"/>
              <a:sym typeface="Twentieth Century"/>
            </a:endParaRPr>
          </a:p>
        </p:txBody>
      </p:sp>
      <p:sp>
        <p:nvSpPr>
          <p:cNvPr id="238" name="Google Shape;238;p6"/>
          <p:cNvSpPr txBox="1"/>
          <p:nvPr/>
        </p:nvSpPr>
        <p:spPr>
          <a:xfrm>
            <a:off x="1435900" y="4595391"/>
            <a:ext cx="3524100" cy="1077178"/>
          </a:xfrm>
          <a:prstGeom prst="rect">
            <a:avLst/>
          </a:prstGeom>
          <a:noFill/>
          <a:ln>
            <a:noFill/>
          </a:ln>
        </p:spPr>
        <p:txBody>
          <a:bodyPr spcFirstLastPara="1" wrap="square" lIns="91425" tIns="45700" rIns="91425" bIns="45700" anchor="t" anchorCtr="0">
            <a:spAutoFit/>
          </a:bodyPr>
          <a:lstStyle/>
          <a:p>
            <a:pPr lvl="0"/>
            <a:r>
              <a:rPr lang="it-IT" sz="1600" dirty="0">
                <a:solidFill>
                  <a:schemeClr val="dk1"/>
                </a:solidFill>
                <a:latin typeface="+mj-lt"/>
                <a:ea typeface="Twentieth Century"/>
                <a:cs typeface="Twentieth Century"/>
                <a:sym typeface="Twentieth Century"/>
              </a:rPr>
              <a:t>La trascrizione del pignoramento è cancellata su ordine del GD (art. 13 comma III per accordo e piano; art. 14novies comma </a:t>
            </a:r>
            <a:r>
              <a:rPr lang="it-IT" sz="1600" dirty="0" smtClean="0">
                <a:solidFill>
                  <a:schemeClr val="dk1"/>
                </a:solidFill>
                <a:latin typeface="+mj-lt"/>
                <a:ea typeface="Twentieth Century"/>
                <a:cs typeface="Twentieth Century"/>
                <a:sym typeface="Twentieth Century"/>
              </a:rPr>
              <a:t>III per liquidazione)</a:t>
            </a:r>
            <a:endParaRPr lang="it-IT" sz="1600" dirty="0">
              <a:solidFill>
                <a:schemeClr val="dk1"/>
              </a:solidFill>
              <a:latin typeface="+mj-lt"/>
              <a:ea typeface="Twentieth Century"/>
              <a:cs typeface="Twentieth Century"/>
              <a:sym typeface="Twentieth Century"/>
            </a:endParaRPr>
          </a:p>
        </p:txBody>
      </p:sp>
      <p:sp>
        <p:nvSpPr>
          <p:cNvPr id="239" name="Google Shape;239;p6"/>
          <p:cNvSpPr txBox="1"/>
          <p:nvPr/>
        </p:nvSpPr>
        <p:spPr>
          <a:xfrm>
            <a:off x="1350100" y="5715025"/>
            <a:ext cx="3609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smtClean="0">
                <a:solidFill>
                  <a:schemeClr val="dk1"/>
                </a:solidFill>
                <a:latin typeface="+mj-lt"/>
                <a:ea typeface="Twentieth Century"/>
                <a:cs typeface="Twentieth Century"/>
                <a:sym typeface="Twentieth Century"/>
              </a:rPr>
              <a:t>L’esecuzione è definitivamente improcedibile per mancanza sopravvenuta dell’oggetto</a:t>
            </a:r>
            <a:endParaRPr sz="1600" dirty="0">
              <a:solidFill>
                <a:schemeClr val="dk1"/>
              </a:solidFill>
              <a:latin typeface="+mj-lt"/>
              <a:ea typeface="Twentieth Century"/>
              <a:cs typeface="Twentieth Century"/>
              <a:sym typeface="Twentieth Century"/>
            </a:endParaRPr>
          </a:p>
        </p:txBody>
      </p:sp>
      <p:sp>
        <p:nvSpPr>
          <p:cNvPr id="240" name="Google Shape;240;p6"/>
          <p:cNvSpPr txBox="1"/>
          <p:nvPr/>
        </p:nvSpPr>
        <p:spPr>
          <a:xfrm>
            <a:off x="6578512" y="4996315"/>
            <a:ext cx="2321726" cy="1754286"/>
          </a:xfrm>
          <a:prstGeom prst="rect">
            <a:avLst/>
          </a:prstGeom>
          <a:noFill/>
          <a:ln>
            <a:noFill/>
          </a:ln>
        </p:spPr>
        <p:txBody>
          <a:bodyPr spcFirstLastPara="1" wrap="square" lIns="91425" tIns="45700" rIns="91425" bIns="45700" anchor="t" anchorCtr="0">
            <a:spAutoFit/>
          </a:bodyPr>
          <a:lstStyle/>
          <a:p>
            <a:r>
              <a:rPr lang="it-IT" sz="1800" dirty="0">
                <a:solidFill>
                  <a:schemeClr val="dk1"/>
                </a:solidFill>
                <a:latin typeface="+mj-lt"/>
                <a:ea typeface="Twentieth Century"/>
                <a:cs typeface="Twentieth Century"/>
              </a:rPr>
              <a:t>1° soluzione: il G.E. cancella su istanza del debitore dopo la definitività del decreto di omologa</a:t>
            </a:r>
          </a:p>
          <a:p>
            <a:pPr marL="0" marR="0" lvl="0" indent="0" algn="l" rtl="0">
              <a:spcBef>
                <a:spcPts val="0"/>
              </a:spcBef>
              <a:spcAft>
                <a:spcPts val="0"/>
              </a:spcAft>
              <a:buNone/>
            </a:pPr>
            <a:endParaRPr sz="1800" dirty="0">
              <a:solidFill>
                <a:schemeClr val="dk1"/>
              </a:solidFill>
              <a:latin typeface="+mj-lt"/>
              <a:ea typeface="Twentieth Century"/>
              <a:cs typeface="Twentieth Century"/>
              <a:sym typeface="Twentieth Century"/>
            </a:endParaRPr>
          </a:p>
        </p:txBody>
      </p:sp>
      <p:sp>
        <p:nvSpPr>
          <p:cNvPr id="241" name="Google Shape;241;p6"/>
          <p:cNvSpPr txBox="1"/>
          <p:nvPr/>
        </p:nvSpPr>
        <p:spPr>
          <a:xfrm>
            <a:off x="8900238" y="4970464"/>
            <a:ext cx="3001356" cy="2031285"/>
          </a:xfrm>
          <a:prstGeom prst="rect">
            <a:avLst/>
          </a:prstGeom>
          <a:noFill/>
          <a:ln>
            <a:noFill/>
          </a:ln>
        </p:spPr>
        <p:txBody>
          <a:bodyPr spcFirstLastPara="1" wrap="square" lIns="91425" tIns="45700" rIns="91425" bIns="45700" anchor="t" anchorCtr="0">
            <a:spAutoFit/>
          </a:bodyPr>
          <a:lstStyle/>
          <a:p>
            <a:r>
              <a:rPr lang="it-IT" sz="1800" dirty="0">
                <a:solidFill>
                  <a:schemeClr val="dk1"/>
                </a:solidFill>
                <a:latin typeface="+mj-lt"/>
                <a:ea typeface="Twentieth Century"/>
                <a:cs typeface="Twentieth Century"/>
              </a:rPr>
              <a:t>2° soluzione: il G.E. cancella su istanza del debitore solo dopo il completo adempimento del piano concordatario (</a:t>
            </a:r>
            <a:r>
              <a:rPr lang="it-IT" sz="1800" dirty="0" err="1">
                <a:solidFill>
                  <a:schemeClr val="dk1"/>
                </a:solidFill>
                <a:latin typeface="+mj-lt"/>
                <a:ea typeface="Twentieth Century"/>
                <a:cs typeface="Twentieth Century"/>
              </a:rPr>
              <a:t>n.b.</a:t>
            </a:r>
            <a:r>
              <a:rPr lang="it-IT" sz="1800" dirty="0">
                <a:solidFill>
                  <a:schemeClr val="dk1"/>
                </a:solidFill>
                <a:latin typeface="+mj-lt"/>
                <a:ea typeface="Twentieth Century"/>
                <a:cs typeface="Twentieth Century"/>
              </a:rPr>
              <a:t> il credito vantato dal pignorante non esiste più)</a:t>
            </a:r>
          </a:p>
          <a:p>
            <a:pPr marL="0" marR="0" lvl="0" indent="0" algn="l" rtl="0">
              <a:spcBef>
                <a:spcPts val="0"/>
              </a:spcBef>
              <a:spcAft>
                <a:spcPts val="0"/>
              </a:spcAft>
              <a:buNone/>
            </a:pPr>
            <a:endParaRPr sz="1800" dirty="0">
              <a:solidFill>
                <a:schemeClr val="dk1"/>
              </a:solidFill>
              <a:latin typeface="+mj-lt"/>
              <a:ea typeface="Twentieth Century"/>
              <a:cs typeface="Twentieth Century"/>
              <a:sym typeface="Twentieth Century"/>
            </a:endParaRPr>
          </a:p>
        </p:txBody>
      </p:sp>
      <p:sp>
        <p:nvSpPr>
          <p:cNvPr id="242" name="Google Shape;242;p6"/>
          <p:cNvSpPr txBox="1"/>
          <p:nvPr/>
        </p:nvSpPr>
        <p:spPr>
          <a:xfrm>
            <a:off x="4672575" y="3305562"/>
            <a:ext cx="2682900" cy="727392"/>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t-IT" sz="1800" b="1" dirty="0" smtClean="0">
                <a:latin typeface="+mn-lt"/>
                <a:ea typeface="Twentieth Century"/>
                <a:cs typeface="Twentieth Century"/>
                <a:sym typeface="Twentieth Century"/>
              </a:rPr>
              <a:t>LA PROCEDURA CONCORSUALE</a:t>
            </a:r>
            <a:endParaRPr sz="1800" b="1" dirty="0">
              <a:latin typeface="+mn-lt"/>
              <a:ea typeface="Twentieth Century"/>
              <a:cs typeface="Twentieth Century"/>
              <a:sym typeface="Twentieth Century"/>
            </a:endParaRPr>
          </a:p>
        </p:txBody>
      </p:sp>
      <p:cxnSp>
        <p:nvCxnSpPr>
          <p:cNvPr id="243" name="Google Shape;243;p6"/>
          <p:cNvCxnSpPr/>
          <p:nvPr/>
        </p:nvCxnSpPr>
        <p:spPr>
          <a:xfrm flipH="1">
            <a:off x="3890200" y="3701799"/>
            <a:ext cx="760942" cy="145729"/>
          </a:xfrm>
          <a:prstGeom prst="straightConnector1">
            <a:avLst/>
          </a:prstGeom>
          <a:noFill/>
          <a:ln w="9525" cap="flat" cmpd="sng">
            <a:solidFill>
              <a:schemeClr val="dk2"/>
            </a:solidFill>
            <a:prstDash val="solid"/>
            <a:round/>
            <a:headEnd type="none" w="med" len="med"/>
            <a:tailEnd type="triangle" w="med" len="med"/>
          </a:ln>
        </p:spPr>
      </p:cxnSp>
      <p:cxnSp>
        <p:nvCxnSpPr>
          <p:cNvPr id="244" name="Google Shape;244;p6"/>
          <p:cNvCxnSpPr/>
          <p:nvPr/>
        </p:nvCxnSpPr>
        <p:spPr>
          <a:xfrm>
            <a:off x="7355475" y="3692905"/>
            <a:ext cx="767801" cy="1037519"/>
          </a:xfrm>
          <a:prstGeom prst="straightConnector1">
            <a:avLst/>
          </a:prstGeom>
          <a:noFill/>
          <a:ln w="9525" cap="flat" cmpd="sng">
            <a:solidFill>
              <a:schemeClr val="dk2"/>
            </a:solidFill>
            <a:prstDash val="solid"/>
            <a:round/>
            <a:headEnd type="none" w="med" len="med"/>
            <a:tailEnd type="triangle" w="med" len="med"/>
          </a:ln>
        </p:spPr>
      </p:cxnSp>
      <p:cxnSp>
        <p:nvCxnSpPr>
          <p:cNvPr id="245" name="Google Shape;245;p6"/>
          <p:cNvCxnSpPr>
            <a:stCxn id="236" idx="1"/>
          </p:cNvCxnSpPr>
          <p:nvPr/>
        </p:nvCxnSpPr>
        <p:spPr>
          <a:xfrm flipH="1">
            <a:off x="1121875" y="3813691"/>
            <a:ext cx="525" cy="2316834"/>
          </a:xfrm>
          <a:prstGeom prst="straightConnector1">
            <a:avLst/>
          </a:prstGeom>
          <a:noFill/>
          <a:ln w="9525" cap="flat" cmpd="sng">
            <a:solidFill>
              <a:schemeClr val="dk2"/>
            </a:solidFill>
            <a:prstDash val="solid"/>
            <a:round/>
            <a:headEnd type="none" w="med" len="med"/>
            <a:tailEnd type="none" w="med" len="med"/>
          </a:ln>
        </p:spPr>
      </p:cxnSp>
      <p:cxnSp>
        <p:nvCxnSpPr>
          <p:cNvPr id="246" name="Google Shape;246;p6"/>
          <p:cNvCxnSpPr/>
          <p:nvPr/>
        </p:nvCxnSpPr>
        <p:spPr>
          <a:xfrm>
            <a:off x="1136150" y="4886850"/>
            <a:ext cx="273900" cy="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p6"/>
          <p:cNvCxnSpPr>
            <a:endCxn id="239" idx="1"/>
          </p:cNvCxnSpPr>
          <p:nvPr/>
        </p:nvCxnSpPr>
        <p:spPr>
          <a:xfrm rot="10800000" flipH="1">
            <a:off x="1122400" y="6130525"/>
            <a:ext cx="227700" cy="21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47308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95275"/>
            <a:ext cx="12192000" cy="400110"/>
          </a:xfrm>
          <a:prstGeom prst="rect">
            <a:avLst/>
          </a:prstGeom>
          <a:noFill/>
        </p:spPr>
        <p:txBody>
          <a:bodyPr wrap="square" rtlCol="0">
            <a:spAutoFit/>
          </a:bodyPr>
          <a:lstStyle/>
          <a:p>
            <a:pPr lvl="0" algn="ctr"/>
            <a:r>
              <a:rPr lang="it-IT" sz="2000" b="1" dirty="0">
                <a:solidFill>
                  <a:schemeClr val="dk1"/>
                </a:solidFill>
                <a:latin typeface="+mn-lt"/>
                <a:ea typeface="Twentieth Century"/>
                <a:cs typeface="Twentieth Century"/>
                <a:sym typeface="Twentieth Century"/>
              </a:rPr>
              <a:t>LA SOSPENSIONE </a:t>
            </a:r>
            <a:r>
              <a:rPr lang="it-IT" sz="2000" b="1" dirty="0" smtClean="0">
                <a:solidFill>
                  <a:schemeClr val="dk1"/>
                </a:solidFill>
                <a:latin typeface="+mn-lt"/>
                <a:ea typeface="Twentieth Century"/>
                <a:cs typeface="Twentieth Century"/>
                <a:sym typeface="Twentieth Century"/>
              </a:rPr>
              <a:t>NEL NUOVO CODICE DELLA CRISI D’IMPRESA E DELL’INSOLVENZA</a:t>
            </a:r>
            <a:endParaRPr lang="it-IT" sz="2000" dirty="0">
              <a:latin typeface="+mn-lt"/>
            </a:endParaRPr>
          </a:p>
        </p:txBody>
      </p:sp>
      <p:sp>
        <p:nvSpPr>
          <p:cNvPr id="8" name="CasellaDiTesto 7"/>
          <p:cNvSpPr txBox="1"/>
          <p:nvPr/>
        </p:nvSpPr>
        <p:spPr>
          <a:xfrm>
            <a:off x="702961" y="875020"/>
            <a:ext cx="3551839" cy="369332"/>
          </a:xfrm>
          <a:prstGeom prst="rect">
            <a:avLst/>
          </a:prstGeom>
          <a:noFill/>
        </p:spPr>
        <p:txBody>
          <a:bodyPr wrap="square" rtlCol="0">
            <a:spAutoFit/>
          </a:bodyPr>
          <a:lstStyle/>
          <a:p>
            <a:r>
              <a:rPr lang="it-IT" sz="1800" dirty="0" smtClean="0">
                <a:latin typeface="+mn-lt"/>
              </a:rPr>
              <a:t>CONCORDATO MINORE</a:t>
            </a:r>
            <a:endParaRPr lang="it-IT" sz="1800" dirty="0">
              <a:latin typeface="+mn-lt"/>
            </a:endParaRPr>
          </a:p>
        </p:txBody>
      </p:sp>
      <p:sp>
        <p:nvSpPr>
          <p:cNvPr id="9" name="CasellaDiTesto 8"/>
          <p:cNvSpPr txBox="1"/>
          <p:nvPr/>
        </p:nvSpPr>
        <p:spPr>
          <a:xfrm>
            <a:off x="4044998" y="875020"/>
            <a:ext cx="3371850" cy="369332"/>
          </a:xfrm>
          <a:prstGeom prst="rect">
            <a:avLst/>
          </a:prstGeom>
          <a:noFill/>
        </p:spPr>
        <p:txBody>
          <a:bodyPr wrap="square" rtlCol="0">
            <a:spAutoFit/>
          </a:bodyPr>
          <a:lstStyle/>
          <a:p>
            <a:r>
              <a:rPr lang="it-IT" sz="1800" dirty="0" smtClean="0">
                <a:latin typeface="+mn-lt"/>
              </a:rPr>
              <a:t>LIQUIDAZIONE CONTROLLATA</a:t>
            </a:r>
            <a:endParaRPr lang="it-IT" sz="1800" dirty="0">
              <a:latin typeface="+mn-lt"/>
            </a:endParaRPr>
          </a:p>
        </p:txBody>
      </p:sp>
      <p:sp>
        <p:nvSpPr>
          <p:cNvPr id="10" name="CasellaDiTesto 9"/>
          <p:cNvSpPr txBox="1"/>
          <p:nvPr/>
        </p:nvSpPr>
        <p:spPr>
          <a:xfrm>
            <a:off x="8505824" y="880869"/>
            <a:ext cx="3125343" cy="646331"/>
          </a:xfrm>
          <a:prstGeom prst="rect">
            <a:avLst/>
          </a:prstGeom>
          <a:noFill/>
        </p:spPr>
        <p:txBody>
          <a:bodyPr wrap="square" rtlCol="0">
            <a:spAutoFit/>
          </a:bodyPr>
          <a:lstStyle/>
          <a:p>
            <a:r>
              <a:rPr lang="it-IT" sz="1800" dirty="0" smtClean="0">
                <a:latin typeface="+mn-lt"/>
              </a:rPr>
              <a:t>RISTRUTTURAZIONE DEI DEBITI DEL CONSUMATORE</a:t>
            </a:r>
            <a:endParaRPr lang="it-IT" sz="1800" dirty="0">
              <a:latin typeface="+mn-lt"/>
            </a:endParaRPr>
          </a:p>
        </p:txBody>
      </p:sp>
      <p:sp>
        <p:nvSpPr>
          <p:cNvPr id="11" name="CasellaDiTesto 10"/>
          <p:cNvSpPr txBox="1"/>
          <p:nvPr/>
        </p:nvSpPr>
        <p:spPr>
          <a:xfrm>
            <a:off x="345529" y="1423987"/>
            <a:ext cx="3430944" cy="1785104"/>
          </a:xfrm>
          <a:prstGeom prst="rect">
            <a:avLst/>
          </a:prstGeom>
          <a:noFill/>
        </p:spPr>
        <p:txBody>
          <a:bodyPr wrap="square" rtlCol="0">
            <a:spAutoFit/>
          </a:bodyPr>
          <a:lstStyle/>
          <a:p>
            <a:r>
              <a:rPr lang="it-IT" sz="1600" dirty="0" smtClean="0">
                <a:latin typeface="+mn-lt"/>
              </a:rPr>
              <a:t>Divieto per i creditori aventi titolo o causa anteriore di iniziare o proseguire azioni esecutive individuali sul patrimonio del debitore disposto dal giudice </a:t>
            </a:r>
            <a:r>
              <a:rPr lang="it-IT" sz="1600" u="sng" dirty="0" smtClean="0">
                <a:latin typeface="+mn-lt"/>
              </a:rPr>
              <a:t>con </a:t>
            </a:r>
            <a:r>
              <a:rPr lang="it-IT" sz="1600" u="sng" dirty="0">
                <a:latin typeface="+mn-lt"/>
              </a:rPr>
              <a:t>il decreto di </a:t>
            </a:r>
            <a:r>
              <a:rPr lang="it-IT" sz="1600" u="sng" dirty="0" smtClean="0">
                <a:latin typeface="+mn-lt"/>
              </a:rPr>
              <a:t>apertura della procedura</a:t>
            </a:r>
            <a:r>
              <a:rPr lang="it-IT" sz="1600" dirty="0" smtClean="0">
                <a:latin typeface="+mn-lt"/>
              </a:rPr>
              <a:t> (art. 78 comma II </a:t>
            </a:r>
            <a:r>
              <a:rPr lang="it-IT" sz="1600" dirty="0" err="1" smtClean="0">
                <a:latin typeface="+mn-lt"/>
              </a:rPr>
              <a:t>lett</a:t>
            </a:r>
            <a:r>
              <a:rPr lang="it-IT" sz="1600" dirty="0" smtClean="0">
                <a:latin typeface="+mn-lt"/>
              </a:rPr>
              <a:t>. d)</a:t>
            </a:r>
            <a:endParaRPr lang="it-IT" sz="1600" dirty="0">
              <a:latin typeface="+mn-lt"/>
            </a:endParaRPr>
          </a:p>
          <a:p>
            <a:endParaRPr lang="it-IT" dirty="0">
              <a:latin typeface="+mn-lt"/>
            </a:endParaRPr>
          </a:p>
        </p:txBody>
      </p:sp>
      <p:sp>
        <p:nvSpPr>
          <p:cNvPr id="13" name="CasellaDiTesto 12"/>
          <p:cNvSpPr txBox="1"/>
          <p:nvPr/>
        </p:nvSpPr>
        <p:spPr>
          <a:xfrm>
            <a:off x="330583" y="3097679"/>
            <a:ext cx="3299585" cy="1323439"/>
          </a:xfrm>
          <a:prstGeom prst="rect">
            <a:avLst/>
          </a:prstGeom>
          <a:noFill/>
        </p:spPr>
        <p:txBody>
          <a:bodyPr wrap="square" rtlCol="0">
            <a:spAutoFit/>
          </a:bodyPr>
          <a:lstStyle/>
          <a:p>
            <a:pPr lvl="0" algn="just"/>
            <a:r>
              <a:rPr lang="it-IT" sz="1600" dirty="0" smtClean="0">
                <a:latin typeface="+mn-lt"/>
              </a:rPr>
              <a:t>«Il </a:t>
            </a:r>
            <a:r>
              <a:rPr lang="it-IT" sz="1600" dirty="0">
                <a:latin typeface="+mn-lt"/>
              </a:rPr>
              <a:t>giudice, se rigetta la domanda di omologa, dichiara con decreto motivato l'inefficacia delle misure protettive </a:t>
            </a:r>
            <a:r>
              <a:rPr lang="it-IT" sz="1600" dirty="0" smtClean="0">
                <a:latin typeface="+mn-lt"/>
              </a:rPr>
              <a:t>accordate» (art</a:t>
            </a:r>
            <a:r>
              <a:rPr lang="it-IT" sz="1600" dirty="0">
                <a:latin typeface="+mn-lt"/>
              </a:rPr>
              <a:t>. 80 comma </a:t>
            </a:r>
            <a:r>
              <a:rPr lang="it-IT" sz="1600" dirty="0" smtClean="0">
                <a:latin typeface="+mn-lt"/>
              </a:rPr>
              <a:t>V)</a:t>
            </a:r>
            <a:endParaRPr lang="it-IT" sz="1600" dirty="0">
              <a:latin typeface="+mn-lt"/>
            </a:endParaRPr>
          </a:p>
        </p:txBody>
      </p:sp>
      <p:sp>
        <p:nvSpPr>
          <p:cNvPr id="14" name="CasellaDiTesto 13"/>
          <p:cNvSpPr txBox="1"/>
          <p:nvPr/>
        </p:nvSpPr>
        <p:spPr>
          <a:xfrm>
            <a:off x="4059936" y="1423987"/>
            <a:ext cx="3341975" cy="1815882"/>
          </a:xfrm>
          <a:prstGeom prst="rect">
            <a:avLst/>
          </a:prstGeom>
          <a:noFill/>
        </p:spPr>
        <p:txBody>
          <a:bodyPr wrap="square" rtlCol="0">
            <a:spAutoFit/>
          </a:bodyPr>
          <a:lstStyle/>
          <a:p>
            <a:pPr lvl="0" algn="just"/>
            <a:r>
              <a:rPr lang="it-IT" sz="1600" dirty="0" smtClean="0">
                <a:latin typeface="+mn-lt"/>
                <a:sym typeface="Twentieth Century"/>
              </a:rPr>
              <a:t>Divieto per i creditori aventi titolo/ causa anteriore e posteriore alla apertura della liquidazione </a:t>
            </a:r>
            <a:r>
              <a:rPr lang="it-IT" sz="1600" dirty="0" smtClean="0">
                <a:latin typeface="+mn-lt"/>
              </a:rPr>
              <a:t>di </a:t>
            </a:r>
            <a:r>
              <a:rPr lang="it-IT" sz="1600" dirty="0">
                <a:latin typeface="+mn-lt"/>
              </a:rPr>
              <a:t>iniziare o proseguire azioni esecutive individuali </a:t>
            </a:r>
            <a:r>
              <a:rPr lang="it-IT" sz="1600" dirty="0" smtClean="0">
                <a:latin typeface="+mn-lt"/>
              </a:rPr>
              <a:t>sui beni oggetto di liquidazione </a:t>
            </a:r>
            <a:r>
              <a:rPr lang="it-IT" sz="1600" dirty="0" smtClean="0">
                <a:latin typeface="+mn-lt"/>
                <a:sym typeface="Twentieth Century"/>
              </a:rPr>
              <a:t>(artt. 270 comma V e 277). </a:t>
            </a:r>
            <a:endParaRPr lang="it-IT" sz="1600" dirty="0">
              <a:latin typeface="+mn-lt"/>
            </a:endParaRPr>
          </a:p>
        </p:txBody>
      </p:sp>
      <p:sp>
        <p:nvSpPr>
          <p:cNvPr id="15" name="CasellaDiTesto 14"/>
          <p:cNvSpPr txBox="1"/>
          <p:nvPr/>
        </p:nvSpPr>
        <p:spPr>
          <a:xfrm>
            <a:off x="584468" y="4590395"/>
            <a:ext cx="2634220" cy="923330"/>
          </a:xfrm>
          <a:prstGeom prst="rect">
            <a:avLst/>
          </a:prstGeom>
          <a:noFill/>
          <a:ln w="19050">
            <a:solidFill>
              <a:srgbClr val="00B0F0"/>
            </a:solidFill>
          </a:ln>
        </p:spPr>
        <p:txBody>
          <a:bodyPr wrap="square" rtlCol="0">
            <a:spAutoFit/>
          </a:bodyPr>
          <a:lstStyle/>
          <a:p>
            <a:r>
              <a:rPr lang="it-IT" sz="1800" b="1" dirty="0">
                <a:solidFill>
                  <a:schemeClr val="dk1"/>
                </a:solidFill>
                <a:latin typeface="+mn-lt"/>
                <a:ea typeface="Twentieth Century"/>
                <a:cs typeface="Twentieth Century"/>
                <a:sym typeface="Twentieth Century"/>
              </a:rPr>
              <a:t>blocco</a:t>
            </a:r>
            <a:r>
              <a:rPr lang="it-IT" sz="1800" dirty="0">
                <a:solidFill>
                  <a:schemeClr val="dk1"/>
                </a:solidFill>
                <a:latin typeface="+mn-lt"/>
                <a:ea typeface="Twentieth Century"/>
                <a:cs typeface="Twentieth Century"/>
                <a:sym typeface="Twentieth Century"/>
              </a:rPr>
              <a:t> </a:t>
            </a:r>
            <a:r>
              <a:rPr lang="it-IT" sz="1800" b="1" dirty="0" smtClean="0">
                <a:solidFill>
                  <a:schemeClr val="dk1"/>
                </a:solidFill>
                <a:latin typeface="+mn-lt"/>
                <a:ea typeface="Twentieth Century"/>
                <a:cs typeface="Twentieth Century"/>
                <a:sym typeface="Twentieth Century"/>
              </a:rPr>
              <a:t>generalizzato</a:t>
            </a:r>
            <a:r>
              <a:rPr lang="it-IT" sz="1800" dirty="0" smtClean="0">
                <a:solidFill>
                  <a:schemeClr val="dk1"/>
                </a:solidFill>
                <a:latin typeface="+mn-lt"/>
                <a:ea typeface="Twentieth Century"/>
                <a:cs typeface="Twentieth Century"/>
                <a:sym typeface="Twentieth Century"/>
              </a:rPr>
              <a:t> </a:t>
            </a:r>
            <a:r>
              <a:rPr lang="it-IT" sz="1800" dirty="0">
                <a:solidFill>
                  <a:schemeClr val="dk1"/>
                </a:solidFill>
                <a:latin typeface="+mn-lt"/>
                <a:ea typeface="Twentieth Century"/>
                <a:cs typeface="Twentieth Century"/>
                <a:sym typeface="Twentieth Century"/>
              </a:rPr>
              <a:t>di tutte le azioni </a:t>
            </a:r>
            <a:r>
              <a:rPr lang="it-IT" sz="1800" dirty="0" smtClean="0">
                <a:solidFill>
                  <a:schemeClr val="dk1"/>
                </a:solidFill>
                <a:latin typeface="+mn-lt"/>
                <a:ea typeface="Twentieth Century"/>
                <a:cs typeface="Twentieth Century"/>
                <a:sym typeface="Twentieth Century"/>
              </a:rPr>
              <a:t>esecutive </a:t>
            </a:r>
            <a:r>
              <a:rPr lang="it-IT" sz="1800" b="1" dirty="0" smtClean="0">
                <a:solidFill>
                  <a:schemeClr val="dk1"/>
                </a:solidFill>
                <a:latin typeface="+mn-lt"/>
                <a:ea typeface="Twentieth Century"/>
                <a:cs typeface="Twentieth Century"/>
                <a:sym typeface="Twentieth Century"/>
              </a:rPr>
              <a:t>su istanza del debitore</a:t>
            </a:r>
            <a:endParaRPr lang="it-IT" sz="1800" b="1" dirty="0">
              <a:latin typeface="+mn-lt"/>
            </a:endParaRPr>
          </a:p>
        </p:txBody>
      </p:sp>
      <p:sp>
        <p:nvSpPr>
          <p:cNvPr id="16" name="CasellaDiTesto 15"/>
          <p:cNvSpPr txBox="1"/>
          <p:nvPr/>
        </p:nvSpPr>
        <p:spPr>
          <a:xfrm>
            <a:off x="9878965" y="1527200"/>
            <a:ext cx="1981200" cy="1569660"/>
          </a:xfrm>
          <a:prstGeom prst="rect">
            <a:avLst/>
          </a:prstGeom>
          <a:noFill/>
        </p:spPr>
        <p:txBody>
          <a:bodyPr wrap="square" rtlCol="0">
            <a:spAutoFit/>
          </a:bodyPr>
          <a:lstStyle/>
          <a:p>
            <a:r>
              <a:rPr lang="it-IT" sz="1600" dirty="0">
                <a:latin typeface="+mn-lt"/>
                <a:sym typeface="Twentieth Century"/>
              </a:rPr>
              <a:t>S</a:t>
            </a:r>
            <a:r>
              <a:rPr lang="it-IT" sz="1600" dirty="0" smtClean="0">
                <a:latin typeface="+mn-lt"/>
                <a:sym typeface="Twentieth Century"/>
              </a:rPr>
              <a:t>ospensione di </a:t>
            </a:r>
            <a:r>
              <a:rPr lang="it-IT" sz="1600" u="sng" dirty="0" smtClean="0">
                <a:latin typeface="+mn-lt"/>
                <a:sym typeface="Twentieth Century"/>
              </a:rPr>
              <a:t>singoli procedimenti </a:t>
            </a:r>
            <a:r>
              <a:rPr lang="it-IT" sz="1600" dirty="0">
                <a:latin typeface="+mn-lt"/>
                <a:sym typeface="Twentieth Century"/>
              </a:rPr>
              <a:t>di esecuzione forzata </a:t>
            </a:r>
            <a:r>
              <a:rPr lang="it-IT" sz="1600" dirty="0" smtClean="0">
                <a:latin typeface="+mn-lt"/>
                <a:sym typeface="Twentieth Century"/>
              </a:rPr>
              <a:t>pregiudizievoli per la fattibilità </a:t>
            </a:r>
            <a:r>
              <a:rPr lang="it-IT" sz="1600" dirty="0">
                <a:latin typeface="+mn-lt"/>
                <a:sym typeface="Twentieth Century"/>
              </a:rPr>
              <a:t>del </a:t>
            </a:r>
            <a:r>
              <a:rPr lang="it-IT" sz="1600" dirty="0" smtClean="0">
                <a:latin typeface="+mn-lt"/>
                <a:sym typeface="Twentieth Century"/>
              </a:rPr>
              <a:t>piano.</a:t>
            </a:r>
          </a:p>
          <a:p>
            <a:r>
              <a:rPr lang="it-IT" sz="1600" dirty="0" smtClean="0">
                <a:latin typeface="+mn-lt"/>
                <a:sym typeface="Twentieth Century"/>
              </a:rPr>
              <a:t> </a:t>
            </a:r>
            <a:endParaRPr lang="it-IT" sz="1600" dirty="0">
              <a:latin typeface="+mn-lt"/>
            </a:endParaRPr>
          </a:p>
        </p:txBody>
      </p:sp>
      <p:sp>
        <p:nvSpPr>
          <p:cNvPr id="18" name="CasellaDiTesto 17"/>
          <p:cNvSpPr txBox="1"/>
          <p:nvPr/>
        </p:nvSpPr>
        <p:spPr>
          <a:xfrm>
            <a:off x="7897765" y="1527200"/>
            <a:ext cx="1981200" cy="1569660"/>
          </a:xfrm>
          <a:prstGeom prst="rect">
            <a:avLst/>
          </a:prstGeom>
          <a:noFill/>
        </p:spPr>
        <p:txBody>
          <a:bodyPr wrap="square" rtlCol="0">
            <a:spAutoFit/>
          </a:bodyPr>
          <a:lstStyle/>
          <a:p>
            <a:pPr lvl="0" algn="just"/>
            <a:r>
              <a:rPr lang="it-IT" sz="1600" dirty="0" smtClean="0">
                <a:latin typeface="+mn-lt"/>
              </a:rPr>
              <a:t>Divieto di azioni </a:t>
            </a:r>
            <a:r>
              <a:rPr lang="it-IT" sz="1600" dirty="0">
                <a:latin typeface="+mn-lt"/>
              </a:rPr>
              <a:t>esecutive individuali sul patrimonio del </a:t>
            </a:r>
            <a:r>
              <a:rPr lang="it-IT" sz="1600" dirty="0" smtClean="0">
                <a:latin typeface="+mn-lt"/>
              </a:rPr>
              <a:t>consumatore </a:t>
            </a:r>
            <a:r>
              <a:rPr lang="it-IT" sz="1600" dirty="0" smtClean="0">
                <a:latin typeface="+mn-lt"/>
                <a:sym typeface="Twentieth Century"/>
              </a:rPr>
              <a:t>fino alla conclusione del procedimento</a:t>
            </a:r>
          </a:p>
        </p:txBody>
      </p:sp>
      <p:sp>
        <p:nvSpPr>
          <p:cNvPr id="3" name="CasellaDiTesto 2"/>
          <p:cNvSpPr txBox="1"/>
          <p:nvPr/>
        </p:nvSpPr>
        <p:spPr>
          <a:xfrm>
            <a:off x="4044998" y="3467011"/>
            <a:ext cx="3261058" cy="584775"/>
          </a:xfrm>
          <a:prstGeom prst="rect">
            <a:avLst/>
          </a:prstGeom>
          <a:noFill/>
        </p:spPr>
        <p:txBody>
          <a:bodyPr wrap="square" rtlCol="0">
            <a:spAutoFit/>
          </a:bodyPr>
          <a:lstStyle/>
          <a:p>
            <a:pPr algn="just"/>
            <a:r>
              <a:rPr lang="it-IT" sz="1600" dirty="0">
                <a:latin typeface="+mn-lt"/>
              </a:rPr>
              <a:t>Richiamo </a:t>
            </a:r>
            <a:r>
              <a:rPr lang="it-IT" sz="1600" dirty="0" smtClean="0">
                <a:latin typeface="+mn-lt"/>
              </a:rPr>
              <a:t>agli artt. 150 e 151 clausola di riserva </a:t>
            </a:r>
            <a:endParaRPr lang="it-IT" sz="1600" dirty="0">
              <a:latin typeface="+mn-lt"/>
            </a:endParaRPr>
          </a:p>
        </p:txBody>
      </p:sp>
      <p:sp>
        <p:nvSpPr>
          <p:cNvPr id="5" name="CasellaDiTesto 4"/>
          <p:cNvSpPr txBox="1"/>
          <p:nvPr/>
        </p:nvSpPr>
        <p:spPr>
          <a:xfrm>
            <a:off x="4143532" y="4421118"/>
            <a:ext cx="3162524" cy="584775"/>
          </a:xfrm>
          <a:prstGeom prst="rect">
            <a:avLst/>
          </a:prstGeom>
          <a:noFill/>
          <a:ln w="57150">
            <a:solidFill>
              <a:srgbClr val="00B0F0"/>
            </a:solidFill>
          </a:ln>
        </p:spPr>
        <p:txBody>
          <a:bodyPr wrap="square" rtlCol="0">
            <a:spAutoFit/>
          </a:bodyPr>
          <a:lstStyle/>
          <a:p>
            <a:pPr algn="ctr"/>
            <a:r>
              <a:rPr lang="it-IT" sz="1600" b="1" dirty="0">
                <a:latin typeface="+mn-lt"/>
              </a:rPr>
              <a:t>e</a:t>
            </a:r>
            <a:r>
              <a:rPr lang="it-IT" sz="1600" b="1" dirty="0" smtClean="0">
                <a:latin typeface="+mn-lt"/>
              </a:rPr>
              <a:t>stensione del </a:t>
            </a:r>
          </a:p>
          <a:p>
            <a:pPr algn="ctr"/>
            <a:r>
              <a:rPr lang="it-IT" sz="1600" b="1" dirty="0" smtClean="0">
                <a:latin typeface="+mn-lt"/>
              </a:rPr>
              <a:t>PRIVILEGIO FONDIARIO</a:t>
            </a:r>
            <a:endParaRPr lang="it-IT" sz="1600" b="1" dirty="0">
              <a:latin typeface="+mn-lt"/>
            </a:endParaRPr>
          </a:p>
        </p:txBody>
      </p:sp>
      <p:sp>
        <p:nvSpPr>
          <p:cNvPr id="6" name="Freccia in giù 5"/>
          <p:cNvSpPr/>
          <p:nvPr/>
        </p:nvSpPr>
        <p:spPr>
          <a:xfrm>
            <a:off x="5598909" y="4051786"/>
            <a:ext cx="251769" cy="263202"/>
          </a:xfrm>
          <a:prstGeom prst="downArrow">
            <a:avLst>
              <a:gd name="adj1" fmla="val 50000"/>
              <a:gd name="adj2" fmla="val 53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165989" y="4421118"/>
            <a:ext cx="3694176" cy="1323439"/>
          </a:xfrm>
          <a:prstGeom prst="rect">
            <a:avLst/>
          </a:prstGeom>
          <a:ln w="19050">
            <a:solidFill>
              <a:srgbClr val="00B0F0"/>
            </a:solidFill>
          </a:ln>
        </p:spPr>
        <p:txBody>
          <a:bodyPr wrap="square">
            <a:spAutoFit/>
          </a:bodyPr>
          <a:lstStyle/>
          <a:p>
            <a:pPr lvl="0"/>
            <a:r>
              <a:rPr lang="it-IT" sz="1600" dirty="0" smtClean="0">
                <a:latin typeface="Tw Cen MT" panose="020B0602020104020603"/>
                <a:sym typeface="Twentieth Century"/>
              </a:rPr>
              <a:t>Entrambe le misure possono essere disposte, su istanza del debitore, con </a:t>
            </a:r>
            <a:r>
              <a:rPr lang="it-IT" sz="1600" dirty="0">
                <a:latin typeface="Tw Cen MT" panose="020B0602020104020603"/>
                <a:sym typeface="Twentieth Century"/>
              </a:rPr>
              <a:t>il decreto </a:t>
            </a:r>
            <a:r>
              <a:rPr lang="it-IT" sz="1600" dirty="0" smtClean="0">
                <a:latin typeface="Tw Cen MT" panose="020B0602020104020603"/>
                <a:sym typeface="Twentieth Century"/>
              </a:rPr>
              <a:t>che dispone la pubblicazione e comunicazione del piano ai creditori (art. 70 comma IV)</a:t>
            </a:r>
            <a:endParaRPr lang="it-IT" sz="1600" dirty="0">
              <a:latin typeface="Tw Cen MT" panose="020B0602020104020603"/>
            </a:endParaRPr>
          </a:p>
        </p:txBody>
      </p:sp>
    </p:spTree>
    <p:extLst>
      <p:ext uri="{BB962C8B-B14F-4D97-AF65-F5344CB8AC3E}">
        <p14:creationId xmlns:p14="http://schemas.microsoft.com/office/powerpoint/2010/main" val="309366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92441" y="460739"/>
            <a:ext cx="3443288" cy="369332"/>
          </a:xfrm>
          <a:prstGeom prst="rect">
            <a:avLst/>
          </a:prstGeom>
          <a:noFill/>
          <a:ln w="57150">
            <a:solidFill>
              <a:schemeClr val="accent1"/>
            </a:solidFill>
          </a:ln>
        </p:spPr>
        <p:txBody>
          <a:bodyPr wrap="square" rtlCol="0">
            <a:spAutoFit/>
          </a:bodyPr>
          <a:lstStyle/>
          <a:p>
            <a:r>
              <a:rPr lang="it-IT" sz="1800" b="1" dirty="0" smtClean="0"/>
              <a:t>CONCORDATO PREVENTIVO</a:t>
            </a:r>
            <a:endParaRPr lang="it-IT" sz="1800" b="1" dirty="0"/>
          </a:p>
        </p:txBody>
      </p:sp>
      <p:sp>
        <p:nvSpPr>
          <p:cNvPr id="5" name="CasellaDiTesto 4"/>
          <p:cNvSpPr txBox="1"/>
          <p:nvPr/>
        </p:nvSpPr>
        <p:spPr>
          <a:xfrm>
            <a:off x="380624" y="1134173"/>
            <a:ext cx="10104287" cy="738664"/>
          </a:xfrm>
          <a:prstGeom prst="rect">
            <a:avLst/>
          </a:prstGeom>
          <a:noFill/>
          <a:ln w="19050">
            <a:solidFill>
              <a:schemeClr val="tx1"/>
            </a:solidFill>
          </a:ln>
        </p:spPr>
        <p:txBody>
          <a:bodyPr wrap="square" rtlCol="0">
            <a:spAutoFit/>
          </a:bodyPr>
          <a:lstStyle/>
          <a:p>
            <a:r>
              <a:rPr lang="it-IT" dirty="0" smtClean="0"/>
              <a:t>Art. 168 </a:t>
            </a:r>
            <a:r>
              <a:rPr lang="it-IT" dirty="0" err="1" smtClean="0"/>
              <a:t>l.f.</a:t>
            </a:r>
            <a:r>
              <a:rPr lang="it-IT" dirty="0" smtClean="0"/>
              <a:t> «dalla </a:t>
            </a:r>
            <a:r>
              <a:rPr lang="it-IT" dirty="0">
                <a:solidFill>
                  <a:srgbClr val="FF0000"/>
                </a:solidFill>
              </a:rPr>
              <a:t>data della pubblicazione del ricorso </a:t>
            </a:r>
            <a:r>
              <a:rPr lang="it-IT" dirty="0"/>
              <a:t>nel registro delle imprese e fino al momento in cui il decreto di omologazione del concordato preventivo diventa definitivo, i creditori per titolo o causa anteriore </a:t>
            </a:r>
            <a:r>
              <a:rPr lang="it-IT" dirty="0">
                <a:solidFill>
                  <a:srgbClr val="FF0000"/>
                </a:solidFill>
              </a:rPr>
              <a:t>non possono, sotto pena di nullità, iniziare o proseguire azioni esecutive e cautelari </a:t>
            </a:r>
            <a:r>
              <a:rPr lang="it-IT" dirty="0">
                <a:solidFill>
                  <a:schemeClr val="tx1"/>
                </a:solidFill>
              </a:rPr>
              <a:t>sul patrimonio del </a:t>
            </a:r>
            <a:r>
              <a:rPr lang="it-IT" dirty="0" smtClean="0">
                <a:solidFill>
                  <a:schemeClr val="tx1"/>
                </a:solidFill>
              </a:rPr>
              <a:t>debitore</a:t>
            </a:r>
            <a:r>
              <a:rPr lang="it-IT" dirty="0" smtClean="0"/>
              <a:t>»</a:t>
            </a:r>
            <a:endParaRPr lang="it-IT" dirty="0"/>
          </a:p>
        </p:txBody>
      </p:sp>
      <p:sp>
        <p:nvSpPr>
          <p:cNvPr id="6" name="CasellaDiTesto 5"/>
          <p:cNvSpPr txBox="1"/>
          <p:nvPr/>
        </p:nvSpPr>
        <p:spPr>
          <a:xfrm>
            <a:off x="8326248" y="499736"/>
            <a:ext cx="1885950" cy="307777"/>
          </a:xfrm>
          <a:prstGeom prst="rect">
            <a:avLst/>
          </a:prstGeom>
          <a:noFill/>
          <a:ln w="38100">
            <a:solidFill>
              <a:schemeClr val="accent1"/>
            </a:solidFill>
          </a:ln>
        </p:spPr>
        <p:txBody>
          <a:bodyPr wrap="square" rtlCol="0">
            <a:spAutoFit/>
          </a:bodyPr>
          <a:lstStyle/>
          <a:p>
            <a:r>
              <a:rPr lang="it-IT" b="1" dirty="0" smtClean="0"/>
              <a:t>AUTOMATIC STAY</a:t>
            </a:r>
            <a:endParaRPr lang="it-IT" b="1" dirty="0"/>
          </a:p>
        </p:txBody>
      </p:sp>
      <p:sp>
        <p:nvSpPr>
          <p:cNvPr id="36" name="CasellaDiTesto 35"/>
          <p:cNvSpPr txBox="1"/>
          <p:nvPr/>
        </p:nvSpPr>
        <p:spPr>
          <a:xfrm>
            <a:off x="771925" y="2517177"/>
            <a:ext cx="1721089" cy="307777"/>
          </a:xfrm>
          <a:prstGeom prst="rect">
            <a:avLst/>
          </a:prstGeom>
          <a:noFill/>
          <a:ln w="6350">
            <a:solidFill>
              <a:schemeClr val="tx1"/>
            </a:solidFill>
          </a:ln>
        </p:spPr>
        <p:txBody>
          <a:bodyPr wrap="square" rtlCol="0">
            <a:spAutoFit/>
          </a:bodyPr>
          <a:lstStyle/>
          <a:p>
            <a:r>
              <a:rPr lang="it-IT" b="1" dirty="0" smtClean="0">
                <a:solidFill>
                  <a:srgbClr val="0070C0"/>
                </a:solidFill>
              </a:rPr>
              <a:t>PER CHI VALE</a:t>
            </a:r>
            <a:r>
              <a:rPr lang="it-IT" b="1" dirty="0" smtClean="0"/>
              <a:t>?</a:t>
            </a:r>
            <a:endParaRPr lang="it-IT" b="1" dirty="0"/>
          </a:p>
        </p:txBody>
      </p:sp>
      <p:cxnSp>
        <p:nvCxnSpPr>
          <p:cNvPr id="55" name="Connettore 2 54"/>
          <p:cNvCxnSpPr>
            <a:stCxn id="2" idx="3"/>
            <a:endCxn id="6" idx="1"/>
          </p:cNvCxnSpPr>
          <p:nvPr/>
        </p:nvCxnSpPr>
        <p:spPr>
          <a:xfrm>
            <a:off x="7135729" y="645405"/>
            <a:ext cx="1190519" cy="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362463" y="3461572"/>
            <a:ext cx="2540011" cy="2893100"/>
          </a:xfrm>
          <a:prstGeom prst="rect">
            <a:avLst/>
          </a:prstGeom>
          <a:noFill/>
          <a:ln w="6350">
            <a:solidFill>
              <a:schemeClr val="tx1"/>
            </a:solidFill>
          </a:ln>
        </p:spPr>
        <p:txBody>
          <a:bodyPr wrap="square" rtlCol="0">
            <a:spAutoFit/>
          </a:bodyPr>
          <a:lstStyle/>
          <a:p>
            <a:r>
              <a:rPr lang="it-IT" dirty="0"/>
              <a:t>per tutti  i </a:t>
            </a:r>
            <a:r>
              <a:rPr lang="it-IT" dirty="0">
                <a:solidFill>
                  <a:srgbClr val="FF0000"/>
                </a:solidFill>
              </a:rPr>
              <a:t>creditori concorsuali</a:t>
            </a:r>
            <a:r>
              <a:rPr lang="it-IT" dirty="0"/>
              <a:t>, senza eccezioni; compresi i creditori  fondiari o </a:t>
            </a:r>
            <a:r>
              <a:rPr lang="it-IT" dirty="0" smtClean="0"/>
              <a:t>pignoratizi, con la sola eccezione dell’art. 4 </a:t>
            </a:r>
            <a:r>
              <a:rPr lang="it-IT" dirty="0" err="1" smtClean="0"/>
              <a:t>d.lvo</a:t>
            </a:r>
            <a:r>
              <a:rPr lang="it-IT" dirty="0" smtClean="0"/>
              <a:t> 170/04 </a:t>
            </a:r>
            <a:r>
              <a:rPr lang="it-IT" dirty="0"/>
              <a:t>(Cass.9488/02; </a:t>
            </a:r>
            <a:r>
              <a:rPr lang="it-IT" dirty="0" err="1"/>
              <a:t>Cass</a:t>
            </a:r>
            <a:r>
              <a:rPr lang="it-IT" dirty="0"/>
              <a:t>. 14738/07; </a:t>
            </a:r>
            <a:r>
              <a:rPr lang="it-IT" dirty="0" err="1"/>
              <a:t>Cass</a:t>
            </a:r>
            <a:r>
              <a:rPr lang="it-IT" dirty="0"/>
              <a:t>. 11879/91; </a:t>
            </a:r>
            <a:r>
              <a:rPr lang="it-IT" dirty="0" err="1"/>
              <a:t>Cass</a:t>
            </a:r>
            <a:r>
              <a:rPr lang="it-IT" dirty="0"/>
              <a:t>. 13667/99), cioè per tutti i soggetti per i quali il concordato omologato è obbligatorio ex art. 184 </a:t>
            </a:r>
            <a:r>
              <a:rPr lang="it-IT" dirty="0" err="1"/>
              <a:t>l.f.</a:t>
            </a:r>
            <a:r>
              <a:rPr lang="it-IT" dirty="0"/>
              <a:t> (</a:t>
            </a:r>
            <a:r>
              <a:rPr lang="it-IT" dirty="0" err="1"/>
              <a:t>Cass</a:t>
            </a:r>
            <a:r>
              <a:rPr lang="it-IT" dirty="0"/>
              <a:t>. 17637/07</a:t>
            </a:r>
            <a:r>
              <a:rPr lang="it-IT" dirty="0" smtClean="0"/>
              <a:t>); v. </a:t>
            </a:r>
            <a:r>
              <a:rPr lang="it-IT" dirty="0" err="1" smtClean="0"/>
              <a:t>Trib</a:t>
            </a:r>
            <a:r>
              <a:rPr lang="it-IT" dirty="0" smtClean="0"/>
              <a:t> Asti 4.11.16 su credito tributario</a:t>
            </a:r>
            <a:endParaRPr lang="it-IT" dirty="0"/>
          </a:p>
        </p:txBody>
      </p:sp>
      <p:sp>
        <p:nvSpPr>
          <p:cNvPr id="65" name="CasellaDiTesto 64"/>
          <p:cNvSpPr txBox="1"/>
          <p:nvPr/>
        </p:nvSpPr>
        <p:spPr>
          <a:xfrm>
            <a:off x="3538683" y="3699541"/>
            <a:ext cx="2050230" cy="954107"/>
          </a:xfrm>
          <a:prstGeom prst="rect">
            <a:avLst/>
          </a:prstGeom>
          <a:noFill/>
          <a:ln w="3175">
            <a:solidFill>
              <a:schemeClr val="tx1"/>
            </a:solidFill>
          </a:ln>
        </p:spPr>
        <p:txBody>
          <a:bodyPr wrap="square" rtlCol="0">
            <a:spAutoFit/>
          </a:bodyPr>
          <a:lstStyle/>
          <a:p>
            <a:r>
              <a:rPr lang="it-IT" dirty="0" smtClean="0"/>
              <a:t>dalla pubblicazione del ricorso nel registro delle imprese (art. 161 co. 5 </a:t>
            </a:r>
            <a:r>
              <a:rPr lang="it-IT" dirty="0" err="1" smtClean="0"/>
              <a:t>l.f.</a:t>
            </a:r>
            <a:r>
              <a:rPr lang="it-IT" dirty="0" smtClean="0"/>
              <a:t>)</a:t>
            </a:r>
            <a:endParaRPr lang="it-IT" dirty="0"/>
          </a:p>
        </p:txBody>
      </p:sp>
      <p:sp>
        <p:nvSpPr>
          <p:cNvPr id="67" name="CasellaDiTesto 66"/>
          <p:cNvSpPr txBox="1"/>
          <p:nvPr/>
        </p:nvSpPr>
        <p:spPr>
          <a:xfrm>
            <a:off x="3773994" y="5257562"/>
            <a:ext cx="3417758" cy="1169551"/>
          </a:xfrm>
          <a:prstGeom prst="rect">
            <a:avLst/>
          </a:prstGeom>
          <a:noFill/>
          <a:ln w="3175">
            <a:solidFill>
              <a:schemeClr val="tx1"/>
            </a:solidFill>
          </a:ln>
        </p:spPr>
        <p:txBody>
          <a:bodyPr wrap="square" rtlCol="0">
            <a:spAutoFit/>
          </a:bodyPr>
          <a:lstStyle/>
          <a:p>
            <a:r>
              <a:rPr lang="it-IT" dirty="0" smtClean="0"/>
              <a:t>Il divieto deve permanere anche nella fase esecutiva della proposta, essendo i creditori vincolati ex art. 184 </a:t>
            </a:r>
            <a:r>
              <a:rPr lang="it-IT" dirty="0" err="1" smtClean="0"/>
              <a:t>l.f.</a:t>
            </a:r>
            <a:r>
              <a:rPr lang="it-IT" dirty="0" smtClean="0"/>
              <a:t> (</a:t>
            </a:r>
            <a:r>
              <a:rPr lang="it-IT" dirty="0" err="1" smtClean="0"/>
              <a:t>trib</a:t>
            </a:r>
            <a:r>
              <a:rPr lang="it-IT" dirty="0" smtClean="0"/>
              <a:t>. Reggio Emilia 24.6.05; </a:t>
            </a:r>
            <a:r>
              <a:rPr lang="it-IT" dirty="0" err="1" smtClean="0"/>
              <a:t>Trib</a:t>
            </a:r>
            <a:r>
              <a:rPr lang="it-IT" dirty="0" smtClean="0"/>
              <a:t>. Reggio Emilia 6.2.13; </a:t>
            </a:r>
            <a:r>
              <a:rPr lang="it-IT" dirty="0" err="1" smtClean="0"/>
              <a:t>Trib</a:t>
            </a:r>
            <a:r>
              <a:rPr lang="it-IT" dirty="0" smtClean="0"/>
              <a:t>. Sulmona 27.2.08)</a:t>
            </a:r>
            <a:endParaRPr lang="it-IT" dirty="0"/>
          </a:p>
        </p:txBody>
      </p:sp>
      <p:sp>
        <p:nvSpPr>
          <p:cNvPr id="69" name="CasellaDiTesto 68"/>
          <p:cNvSpPr txBox="1"/>
          <p:nvPr/>
        </p:nvSpPr>
        <p:spPr>
          <a:xfrm>
            <a:off x="8442555" y="5446731"/>
            <a:ext cx="3028322" cy="954107"/>
          </a:xfrm>
          <a:prstGeom prst="rect">
            <a:avLst/>
          </a:prstGeom>
          <a:noFill/>
          <a:ln w="3175">
            <a:solidFill>
              <a:schemeClr val="tx1"/>
            </a:solidFill>
          </a:ln>
        </p:spPr>
        <p:txBody>
          <a:bodyPr wrap="square" rtlCol="0">
            <a:spAutoFit/>
          </a:bodyPr>
          <a:lstStyle/>
          <a:p>
            <a:r>
              <a:rPr lang="it-IT" dirty="0"/>
              <a:t>s</a:t>
            </a:r>
            <a:r>
              <a:rPr lang="it-IT" dirty="0" smtClean="0"/>
              <a:t>olo in caso di inadempimento e risoluzione del concordato, sono possibili azioni esecutive individuali  </a:t>
            </a:r>
            <a:r>
              <a:rPr lang="it-IT" dirty="0" err="1" smtClean="0"/>
              <a:t>Trib.Nola</a:t>
            </a:r>
            <a:r>
              <a:rPr lang="it-IT" dirty="0" smtClean="0"/>
              <a:t>, 17.3.16 </a:t>
            </a:r>
            <a:endParaRPr lang="it-IT" dirty="0"/>
          </a:p>
        </p:txBody>
      </p:sp>
      <p:sp>
        <p:nvSpPr>
          <p:cNvPr id="70" name="CasellaDiTesto 69"/>
          <p:cNvSpPr txBox="1"/>
          <p:nvPr/>
        </p:nvSpPr>
        <p:spPr>
          <a:xfrm>
            <a:off x="7411503" y="3325033"/>
            <a:ext cx="4580628" cy="1169551"/>
          </a:xfrm>
          <a:prstGeom prst="rect">
            <a:avLst/>
          </a:prstGeom>
          <a:noFill/>
          <a:ln w="3175">
            <a:solidFill>
              <a:schemeClr val="tx1"/>
            </a:solidFill>
          </a:ln>
        </p:spPr>
        <p:txBody>
          <a:bodyPr wrap="square" rtlCol="0">
            <a:spAutoFit/>
          </a:bodyPr>
          <a:lstStyle/>
          <a:p>
            <a:r>
              <a:rPr lang="it-IT" dirty="0" smtClean="0"/>
              <a:t>fino </a:t>
            </a:r>
            <a:r>
              <a:rPr lang="it-IT" dirty="0"/>
              <a:t>alla definitività del decreto di omologa (</a:t>
            </a:r>
            <a:r>
              <a:rPr lang="it-IT" dirty="0" err="1"/>
              <a:t>Cass</a:t>
            </a:r>
            <a:r>
              <a:rPr lang="it-IT" dirty="0"/>
              <a:t>. 6166/03</a:t>
            </a:r>
            <a:r>
              <a:rPr lang="it-IT" dirty="0" smtClean="0"/>
              <a:t>), ma viene meno in caso di revoca del concordato ex art. 173, inammissibilità ex art. 162, rigetto di omologa ex art. 180, mancato raggiungimento delle maggioranze ex art. 179 </a:t>
            </a:r>
          </a:p>
        </p:txBody>
      </p:sp>
      <p:sp>
        <p:nvSpPr>
          <p:cNvPr id="90" name="CasellaDiTesto 89"/>
          <p:cNvSpPr txBox="1"/>
          <p:nvPr/>
        </p:nvSpPr>
        <p:spPr>
          <a:xfrm>
            <a:off x="7548134" y="2391082"/>
            <a:ext cx="1721089" cy="523220"/>
          </a:xfrm>
          <a:prstGeom prst="rect">
            <a:avLst/>
          </a:prstGeom>
          <a:noFill/>
          <a:ln w="6350">
            <a:solidFill>
              <a:schemeClr val="tx1"/>
            </a:solidFill>
          </a:ln>
        </p:spPr>
        <p:txBody>
          <a:bodyPr wrap="square" rtlCol="0">
            <a:spAutoFit/>
          </a:bodyPr>
          <a:lstStyle/>
          <a:p>
            <a:r>
              <a:rPr lang="it-IT" b="1" dirty="0" smtClean="0">
                <a:solidFill>
                  <a:srgbClr val="0070C0"/>
                </a:solidFill>
              </a:rPr>
              <a:t>FINO A QUANDO VALE?</a:t>
            </a:r>
            <a:endParaRPr lang="it-IT" b="1" dirty="0">
              <a:solidFill>
                <a:srgbClr val="0070C0"/>
              </a:solidFill>
            </a:endParaRPr>
          </a:p>
        </p:txBody>
      </p:sp>
      <p:sp>
        <p:nvSpPr>
          <p:cNvPr id="95" name="CasellaDiTesto 94"/>
          <p:cNvSpPr txBox="1"/>
          <p:nvPr/>
        </p:nvSpPr>
        <p:spPr>
          <a:xfrm>
            <a:off x="3692996" y="2638298"/>
            <a:ext cx="1721089" cy="523220"/>
          </a:xfrm>
          <a:prstGeom prst="rect">
            <a:avLst/>
          </a:prstGeom>
          <a:noFill/>
          <a:ln w="6350">
            <a:solidFill>
              <a:schemeClr val="tx1"/>
            </a:solidFill>
          </a:ln>
        </p:spPr>
        <p:txBody>
          <a:bodyPr wrap="square" rtlCol="0">
            <a:spAutoFit/>
          </a:bodyPr>
          <a:lstStyle/>
          <a:p>
            <a:r>
              <a:rPr lang="it-IT" b="1" dirty="0">
                <a:solidFill>
                  <a:srgbClr val="0070C0"/>
                </a:solidFill>
              </a:rPr>
              <a:t>D</a:t>
            </a:r>
            <a:r>
              <a:rPr lang="it-IT" b="1" dirty="0" smtClean="0">
                <a:solidFill>
                  <a:srgbClr val="0070C0"/>
                </a:solidFill>
              </a:rPr>
              <a:t>A QUANDO VALE?</a:t>
            </a:r>
            <a:endParaRPr lang="it-IT" b="1" dirty="0">
              <a:solidFill>
                <a:srgbClr val="0070C0"/>
              </a:solidFill>
            </a:endParaRPr>
          </a:p>
        </p:txBody>
      </p:sp>
      <p:cxnSp>
        <p:nvCxnSpPr>
          <p:cNvPr id="97" name="Connettore 2 96"/>
          <p:cNvCxnSpPr>
            <a:stCxn id="36" idx="2"/>
            <a:endCxn id="64" idx="0"/>
          </p:cNvCxnSpPr>
          <p:nvPr/>
        </p:nvCxnSpPr>
        <p:spPr>
          <a:xfrm flipH="1">
            <a:off x="1632469" y="2824954"/>
            <a:ext cx="1" cy="636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149"/>
          <p:cNvCxnSpPr>
            <a:stCxn id="5" idx="2"/>
            <a:endCxn id="36" idx="0"/>
          </p:cNvCxnSpPr>
          <p:nvPr/>
        </p:nvCxnSpPr>
        <p:spPr>
          <a:xfrm flipH="1">
            <a:off x="1632470" y="1872837"/>
            <a:ext cx="3800298" cy="64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Connettore 2 154"/>
          <p:cNvCxnSpPr>
            <a:stCxn id="5" idx="2"/>
            <a:endCxn id="90" idx="0"/>
          </p:cNvCxnSpPr>
          <p:nvPr/>
        </p:nvCxnSpPr>
        <p:spPr>
          <a:xfrm>
            <a:off x="5432768" y="1872837"/>
            <a:ext cx="2975911" cy="518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95" idx="2"/>
            <a:endCxn id="65" idx="0"/>
          </p:cNvCxnSpPr>
          <p:nvPr/>
        </p:nvCxnSpPr>
        <p:spPr>
          <a:xfrm>
            <a:off x="4553541" y="3161518"/>
            <a:ext cx="10257" cy="538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Connettore 2 162"/>
          <p:cNvCxnSpPr>
            <a:stCxn id="5" idx="2"/>
            <a:endCxn id="95" idx="0"/>
          </p:cNvCxnSpPr>
          <p:nvPr/>
        </p:nvCxnSpPr>
        <p:spPr>
          <a:xfrm flipH="1">
            <a:off x="4553541" y="1872837"/>
            <a:ext cx="879227" cy="76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Connettore 2 186"/>
          <p:cNvCxnSpPr>
            <a:stCxn id="90" idx="2"/>
            <a:endCxn id="70" idx="0"/>
          </p:cNvCxnSpPr>
          <p:nvPr/>
        </p:nvCxnSpPr>
        <p:spPr>
          <a:xfrm>
            <a:off x="8408679" y="2914302"/>
            <a:ext cx="1293138" cy="4107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9" name="CasellaDiTesto 188"/>
          <p:cNvSpPr txBox="1"/>
          <p:nvPr/>
        </p:nvSpPr>
        <p:spPr>
          <a:xfrm>
            <a:off x="7048630" y="4653648"/>
            <a:ext cx="2555236" cy="307777"/>
          </a:xfrm>
          <a:prstGeom prst="rect">
            <a:avLst/>
          </a:prstGeom>
          <a:noFill/>
          <a:ln w="3175">
            <a:solidFill>
              <a:schemeClr val="tx1"/>
            </a:solidFill>
          </a:ln>
        </p:spPr>
        <p:txBody>
          <a:bodyPr wrap="square" rtlCol="0">
            <a:spAutoFit/>
          </a:bodyPr>
          <a:lstStyle/>
          <a:p>
            <a:r>
              <a:rPr lang="it-IT" dirty="0" smtClean="0"/>
              <a:t>Si è però osservato che:</a:t>
            </a:r>
            <a:endParaRPr lang="it-IT" dirty="0"/>
          </a:p>
        </p:txBody>
      </p:sp>
      <p:cxnSp>
        <p:nvCxnSpPr>
          <p:cNvPr id="200" name="Connettore 2 199"/>
          <p:cNvCxnSpPr>
            <a:stCxn id="70" idx="2"/>
            <a:endCxn id="189" idx="0"/>
          </p:cNvCxnSpPr>
          <p:nvPr/>
        </p:nvCxnSpPr>
        <p:spPr>
          <a:xfrm flipH="1">
            <a:off x="8326248" y="4494584"/>
            <a:ext cx="1375569" cy="1590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2" name="Connettore 2 201"/>
          <p:cNvCxnSpPr>
            <a:stCxn id="189" idx="2"/>
            <a:endCxn id="67" idx="0"/>
          </p:cNvCxnSpPr>
          <p:nvPr/>
        </p:nvCxnSpPr>
        <p:spPr>
          <a:xfrm flipH="1">
            <a:off x="5482873" y="4961425"/>
            <a:ext cx="2843375" cy="2961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Connettore 2 203"/>
          <p:cNvCxnSpPr>
            <a:stCxn id="189" idx="2"/>
            <a:endCxn id="69" idx="0"/>
          </p:cNvCxnSpPr>
          <p:nvPr/>
        </p:nvCxnSpPr>
        <p:spPr>
          <a:xfrm>
            <a:off x="8326248" y="4961425"/>
            <a:ext cx="1630468" cy="48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2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1850768" y="315109"/>
            <a:ext cx="1885950" cy="738664"/>
          </a:xfrm>
          <a:prstGeom prst="rect">
            <a:avLst/>
          </a:prstGeom>
          <a:noFill/>
          <a:ln w="38100">
            <a:solidFill>
              <a:schemeClr val="accent1"/>
            </a:solidFill>
          </a:ln>
        </p:spPr>
        <p:txBody>
          <a:bodyPr wrap="square" rtlCol="0">
            <a:spAutoFit/>
          </a:bodyPr>
          <a:lstStyle/>
          <a:p>
            <a:r>
              <a:rPr lang="it-IT" b="1" dirty="0" smtClean="0">
                <a:solidFill>
                  <a:schemeClr val="tx1"/>
                </a:solidFill>
              </a:rPr>
              <a:t>COME OPERA L’AUTOMATIC STAY?</a:t>
            </a:r>
            <a:endParaRPr lang="it-IT" b="1" dirty="0">
              <a:solidFill>
                <a:schemeClr val="tx1"/>
              </a:solidFill>
            </a:endParaRPr>
          </a:p>
        </p:txBody>
      </p:sp>
      <p:sp>
        <p:nvSpPr>
          <p:cNvPr id="6" name="CasellaDiTesto 5"/>
          <p:cNvSpPr txBox="1"/>
          <p:nvPr/>
        </p:nvSpPr>
        <p:spPr>
          <a:xfrm>
            <a:off x="1310833" y="1370822"/>
            <a:ext cx="2965819" cy="954107"/>
          </a:xfrm>
          <a:prstGeom prst="rect">
            <a:avLst/>
          </a:prstGeom>
          <a:noFill/>
          <a:ln w="3175">
            <a:solidFill>
              <a:schemeClr val="tx1"/>
            </a:solidFill>
          </a:ln>
        </p:spPr>
        <p:txBody>
          <a:bodyPr wrap="square" rtlCol="0">
            <a:spAutoFit/>
          </a:bodyPr>
          <a:lstStyle/>
          <a:p>
            <a:r>
              <a:rPr lang="it-IT" dirty="0" smtClean="0"/>
              <a:t>Il G.E. dichiara </a:t>
            </a:r>
            <a:r>
              <a:rPr lang="it-IT" b="1" dirty="0" smtClean="0"/>
              <a:t>la temporanea </a:t>
            </a:r>
            <a:r>
              <a:rPr lang="it-IT" b="1" dirty="0" err="1" smtClean="0"/>
              <a:t>improseguibilità</a:t>
            </a:r>
            <a:r>
              <a:rPr lang="it-IT" dirty="0" smtClean="0"/>
              <a:t> dell’esecuzione (fase di quiescenza provvisoria del </a:t>
            </a:r>
            <a:r>
              <a:rPr lang="it-IT" dirty="0" err="1" smtClean="0"/>
              <a:t>proc</a:t>
            </a:r>
            <a:r>
              <a:rPr lang="it-IT" dirty="0" smtClean="0"/>
              <a:t>. esecutivo: </a:t>
            </a:r>
            <a:r>
              <a:rPr lang="it-IT" dirty="0" err="1" smtClean="0"/>
              <a:t>Cass</a:t>
            </a:r>
            <a:r>
              <a:rPr lang="it-IT" dirty="0" smtClean="0"/>
              <a:t>. 25802/15)</a:t>
            </a:r>
            <a:endParaRPr lang="it-IT" dirty="0"/>
          </a:p>
        </p:txBody>
      </p:sp>
      <p:sp>
        <p:nvSpPr>
          <p:cNvPr id="9" name="CasellaDiTesto 8"/>
          <p:cNvSpPr txBox="1"/>
          <p:nvPr/>
        </p:nvSpPr>
        <p:spPr>
          <a:xfrm>
            <a:off x="7117497" y="885461"/>
            <a:ext cx="2848208" cy="307777"/>
          </a:xfrm>
          <a:prstGeom prst="rect">
            <a:avLst/>
          </a:prstGeom>
          <a:noFill/>
          <a:ln w="3175">
            <a:solidFill>
              <a:schemeClr val="tx1"/>
            </a:solidFill>
          </a:ln>
        </p:spPr>
        <p:txBody>
          <a:bodyPr wrap="square" rtlCol="0">
            <a:spAutoFit/>
          </a:bodyPr>
          <a:lstStyle/>
          <a:p>
            <a:r>
              <a:rPr lang="it-IT" dirty="0" smtClean="0"/>
              <a:t>Non è reclamabile o impugnabile </a:t>
            </a:r>
            <a:endParaRPr lang="it-IT" dirty="0"/>
          </a:p>
        </p:txBody>
      </p:sp>
      <p:sp>
        <p:nvSpPr>
          <p:cNvPr id="10" name="CasellaDiTesto 9"/>
          <p:cNvSpPr txBox="1"/>
          <p:nvPr/>
        </p:nvSpPr>
        <p:spPr>
          <a:xfrm>
            <a:off x="7041470" y="1353861"/>
            <a:ext cx="3140928" cy="307777"/>
          </a:xfrm>
          <a:prstGeom prst="rect">
            <a:avLst/>
          </a:prstGeom>
          <a:noFill/>
          <a:ln w="3175">
            <a:solidFill>
              <a:schemeClr val="tx1"/>
            </a:solidFill>
          </a:ln>
        </p:spPr>
        <p:txBody>
          <a:bodyPr wrap="square" rtlCol="0">
            <a:spAutoFit/>
          </a:bodyPr>
          <a:lstStyle/>
          <a:p>
            <a:r>
              <a:rPr lang="it-IT" dirty="0" smtClean="0"/>
              <a:t>Sospende anche la vendita se fissata</a:t>
            </a:r>
            <a:endParaRPr lang="it-IT" dirty="0"/>
          </a:p>
        </p:txBody>
      </p:sp>
      <p:sp>
        <p:nvSpPr>
          <p:cNvPr id="14" name="CasellaDiTesto 13"/>
          <p:cNvSpPr txBox="1"/>
          <p:nvPr/>
        </p:nvSpPr>
        <p:spPr>
          <a:xfrm>
            <a:off x="7117497" y="412466"/>
            <a:ext cx="4569678" cy="307777"/>
          </a:xfrm>
          <a:prstGeom prst="rect">
            <a:avLst/>
          </a:prstGeom>
          <a:noFill/>
          <a:ln w="3175">
            <a:solidFill>
              <a:schemeClr val="tx1"/>
            </a:solidFill>
          </a:ln>
        </p:spPr>
        <p:txBody>
          <a:bodyPr wrap="square" rtlCol="0">
            <a:spAutoFit/>
          </a:bodyPr>
          <a:lstStyle/>
          <a:p>
            <a:r>
              <a:rPr lang="it-IT" dirty="0" smtClean="0"/>
              <a:t>E’ una presa d’atto (sospensione ex art. 623 </a:t>
            </a:r>
            <a:r>
              <a:rPr lang="it-IT" dirty="0" err="1" smtClean="0"/>
              <a:t>c.p.c.</a:t>
            </a:r>
            <a:r>
              <a:rPr lang="it-IT" dirty="0" smtClean="0"/>
              <a:t>)</a:t>
            </a:r>
            <a:endParaRPr lang="it-IT" dirty="0"/>
          </a:p>
        </p:txBody>
      </p:sp>
      <p:sp>
        <p:nvSpPr>
          <p:cNvPr id="15" name="CasellaDiTesto 14"/>
          <p:cNvSpPr txBox="1"/>
          <p:nvPr/>
        </p:nvSpPr>
        <p:spPr>
          <a:xfrm>
            <a:off x="7117497" y="3347049"/>
            <a:ext cx="2924292" cy="307777"/>
          </a:xfrm>
          <a:prstGeom prst="rect">
            <a:avLst/>
          </a:prstGeom>
          <a:noFill/>
          <a:ln w="3175">
            <a:solidFill>
              <a:schemeClr val="tx1"/>
            </a:solidFill>
          </a:ln>
        </p:spPr>
        <p:txBody>
          <a:bodyPr wrap="square" rtlCol="0">
            <a:spAutoFit/>
          </a:bodyPr>
          <a:lstStyle/>
          <a:p>
            <a:r>
              <a:rPr lang="it-IT" dirty="0" smtClean="0"/>
              <a:t>Non cancella </a:t>
            </a:r>
            <a:r>
              <a:rPr lang="it-IT" dirty="0"/>
              <a:t>i</a:t>
            </a:r>
            <a:r>
              <a:rPr lang="it-IT" dirty="0" smtClean="0"/>
              <a:t>l pignoramento</a:t>
            </a:r>
            <a:endParaRPr lang="it-IT" dirty="0"/>
          </a:p>
        </p:txBody>
      </p:sp>
      <p:cxnSp>
        <p:nvCxnSpPr>
          <p:cNvPr id="17" name="Connettore 2 16"/>
          <p:cNvCxnSpPr>
            <a:stCxn id="6" idx="3"/>
            <a:endCxn id="14" idx="1"/>
          </p:cNvCxnSpPr>
          <p:nvPr/>
        </p:nvCxnSpPr>
        <p:spPr>
          <a:xfrm flipV="1">
            <a:off x="4276652" y="566355"/>
            <a:ext cx="2840845" cy="128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6" idx="3"/>
            <a:endCxn id="10" idx="1"/>
          </p:cNvCxnSpPr>
          <p:nvPr/>
        </p:nvCxnSpPr>
        <p:spPr>
          <a:xfrm flipV="1">
            <a:off x="4276652" y="1507750"/>
            <a:ext cx="2764818" cy="3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6" idx="3"/>
            <a:endCxn id="9" idx="1"/>
          </p:cNvCxnSpPr>
          <p:nvPr/>
        </p:nvCxnSpPr>
        <p:spPr>
          <a:xfrm flipV="1">
            <a:off x="4276652" y="1039350"/>
            <a:ext cx="2840845" cy="808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a:stCxn id="6" idx="3"/>
            <a:endCxn id="15" idx="1"/>
          </p:cNvCxnSpPr>
          <p:nvPr/>
        </p:nvCxnSpPr>
        <p:spPr>
          <a:xfrm>
            <a:off x="4276652" y="1847876"/>
            <a:ext cx="2840845" cy="165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041470" y="1772036"/>
            <a:ext cx="4893413" cy="523220"/>
          </a:xfrm>
          <a:prstGeom prst="rect">
            <a:avLst/>
          </a:prstGeom>
          <a:noFill/>
          <a:ln w="3175">
            <a:solidFill>
              <a:schemeClr val="tx1"/>
            </a:solidFill>
          </a:ln>
        </p:spPr>
        <p:txBody>
          <a:bodyPr wrap="square" rtlCol="0">
            <a:spAutoFit/>
          </a:bodyPr>
          <a:lstStyle/>
          <a:p>
            <a:r>
              <a:rPr lang="it-IT" dirty="0" smtClean="0"/>
              <a:t>Se il bene è stato aggiudicato, emette il decreto di trasferimento ex art. 187 bis </a:t>
            </a:r>
            <a:r>
              <a:rPr lang="it-IT" dirty="0" err="1" smtClean="0"/>
              <a:t>disp</a:t>
            </a:r>
            <a:r>
              <a:rPr lang="it-IT" dirty="0" smtClean="0"/>
              <a:t>. </a:t>
            </a:r>
            <a:r>
              <a:rPr lang="it-IT" dirty="0" err="1" smtClean="0"/>
              <a:t>att</a:t>
            </a:r>
            <a:r>
              <a:rPr lang="it-IT" dirty="0" smtClean="0"/>
              <a:t>. </a:t>
            </a:r>
            <a:r>
              <a:rPr lang="it-IT" dirty="0" err="1" smtClean="0"/>
              <a:t>c.p.c.</a:t>
            </a:r>
            <a:endParaRPr lang="it-IT" dirty="0"/>
          </a:p>
        </p:txBody>
      </p:sp>
      <p:sp>
        <p:nvSpPr>
          <p:cNvPr id="31" name="CasellaDiTesto 30"/>
          <p:cNvSpPr txBox="1"/>
          <p:nvPr/>
        </p:nvSpPr>
        <p:spPr>
          <a:xfrm>
            <a:off x="7041470" y="2437754"/>
            <a:ext cx="4916412" cy="738664"/>
          </a:xfrm>
          <a:prstGeom prst="rect">
            <a:avLst/>
          </a:prstGeom>
          <a:noFill/>
          <a:ln w="3175">
            <a:solidFill>
              <a:schemeClr val="tx1"/>
            </a:solidFill>
          </a:ln>
        </p:spPr>
        <p:txBody>
          <a:bodyPr wrap="square" rtlCol="0">
            <a:spAutoFit/>
          </a:bodyPr>
          <a:lstStyle/>
          <a:p>
            <a:r>
              <a:rPr lang="it-IT" dirty="0" smtClean="0"/>
              <a:t>Se è già intervenuta la vendita, le somme restano nella disponibilità della procedura e non possono mai essere assegnate ai creditori</a:t>
            </a:r>
            <a:endParaRPr lang="it-IT" dirty="0"/>
          </a:p>
        </p:txBody>
      </p:sp>
      <p:cxnSp>
        <p:nvCxnSpPr>
          <p:cNvPr id="40" name="Connettore 2 39"/>
          <p:cNvCxnSpPr>
            <a:stCxn id="6" idx="3"/>
            <a:endCxn id="30" idx="1"/>
          </p:cNvCxnSpPr>
          <p:nvPr/>
        </p:nvCxnSpPr>
        <p:spPr>
          <a:xfrm>
            <a:off x="4276652" y="1847876"/>
            <a:ext cx="2764818" cy="18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a:stCxn id="6" idx="3"/>
            <a:endCxn id="31" idx="1"/>
          </p:cNvCxnSpPr>
          <p:nvPr/>
        </p:nvCxnSpPr>
        <p:spPr>
          <a:xfrm>
            <a:off x="4276652" y="1847876"/>
            <a:ext cx="2764818" cy="95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ttore 2 97"/>
          <p:cNvCxnSpPr>
            <a:stCxn id="3" idx="2"/>
            <a:endCxn id="6" idx="0"/>
          </p:cNvCxnSpPr>
          <p:nvPr/>
        </p:nvCxnSpPr>
        <p:spPr>
          <a:xfrm>
            <a:off x="2793743" y="1053773"/>
            <a:ext cx="0" cy="3170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0" name="CasellaDiTesto 119"/>
          <p:cNvSpPr txBox="1"/>
          <p:nvPr/>
        </p:nvSpPr>
        <p:spPr>
          <a:xfrm>
            <a:off x="5112772" y="4695908"/>
            <a:ext cx="3486150" cy="523220"/>
          </a:xfrm>
          <a:prstGeom prst="rect">
            <a:avLst/>
          </a:prstGeom>
          <a:noFill/>
          <a:ln w="12700">
            <a:solidFill>
              <a:schemeClr val="tx1"/>
            </a:solidFill>
          </a:ln>
        </p:spPr>
        <p:txBody>
          <a:bodyPr wrap="square" rtlCol="0">
            <a:spAutoFit/>
          </a:bodyPr>
          <a:lstStyle/>
          <a:p>
            <a:r>
              <a:rPr lang="it-IT" dirty="0" smtClean="0"/>
              <a:t>Il piano non prevede la vendita del bene (es. </a:t>
            </a:r>
            <a:r>
              <a:rPr lang="it-IT" dirty="0" err="1" smtClean="0"/>
              <a:t>concord</a:t>
            </a:r>
            <a:r>
              <a:rPr lang="it-IT" dirty="0" smtClean="0"/>
              <a:t>. In continuità)</a:t>
            </a:r>
            <a:endParaRPr lang="it-IT" dirty="0"/>
          </a:p>
        </p:txBody>
      </p:sp>
      <p:sp>
        <p:nvSpPr>
          <p:cNvPr id="121" name="CasellaDiTesto 120"/>
          <p:cNvSpPr txBox="1"/>
          <p:nvPr/>
        </p:nvSpPr>
        <p:spPr>
          <a:xfrm>
            <a:off x="3954786" y="5639266"/>
            <a:ext cx="2736000" cy="972000"/>
          </a:xfrm>
          <a:prstGeom prst="rect">
            <a:avLst/>
          </a:prstGeom>
          <a:noFill/>
          <a:ln w="3175">
            <a:solidFill>
              <a:schemeClr val="tx1"/>
            </a:solidFill>
          </a:ln>
        </p:spPr>
        <p:txBody>
          <a:bodyPr wrap="square" rtlCol="0">
            <a:spAutoFit/>
          </a:bodyPr>
          <a:lstStyle/>
          <a:p>
            <a:r>
              <a:rPr lang="it-IT" dirty="0" smtClean="0"/>
              <a:t>1° soluzione: il G.E. cancella su istanza del debitore dopo la definitività del decreto di omologa</a:t>
            </a:r>
            <a:endParaRPr lang="it-IT" dirty="0"/>
          </a:p>
        </p:txBody>
      </p:sp>
      <p:sp>
        <p:nvSpPr>
          <p:cNvPr id="122" name="CasellaDiTesto 121"/>
          <p:cNvSpPr txBox="1"/>
          <p:nvPr/>
        </p:nvSpPr>
        <p:spPr>
          <a:xfrm>
            <a:off x="7912545" y="5528139"/>
            <a:ext cx="3174261" cy="1169551"/>
          </a:xfrm>
          <a:prstGeom prst="rect">
            <a:avLst/>
          </a:prstGeom>
          <a:noFill/>
          <a:ln w="3175">
            <a:solidFill>
              <a:schemeClr val="tx1"/>
            </a:solidFill>
          </a:ln>
        </p:spPr>
        <p:txBody>
          <a:bodyPr wrap="square" rtlCol="0">
            <a:spAutoFit/>
          </a:bodyPr>
          <a:lstStyle/>
          <a:p>
            <a:r>
              <a:rPr lang="it-IT" dirty="0" smtClean="0"/>
              <a:t>2° soluzione: il G.E. cancella su istanza del debitore solo dopo il completo adempimento del piano concordatario (</a:t>
            </a:r>
            <a:r>
              <a:rPr lang="it-IT" dirty="0" err="1" smtClean="0"/>
              <a:t>n.b.</a:t>
            </a:r>
            <a:r>
              <a:rPr lang="it-IT" dirty="0"/>
              <a:t> </a:t>
            </a:r>
            <a:r>
              <a:rPr lang="it-IT" dirty="0" smtClean="0"/>
              <a:t>il credito vantato dal pignorante non esiste più)</a:t>
            </a:r>
            <a:endParaRPr lang="it-IT" dirty="0"/>
          </a:p>
        </p:txBody>
      </p:sp>
      <p:sp>
        <p:nvSpPr>
          <p:cNvPr id="174" name="CasellaDiTesto 173"/>
          <p:cNvSpPr txBox="1"/>
          <p:nvPr/>
        </p:nvSpPr>
        <p:spPr>
          <a:xfrm>
            <a:off x="2793742" y="3994264"/>
            <a:ext cx="2412000" cy="307777"/>
          </a:xfrm>
          <a:prstGeom prst="rect">
            <a:avLst/>
          </a:prstGeom>
          <a:noFill/>
          <a:ln w="3175">
            <a:solidFill>
              <a:schemeClr val="tx1"/>
            </a:solidFill>
          </a:ln>
        </p:spPr>
        <p:txBody>
          <a:bodyPr wrap="square" rtlCol="0">
            <a:spAutoFit/>
          </a:bodyPr>
          <a:lstStyle/>
          <a:p>
            <a:r>
              <a:rPr lang="it-IT" dirty="0" smtClean="0">
                <a:solidFill>
                  <a:srgbClr val="FF0000"/>
                </a:solidFill>
              </a:rPr>
              <a:t>Che fine fa il pignoramento?</a:t>
            </a:r>
            <a:endParaRPr lang="it-IT" dirty="0">
              <a:solidFill>
                <a:srgbClr val="FF0000"/>
              </a:solidFill>
            </a:endParaRPr>
          </a:p>
        </p:txBody>
      </p:sp>
      <p:sp>
        <p:nvSpPr>
          <p:cNvPr id="175" name="CasellaDiTesto 174"/>
          <p:cNvSpPr txBox="1"/>
          <p:nvPr/>
        </p:nvSpPr>
        <p:spPr>
          <a:xfrm>
            <a:off x="992225" y="4760303"/>
            <a:ext cx="2243137" cy="523220"/>
          </a:xfrm>
          <a:prstGeom prst="rect">
            <a:avLst/>
          </a:prstGeom>
          <a:noFill/>
          <a:ln w="3175">
            <a:solidFill>
              <a:schemeClr val="tx1"/>
            </a:solidFill>
          </a:ln>
        </p:spPr>
        <p:txBody>
          <a:bodyPr wrap="square" rtlCol="0">
            <a:spAutoFit/>
          </a:bodyPr>
          <a:lstStyle/>
          <a:p>
            <a:r>
              <a:rPr lang="it-IT" dirty="0" smtClean="0"/>
              <a:t>Il piano prevede la vendita del bene </a:t>
            </a:r>
            <a:endParaRPr lang="it-IT" dirty="0"/>
          </a:p>
        </p:txBody>
      </p:sp>
      <p:sp>
        <p:nvSpPr>
          <p:cNvPr id="176" name="CasellaDiTesto 175"/>
          <p:cNvSpPr txBox="1"/>
          <p:nvPr/>
        </p:nvSpPr>
        <p:spPr>
          <a:xfrm>
            <a:off x="992224" y="5755934"/>
            <a:ext cx="2243137" cy="738664"/>
          </a:xfrm>
          <a:prstGeom prst="rect">
            <a:avLst/>
          </a:prstGeom>
          <a:noFill/>
          <a:ln w="3175">
            <a:solidFill>
              <a:schemeClr val="tx1"/>
            </a:solidFill>
          </a:ln>
        </p:spPr>
        <p:txBody>
          <a:bodyPr wrap="square" rtlCol="0">
            <a:spAutoFit/>
          </a:bodyPr>
          <a:lstStyle/>
          <a:p>
            <a:r>
              <a:rPr lang="it-IT" dirty="0" smtClean="0"/>
              <a:t>Il G.D. ordina la cancellazione ex art. 108- 182 </a:t>
            </a:r>
            <a:r>
              <a:rPr lang="it-IT" dirty="0" err="1" smtClean="0"/>
              <a:t>l.f.</a:t>
            </a:r>
            <a:endParaRPr lang="it-IT" dirty="0"/>
          </a:p>
        </p:txBody>
      </p:sp>
      <p:cxnSp>
        <p:nvCxnSpPr>
          <p:cNvPr id="184" name="Connettore 2 183"/>
          <p:cNvCxnSpPr>
            <a:stCxn id="175" idx="2"/>
            <a:endCxn id="176" idx="0"/>
          </p:cNvCxnSpPr>
          <p:nvPr/>
        </p:nvCxnSpPr>
        <p:spPr>
          <a:xfrm flipH="1">
            <a:off x="2113793" y="5283523"/>
            <a:ext cx="1" cy="4724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2 185"/>
          <p:cNvCxnSpPr>
            <a:stCxn id="120" idx="2"/>
            <a:endCxn id="121" idx="0"/>
          </p:cNvCxnSpPr>
          <p:nvPr/>
        </p:nvCxnSpPr>
        <p:spPr>
          <a:xfrm flipH="1">
            <a:off x="5322786" y="5219128"/>
            <a:ext cx="1533061" cy="420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8" name="Connettore 2 187"/>
          <p:cNvCxnSpPr>
            <a:stCxn id="120" idx="2"/>
            <a:endCxn id="122" idx="0"/>
          </p:cNvCxnSpPr>
          <p:nvPr/>
        </p:nvCxnSpPr>
        <p:spPr>
          <a:xfrm>
            <a:off x="6855847" y="5219128"/>
            <a:ext cx="2643829" cy="3090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1" name="Connettore 2 220"/>
          <p:cNvCxnSpPr>
            <a:stCxn id="174" idx="2"/>
            <a:endCxn id="175" idx="0"/>
          </p:cNvCxnSpPr>
          <p:nvPr/>
        </p:nvCxnSpPr>
        <p:spPr>
          <a:xfrm flipH="1">
            <a:off x="2113794" y="4302041"/>
            <a:ext cx="1885948" cy="4582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3" name="Connettore 2 222"/>
          <p:cNvCxnSpPr>
            <a:stCxn id="174" idx="2"/>
            <a:endCxn id="120" idx="0"/>
          </p:cNvCxnSpPr>
          <p:nvPr/>
        </p:nvCxnSpPr>
        <p:spPr>
          <a:xfrm>
            <a:off x="3999742" y="4302041"/>
            <a:ext cx="2856105" cy="393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3" name="CasellaDiTesto 312"/>
          <p:cNvSpPr txBox="1"/>
          <p:nvPr/>
        </p:nvSpPr>
        <p:spPr>
          <a:xfrm>
            <a:off x="1420177" y="2600785"/>
            <a:ext cx="2768923" cy="738664"/>
          </a:xfrm>
          <a:prstGeom prst="rect">
            <a:avLst/>
          </a:prstGeom>
          <a:noFill/>
          <a:ln w="3175">
            <a:solidFill>
              <a:schemeClr val="tx1"/>
            </a:solidFill>
          </a:ln>
        </p:spPr>
        <p:txBody>
          <a:bodyPr wrap="square" rtlCol="0">
            <a:spAutoFit/>
          </a:bodyPr>
          <a:lstStyle/>
          <a:p>
            <a:r>
              <a:rPr lang="it-IT" dirty="0" smtClean="0"/>
              <a:t>Se viene meno la causa di </a:t>
            </a:r>
            <a:r>
              <a:rPr lang="it-IT" dirty="0" err="1" smtClean="0"/>
              <a:t>improseguibilità</a:t>
            </a:r>
            <a:r>
              <a:rPr lang="it-IT" smtClean="0"/>
              <a:t> (il </a:t>
            </a:r>
            <a:r>
              <a:rPr lang="it-IT" dirty="0" smtClean="0"/>
              <a:t>concordato) il creditore deve riassumere</a:t>
            </a:r>
            <a:endParaRPr lang="it-IT" dirty="0"/>
          </a:p>
        </p:txBody>
      </p:sp>
      <p:cxnSp>
        <p:nvCxnSpPr>
          <p:cNvPr id="319" name="Connettore 2 318"/>
          <p:cNvCxnSpPr>
            <a:stCxn id="6" idx="2"/>
            <a:endCxn id="313" idx="0"/>
          </p:cNvCxnSpPr>
          <p:nvPr/>
        </p:nvCxnSpPr>
        <p:spPr>
          <a:xfrm>
            <a:off x="2793743" y="2324929"/>
            <a:ext cx="10896" cy="27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2" name="Connettore 7 321"/>
          <p:cNvCxnSpPr>
            <a:stCxn id="174" idx="0"/>
            <a:endCxn id="15" idx="2"/>
          </p:cNvCxnSpPr>
          <p:nvPr/>
        </p:nvCxnSpPr>
        <p:spPr>
          <a:xfrm rot="5400000" flipH="1" flipV="1">
            <a:off x="6119973" y="1534595"/>
            <a:ext cx="339438" cy="4579901"/>
          </a:xfrm>
          <a:prstGeom prst="curvedConnector3">
            <a:avLst/>
          </a:prstGeom>
          <a:ln>
            <a:prstDash val="solid"/>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6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43013" y="974360"/>
            <a:ext cx="1695058" cy="646331"/>
          </a:xfrm>
          <a:prstGeom prst="rect">
            <a:avLst/>
          </a:prstGeom>
          <a:noFill/>
          <a:ln w="28575">
            <a:solidFill>
              <a:schemeClr val="accent1"/>
            </a:solidFill>
          </a:ln>
          <a:effectLst>
            <a:glow rad="63500">
              <a:schemeClr val="accent1">
                <a:satMod val="175000"/>
                <a:alpha val="40000"/>
              </a:schemeClr>
            </a:glow>
          </a:effectLst>
        </p:spPr>
        <p:txBody>
          <a:bodyPr wrap="square" rtlCol="0">
            <a:spAutoFit/>
          </a:bodyPr>
          <a:lstStyle/>
          <a:p>
            <a:r>
              <a:rPr lang="it-IT" sz="1800" dirty="0" smtClean="0"/>
              <a:t> </a:t>
            </a:r>
            <a:r>
              <a:rPr lang="it-IT" sz="1800" b="1" dirty="0" smtClean="0">
                <a:effectLst>
                  <a:outerShdw blurRad="38100" dist="38100" dir="2700000" algn="tl">
                    <a:srgbClr val="000000">
                      <a:alpha val="43137"/>
                    </a:srgbClr>
                  </a:outerShdw>
                </a:effectLst>
              </a:rPr>
              <a:t>art. 54 co. 2 C.C.I. </a:t>
            </a:r>
            <a:endParaRPr lang="it-IT" sz="1800" b="1" dirty="0">
              <a:effectLst>
                <a:outerShdw blurRad="38100" dist="38100" dir="2700000" algn="tl">
                  <a:srgbClr val="000000">
                    <a:alpha val="43137"/>
                  </a:srgbClr>
                </a:outerShdw>
              </a:effectLst>
            </a:endParaRPr>
          </a:p>
        </p:txBody>
      </p:sp>
      <p:sp>
        <p:nvSpPr>
          <p:cNvPr id="5" name="CasellaDiTesto 4"/>
          <p:cNvSpPr txBox="1"/>
          <p:nvPr/>
        </p:nvSpPr>
        <p:spPr>
          <a:xfrm>
            <a:off x="3612629" y="820473"/>
            <a:ext cx="8199619" cy="954107"/>
          </a:xfrm>
          <a:prstGeom prst="rect">
            <a:avLst/>
          </a:prstGeom>
          <a:noFill/>
          <a:ln w="3175">
            <a:solidFill>
              <a:schemeClr val="tx1"/>
            </a:solidFill>
          </a:ln>
        </p:spPr>
        <p:txBody>
          <a:bodyPr wrap="square" rtlCol="0">
            <a:spAutoFit/>
          </a:bodyPr>
          <a:lstStyle/>
          <a:p>
            <a:r>
              <a:rPr lang="it-IT" u="sng" dirty="0" smtClean="0"/>
              <a:t>Se </a:t>
            </a:r>
            <a:r>
              <a:rPr lang="it-IT" u="sng" dirty="0"/>
              <a:t>il debitore ne ha fatto richiesta nella domanda di cui all’articolo 40</a:t>
            </a:r>
            <a:r>
              <a:rPr lang="it-IT" dirty="0"/>
              <a:t>, dalla data della pubblicazione della medesima domanda nel registro delle imprese, i creditori per titolo o causa anteriore non possono, sotto pena di nullità, iniziare o proseguire azioni esecutive e cautelari sul suo patrimonio</a:t>
            </a:r>
          </a:p>
          <a:p>
            <a:endParaRPr lang="it-IT" dirty="0"/>
          </a:p>
        </p:txBody>
      </p:sp>
      <p:sp>
        <p:nvSpPr>
          <p:cNvPr id="6" name="CasellaDiTesto 5"/>
          <p:cNvSpPr txBox="1"/>
          <p:nvPr/>
        </p:nvSpPr>
        <p:spPr>
          <a:xfrm>
            <a:off x="945023" y="2157755"/>
            <a:ext cx="2291036" cy="307777"/>
          </a:xfrm>
          <a:prstGeom prst="rect">
            <a:avLst/>
          </a:prstGeom>
          <a:noFill/>
          <a:ln w="3175">
            <a:solidFill>
              <a:schemeClr val="tx1"/>
            </a:solidFill>
          </a:ln>
        </p:spPr>
        <p:txBody>
          <a:bodyPr wrap="square" rtlCol="0">
            <a:spAutoFit/>
          </a:bodyPr>
          <a:lstStyle/>
          <a:p>
            <a:r>
              <a:rPr lang="it-IT" dirty="0" smtClean="0"/>
              <a:t>Non c’è più </a:t>
            </a:r>
            <a:r>
              <a:rPr lang="it-IT" dirty="0" err="1" smtClean="0"/>
              <a:t>automatic</a:t>
            </a:r>
            <a:r>
              <a:rPr lang="it-IT" dirty="0"/>
              <a:t> </a:t>
            </a:r>
            <a:r>
              <a:rPr lang="it-IT" dirty="0" smtClean="0"/>
              <a:t>stay</a:t>
            </a:r>
            <a:endParaRPr lang="it-IT" dirty="0"/>
          </a:p>
        </p:txBody>
      </p:sp>
      <p:sp>
        <p:nvSpPr>
          <p:cNvPr id="7" name="CasellaDiTesto 6"/>
          <p:cNvSpPr txBox="1"/>
          <p:nvPr/>
        </p:nvSpPr>
        <p:spPr>
          <a:xfrm>
            <a:off x="696162" y="3017983"/>
            <a:ext cx="2788757" cy="307777"/>
          </a:xfrm>
          <a:prstGeom prst="rect">
            <a:avLst/>
          </a:prstGeom>
          <a:noFill/>
          <a:ln w="3175">
            <a:solidFill>
              <a:schemeClr val="tx1"/>
            </a:solidFill>
          </a:ln>
        </p:spPr>
        <p:txBody>
          <a:bodyPr wrap="square" rtlCol="0">
            <a:spAutoFit/>
          </a:bodyPr>
          <a:lstStyle/>
          <a:p>
            <a:r>
              <a:rPr lang="it-IT" dirty="0" smtClean="0"/>
              <a:t>Serve istanza del debitore</a:t>
            </a:r>
            <a:endParaRPr lang="it-IT" dirty="0"/>
          </a:p>
        </p:txBody>
      </p:sp>
      <p:cxnSp>
        <p:nvCxnSpPr>
          <p:cNvPr id="30" name="Connettore 2 29"/>
          <p:cNvCxnSpPr>
            <a:stCxn id="6" idx="2"/>
            <a:endCxn id="7" idx="0"/>
          </p:cNvCxnSpPr>
          <p:nvPr/>
        </p:nvCxnSpPr>
        <p:spPr>
          <a:xfrm>
            <a:off x="2090541" y="2465532"/>
            <a:ext cx="0" cy="552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3" idx="3"/>
            <a:endCxn id="5" idx="1"/>
          </p:cNvCxnSpPr>
          <p:nvPr/>
        </p:nvCxnSpPr>
        <p:spPr>
          <a:xfrm>
            <a:off x="2938071" y="1297526"/>
            <a:ext cx="67455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3" idx="2"/>
            <a:endCxn id="6" idx="0"/>
          </p:cNvCxnSpPr>
          <p:nvPr/>
        </p:nvCxnSpPr>
        <p:spPr>
          <a:xfrm flipH="1">
            <a:off x="2090541" y="1620691"/>
            <a:ext cx="1" cy="537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4515614" y="2465532"/>
            <a:ext cx="2555932" cy="1384995"/>
          </a:xfrm>
          <a:prstGeom prst="rect">
            <a:avLst/>
          </a:prstGeom>
          <a:noFill/>
          <a:ln w="3175">
            <a:solidFill>
              <a:schemeClr val="tx1"/>
            </a:solidFill>
          </a:ln>
        </p:spPr>
        <p:txBody>
          <a:bodyPr wrap="square" rtlCol="0">
            <a:spAutoFit/>
          </a:bodyPr>
          <a:lstStyle/>
          <a:p>
            <a:r>
              <a:rPr lang="it-IT" dirty="0"/>
              <a:t>d</a:t>
            </a:r>
            <a:r>
              <a:rPr lang="it-IT" dirty="0" smtClean="0"/>
              <a:t>eve essere richiesta nella domanda di </a:t>
            </a:r>
            <a:r>
              <a:rPr lang="it-IT" dirty="0"/>
              <a:t>accesso a una delle procedure di regolazione della crisi ex art. 40 </a:t>
            </a:r>
            <a:r>
              <a:rPr lang="it-IT" dirty="0" err="1"/>
              <a:t>c.c.i</a:t>
            </a:r>
            <a:r>
              <a:rPr lang="it-IT" dirty="0"/>
              <a:t> </a:t>
            </a:r>
            <a:r>
              <a:rPr lang="it-IT" dirty="0" smtClean="0"/>
              <a:t>. (iscritta nel reg. imprese)</a:t>
            </a:r>
            <a:endParaRPr lang="it-IT" dirty="0"/>
          </a:p>
        </p:txBody>
      </p:sp>
      <p:cxnSp>
        <p:nvCxnSpPr>
          <p:cNvPr id="56" name="Connettore 2 55"/>
          <p:cNvCxnSpPr/>
          <p:nvPr/>
        </p:nvCxnSpPr>
        <p:spPr>
          <a:xfrm>
            <a:off x="3507698" y="363354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p:cNvCxnSpPr>
            <a:stCxn id="52" idx="1"/>
            <a:endCxn id="52" idx="1"/>
          </p:cNvCxnSpPr>
          <p:nvPr/>
        </p:nvCxnSpPr>
        <p:spPr>
          <a:xfrm>
            <a:off x="4515614" y="315803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p:cNvCxnSpPr>
            <a:stCxn id="7" idx="3"/>
            <a:endCxn id="52" idx="1"/>
          </p:cNvCxnSpPr>
          <p:nvPr/>
        </p:nvCxnSpPr>
        <p:spPr>
          <a:xfrm flipV="1">
            <a:off x="3484919" y="3158030"/>
            <a:ext cx="1030695" cy="13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CasellaDiTesto 84"/>
          <p:cNvSpPr txBox="1"/>
          <p:nvPr/>
        </p:nvSpPr>
        <p:spPr>
          <a:xfrm>
            <a:off x="7712438" y="2580175"/>
            <a:ext cx="3429287" cy="1169551"/>
          </a:xfrm>
          <a:prstGeom prst="rect">
            <a:avLst/>
          </a:prstGeom>
          <a:noFill/>
          <a:ln w="3175">
            <a:solidFill>
              <a:schemeClr val="tx1"/>
            </a:solidFill>
          </a:ln>
        </p:spPr>
        <p:txBody>
          <a:bodyPr wrap="square" rtlCol="0">
            <a:spAutoFit/>
          </a:bodyPr>
          <a:lstStyle/>
          <a:p>
            <a:r>
              <a:rPr lang="it-IT" dirty="0"/>
              <a:t>a</a:t>
            </a:r>
            <a:r>
              <a:rPr lang="it-IT" dirty="0" smtClean="0"/>
              <a:t>rt. 55 co. 2: il giudice designato dal presidente con decreto entro 30 gg dall’iscrizione nel reg. </a:t>
            </a:r>
            <a:r>
              <a:rPr lang="it-IT" dirty="0"/>
              <a:t>i</a:t>
            </a:r>
            <a:r>
              <a:rPr lang="it-IT" dirty="0" smtClean="0"/>
              <a:t>mprese </a:t>
            </a:r>
            <a:r>
              <a:rPr lang="it-IT" dirty="0"/>
              <a:t>conferma o revoca </a:t>
            </a:r>
            <a:r>
              <a:rPr lang="it-IT" dirty="0" smtClean="0"/>
              <a:t> le misure protettive, stabilendone la durata </a:t>
            </a:r>
            <a:endParaRPr lang="it-IT" dirty="0"/>
          </a:p>
        </p:txBody>
      </p:sp>
      <p:cxnSp>
        <p:nvCxnSpPr>
          <p:cNvPr id="4" name="Connettore 2 3"/>
          <p:cNvCxnSpPr>
            <a:stCxn id="52" idx="3"/>
            <a:endCxn id="85" idx="1"/>
          </p:cNvCxnSpPr>
          <p:nvPr/>
        </p:nvCxnSpPr>
        <p:spPr>
          <a:xfrm>
            <a:off x="7071546" y="3158030"/>
            <a:ext cx="640892" cy="6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p:cNvSpPr txBox="1"/>
          <p:nvPr/>
        </p:nvSpPr>
        <p:spPr>
          <a:xfrm>
            <a:off x="4600531" y="5804072"/>
            <a:ext cx="3466715" cy="738664"/>
          </a:xfrm>
          <a:prstGeom prst="rect">
            <a:avLst/>
          </a:prstGeom>
          <a:noFill/>
          <a:ln w="3175">
            <a:solidFill>
              <a:schemeClr val="tx1"/>
            </a:solidFill>
          </a:ln>
        </p:spPr>
        <p:txBody>
          <a:bodyPr wrap="square" rtlCol="0">
            <a:spAutoFit/>
          </a:bodyPr>
          <a:lstStyle/>
          <a:p>
            <a:r>
              <a:rPr lang="it-IT" dirty="0" smtClean="0"/>
              <a:t>il giudice non emette il decreto di conferma entro 30 gg dall’iscrizione nel reg. Imprese della domanda</a:t>
            </a:r>
            <a:endParaRPr lang="it-IT" dirty="0"/>
          </a:p>
        </p:txBody>
      </p:sp>
      <p:sp>
        <p:nvSpPr>
          <p:cNvPr id="105" name="CasellaDiTesto 104"/>
          <p:cNvSpPr txBox="1"/>
          <p:nvPr/>
        </p:nvSpPr>
        <p:spPr>
          <a:xfrm>
            <a:off x="1257299" y="5804072"/>
            <a:ext cx="2614613" cy="523220"/>
          </a:xfrm>
          <a:prstGeom prst="rect">
            <a:avLst/>
          </a:prstGeom>
          <a:noFill/>
          <a:ln w="3175">
            <a:solidFill>
              <a:schemeClr val="tx1"/>
            </a:solidFill>
          </a:ln>
        </p:spPr>
        <p:txBody>
          <a:bodyPr wrap="square" rtlCol="0">
            <a:spAutoFit/>
          </a:bodyPr>
          <a:lstStyle/>
          <a:p>
            <a:r>
              <a:rPr lang="it-IT" dirty="0" smtClean="0"/>
              <a:t>il giudice designato revoca la misura ex art. 55 co. 2</a:t>
            </a:r>
            <a:endParaRPr lang="it-IT" dirty="0"/>
          </a:p>
        </p:txBody>
      </p:sp>
      <p:sp>
        <p:nvSpPr>
          <p:cNvPr id="107" name="CasellaDiTesto 106"/>
          <p:cNvSpPr txBox="1"/>
          <p:nvPr/>
        </p:nvSpPr>
        <p:spPr>
          <a:xfrm>
            <a:off x="8759001" y="5812942"/>
            <a:ext cx="2614613" cy="738664"/>
          </a:xfrm>
          <a:prstGeom prst="rect">
            <a:avLst/>
          </a:prstGeom>
          <a:noFill/>
          <a:ln w="3175">
            <a:solidFill>
              <a:schemeClr val="tx1"/>
            </a:solidFill>
          </a:ln>
        </p:spPr>
        <p:txBody>
          <a:bodyPr wrap="square" rtlCol="0">
            <a:spAutoFit/>
          </a:bodyPr>
          <a:lstStyle/>
          <a:p>
            <a:r>
              <a:rPr lang="it-IT" dirty="0" smtClean="0"/>
              <a:t>è trascorso il termine di durata fissato dal giudice designato ex art. 55 co. 2 </a:t>
            </a:r>
            <a:endParaRPr lang="it-IT" dirty="0"/>
          </a:p>
        </p:txBody>
      </p:sp>
      <p:sp>
        <p:nvSpPr>
          <p:cNvPr id="137" name="CasellaDiTesto 136"/>
          <p:cNvSpPr txBox="1"/>
          <p:nvPr/>
        </p:nvSpPr>
        <p:spPr>
          <a:xfrm>
            <a:off x="4515614" y="4814888"/>
            <a:ext cx="3599686" cy="523220"/>
          </a:xfrm>
          <a:prstGeom prst="rect">
            <a:avLst/>
          </a:prstGeom>
          <a:noFill/>
          <a:ln w="19050">
            <a:solidFill>
              <a:schemeClr val="tx1"/>
            </a:solidFill>
          </a:ln>
        </p:spPr>
        <p:txBody>
          <a:bodyPr wrap="square" rtlCol="0">
            <a:spAutoFit/>
          </a:bodyPr>
          <a:lstStyle/>
          <a:p>
            <a:r>
              <a:rPr lang="it-IT" dirty="0" smtClean="0"/>
              <a:t>Il divieto di iniziare o proseguire azioni esecutive o cautelari cessa se:</a:t>
            </a:r>
            <a:endParaRPr lang="it-IT" dirty="0"/>
          </a:p>
        </p:txBody>
      </p:sp>
      <p:cxnSp>
        <p:nvCxnSpPr>
          <p:cNvPr id="141" name="Connettore 2 140"/>
          <p:cNvCxnSpPr>
            <a:stCxn id="137" idx="2"/>
            <a:endCxn id="105" idx="0"/>
          </p:cNvCxnSpPr>
          <p:nvPr/>
        </p:nvCxnSpPr>
        <p:spPr>
          <a:xfrm flipH="1">
            <a:off x="2564606" y="5338108"/>
            <a:ext cx="3750851" cy="46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Connettore 2 142"/>
          <p:cNvCxnSpPr>
            <a:stCxn id="137" idx="2"/>
            <a:endCxn id="57" idx="0"/>
          </p:cNvCxnSpPr>
          <p:nvPr/>
        </p:nvCxnSpPr>
        <p:spPr>
          <a:xfrm>
            <a:off x="6315457" y="5338108"/>
            <a:ext cx="18432" cy="46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Connettore 2 144"/>
          <p:cNvCxnSpPr>
            <a:stCxn id="137" idx="2"/>
            <a:endCxn id="107" idx="0"/>
          </p:cNvCxnSpPr>
          <p:nvPr/>
        </p:nvCxnSpPr>
        <p:spPr>
          <a:xfrm>
            <a:off x="6315457" y="5338108"/>
            <a:ext cx="3750851" cy="47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Connettore 7 151"/>
          <p:cNvCxnSpPr>
            <a:stCxn id="85" idx="2"/>
            <a:endCxn id="137" idx="0"/>
          </p:cNvCxnSpPr>
          <p:nvPr/>
        </p:nvCxnSpPr>
        <p:spPr>
          <a:xfrm rot="5400000">
            <a:off x="7338689" y="2726495"/>
            <a:ext cx="1065162" cy="3111625"/>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7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p:nvPr/>
        </p:nvSpPr>
        <p:spPr>
          <a:xfrm>
            <a:off x="8957375" y="1993579"/>
            <a:ext cx="2657400" cy="46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92" name="Google Shape;192;p3"/>
          <p:cNvSpPr/>
          <p:nvPr/>
        </p:nvSpPr>
        <p:spPr>
          <a:xfrm>
            <a:off x="4558300" y="1971150"/>
            <a:ext cx="2657400" cy="46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w Cen MT" panose="020B0602020104020603" pitchFamily="34" charset="0"/>
            </a:endParaRPr>
          </a:p>
        </p:txBody>
      </p:sp>
      <p:sp>
        <p:nvSpPr>
          <p:cNvPr id="193" name="Google Shape;193;p3"/>
          <p:cNvSpPr txBox="1"/>
          <p:nvPr/>
        </p:nvSpPr>
        <p:spPr>
          <a:xfrm>
            <a:off x="1515986" y="409575"/>
            <a:ext cx="916003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chemeClr val="dk1"/>
                </a:solidFill>
                <a:latin typeface="+mj-lt"/>
                <a:ea typeface="Twentieth Century"/>
                <a:cs typeface="Twentieth Century"/>
                <a:sym typeface="Twentieth Century"/>
              </a:rPr>
              <a:t>2 - IL DIVIETO POSTO DALL'ART. 51 L.F.</a:t>
            </a:r>
            <a:endParaRPr sz="1800" b="1" dirty="0">
              <a:solidFill>
                <a:schemeClr val="dk1"/>
              </a:solidFill>
              <a:latin typeface="+mj-lt"/>
              <a:ea typeface="Twentieth Century"/>
              <a:cs typeface="Twentieth Century"/>
              <a:sym typeface="Twentieth Century"/>
            </a:endParaRPr>
          </a:p>
        </p:txBody>
      </p:sp>
      <p:sp>
        <p:nvSpPr>
          <p:cNvPr id="194" name="Google Shape;194;p3"/>
          <p:cNvSpPr txBox="1"/>
          <p:nvPr/>
        </p:nvSpPr>
        <p:spPr>
          <a:xfrm>
            <a:off x="419100" y="778907"/>
            <a:ext cx="3362325" cy="594569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it-IT" sz="1800" b="1" dirty="0">
                <a:solidFill>
                  <a:schemeClr val="dk1"/>
                </a:solidFill>
                <a:latin typeface="+mn-lt"/>
                <a:ea typeface="Twentieth Century"/>
                <a:cs typeface="Twentieth Century"/>
                <a:sym typeface="Twentieth Century"/>
              </a:rPr>
              <a:t>Ambito soggettivo</a:t>
            </a:r>
            <a:r>
              <a:rPr lang="it-IT" sz="1800" dirty="0">
                <a:solidFill>
                  <a:schemeClr val="dk1"/>
                </a:solidFill>
                <a:latin typeface="+mn-lt"/>
                <a:ea typeface="Twentieth Century"/>
                <a:cs typeface="Twentieth Century"/>
                <a:sym typeface="Twentieth Century"/>
              </a:rPr>
              <a:t>: </a:t>
            </a:r>
            <a:endParaRPr sz="1800" dirty="0">
              <a:solidFill>
                <a:schemeClr val="dk1"/>
              </a:solidFill>
              <a:latin typeface="+mn-lt"/>
              <a:ea typeface="Twentieth Century"/>
              <a:cs typeface="Twentieth Century"/>
              <a:sym typeface="Twentieth Century"/>
            </a:endParaRPr>
          </a:p>
          <a:p>
            <a:pPr marL="0" marR="0" lvl="0" indent="0" algn="l" rtl="0">
              <a:lnSpc>
                <a:spcPct val="107000"/>
              </a:lnSpc>
              <a:spcBef>
                <a:spcPts val="0"/>
              </a:spcBef>
              <a:spcAft>
                <a:spcPts val="0"/>
              </a:spcAft>
              <a:buNone/>
            </a:pPr>
            <a:r>
              <a:rPr lang="it-IT" sz="1700" u="sng" dirty="0">
                <a:solidFill>
                  <a:schemeClr val="dk1"/>
                </a:solidFill>
                <a:latin typeface="+mn-lt"/>
                <a:ea typeface="Twentieth Century"/>
                <a:cs typeface="Twentieth Century"/>
                <a:sym typeface="Twentieth Century"/>
              </a:rPr>
              <a:t>tutti i creditori,</a:t>
            </a:r>
            <a:r>
              <a:rPr lang="it-IT" sz="1700" dirty="0">
                <a:solidFill>
                  <a:schemeClr val="dk1"/>
                </a:solidFill>
                <a:latin typeface="+mn-lt"/>
                <a:ea typeface="Twentieth Century"/>
                <a:cs typeface="Twentieth Century"/>
                <a:sym typeface="Twentieth Century"/>
              </a:rPr>
              <a:t> sia concorsuali sia con titolo successivo alla dichiarazione di fallimento</a:t>
            </a:r>
            <a:endParaRPr sz="1700" dirty="0">
              <a:solidFill>
                <a:schemeClr val="dk1"/>
              </a:solidFill>
              <a:latin typeface="+mn-lt"/>
              <a:ea typeface="Twentieth Century"/>
              <a:cs typeface="Twentieth Century"/>
              <a:sym typeface="Twentieth Century"/>
            </a:endParaRPr>
          </a:p>
          <a:p>
            <a:pPr marL="0" marR="0" lvl="0" indent="0" algn="l" rtl="0">
              <a:lnSpc>
                <a:spcPct val="107000"/>
              </a:lnSpc>
              <a:spcBef>
                <a:spcPts val="800"/>
              </a:spcBef>
              <a:spcAft>
                <a:spcPts val="0"/>
              </a:spcAft>
              <a:buNone/>
            </a:pPr>
            <a:r>
              <a:rPr lang="it-IT" sz="1800" b="1" dirty="0">
                <a:solidFill>
                  <a:schemeClr val="dk1"/>
                </a:solidFill>
                <a:latin typeface="+mn-lt"/>
                <a:ea typeface="Twentieth Century"/>
                <a:cs typeface="Twentieth Century"/>
                <a:sym typeface="Twentieth Century"/>
              </a:rPr>
              <a:t>Ambito oggettivo</a:t>
            </a:r>
            <a:r>
              <a:rPr lang="it-IT" sz="1800" dirty="0">
                <a:solidFill>
                  <a:schemeClr val="dk1"/>
                </a:solidFill>
                <a:latin typeface="+mn-lt"/>
                <a:ea typeface="Twentieth Century"/>
                <a:cs typeface="Twentieth Century"/>
                <a:sym typeface="Twentieth Century"/>
              </a:rPr>
              <a:t>: </a:t>
            </a:r>
            <a:br>
              <a:rPr lang="it-IT" sz="1800" dirty="0">
                <a:solidFill>
                  <a:schemeClr val="dk1"/>
                </a:solidFill>
                <a:latin typeface="+mn-lt"/>
                <a:ea typeface="Twentieth Century"/>
                <a:cs typeface="Twentieth Century"/>
                <a:sym typeface="Twentieth Century"/>
              </a:rPr>
            </a:br>
            <a:r>
              <a:rPr lang="it-IT" sz="1700" dirty="0">
                <a:solidFill>
                  <a:schemeClr val="dk1"/>
                </a:solidFill>
                <a:latin typeface="+mn-lt"/>
                <a:ea typeface="Twentieth Century"/>
                <a:cs typeface="Twentieth Century"/>
                <a:sym typeface="Twentieth Century"/>
              </a:rPr>
              <a:t>solo </a:t>
            </a:r>
            <a:r>
              <a:rPr lang="it-IT" sz="1700" u="sng" dirty="0">
                <a:solidFill>
                  <a:schemeClr val="dk1"/>
                </a:solidFill>
                <a:latin typeface="+mn-lt"/>
                <a:ea typeface="Twentieth Century"/>
                <a:cs typeface="Twentieth Century"/>
                <a:sym typeface="Twentieth Century"/>
              </a:rPr>
              <a:t>beni compresi nell'attivo fallimentare</a:t>
            </a:r>
            <a:r>
              <a:rPr lang="it-IT" sz="1700" dirty="0">
                <a:solidFill>
                  <a:schemeClr val="dk1"/>
                </a:solidFill>
                <a:latin typeface="+mn-lt"/>
                <a:ea typeface="Twentieth Century"/>
                <a:cs typeface="Twentieth Century"/>
                <a:sym typeface="Twentieth Century"/>
              </a:rPr>
              <a:t> (esclusi i beni di terzi e quelli non acquisiti o abbandonati dal fallimento ex art. 104ter comma VIII L.F</a:t>
            </a:r>
            <a:r>
              <a:rPr lang="it-IT" sz="1700" dirty="0" smtClean="0">
                <a:solidFill>
                  <a:schemeClr val="dk1"/>
                </a:solidFill>
                <a:latin typeface="+mn-lt"/>
                <a:ea typeface="Twentieth Century"/>
                <a:cs typeface="Twentieth Century"/>
                <a:sym typeface="Twentieth Century"/>
              </a:rPr>
              <a:t>.; art. 213 comma II C.C.I.). </a:t>
            </a:r>
            <a:endParaRPr sz="1700" dirty="0">
              <a:latin typeface="+mn-lt"/>
            </a:endParaRPr>
          </a:p>
          <a:p>
            <a:pPr marL="0" marR="0" lvl="0" indent="0" algn="l" rtl="0">
              <a:lnSpc>
                <a:spcPct val="107000"/>
              </a:lnSpc>
              <a:spcBef>
                <a:spcPts val="800"/>
              </a:spcBef>
              <a:spcAft>
                <a:spcPts val="0"/>
              </a:spcAft>
              <a:buNone/>
            </a:pPr>
            <a:r>
              <a:rPr lang="it-IT" sz="1800" b="1" dirty="0">
                <a:solidFill>
                  <a:schemeClr val="dk1"/>
                </a:solidFill>
                <a:latin typeface="+mn-lt"/>
                <a:ea typeface="Twentieth Century"/>
                <a:cs typeface="Twentieth Century"/>
                <a:sym typeface="Twentieth Century"/>
              </a:rPr>
              <a:t>Confini temporali</a:t>
            </a:r>
            <a:r>
              <a:rPr lang="it-IT" sz="1800" dirty="0">
                <a:solidFill>
                  <a:schemeClr val="dk1"/>
                </a:solidFill>
                <a:latin typeface="+mn-lt"/>
                <a:ea typeface="Twentieth Century"/>
                <a:cs typeface="Twentieth Century"/>
                <a:sym typeface="Twentieth Century"/>
              </a:rPr>
              <a:t>:</a:t>
            </a:r>
            <a:br>
              <a:rPr lang="it-IT" sz="1800" dirty="0">
                <a:solidFill>
                  <a:schemeClr val="dk1"/>
                </a:solidFill>
                <a:latin typeface="+mn-lt"/>
                <a:ea typeface="Twentieth Century"/>
                <a:cs typeface="Twentieth Century"/>
                <a:sym typeface="Twentieth Century"/>
              </a:rPr>
            </a:br>
            <a:r>
              <a:rPr lang="it-IT" sz="1700" dirty="0">
                <a:solidFill>
                  <a:schemeClr val="dk1"/>
                </a:solidFill>
                <a:latin typeface="+mn-lt"/>
                <a:ea typeface="Twentieth Century"/>
                <a:cs typeface="Twentieth Century"/>
                <a:sym typeface="Twentieth Century"/>
              </a:rPr>
              <a:t>dalla data di </a:t>
            </a:r>
            <a:r>
              <a:rPr lang="it-IT" sz="1700" u="sng" dirty="0">
                <a:solidFill>
                  <a:schemeClr val="dk1"/>
                </a:solidFill>
                <a:latin typeface="+mn-lt"/>
                <a:ea typeface="Twentieth Century"/>
                <a:cs typeface="Twentieth Century"/>
                <a:sym typeface="Twentieth Century"/>
              </a:rPr>
              <a:t>pubblicazione della sentenza dichiarativa di fallimento</a:t>
            </a:r>
            <a:r>
              <a:rPr lang="it-IT" sz="1700" dirty="0">
                <a:solidFill>
                  <a:schemeClr val="dk1"/>
                </a:solidFill>
                <a:latin typeface="+mn-lt"/>
                <a:ea typeface="Twentieth Century"/>
                <a:cs typeface="Twentieth Century"/>
                <a:sym typeface="Twentieth Century"/>
              </a:rPr>
              <a:t> (art. 16 comma II L.F</a:t>
            </a:r>
            <a:r>
              <a:rPr lang="it-IT" sz="1700" dirty="0" smtClean="0">
                <a:solidFill>
                  <a:schemeClr val="dk1"/>
                </a:solidFill>
                <a:latin typeface="+mn-lt"/>
                <a:ea typeface="Twentieth Century"/>
                <a:cs typeface="Twentieth Century"/>
                <a:sym typeface="Twentieth Century"/>
              </a:rPr>
              <a:t>.; art. 49 C.C.I.) </a:t>
            </a:r>
            <a:r>
              <a:rPr lang="it-IT" sz="1700" dirty="0">
                <a:solidFill>
                  <a:schemeClr val="dk1"/>
                </a:solidFill>
                <a:latin typeface="+mn-lt"/>
                <a:ea typeface="Twentieth Century"/>
                <a:cs typeface="Twentieth Century"/>
                <a:sym typeface="Twentieth Century"/>
              </a:rPr>
              <a:t>sino alla </a:t>
            </a:r>
            <a:r>
              <a:rPr lang="it-IT" sz="1700" u="sng" dirty="0">
                <a:solidFill>
                  <a:schemeClr val="dk1"/>
                </a:solidFill>
                <a:latin typeface="+mn-lt"/>
                <a:ea typeface="Twentieth Century"/>
                <a:cs typeface="Twentieth Century"/>
                <a:sym typeface="Twentieth Century"/>
              </a:rPr>
              <a:t>chiusura della procedura </a:t>
            </a:r>
            <a:r>
              <a:rPr lang="it-IT" sz="1700" dirty="0">
                <a:solidFill>
                  <a:schemeClr val="dk1"/>
                </a:solidFill>
                <a:latin typeface="+mn-lt"/>
                <a:ea typeface="Twentieth Century"/>
                <a:cs typeface="Twentieth Century"/>
                <a:sym typeface="Twentieth Century"/>
              </a:rPr>
              <a:t>(art. 120 comma III L.F. “</a:t>
            </a:r>
            <a:r>
              <a:rPr lang="it-IT" sz="1700" i="1" dirty="0">
                <a:solidFill>
                  <a:schemeClr val="dk1"/>
                </a:solidFill>
                <a:latin typeface="+mn-lt"/>
                <a:ea typeface="Twentieth Century"/>
                <a:cs typeface="Twentieth Century"/>
                <a:sym typeface="Twentieth Century"/>
              </a:rPr>
              <a:t>I creditori riacquistano il libero esercizio delle azioni verso il debitore per la parte non soddisfatta dei loro crediti…</a:t>
            </a:r>
            <a:r>
              <a:rPr lang="it-IT" sz="1700" dirty="0">
                <a:solidFill>
                  <a:schemeClr val="dk1"/>
                </a:solidFill>
                <a:latin typeface="+mn-lt"/>
                <a:ea typeface="Twentieth Century"/>
                <a:cs typeface="Twentieth Century"/>
                <a:sym typeface="Twentieth Century"/>
              </a:rPr>
              <a:t>”; </a:t>
            </a:r>
            <a:r>
              <a:rPr lang="it-IT" sz="1700" dirty="0" smtClean="0">
                <a:solidFill>
                  <a:schemeClr val="dk1"/>
                </a:solidFill>
                <a:latin typeface="+mn-lt"/>
                <a:ea typeface="Twentieth Century"/>
                <a:cs typeface="Twentieth Century"/>
                <a:sym typeface="Twentieth Century"/>
              </a:rPr>
              <a:t>art. 236 comma III C.C.I.)</a:t>
            </a:r>
            <a:endParaRPr sz="1700" dirty="0">
              <a:latin typeface="+mn-lt"/>
            </a:endParaRPr>
          </a:p>
        </p:txBody>
      </p:sp>
      <p:sp>
        <p:nvSpPr>
          <p:cNvPr id="195" name="Google Shape;195;p3"/>
          <p:cNvSpPr txBox="1"/>
          <p:nvPr/>
        </p:nvSpPr>
        <p:spPr>
          <a:xfrm>
            <a:off x="6096001" y="1050429"/>
            <a:ext cx="5229225" cy="64629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u="sng" dirty="0">
                <a:solidFill>
                  <a:schemeClr val="dk1"/>
                </a:solidFill>
                <a:latin typeface="+mn-lt"/>
                <a:ea typeface="Twentieth Century"/>
                <a:cs typeface="Twentieth Century"/>
                <a:sym typeface="Twentieth Century"/>
              </a:rPr>
              <a:t>contemporanea pendenza delle procedure:</a:t>
            </a:r>
            <a:endParaRPr dirty="0">
              <a:latin typeface="+mn-lt"/>
            </a:endParaRPr>
          </a:p>
          <a:p>
            <a:pPr marL="0" marR="0" lvl="0" indent="0" algn="just" rtl="0">
              <a:spcBef>
                <a:spcPts val="0"/>
              </a:spcBef>
              <a:spcAft>
                <a:spcPts val="0"/>
              </a:spcAft>
              <a:buNone/>
            </a:pPr>
            <a:r>
              <a:rPr lang="it-IT" sz="1800" u="sng" dirty="0">
                <a:solidFill>
                  <a:schemeClr val="dk1"/>
                </a:solidFill>
                <a:latin typeface="+mn-lt"/>
                <a:ea typeface="Twentieth Century"/>
                <a:cs typeface="Twentieth Century"/>
                <a:sym typeface="Twentieth Century"/>
              </a:rPr>
              <a:t>quando la procedura individuale </a:t>
            </a:r>
            <a:r>
              <a:rPr lang="it-IT" sz="1800" u="sng" dirty="0" smtClean="0">
                <a:solidFill>
                  <a:schemeClr val="dk1"/>
                </a:solidFill>
                <a:latin typeface="+mn-lt"/>
                <a:ea typeface="Twentieth Century"/>
                <a:cs typeface="Twentieth Century"/>
                <a:sym typeface="Twentieth Century"/>
              </a:rPr>
              <a:t>può dirsi </a:t>
            </a:r>
            <a:r>
              <a:rPr lang="it-IT" sz="1800" u="sng" dirty="0">
                <a:solidFill>
                  <a:schemeClr val="dk1"/>
                </a:solidFill>
                <a:latin typeface="+mn-lt"/>
                <a:ea typeface="Twentieth Century"/>
                <a:cs typeface="Twentieth Century"/>
                <a:sym typeface="Twentieth Century"/>
              </a:rPr>
              <a:t>conclusa? </a:t>
            </a:r>
            <a:endParaRPr sz="1800" dirty="0">
              <a:solidFill>
                <a:schemeClr val="dk1"/>
              </a:solidFill>
              <a:latin typeface="+mn-lt"/>
              <a:ea typeface="Twentieth Century"/>
              <a:cs typeface="Twentieth Century"/>
              <a:sym typeface="Twentieth Century"/>
            </a:endParaRPr>
          </a:p>
        </p:txBody>
      </p:sp>
      <p:sp>
        <p:nvSpPr>
          <p:cNvPr id="196" name="Google Shape;196;p3"/>
          <p:cNvSpPr txBox="1"/>
          <p:nvPr/>
        </p:nvSpPr>
        <p:spPr>
          <a:xfrm>
            <a:off x="4613075" y="2018975"/>
            <a:ext cx="260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Tw Cen MT" panose="020B0602020104020603" pitchFamily="34" charset="0"/>
                <a:sym typeface="Arial"/>
              </a:rPr>
              <a:t>Esecuzioni immobiliari</a:t>
            </a:r>
            <a:endParaRPr sz="1800" dirty="0">
              <a:solidFill>
                <a:schemeClr val="dk1"/>
              </a:solidFill>
              <a:latin typeface="Tw Cen MT" panose="020B0602020104020603" pitchFamily="34" charset="0"/>
              <a:sym typeface="Arial"/>
            </a:endParaRPr>
          </a:p>
        </p:txBody>
      </p:sp>
      <p:sp>
        <p:nvSpPr>
          <p:cNvPr id="197" name="Google Shape;197;p3"/>
          <p:cNvSpPr txBox="1"/>
          <p:nvPr/>
        </p:nvSpPr>
        <p:spPr>
          <a:xfrm>
            <a:off x="9002363" y="2041425"/>
            <a:ext cx="2540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Tw Cen MT" panose="020B0602020104020603" pitchFamily="34" charset="0"/>
                <a:sym typeface="Arial"/>
              </a:rPr>
              <a:t>Esecuzioni presso terzi</a:t>
            </a:r>
            <a:endParaRPr sz="1800" dirty="0">
              <a:solidFill>
                <a:schemeClr val="dk1"/>
              </a:solidFill>
              <a:latin typeface="Tw Cen MT" panose="020B0602020104020603" pitchFamily="34" charset="0"/>
              <a:sym typeface="Arial"/>
            </a:endParaRPr>
          </a:p>
        </p:txBody>
      </p:sp>
      <p:sp>
        <p:nvSpPr>
          <p:cNvPr id="198" name="Google Shape;198;p3"/>
          <p:cNvSpPr txBox="1"/>
          <p:nvPr/>
        </p:nvSpPr>
        <p:spPr>
          <a:xfrm>
            <a:off x="4722525" y="2436325"/>
            <a:ext cx="39288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ordinanza</a:t>
            </a:r>
            <a:r>
              <a:rPr lang="it-IT" sz="1800" dirty="0">
                <a:solidFill>
                  <a:schemeClr val="dk1"/>
                </a:solidFill>
                <a:latin typeface="+mn-lt"/>
                <a:sym typeface="Arial"/>
              </a:rPr>
              <a:t> </a:t>
            </a:r>
            <a:r>
              <a:rPr lang="it-IT" sz="1800" dirty="0">
                <a:solidFill>
                  <a:schemeClr val="dk1"/>
                </a:solidFill>
                <a:latin typeface="+mn-lt"/>
                <a:ea typeface="Twentieth Century"/>
                <a:cs typeface="Twentieth Century"/>
                <a:sym typeface="Twentieth Century"/>
              </a:rPr>
              <a:t>di approvazione del progetto di distribuzione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2534/1982) o emissione dell’ordine di pagamento ex art. 598 </a:t>
            </a:r>
            <a:r>
              <a:rPr lang="it-IT" sz="1800" dirty="0" err="1">
                <a:solidFill>
                  <a:schemeClr val="dk1"/>
                </a:solidFill>
                <a:latin typeface="+mn-lt"/>
                <a:ea typeface="Twentieth Century"/>
                <a:cs typeface="Twentieth Century"/>
                <a:sym typeface="Twentieth Century"/>
              </a:rPr>
              <a:t>c.p.c.</a:t>
            </a:r>
            <a:r>
              <a:rPr lang="it-IT" sz="1800" dirty="0">
                <a:solidFill>
                  <a:schemeClr val="dk1"/>
                </a:solidFill>
                <a:latin typeface="+mn-lt"/>
                <a:ea typeface="Twentieth Century"/>
                <a:cs typeface="Twentieth Century"/>
                <a:sym typeface="Twentieth Century"/>
              </a:rPr>
              <a:t>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15826/2005); </a:t>
            </a:r>
            <a:endParaRPr dirty="0">
              <a:latin typeface="+mn-lt"/>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
        <p:nvSpPr>
          <p:cNvPr id="199" name="Google Shape;199;p3"/>
          <p:cNvSpPr txBox="1"/>
          <p:nvPr/>
        </p:nvSpPr>
        <p:spPr>
          <a:xfrm>
            <a:off x="4763510" y="3779047"/>
            <a:ext cx="41196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Pagamento</a:t>
            </a:r>
            <a:r>
              <a:rPr lang="it-IT" sz="1800" dirty="0">
                <a:solidFill>
                  <a:schemeClr val="dk1"/>
                </a:solidFill>
                <a:latin typeface="+mn-lt"/>
                <a:sym typeface="Arial"/>
              </a:rPr>
              <a:t> </a:t>
            </a:r>
            <a:r>
              <a:rPr lang="it-IT" sz="1800" dirty="0">
                <a:solidFill>
                  <a:schemeClr val="dk1"/>
                </a:solidFill>
                <a:latin typeface="+mn-lt"/>
                <a:ea typeface="Twentieth Century"/>
                <a:cs typeface="Twentieth Century"/>
                <a:sym typeface="Twentieth Century"/>
              </a:rPr>
              <a:t>effettivo al creditore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n. 23752 del 17/12/2004: «se tra la data del provvedimento di assegnazione e quella del pagamento intervenga il fallimento del debitore, in forza del divieto di azioni individuali posto dall'art. 51 legge </a:t>
            </a:r>
            <a:r>
              <a:rPr lang="it-IT" sz="1800" dirty="0" err="1">
                <a:solidFill>
                  <a:schemeClr val="dk1"/>
                </a:solidFill>
                <a:latin typeface="+mn-lt"/>
                <a:ea typeface="Twentieth Century"/>
                <a:cs typeface="Twentieth Century"/>
                <a:sym typeface="Twentieth Century"/>
              </a:rPr>
              <a:t>fall</a:t>
            </a:r>
            <a:r>
              <a:rPr lang="it-IT" sz="1800" dirty="0">
                <a:solidFill>
                  <a:schemeClr val="dk1"/>
                </a:solidFill>
                <a:latin typeface="+mn-lt"/>
                <a:ea typeface="Twentieth Century"/>
                <a:cs typeface="Twentieth Century"/>
                <a:sym typeface="Twentieth Century"/>
              </a:rPr>
              <a:t>., la somma deve ritenersi di pertinenza della curatela)</a:t>
            </a:r>
            <a:endParaRPr sz="1800" dirty="0">
              <a:solidFill>
                <a:schemeClr val="dk1"/>
              </a:solidFill>
              <a:latin typeface="+mn-lt"/>
              <a:ea typeface="Twentieth Century"/>
              <a:cs typeface="Twentieth Century"/>
              <a:sym typeface="Twentieth Century"/>
            </a:endParaRPr>
          </a:p>
        </p:txBody>
      </p:sp>
      <p:sp>
        <p:nvSpPr>
          <p:cNvPr id="200" name="Google Shape;200;p3"/>
          <p:cNvSpPr txBox="1"/>
          <p:nvPr/>
        </p:nvSpPr>
        <p:spPr>
          <a:xfrm>
            <a:off x="4804610" y="6273214"/>
            <a:ext cx="65247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L’apparente</a:t>
            </a:r>
            <a:r>
              <a:rPr lang="it-IT" sz="1800" dirty="0">
                <a:solidFill>
                  <a:schemeClr val="dk1"/>
                </a:solidFill>
                <a:latin typeface="+mn-lt"/>
                <a:sym typeface="Arial"/>
              </a:rPr>
              <a:t> </a:t>
            </a:r>
            <a:r>
              <a:rPr lang="it-IT" sz="1800" dirty="0">
                <a:solidFill>
                  <a:schemeClr val="dk1"/>
                </a:solidFill>
                <a:latin typeface="+mn-lt"/>
                <a:ea typeface="Twentieth Century"/>
                <a:cs typeface="Twentieth Century"/>
                <a:sym typeface="Twentieth Century"/>
              </a:rPr>
              <a:t>contrasto è chiarito da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n. 23993 del 28/12/2012</a:t>
            </a:r>
            <a:endParaRPr dirty="0">
              <a:latin typeface="+mn-lt"/>
            </a:endParaRPr>
          </a:p>
        </p:txBody>
      </p:sp>
      <p:sp>
        <p:nvSpPr>
          <p:cNvPr id="201" name="Google Shape;201;p3"/>
          <p:cNvSpPr txBox="1"/>
          <p:nvPr/>
        </p:nvSpPr>
        <p:spPr>
          <a:xfrm>
            <a:off x="8957338" y="2855651"/>
            <a:ext cx="2657400"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mj-lt"/>
                <a:ea typeface="Twentieth Century"/>
                <a:cs typeface="Twentieth Century"/>
                <a:sym typeface="Twentieth Century"/>
              </a:rPr>
              <a:t>ordinanza di assegnazione ex art. 553 </a:t>
            </a:r>
            <a:r>
              <a:rPr lang="it-IT" sz="1800" dirty="0" err="1">
                <a:solidFill>
                  <a:schemeClr val="dk1"/>
                </a:solidFill>
                <a:latin typeface="+mj-lt"/>
                <a:ea typeface="Twentieth Century"/>
                <a:cs typeface="Twentieth Century"/>
                <a:sym typeface="Twentieth Century"/>
              </a:rPr>
              <a:t>c.p.c.</a:t>
            </a:r>
            <a:r>
              <a:rPr lang="it-IT" sz="1800" dirty="0">
                <a:solidFill>
                  <a:schemeClr val="dk1"/>
                </a:solidFill>
                <a:latin typeface="+mj-lt"/>
                <a:ea typeface="Twentieth Century"/>
                <a:cs typeface="Twentieth Century"/>
                <a:sym typeface="Twentieth Century"/>
              </a:rPr>
              <a:t> (</a:t>
            </a:r>
            <a:r>
              <a:rPr lang="it-IT" sz="1800" dirty="0" err="1">
                <a:solidFill>
                  <a:schemeClr val="dk1"/>
                </a:solidFill>
                <a:latin typeface="+mj-lt"/>
                <a:ea typeface="Twentieth Century"/>
                <a:cs typeface="Twentieth Century"/>
                <a:sym typeface="Twentieth Century"/>
              </a:rPr>
              <a:t>Cass</a:t>
            </a:r>
            <a:r>
              <a:rPr lang="it-IT" sz="1800" dirty="0">
                <a:solidFill>
                  <a:schemeClr val="dk1"/>
                </a:solidFill>
                <a:latin typeface="+mj-lt"/>
                <a:ea typeface="Twentieth Century"/>
                <a:cs typeface="Twentieth Century"/>
                <a:sym typeface="Twentieth Century"/>
              </a:rPr>
              <a:t>. 26036/20505). </a:t>
            </a:r>
            <a:endParaRPr sz="1800" dirty="0">
              <a:solidFill>
                <a:schemeClr val="dk1"/>
              </a:solidFill>
              <a:latin typeface="+mj-lt"/>
              <a:ea typeface="Twentieth Century"/>
              <a:cs typeface="Twentieth Century"/>
              <a:sym typeface="Twentieth Century"/>
            </a:endParaRPr>
          </a:p>
        </p:txBody>
      </p:sp>
      <p:cxnSp>
        <p:nvCxnSpPr>
          <p:cNvPr id="202" name="Google Shape;202;p3"/>
          <p:cNvCxnSpPr>
            <a:endCxn id="194" idx="0"/>
          </p:cNvCxnSpPr>
          <p:nvPr/>
        </p:nvCxnSpPr>
        <p:spPr>
          <a:xfrm rot="10800000" flipV="1">
            <a:off x="2100264" y="588707"/>
            <a:ext cx="1938005" cy="190200"/>
          </a:xfrm>
          <a:prstGeom prst="bentConnector2">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7624575" y="752875"/>
            <a:ext cx="0" cy="273900"/>
          </a:xfrm>
          <a:prstGeom prst="straightConnector1">
            <a:avLst/>
          </a:prstGeom>
          <a:noFill/>
          <a:ln w="9525" cap="flat" cmpd="sng">
            <a:solidFill>
              <a:schemeClr val="dk2"/>
            </a:solidFill>
            <a:prstDash val="solid"/>
            <a:round/>
            <a:headEnd type="none" w="med" len="med"/>
            <a:tailEnd type="triangle" w="med" len="med"/>
          </a:ln>
        </p:spPr>
      </p:cxnSp>
      <p:cxnSp>
        <p:nvCxnSpPr>
          <p:cNvPr id="204" name="Google Shape;204;p3"/>
          <p:cNvCxnSpPr/>
          <p:nvPr/>
        </p:nvCxnSpPr>
        <p:spPr>
          <a:xfrm flipH="1">
            <a:off x="6091201" y="1441770"/>
            <a:ext cx="9600" cy="529200"/>
          </a:xfrm>
          <a:prstGeom prst="straightConnector1">
            <a:avLst/>
          </a:prstGeom>
          <a:noFill/>
          <a:ln w="9525" cap="flat" cmpd="sng">
            <a:solidFill>
              <a:schemeClr val="dk2"/>
            </a:solidFill>
            <a:prstDash val="solid"/>
            <a:round/>
            <a:headEnd type="none" w="med" len="med"/>
            <a:tailEnd type="triangle" w="med" len="med"/>
          </a:ln>
        </p:spPr>
      </p:cxnSp>
      <p:cxnSp>
        <p:nvCxnSpPr>
          <p:cNvPr id="205" name="Google Shape;205;p3"/>
          <p:cNvCxnSpPr/>
          <p:nvPr/>
        </p:nvCxnSpPr>
        <p:spPr>
          <a:xfrm flipH="1">
            <a:off x="11320425" y="1387663"/>
            <a:ext cx="4800" cy="597300"/>
          </a:xfrm>
          <a:prstGeom prst="straightConnector1">
            <a:avLst/>
          </a:prstGeom>
          <a:noFill/>
          <a:ln w="9525" cap="flat" cmpd="sng">
            <a:solidFill>
              <a:schemeClr val="dk2"/>
            </a:solidFill>
            <a:prstDash val="solid"/>
            <a:round/>
            <a:headEnd type="none" w="med" len="med"/>
            <a:tailEnd type="triangle" w="med" len="med"/>
          </a:ln>
        </p:spPr>
      </p:cxnSp>
      <p:cxnSp>
        <p:nvCxnSpPr>
          <p:cNvPr id="206" name="Google Shape;206;p3"/>
          <p:cNvCxnSpPr/>
          <p:nvPr/>
        </p:nvCxnSpPr>
        <p:spPr>
          <a:xfrm>
            <a:off x="4558300" y="2436575"/>
            <a:ext cx="0" cy="151950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3"/>
          <p:cNvCxnSpPr>
            <a:stCxn id="196" idx="1"/>
            <a:endCxn id="196" idx="1"/>
          </p:cNvCxnSpPr>
          <p:nvPr/>
        </p:nvCxnSpPr>
        <p:spPr>
          <a:xfrm>
            <a:off x="4613075" y="2203625"/>
            <a:ext cx="0" cy="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3"/>
          <p:cNvCxnSpPr>
            <a:stCxn id="196" idx="1"/>
            <a:endCxn id="196" idx="1"/>
          </p:cNvCxnSpPr>
          <p:nvPr/>
        </p:nvCxnSpPr>
        <p:spPr>
          <a:xfrm>
            <a:off x="4613075" y="2203625"/>
            <a:ext cx="0" cy="0"/>
          </a:xfrm>
          <a:prstGeom prst="straightConnector1">
            <a:avLst/>
          </a:prstGeom>
          <a:noFill/>
          <a:ln w="9525" cap="flat" cmpd="sng">
            <a:solidFill>
              <a:schemeClr val="dk2"/>
            </a:solidFill>
            <a:prstDash val="solid"/>
            <a:round/>
            <a:headEnd type="none" w="med" len="med"/>
            <a:tailEnd type="none" w="med" len="med"/>
          </a:ln>
        </p:spPr>
      </p:cxnSp>
      <p:cxnSp>
        <p:nvCxnSpPr>
          <p:cNvPr id="209" name="Google Shape;209;p3"/>
          <p:cNvCxnSpPr>
            <a:endCxn id="196" idx="1"/>
          </p:cNvCxnSpPr>
          <p:nvPr/>
        </p:nvCxnSpPr>
        <p:spPr>
          <a:xfrm>
            <a:off x="4613075" y="2203625"/>
            <a:ext cx="0" cy="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3"/>
          <p:cNvCxnSpPr/>
          <p:nvPr/>
        </p:nvCxnSpPr>
        <p:spPr>
          <a:xfrm>
            <a:off x="4558300" y="2669275"/>
            <a:ext cx="205200" cy="0"/>
          </a:xfrm>
          <a:prstGeom prst="straightConnector1">
            <a:avLst/>
          </a:prstGeom>
          <a:noFill/>
          <a:ln w="9525" cap="flat" cmpd="sng">
            <a:solidFill>
              <a:schemeClr val="dk2"/>
            </a:solidFill>
            <a:prstDash val="solid"/>
            <a:round/>
            <a:headEnd type="none" w="med" len="med"/>
            <a:tailEnd type="triangle" w="med" len="med"/>
          </a:ln>
        </p:spPr>
      </p:cxnSp>
      <p:cxnSp>
        <p:nvCxnSpPr>
          <p:cNvPr id="211" name="Google Shape;211;p3"/>
          <p:cNvCxnSpPr/>
          <p:nvPr/>
        </p:nvCxnSpPr>
        <p:spPr>
          <a:xfrm>
            <a:off x="4558300" y="3956000"/>
            <a:ext cx="246300" cy="0"/>
          </a:xfrm>
          <a:prstGeom prst="straightConnector1">
            <a:avLst/>
          </a:prstGeom>
          <a:noFill/>
          <a:ln w="9525" cap="flat" cmpd="sng">
            <a:solidFill>
              <a:schemeClr val="dk2"/>
            </a:solidFill>
            <a:prstDash val="solid"/>
            <a:round/>
            <a:headEnd type="none" w="med" len="med"/>
            <a:tailEnd type="triangle" w="med" len="med"/>
          </a:ln>
        </p:spPr>
      </p:cxnSp>
      <p:cxnSp>
        <p:nvCxnSpPr>
          <p:cNvPr id="212" name="Google Shape;212;p3"/>
          <p:cNvCxnSpPr/>
          <p:nvPr/>
        </p:nvCxnSpPr>
        <p:spPr>
          <a:xfrm>
            <a:off x="9957888" y="2446825"/>
            <a:ext cx="7500" cy="427800"/>
          </a:xfrm>
          <a:prstGeom prst="straightConnector1">
            <a:avLst/>
          </a:prstGeom>
          <a:noFill/>
          <a:ln w="9525" cap="flat" cmpd="sng">
            <a:solidFill>
              <a:schemeClr val="dk2"/>
            </a:solidFill>
            <a:prstDash val="solid"/>
            <a:round/>
            <a:headEnd type="none" w="med" len="med"/>
            <a:tailEnd type="triangle" w="med" len="med"/>
          </a:ln>
        </p:spPr>
      </p:cxnSp>
      <p:cxnSp>
        <p:nvCxnSpPr>
          <p:cNvPr id="213" name="Google Shape;213;p3"/>
          <p:cNvCxnSpPr/>
          <p:nvPr/>
        </p:nvCxnSpPr>
        <p:spPr>
          <a:xfrm>
            <a:off x="7159150" y="6091425"/>
            <a:ext cx="0" cy="246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p:nvPr/>
        </p:nvSpPr>
        <p:spPr>
          <a:xfrm>
            <a:off x="1212850" y="254000"/>
            <a:ext cx="9818688"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mj-lt"/>
                <a:ea typeface="Twentieth Century"/>
                <a:cs typeface="Twentieth Century"/>
                <a:sym typeface="Twentieth Century"/>
              </a:rPr>
              <a:t>3 – OPERATIVITA’ DEL DIVIETO – IMPROCEDIBILITA’ DELL’ESECUZIONE</a:t>
            </a:r>
            <a:endParaRPr dirty="0">
              <a:latin typeface="+mj-lt"/>
            </a:endParaRPr>
          </a:p>
        </p:txBody>
      </p:sp>
      <p:graphicFrame>
        <p:nvGraphicFramePr>
          <p:cNvPr id="219" name="Google Shape;219;p4"/>
          <p:cNvGraphicFramePr/>
          <p:nvPr>
            <p:extLst>
              <p:ext uri="{D42A27DB-BD31-4B8C-83A1-F6EECF244321}">
                <p14:modId xmlns:p14="http://schemas.microsoft.com/office/powerpoint/2010/main" val="3823163281"/>
              </p:ext>
            </p:extLst>
          </p:nvPr>
        </p:nvGraphicFramePr>
        <p:xfrm>
          <a:off x="828675" y="657225"/>
          <a:ext cx="10587050" cy="4330202"/>
        </p:xfrm>
        <a:graphic>
          <a:graphicData uri="http://schemas.openxmlformats.org/drawingml/2006/table">
            <a:tbl>
              <a:tblPr>
                <a:noFill/>
                <a:tableStyleId>{A73AE236-EDA2-428D-B70F-8243CFF684CE}</a:tableStyleId>
              </a:tblPr>
              <a:tblGrid>
                <a:gridCol w="5294325"/>
                <a:gridCol w="5292725"/>
              </a:tblGrid>
              <a:tr h="3900500">
                <a:tc>
                  <a:txBody>
                    <a:bodyPr/>
                    <a:lstStyle/>
                    <a:p>
                      <a:pPr marL="0" marR="0" lvl="0" indent="0" algn="ctr" rtl="0">
                        <a:lnSpc>
                          <a:spcPct val="120000"/>
                        </a:lnSpc>
                        <a:spcBef>
                          <a:spcPts val="0"/>
                        </a:spcBef>
                        <a:spcAft>
                          <a:spcPts val="0"/>
                        </a:spcAft>
                        <a:buClr>
                          <a:schemeClr val="dk1"/>
                        </a:buClr>
                        <a:buSzPts val="2400"/>
                        <a:buFont typeface="Arial"/>
                        <a:buNone/>
                      </a:pPr>
                      <a:r>
                        <a:rPr lang="it-IT" sz="2400" b="1" i="0" u="none" strike="noStrike" cap="none" dirty="0">
                          <a:solidFill>
                            <a:schemeClr val="dk1"/>
                          </a:solidFill>
                          <a:latin typeface="+mn-lt"/>
                          <a:ea typeface="Twentieth Century"/>
                          <a:cs typeface="Twentieth Century"/>
                          <a:sym typeface="Twentieth Century"/>
                        </a:rPr>
                        <a:t>Improcedibilità automatica</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    PERDITA IMMEDIATA DEL POTERE DI IMPULSO DELL’ESECUZIONE DA PARTE DEL CREDITORE PROCEDENTE.</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    LA SOSTITUZIONE DEL CURATORE OPERA DI DIRITTO. NON E’ NECESSARIO UN INTERVENTO DEL CURATORE O UN PROVVEDIMENTO SPECIFICO DA PARTE DEL G.E. (</a:t>
                      </a:r>
                      <a:r>
                        <a:rPr lang="it-IT" sz="1800" b="0" i="0" u="none" strike="noStrike" cap="none" dirty="0" err="1">
                          <a:solidFill>
                            <a:schemeClr val="dk1"/>
                          </a:solidFill>
                          <a:latin typeface="+mn-lt"/>
                          <a:ea typeface="Twentieth Century"/>
                          <a:cs typeface="Twentieth Century"/>
                          <a:sym typeface="Twentieth Century"/>
                        </a:rPr>
                        <a:t>Cass</a:t>
                      </a:r>
                      <a:r>
                        <a:rPr lang="it-IT" sz="1800" b="0" i="0" u="none" strike="noStrike" cap="none" dirty="0">
                          <a:solidFill>
                            <a:schemeClr val="dk1"/>
                          </a:solidFill>
                          <a:latin typeface="+mn-lt"/>
                          <a:ea typeface="Twentieth Century"/>
                          <a:cs typeface="Twentieth Century"/>
                          <a:sym typeface="Twentieth Century"/>
                        </a:rPr>
                        <a:t>. 10599/2009; </a:t>
                      </a:r>
                      <a:r>
                        <a:rPr lang="it-IT" sz="1800" b="0" i="0" u="none" strike="noStrike" cap="none" dirty="0" err="1">
                          <a:solidFill>
                            <a:schemeClr val="dk1"/>
                          </a:solidFill>
                          <a:latin typeface="+mn-lt"/>
                          <a:ea typeface="Twentieth Century"/>
                          <a:cs typeface="Twentieth Century"/>
                          <a:sym typeface="Twentieth Century"/>
                        </a:rPr>
                        <a:t>Cass</a:t>
                      </a:r>
                      <a:r>
                        <a:rPr lang="it-IT" sz="1800" b="0" i="0" u="none" strike="noStrike" cap="none" dirty="0">
                          <a:solidFill>
                            <a:schemeClr val="dk1"/>
                          </a:solidFill>
                          <a:latin typeface="+mn-lt"/>
                          <a:ea typeface="Twentieth Century"/>
                          <a:cs typeface="Twentieth Century"/>
                          <a:sym typeface="Twentieth Century"/>
                        </a:rPr>
                        <a:t>. 25963/2009). </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    RILEVABILE D’UFFICIO</a:t>
                      </a:r>
                      <a:endParaRPr dirty="0">
                        <a:latin typeface="+mn-lt"/>
                      </a:endParaRPr>
                    </a:p>
                    <a:p>
                      <a:pPr marL="0" marR="0" lvl="0" indent="0" algn="l" rtl="0">
                        <a:lnSpc>
                          <a:spcPct val="120000"/>
                        </a:lnSpc>
                        <a:spcBef>
                          <a:spcPts val="1000"/>
                        </a:spcBef>
                        <a:spcAft>
                          <a:spcPts val="0"/>
                        </a:spcAft>
                        <a:buClr>
                          <a:schemeClr val="dk1"/>
                        </a:buClr>
                        <a:buSzPts val="1800"/>
                        <a:buFont typeface="Arial"/>
                        <a:buNone/>
                      </a:pPr>
                      <a:endParaRPr sz="1800" b="0" i="0" u="none" strike="noStrike" cap="none" dirty="0">
                        <a:solidFill>
                          <a:schemeClr val="dk1"/>
                        </a:solidFill>
                        <a:latin typeface="Twentieth Century"/>
                        <a:ea typeface="Twentieth Century"/>
                        <a:cs typeface="Twentieth Century"/>
                        <a:sym typeface="Twentieth Century"/>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 </a:t>
                      </a:r>
                      <a:r>
                        <a:rPr lang="it-IT" sz="2400" b="1" i="0" u="none" strike="noStrike" cap="none" dirty="0">
                          <a:solidFill>
                            <a:schemeClr val="dk1"/>
                          </a:solidFill>
                          <a:latin typeface="+mn-lt"/>
                          <a:ea typeface="Twentieth Century"/>
                          <a:cs typeface="Twentieth Century"/>
                          <a:sym typeface="Twentieth Century"/>
                        </a:rPr>
                        <a:t>Improcedibilità su istanza del Curatore</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SPETTA AL CURATORE LA SCELTA SE SUBENTRARE NELLA PROCEDURA O LIQUIDARE IL BENE IN SEDE FALLIMENTARE</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DATO TESTUALE DELL’ART. 107 COMMA VI L.F.: SERVE APPOSITA ISTANZA DEL CURATORE</a:t>
                      </a:r>
                      <a:r>
                        <a:rPr lang="it-IT" sz="1800" b="1" i="0" u="none" strike="noStrike" cap="none" dirty="0">
                          <a:solidFill>
                            <a:schemeClr val="dk1"/>
                          </a:solidFill>
                          <a:latin typeface="+mn-lt"/>
                          <a:ea typeface="Twentieth Century"/>
                          <a:cs typeface="Twentieth Century"/>
                          <a:sym typeface="Twentieth Century"/>
                        </a:rPr>
                        <a:t> </a:t>
                      </a:r>
                      <a:r>
                        <a:rPr lang="it-IT" sz="1800" b="0" i="0" u="none" strike="noStrike" cap="none" dirty="0">
                          <a:solidFill>
                            <a:schemeClr val="dk1"/>
                          </a:solidFill>
                          <a:latin typeface="+mn-lt"/>
                          <a:ea typeface="Twentieth Century"/>
                          <a:cs typeface="Twentieth Century"/>
                          <a:sym typeface="Twentieth Century"/>
                        </a:rPr>
                        <a:t>da depositare ANCHE SENZA FORMALE COSTITUZIONE CON DIFESA TECNICA (</a:t>
                      </a:r>
                      <a:r>
                        <a:rPr lang="it-IT" sz="1800" b="0" i="0" u="none" strike="noStrike" cap="none" dirty="0" err="1">
                          <a:solidFill>
                            <a:schemeClr val="dk1"/>
                          </a:solidFill>
                          <a:latin typeface="+mn-lt"/>
                          <a:ea typeface="Twentieth Century"/>
                          <a:cs typeface="Twentieth Century"/>
                          <a:sym typeface="Twentieth Century"/>
                        </a:rPr>
                        <a:t>Cass</a:t>
                      </a:r>
                      <a:r>
                        <a:rPr lang="it-IT" sz="1800" b="0" i="0" u="none" strike="noStrike" cap="none" dirty="0">
                          <a:solidFill>
                            <a:schemeClr val="dk1"/>
                          </a:solidFill>
                          <a:latin typeface="+mn-lt"/>
                          <a:ea typeface="Twentieth Century"/>
                          <a:cs typeface="Twentieth Century"/>
                          <a:sym typeface="Twentieth Century"/>
                        </a:rPr>
                        <a:t>. 25802/2015).</a:t>
                      </a:r>
                      <a:endParaRPr dirty="0">
                        <a:latin typeface="+mn-lt"/>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mn-lt"/>
                          <a:ea typeface="Twentieth Century"/>
                          <a:cs typeface="Twentieth Century"/>
                          <a:sym typeface="Twentieth Century"/>
                        </a:rPr>
                        <a:t>EVENTUALE CONVOCAZIONE DELLE PARTI PER CONOSCERE LE DETERMINAZIONI DELLA CURATELA </a:t>
                      </a:r>
                      <a:endParaRPr dirty="0">
                        <a:latin typeface="+mn-lt"/>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220" name="Google Shape;220;p4"/>
          <p:cNvSpPr txBox="1"/>
          <p:nvPr/>
        </p:nvSpPr>
        <p:spPr>
          <a:xfrm>
            <a:off x="828675" y="5457825"/>
            <a:ext cx="1058703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Tw Cen MT" panose="020B0602020104020603" pitchFamily="34" charset="0"/>
              <a:sym typeface="Arial"/>
            </a:endParaRPr>
          </a:p>
        </p:txBody>
      </p:sp>
      <p:sp>
        <p:nvSpPr>
          <p:cNvPr id="221" name="Google Shape;221;p4"/>
          <p:cNvSpPr txBox="1"/>
          <p:nvPr/>
        </p:nvSpPr>
        <p:spPr>
          <a:xfrm>
            <a:off x="600075" y="5457825"/>
            <a:ext cx="10815638"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Tw Cen MT" panose="020B0602020104020603" pitchFamily="34" charset="0"/>
              <a:sym typeface="Arial"/>
            </a:endParaRPr>
          </a:p>
        </p:txBody>
      </p:sp>
      <p:sp>
        <p:nvSpPr>
          <p:cNvPr id="222" name="Google Shape;222;p4"/>
          <p:cNvSpPr/>
          <p:nvPr/>
        </p:nvSpPr>
        <p:spPr>
          <a:xfrm>
            <a:off x="828675" y="5229225"/>
            <a:ext cx="105870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n-lt"/>
                <a:ea typeface="Twentieth Century"/>
                <a:cs typeface="Twentieth Century"/>
                <a:sym typeface="Twentieth Century"/>
              </a:rPr>
              <a:t>SE CUSTODE È ANCORA IL DEBITORE, LA  CUSTODIA SI TRASFERISCE IMMEDIATAMENTE IN CAPO AL CURATORE INDIPENDENTEMENTE DALLA SCELTA CIRCA LA PROSECUZIONE DELL'ESECUZIONE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8.5.2009, n. 10599).</a:t>
            </a:r>
            <a:endParaRPr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
          <p:cNvSpPr txBox="1"/>
          <p:nvPr/>
        </p:nvSpPr>
        <p:spPr>
          <a:xfrm>
            <a:off x="568325" y="312738"/>
            <a:ext cx="11242675" cy="37650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chemeClr val="dk1"/>
                </a:solidFill>
                <a:latin typeface="+mn-lt"/>
                <a:ea typeface="Twentieth Century"/>
                <a:cs typeface="Twentieth Century"/>
                <a:sym typeface="Twentieth Century"/>
              </a:rPr>
              <a:t>I provvedimenti del G.E.</a:t>
            </a:r>
            <a:endParaRPr dirty="0">
              <a:latin typeface="+mn-lt"/>
            </a:endParaRPr>
          </a:p>
          <a:p>
            <a:pPr marL="0" marR="0" lvl="0" indent="0" algn="ctr" rtl="0">
              <a:spcBef>
                <a:spcPts val="0"/>
              </a:spcBef>
              <a:spcAft>
                <a:spcPts val="0"/>
              </a:spcAft>
              <a:buNone/>
            </a:pPr>
            <a:endParaRPr sz="800" b="1" dirty="0">
              <a:solidFill>
                <a:schemeClr val="dk1"/>
              </a:solidFill>
              <a:latin typeface="+mn-lt"/>
              <a:ea typeface="Twentieth Century"/>
              <a:cs typeface="Twentieth Century"/>
              <a:sym typeface="Twentieth Century"/>
            </a:endParaRPr>
          </a:p>
          <a:p>
            <a:pPr marL="0" marR="0" lvl="0" indent="-114300" algn="just" rtl="0">
              <a:spcBef>
                <a:spcPts val="0"/>
              </a:spcBef>
              <a:spcAft>
                <a:spcPts val="0"/>
              </a:spcAft>
              <a:buClr>
                <a:schemeClr val="dk1"/>
              </a:buClr>
              <a:buSzPts val="1800"/>
              <a:buFont typeface="Twentieth Century"/>
              <a:buChar char="•"/>
            </a:pPr>
            <a:r>
              <a:rPr lang="it-IT" sz="1700" dirty="0">
                <a:solidFill>
                  <a:schemeClr val="dk1"/>
                </a:solidFill>
                <a:latin typeface="+mn-lt"/>
                <a:ea typeface="Twentieth Century"/>
                <a:cs typeface="Twentieth Century"/>
                <a:sym typeface="Twentieth Century"/>
              </a:rPr>
              <a:t> </a:t>
            </a:r>
            <a:r>
              <a:rPr lang="it-IT" sz="1800" dirty="0">
                <a:solidFill>
                  <a:schemeClr val="dk1"/>
                </a:solidFill>
                <a:latin typeface="+mn-lt"/>
                <a:ea typeface="Twentieth Century"/>
                <a:cs typeface="Twentieth Century"/>
                <a:sym typeface="Twentieth Century"/>
              </a:rPr>
              <a:t>DICHIARA L’IMPROCEDIBILITA’ DELL’ESECUZIONE (temporanea quiescenza reversibile – art. 623 </a:t>
            </a:r>
            <a:r>
              <a:rPr lang="it-IT" sz="1800" dirty="0" err="1">
                <a:solidFill>
                  <a:schemeClr val="dk1"/>
                </a:solidFill>
                <a:latin typeface="+mn-lt"/>
                <a:ea typeface="Twentieth Century"/>
                <a:cs typeface="Twentieth Century"/>
                <a:sym typeface="Twentieth Century"/>
              </a:rPr>
              <a:t>c.p.c.</a:t>
            </a:r>
            <a:r>
              <a:rPr lang="it-IT" sz="1800" dirty="0">
                <a:solidFill>
                  <a:schemeClr val="dk1"/>
                </a:solidFill>
                <a:latin typeface="+mn-lt"/>
                <a:ea typeface="Twentieth Century"/>
                <a:cs typeface="Twentieth Century"/>
                <a:sym typeface="Twentieth Century"/>
              </a:rPr>
              <a:t>)</a:t>
            </a:r>
            <a:endParaRPr sz="1800" dirty="0">
              <a:latin typeface="+mn-lt"/>
            </a:endParaRPr>
          </a:p>
          <a:p>
            <a:pPr marL="0" marR="0" lvl="0" indent="-114300" algn="just" rtl="0">
              <a:spcBef>
                <a:spcPts val="800"/>
              </a:spcBef>
              <a:spcAft>
                <a:spcPts val="0"/>
              </a:spcAft>
              <a:buClr>
                <a:schemeClr val="dk1"/>
              </a:buClr>
              <a:buSzPts val="1800"/>
              <a:buFont typeface="Twentieth Century"/>
              <a:buChar char="•"/>
            </a:pPr>
            <a:r>
              <a:rPr lang="it-IT" sz="1800" dirty="0">
                <a:solidFill>
                  <a:schemeClr val="dk1"/>
                </a:solidFill>
                <a:latin typeface="+mn-lt"/>
                <a:ea typeface="Twentieth Century"/>
                <a:cs typeface="Twentieth Century"/>
                <a:sym typeface="Twentieth Century"/>
              </a:rPr>
              <a:t> </a:t>
            </a:r>
            <a:r>
              <a:rPr lang="it-IT" sz="1800" b="1" dirty="0">
                <a:solidFill>
                  <a:schemeClr val="dk1"/>
                </a:solidFill>
                <a:latin typeface="+mn-lt"/>
                <a:ea typeface="Twentieth Century"/>
                <a:cs typeface="Twentieth Century"/>
                <a:sym typeface="Twentieth Century"/>
              </a:rPr>
              <a:t>NON</a:t>
            </a:r>
            <a:r>
              <a:rPr lang="it-IT" sz="1800" dirty="0">
                <a:solidFill>
                  <a:schemeClr val="dk1"/>
                </a:solidFill>
                <a:latin typeface="+mn-lt"/>
                <a:ea typeface="Twentieth Century"/>
                <a:cs typeface="Twentieth Century"/>
                <a:sym typeface="Twentieth Century"/>
              </a:rPr>
              <a:t> ORDINA LA CANCELLAZIONE DELLA TRASCRIZIONE DEL PIGNORAMENTO (l'espropriazione si trasferisce in sede concorsuale, fermi gli effetti sostanziali a favore della massa dei creditori; il gravame sarà cancellato dal giudice delegato ex art. art. 108 comma II L.F.)</a:t>
            </a:r>
            <a:endParaRPr sz="1800" dirty="0">
              <a:latin typeface="+mn-lt"/>
            </a:endParaRPr>
          </a:p>
          <a:p>
            <a:pPr marL="0" marR="0" lvl="0" indent="-114300" algn="just" rtl="0">
              <a:spcBef>
                <a:spcPts val="800"/>
              </a:spcBef>
              <a:spcAft>
                <a:spcPts val="0"/>
              </a:spcAft>
              <a:buClr>
                <a:schemeClr val="dk1"/>
              </a:buClr>
              <a:buSzPts val="1800"/>
              <a:buFont typeface="Twentieth Century"/>
              <a:buChar char="•"/>
            </a:pPr>
            <a:r>
              <a:rPr lang="it-IT" sz="1800" dirty="0">
                <a:solidFill>
                  <a:schemeClr val="dk1"/>
                </a:solidFill>
                <a:latin typeface="+mn-lt"/>
                <a:ea typeface="Twentieth Century"/>
                <a:cs typeface="Twentieth Century"/>
                <a:sym typeface="Twentieth Century"/>
              </a:rPr>
              <a:t> LIQUIDA I COMPENSI E LE SPESE DEGLI AUSILIARI e li pone a carico del creditore procedente a titolo di anticipazione ex art. 8 D.P.R. 115/2002 (cfr. </a:t>
            </a:r>
            <a:r>
              <a:rPr lang="it-IT" sz="1800" dirty="0" err="1">
                <a:solidFill>
                  <a:schemeClr val="dk1"/>
                </a:solidFill>
                <a:latin typeface="+mn-lt"/>
                <a:ea typeface="Twentieth Century"/>
                <a:cs typeface="Twentieth Century"/>
                <a:sym typeface="Twentieth Century"/>
              </a:rPr>
              <a:t>Cass</a:t>
            </a:r>
            <a:r>
              <a:rPr lang="it-IT" sz="1800" dirty="0">
                <a:solidFill>
                  <a:schemeClr val="dk1"/>
                </a:solidFill>
                <a:latin typeface="+mn-lt"/>
                <a:ea typeface="Twentieth Century"/>
                <a:cs typeface="Twentieth Century"/>
                <a:sym typeface="Twentieth Century"/>
              </a:rPr>
              <a:t>. 18.12.2015, n. 25585)</a:t>
            </a:r>
            <a:endParaRPr sz="1800" dirty="0">
              <a:latin typeface="+mn-lt"/>
            </a:endParaRPr>
          </a:p>
          <a:p>
            <a:pPr marL="0" marR="0" lvl="0" indent="-114300" algn="just" rtl="0">
              <a:spcBef>
                <a:spcPts val="800"/>
              </a:spcBef>
              <a:spcAft>
                <a:spcPts val="0"/>
              </a:spcAft>
              <a:buClr>
                <a:schemeClr val="dk1"/>
              </a:buClr>
              <a:buSzPts val="1800"/>
              <a:buFont typeface="Twentieth Century"/>
              <a:buChar char="•"/>
            </a:pPr>
            <a:r>
              <a:rPr lang="it-IT" sz="1800" dirty="0">
                <a:solidFill>
                  <a:schemeClr val="dk1"/>
                </a:solidFill>
                <a:latin typeface="+mn-lt"/>
                <a:ea typeface="Twentieth Century"/>
                <a:cs typeface="Twentieth Century"/>
                <a:sym typeface="Twentieth Century"/>
              </a:rPr>
              <a:t> EMETTE IL DECRETO DI TRASFERIMENTO QUALORA IL BENE SIA GIA’ STATO AGGIUDICATO (art. 187bis </a:t>
            </a:r>
            <a:r>
              <a:rPr lang="it-IT" sz="1800" dirty="0" err="1">
                <a:solidFill>
                  <a:schemeClr val="dk1"/>
                </a:solidFill>
                <a:latin typeface="+mn-lt"/>
                <a:ea typeface="Twentieth Century"/>
                <a:cs typeface="Twentieth Century"/>
                <a:sym typeface="Twentieth Century"/>
              </a:rPr>
              <a:t>disp</a:t>
            </a:r>
            <a:r>
              <a:rPr lang="it-IT" sz="1800" dirty="0">
                <a:solidFill>
                  <a:schemeClr val="dk1"/>
                </a:solidFill>
                <a:latin typeface="+mn-lt"/>
                <a:ea typeface="Twentieth Century"/>
                <a:cs typeface="Twentieth Century"/>
                <a:sym typeface="Twentieth Century"/>
              </a:rPr>
              <a:t>. </a:t>
            </a:r>
            <a:r>
              <a:rPr lang="it-IT" sz="1800" dirty="0" err="1">
                <a:solidFill>
                  <a:schemeClr val="dk1"/>
                </a:solidFill>
                <a:latin typeface="+mn-lt"/>
                <a:ea typeface="Twentieth Century"/>
                <a:cs typeface="Twentieth Century"/>
                <a:sym typeface="Twentieth Century"/>
              </a:rPr>
              <a:t>att</a:t>
            </a:r>
            <a:r>
              <a:rPr lang="it-IT" sz="1800" dirty="0">
                <a:solidFill>
                  <a:schemeClr val="dk1"/>
                </a:solidFill>
                <a:latin typeface="+mn-lt"/>
                <a:ea typeface="Twentieth Century"/>
                <a:cs typeface="Twentieth Century"/>
                <a:sym typeface="Twentieth Century"/>
              </a:rPr>
              <a:t>. </a:t>
            </a:r>
            <a:r>
              <a:rPr lang="it-IT" sz="1800" dirty="0" err="1">
                <a:solidFill>
                  <a:schemeClr val="dk1"/>
                </a:solidFill>
                <a:latin typeface="+mn-lt"/>
                <a:ea typeface="Twentieth Century"/>
                <a:cs typeface="Twentieth Century"/>
                <a:sym typeface="Twentieth Century"/>
              </a:rPr>
              <a:t>c.p.c.</a:t>
            </a:r>
            <a:r>
              <a:rPr lang="it-IT" sz="1800" dirty="0">
                <a:solidFill>
                  <a:schemeClr val="dk1"/>
                </a:solidFill>
                <a:latin typeface="+mn-lt"/>
                <a:ea typeface="Twentieth Century"/>
                <a:cs typeface="Twentieth Century"/>
                <a:sym typeface="Twentieth Century"/>
              </a:rPr>
              <a:t>);</a:t>
            </a:r>
            <a:endParaRPr sz="1800" dirty="0">
              <a:latin typeface="+mn-lt"/>
            </a:endParaRPr>
          </a:p>
          <a:p>
            <a:pPr marL="0" marR="0" lvl="0" indent="-114300" algn="just" rtl="0">
              <a:spcBef>
                <a:spcPts val="800"/>
              </a:spcBef>
              <a:spcAft>
                <a:spcPts val="0"/>
              </a:spcAft>
              <a:buClr>
                <a:schemeClr val="dk1"/>
              </a:buClr>
              <a:buSzPts val="1800"/>
              <a:buFont typeface="Twentieth Century"/>
              <a:buChar char="•"/>
            </a:pPr>
            <a:r>
              <a:rPr lang="it-IT" sz="1800" dirty="0">
                <a:solidFill>
                  <a:schemeClr val="dk1"/>
                </a:solidFill>
                <a:latin typeface="+mn-lt"/>
                <a:ea typeface="Twentieth Century"/>
                <a:cs typeface="Twentieth Century"/>
                <a:sym typeface="Twentieth Century"/>
              </a:rPr>
              <a:t>RIMETTE alla procedura fallimentare l’eventuale RICAVATO DELLA VENDITA, SENZA procedere alla redazione del PROGETTO DI DISTRIBUZIONE.</a:t>
            </a:r>
            <a:endParaRPr sz="1800" dirty="0">
              <a:latin typeface="+mn-lt"/>
            </a:endParaRPr>
          </a:p>
        </p:txBody>
      </p:sp>
      <p:sp>
        <p:nvSpPr>
          <p:cNvPr id="228" name="Google Shape;228;p5"/>
          <p:cNvSpPr/>
          <p:nvPr/>
        </p:nvSpPr>
        <p:spPr>
          <a:xfrm>
            <a:off x="5666282" y="4054475"/>
            <a:ext cx="6158146" cy="2091492"/>
          </a:xfrm>
          <a:prstGeom prst="rect">
            <a:avLst/>
          </a:prstGeom>
          <a:solidFill>
            <a:schemeClr val="lt1"/>
          </a:solidFill>
          <a:ln w="15875" cap="flat" cmpd="sng">
            <a:solidFill>
              <a:srgbClr val="2276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 Cen MT" panose="020B0602020104020603" pitchFamily="34" charset="0"/>
              <a:sym typeface="Arial"/>
            </a:endParaRPr>
          </a:p>
        </p:txBody>
      </p:sp>
      <p:sp>
        <p:nvSpPr>
          <p:cNvPr id="229" name="Google Shape;229;p5"/>
          <p:cNvSpPr txBox="1"/>
          <p:nvPr/>
        </p:nvSpPr>
        <p:spPr>
          <a:xfrm>
            <a:off x="5636302" y="3976856"/>
            <a:ext cx="6144717"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dirty="0">
                <a:solidFill>
                  <a:srgbClr val="000000"/>
                </a:solidFill>
                <a:latin typeface="+mj-lt"/>
                <a:ea typeface="Twentieth Century"/>
                <a:cs typeface="Twentieth Century"/>
                <a:sym typeface="Twentieth Century"/>
              </a:rPr>
              <a:t>“</a:t>
            </a:r>
            <a:r>
              <a:rPr lang="it-IT" i="1" dirty="0">
                <a:solidFill>
                  <a:srgbClr val="000000"/>
                </a:solidFill>
                <a:latin typeface="+mj-lt"/>
                <a:ea typeface="Twentieth Century"/>
                <a:cs typeface="Twentieth Century"/>
                <a:sym typeface="Twentieth Century"/>
              </a:rPr>
              <a:t>ove il curatore ritenga di attuare altre forme di esecuzione, la procedura individuale, non proseguita, per sua scelta, dal curatore, né proseguibile, ai sensi dell’art. 51 legge </a:t>
            </a:r>
            <a:r>
              <a:rPr lang="it-IT" i="1" dirty="0" err="1">
                <a:solidFill>
                  <a:srgbClr val="000000"/>
                </a:solidFill>
                <a:latin typeface="+mj-lt"/>
                <a:ea typeface="Twentieth Century"/>
                <a:cs typeface="Twentieth Century"/>
                <a:sym typeface="Twentieth Century"/>
              </a:rPr>
              <a:t>fall</a:t>
            </a:r>
            <a:r>
              <a:rPr lang="it-IT" i="1" dirty="0">
                <a:solidFill>
                  <a:srgbClr val="000000"/>
                </a:solidFill>
                <a:latin typeface="+mj-lt"/>
                <a:ea typeface="Twentieth Century"/>
                <a:cs typeface="Twentieth Century"/>
                <a:sym typeface="Twentieth Century"/>
              </a:rPr>
              <a:t>., dal creditore istante, diventa improcedibile, ma </a:t>
            </a:r>
            <a:r>
              <a:rPr lang="it-IT" b="1" i="1" dirty="0">
                <a:solidFill>
                  <a:srgbClr val="000000"/>
                </a:solidFill>
                <a:latin typeface="+mj-lt"/>
                <a:ea typeface="Twentieth Century"/>
                <a:cs typeface="Twentieth Century"/>
                <a:sym typeface="Twentieth Century"/>
              </a:rPr>
              <a:t>tale improcedibilità non determina la caducazione degli effetti sostanziali del pignoramento (tra cui quello,  stabilito dall’art. 2916 cod. civ., in base al quale nella distribuzione della somma ricavata dall'esecuzione non si tiene conto delle ipoteche, anche se giudiziali, iscritte dopo il pignoramento</a:t>
            </a:r>
            <a:r>
              <a:rPr lang="it-IT" i="1" dirty="0">
                <a:solidFill>
                  <a:srgbClr val="000000"/>
                </a:solidFill>
                <a:latin typeface="+mj-lt"/>
                <a:ea typeface="Twentieth Century"/>
                <a:cs typeface="Twentieth Century"/>
                <a:sym typeface="Twentieth Century"/>
              </a:rPr>
              <a:t>), giacché nella titolarità di quegli effetti è già subentrato, automaticamente e senza condizioni, il curatore, a norma dell’art. 107 legge </a:t>
            </a:r>
            <a:r>
              <a:rPr lang="it-IT" i="1" dirty="0" err="1">
                <a:solidFill>
                  <a:srgbClr val="000000"/>
                </a:solidFill>
                <a:latin typeface="+mj-lt"/>
                <a:ea typeface="Twentieth Century"/>
                <a:cs typeface="Twentieth Century"/>
                <a:sym typeface="Twentieth Century"/>
              </a:rPr>
              <a:t>fall</a:t>
            </a:r>
            <a:r>
              <a:rPr lang="it-IT" i="1" dirty="0">
                <a:solidFill>
                  <a:srgbClr val="000000"/>
                </a:solidFill>
                <a:latin typeface="+mj-lt"/>
                <a:ea typeface="Twentieth Century"/>
                <a:cs typeface="Twentieth Century"/>
                <a:sym typeface="Twentieth Century"/>
              </a:rPr>
              <a:t>.</a:t>
            </a:r>
            <a:r>
              <a:rPr lang="it-IT" dirty="0">
                <a:solidFill>
                  <a:srgbClr val="000000"/>
                </a:solidFill>
                <a:latin typeface="+mj-lt"/>
                <a:ea typeface="Twentieth Century"/>
                <a:cs typeface="Twentieth Century"/>
                <a:sym typeface="Twentieth Century"/>
              </a:rPr>
              <a:t>” (</a:t>
            </a:r>
            <a:r>
              <a:rPr lang="it-IT" dirty="0" err="1">
                <a:solidFill>
                  <a:srgbClr val="000000"/>
                </a:solidFill>
                <a:latin typeface="+mj-lt"/>
                <a:ea typeface="Twentieth Century"/>
                <a:cs typeface="Twentieth Century"/>
                <a:sym typeface="Twentieth Century"/>
              </a:rPr>
              <a:t>Cass</a:t>
            </a:r>
            <a:r>
              <a:rPr lang="it-IT" dirty="0">
                <a:solidFill>
                  <a:srgbClr val="000000"/>
                </a:solidFill>
                <a:latin typeface="+mj-lt"/>
                <a:ea typeface="Twentieth Century"/>
                <a:cs typeface="Twentieth Century"/>
                <a:sym typeface="Twentieth Century"/>
              </a:rPr>
              <a:t>. 15103/2005; </a:t>
            </a:r>
            <a:r>
              <a:rPr lang="it-IT" dirty="0" err="1">
                <a:solidFill>
                  <a:srgbClr val="000000"/>
                </a:solidFill>
                <a:latin typeface="+mj-lt"/>
                <a:ea typeface="Twentieth Century"/>
                <a:cs typeface="Twentieth Century"/>
                <a:sym typeface="Twentieth Century"/>
              </a:rPr>
              <a:t>Cass</a:t>
            </a:r>
            <a:r>
              <a:rPr lang="it-IT" dirty="0">
                <a:solidFill>
                  <a:srgbClr val="000000"/>
                </a:solidFill>
                <a:latin typeface="+mj-lt"/>
                <a:ea typeface="Twentieth Century"/>
                <a:cs typeface="Twentieth Century"/>
                <a:sym typeface="Twentieth Century"/>
              </a:rPr>
              <a:t>. 10599/2009; </a:t>
            </a:r>
            <a:r>
              <a:rPr lang="it-IT" dirty="0" err="1">
                <a:solidFill>
                  <a:srgbClr val="000000"/>
                </a:solidFill>
                <a:latin typeface="+mj-lt"/>
                <a:ea typeface="Twentieth Century"/>
                <a:cs typeface="Twentieth Century"/>
                <a:sym typeface="Twentieth Century"/>
              </a:rPr>
              <a:t>Cass</a:t>
            </a:r>
            <a:r>
              <a:rPr lang="it-IT" dirty="0">
                <a:solidFill>
                  <a:srgbClr val="000000"/>
                </a:solidFill>
                <a:latin typeface="+mj-lt"/>
                <a:ea typeface="Twentieth Century"/>
                <a:cs typeface="Twentieth Century"/>
                <a:sym typeface="Twentieth Century"/>
              </a:rPr>
              <a:t>. 25963/2009; </a:t>
            </a:r>
            <a:r>
              <a:rPr lang="it-IT" dirty="0" err="1">
                <a:solidFill>
                  <a:srgbClr val="000000"/>
                </a:solidFill>
                <a:latin typeface="+mj-lt"/>
                <a:ea typeface="Twentieth Century"/>
                <a:cs typeface="Twentieth Century"/>
                <a:sym typeface="Twentieth Century"/>
              </a:rPr>
              <a:t>Cass</a:t>
            </a:r>
            <a:r>
              <a:rPr lang="it-IT" dirty="0">
                <a:solidFill>
                  <a:srgbClr val="000000"/>
                </a:solidFill>
                <a:latin typeface="+mj-lt"/>
                <a:ea typeface="Twentieth Century"/>
                <a:cs typeface="Twentieth Century"/>
                <a:sym typeface="Twentieth Century"/>
              </a:rPr>
              <a:t>. 16158/2015; </a:t>
            </a:r>
            <a:r>
              <a:rPr lang="it-IT" dirty="0" err="1">
                <a:solidFill>
                  <a:srgbClr val="000000"/>
                </a:solidFill>
                <a:latin typeface="+mj-lt"/>
                <a:ea typeface="Twentieth Century"/>
                <a:cs typeface="Twentieth Century"/>
                <a:sym typeface="Twentieth Century"/>
              </a:rPr>
              <a:t>Cass</a:t>
            </a:r>
            <a:r>
              <a:rPr lang="it-IT" dirty="0">
                <a:solidFill>
                  <a:srgbClr val="000000"/>
                </a:solidFill>
                <a:latin typeface="+mj-lt"/>
                <a:ea typeface="Twentieth Century"/>
                <a:cs typeface="Twentieth Century"/>
                <a:sym typeface="Twentieth Century"/>
              </a:rPr>
              <a:t>. 25802/2015</a:t>
            </a:r>
            <a:endParaRPr dirty="0">
              <a:solidFill>
                <a:schemeClr val="dk1"/>
              </a:solidFill>
              <a:latin typeface="+mj-lt"/>
              <a:sym typeface="Arial"/>
            </a:endParaRPr>
          </a:p>
        </p:txBody>
      </p:sp>
      <p:sp>
        <p:nvSpPr>
          <p:cNvPr id="2" name="CasellaDiTesto 1"/>
          <p:cNvSpPr txBox="1"/>
          <p:nvPr/>
        </p:nvSpPr>
        <p:spPr>
          <a:xfrm>
            <a:off x="1024128" y="4645152"/>
            <a:ext cx="3337560" cy="1200329"/>
          </a:xfrm>
          <a:prstGeom prst="rect">
            <a:avLst/>
          </a:prstGeom>
          <a:noFill/>
          <a:ln w="12700">
            <a:solidFill>
              <a:schemeClr val="tx1"/>
            </a:solidFill>
          </a:ln>
        </p:spPr>
        <p:txBody>
          <a:bodyPr wrap="square" rtlCol="0">
            <a:spAutoFit/>
          </a:bodyPr>
          <a:lstStyle/>
          <a:p>
            <a:r>
              <a:rPr lang="it-IT" sz="1800" dirty="0">
                <a:solidFill>
                  <a:schemeClr val="dk1"/>
                </a:solidFill>
                <a:latin typeface="+mn-lt"/>
                <a:ea typeface="Twentieth Century"/>
                <a:cs typeface="Twentieth Century"/>
              </a:rPr>
              <a:t>Art. 216 comma X C.C.I. «….fermi restando gli effetti conservativi sostanziali del pignoramento in favore dei creditori»</a:t>
            </a:r>
          </a:p>
        </p:txBody>
      </p:sp>
      <p:sp>
        <p:nvSpPr>
          <p:cNvPr id="6" name="Freccia a sinistra 5"/>
          <p:cNvSpPr/>
          <p:nvPr/>
        </p:nvSpPr>
        <p:spPr>
          <a:xfrm>
            <a:off x="4391668" y="5065776"/>
            <a:ext cx="1244634" cy="45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p:nvPr/>
        </p:nvSpPr>
        <p:spPr>
          <a:xfrm>
            <a:off x="928500" y="383100"/>
            <a:ext cx="10335000" cy="30777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chemeClr val="dk1"/>
                </a:solidFill>
                <a:latin typeface="+mn-lt"/>
                <a:ea typeface="Twentieth Century"/>
                <a:cs typeface="Twentieth Century"/>
                <a:sym typeface="Twentieth Century"/>
              </a:rPr>
              <a:t>Il subentro del </a:t>
            </a:r>
            <a:r>
              <a:rPr lang="it-IT" sz="2400" b="1" dirty="0" smtClean="0">
                <a:solidFill>
                  <a:schemeClr val="dk1"/>
                </a:solidFill>
                <a:latin typeface="+mn-lt"/>
                <a:ea typeface="Twentieth Century"/>
                <a:cs typeface="Twentieth Century"/>
                <a:sym typeface="Twentieth Century"/>
              </a:rPr>
              <a:t>Curatore</a:t>
            </a:r>
            <a:endParaRPr lang="it-IT" sz="2400" dirty="0">
              <a:latin typeface="+mn-lt"/>
              <a:ea typeface="Twentieth Century"/>
            </a:endParaRPr>
          </a:p>
          <a:p>
            <a:pPr marL="0" marR="0" lvl="0" indent="0" algn="ctr" rtl="0">
              <a:spcBef>
                <a:spcPts val="0"/>
              </a:spcBef>
              <a:spcAft>
                <a:spcPts val="0"/>
              </a:spcAft>
              <a:buNone/>
            </a:pPr>
            <a:endParaRPr sz="2400" b="1" dirty="0">
              <a:solidFill>
                <a:schemeClr val="dk1"/>
              </a:solidFill>
              <a:latin typeface="+mn-lt"/>
              <a:ea typeface="Twentieth Century"/>
              <a:cs typeface="Twentieth Century"/>
              <a:sym typeface="Twentieth Century"/>
            </a:endParaRPr>
          </a:p>
          <a:p>
            <a:pPr marL="285750" marR="0" lvl="0" indent="-285750" algn="just" rtl="0">
              <a:spcBef>
                <a:spcPts val="0"/>
              </a:spcBef>
              <a:spcAft>
                <a:spcPts val="0"/>
              </a:spcAft>
              <a:buClr>
                <a:srgbClr val="000000"/>
              </a:buClr>
              <a:buSzPts val="1800"/>
              <a:buFont typeface="Arial"/>
              <a:buChar char="•"/>
            </a:pPr>
            <a:r>
              <a:rPr lang="it-IT" sz="2000" dirty="0">
                <a:solidFill>
                  <a:srgbClr val="000000"/>
                </a:solidFill>
                <a:latin typeface="+mn-lt"/>
                <a:ea typeface="Twentieth Century"/>
                <a:cs typeface="Twentieth Century"/>
                <a:sym typeface="Twentieth Century"/>
              </a:rPr>
              <a:t>costituisce manifestazione del più generale POTERE DI DISPOSIZIONE </a:t>
            </a:r>
            <a:r>
              <a:rPr lang="it-IT" sz="1800" dirty="0">
                <a:solidFill>
                  <a:srgbClr val="000000"/>
                </a:solidFill>
                <a:latin typeface="+mn-lt"/>
                <a:ea typeface="Twentieth Century"/>
                <a:cs typeface="Twentieth Century"/>
                <a:sym typeface="Twentieth Century"/>
              </a:rPr>
              <a:t>ED AMMINISTRAZIONE DEI BENI di cui all’art. 31 </a:t>
            </a:r>
            <a:r>
              <a:rPr lang="it-IT" sz="1800" dirty="0" err="1">
                <a:solidFill>
                  <a:srgbClr val="000000"/>
                </a:solidFill>
                <a:latin typeface="+mn-lt"/>
                <a:ea typeface="Twentieth Century"/>
                <a:cs typeface="Twentieth Century"/>
                <a:sym typeface="Twentieth Century"/>
              </a:rPr>
              <a:t>l.f.</a:t>
            </a:r>
            <a:r>
              <a:rPr lang="it-IT" sz="1800" dirty="0">
                <a:solidFill>
                  <a:srgbClr val="000000"/>
                </a:solidFill>
                <a:latin typeface="+mn-lt"/>
                <a:ea typeface="Twentieth Century"/>
                <a:cs typeface="Twentieth Century"/>
                <a:sym typeface="Twentieth Century"/>
              </a:rPr>
              <a:t> (non sostituzione processuale; </a:t>
            </a: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25963/2009)</a:t>
            </a:r>
            <a:endParaRPr sz="1800" dirty="0">
              <a:latin typeface="+mn-lt"/>
            </a:endParaRPr>
          </a:p>
          <a:p>
            <a:pPr marL="0" marR="0" lvl="0" indent="0" algn="just" rtl="0">
              <a:spcBef>
                <a:spcPts val="0"/>
              </a:spcBef>
              <a:spcAft>
                <a:spcPts val="0"/>
              </a:spcAft>
              <a:buNone/>
            </a:pPr>
            <a:r>
              <a:rPr lang="it-IT" sz="1800" dirty="0">
                <a:solidFill>
                  <a:srgbClr val="000000"/>
                </a:solidFill>
                <a:latin typeface="+mn-lt"/>
                <a:ea typeface="Twentieth Century"/>
                <a:cs typeface="Twentieth Century"/>
                <a:sym typeface="Twentieth Century"/>
              </a:rPr>
              <a:t>     RAGIONI DI CONVENIENZA/OPPORTUNITÀ (ubicazione del bene, titolarità in capo al fallito solo di una</a:t>
            </a:r>
            <a:endParaRPr sz="1800" dirty="0">
              <a:latin typeface="+mn-lt"/>
            </a:endParaRPr>
          </a:p>
          <a:p>
            <a:pPr marL="0" marR="0" lvl="0" indent="0" algn="just" rtl="0">
              <a:spcBef>
                <a:spcPts val="0"/>
              </a:spcBef>
              <a:spcAft>
                <a:spcPts val="0"/>
              </a:spcAft>
              <a:buNone/>
            </a:pPr>
            <a:r>
              <a:rPr lang="it-IT" sz="1800" dirty="0">
                <a:solidFill>
                  <a:srgbClr val="000000"/>
                </a:solidFill>
                <a:latin typeface="+mn-lt"/>
                <a:ea typeface="Twentieth Century"/>
                <a:cs typeface="Twentieth Century"/>
                <a:sym typeface="Twentieth Century"/>
              </a:rPr>
              <a:t>     quota del diritto pignorato)</a:t>
            </a:r>
            <a:endParaRPr sz="1800" dirty="0">
              <a:latin typeface="+mn-lt"/>
            </a:endParaRPr>
          </a:p>
          <a:p>
            <a:pPr marL="285750" marR="0" lvl="0" indent="-285750" algn="just" rtl="0">
              <a:spcBef>
                <a:spcPts val="0"/>
              </a:spcBef>
              <a:spcAft>
                <a:spcPts val="0"/>
              </a:spcAft>
              <a:buClr>
                <a:srgbClr val="000000"/>
              </a:buClr>
              <a:buSzPts val="1800"/>
              <a:buFont typeface="Arial"/>
              <a:buChar char="•"/>
            </a:pPr>
            <a:r>
              <a:rPr lang="it-IT" sz="1800" dirty="0">
                <a:solidFill>
                  <a:srgbClr val="000000"/>
                </a:solidFill>
                <a:latin typeface="+mn-lt"/>
                <a:ea typeface="Twentieth Century"/>
                <a:cs typeface="Twentieth Century"/>
                <a:sym typeface="Twentieth Century"/>
              </a:rPr>
              <a:t>SI APPLICANO LE DISPOSIZIONI DEL CODICE DI RITO</a:t>
            </a:r>
            <a:endParaRPr sz="1800" dirty="0">
              <a:latin typeface="+mn-lt"/>
            </a:endParaRPr>
          </a:p>
          <a:p>
            <a:pPr marL="285750" marR="0" lvl="0" indent="-285750" algn="just" rtl="0">
              <a:spcBef>
                <a:spcPts val="0"/>
              </a:spcBef>
              <a:spcAft>
                <a:spcPts val="0"/>
              </a:spcAft>
              <a:buClr>
                <a:srgbClr val="000000"/>
              </a:buClr>
              <a:buSzPts val="1800"/>
              <a:buFont typeface="Arial"/>
              <a:buChar char="•"/>
            </a:pPr>
            <a:r>
              <a:rPr lang="it-IT" sz="1800" dirty="0">
                <a:solidFill>
                  <a:srgbClr val="000000"/>
                </a:solidFill>
                <a:latin typeface="+mn-lt"/>
                <a:ea typeface="Twentieth Century"/>
                <a:cs typeface="Twentieth Century"/>
                <a:sym typeface="Twentieth Century"/>
              </a:rPr>
              <a:t>permane il custode già nominato (implicitamente ricavabile da </a:t>
            </a:r>
            <a:r>
              <a:rPr lang="it-IT" sz="1800" dirty="0" err="1">
                <a:solidFill>
                  <a:srgbClr val="000000"/>
                </a:solidFill>
                <a:latin typeface="+mn-lt"/>
                <a:ea typeface="Twentieth Century"/>
                <a:cs typeface="Twentieth Century"/>
                <a:sym typeface="Twentieth Century"/>
              </a:rPr>
              <a:t>Cass</a:t>
            </a:r>
            <a:r>
              <a:rPr lang="it-IT" sz="1800" dirty="0">
                <a:solidFill>
                  <a:srgbClr val="000000"/>
                </a:solidFill>
                <a:latin typeface="+mn-lt"/>
                <a:ea typeface="Twentieth Century"/>
                <a:cs typeface="Twentieth Century"/>
                <a:sym typeface="Twentieth Century"/>
              </a:rPr>
              <a:t>. 24442/2010);</a:t>
            </a:r>
            <a:endParaRPr sz="1800" dirty="0">
              <a:latin typeface="+mn-lt"/>
            </a:endParaRPr>
          </a:p>
          <a:p>
            <a:pPr marL="285750" marR="0" lvl="0" indent="-285750" algn="just" rtl="0">
              <a:spcBef>
                <a:spcPts val="0"/>
              </a:spcBef>
              <a:spcAft>
                <a:spcPts val="0"/>
              </a:spcAft>
              <a:buClr>
                <a:srgbClr val="000000"/>
              </a:buClr>
              <a:buSzPts val="1800"/>
              <a:buFont typeface="Arial"/>
              <a:buChar char="•"/>
            </a:pPr>
            <a:r>
              <a:rPr lang="it-IT" sz="1800" dirty="0">
                <a:solidFill>
                  <a:srgbClr val="000000"/>
                </a:solidFill>
                <a:latin typeface="+mn-lt"/>
                <a:ea typeface="Twentieth Century"/>
                <a:cs typeface="Twentieth Century"/>
                <a:sym typeface="Twentieth Century"/>
              </a:rPr>
              <a:t>anche nelle procedure esecutive mobiliari</a:t>
            </a:r>
            <a:endParaRPr sz="1800" dirty="0">
              <a:latin typeface="+mn-lt"/>
            </a:endParaRPr>
          </a:p>
          <a:p>
            <a:pPr marL="0" marR="0" lvl="0" indent="0" algn="ctr" rtl="0">
              <a:spcBef>
                <a:spcPts val="0"/>
              </a:spcBef>
              <a:spcAft>
                <a:spcPts val="0"/>
              </a:spcAft>
              <a:buNone/>
            </a:pPr>
            <a:endParaRPr sz="1800" dirty="0">
              <a:solidFill>
                <a:schemeClr val="dk1"/>
              </a:solidFill>
              <a:latin typeface="+mn-lt"/>
              <a:ea typeface="Twentieth Century"/>
              <a:cs typeface="Twentieth Century"/>
              <a:sym typeface="Twentieth Century"/>
            </a:endParaRPr>
          </a:p>
        </p:txBody>
      </p:sp>
      <p:sp>
        <p:nvSpPr>
          <p:cNvPr id="235" name="Google Shape;235;p6"/>
          <p:cNvSpPr txBox="1"/>
          <p:nvPr/>
        </p:nvSpPr>
        <p:spPr>
          <a:xfrm>
            <a:off x="3719550" y="3428999"/>
            <a:ext cx="4752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chemeClr val="dk1"/>
                </a:solidFill>
                <a:latin typeface="+mj-lt"/>
                <a:ea typeface="Twentieth Century"/>
                <a:cs typeface="Twentieth Century"/>
                <a:sym typeface="Twentieth Century"/>
              </a:rPr>
              <a:t>La sorte della procedura esecutiva</a:t>
            </a:r>
            <a:endParaRPr dirty="0">
              <a:latin typeface="+mj-lt"/>
            </a:endParaRPr>
          </a:p>
          <a:p>
            <a:pPr marL="0" marR="0" lvl="0" indent="0" algn="ctr" rtl="0">
              <a:spcBef>
                <a:spcPts val="0"/>
              </a:spcBef>
              <a:spcAft>
                <a:spcPts val="0"/>
              </a:spcAft>
              <a:buNone/>
            </a:pPr>
            <a:endParaRPr sz="2400" b="1"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 Cen MT" panose="020B0602020104020603" pitchFamily="34" charset="0"/>
              <a:sym typeface="Arial"/>
            </a:endParaRPr>
          </a:p>
        </p:txBody>
      </p:sp>
      <p:sp>
        <p:nvSpPr>
          <p:cNvPr id="236" name="Google Shape;236;p6"/>
          <p:cNvSpPr txBox="1"/>
          <p:nvPr/>
        </p:nvSpPr>
        <p:spPr>
          <a:xfrm>
            <a:off x="1133475" y="4148525"/>
            <a:ext cx="27678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LIQUIDA I BENI PIGNORATI</a:t>
            </a:r>
            <a:endParaRPr sz="1800" dirty="0">
              <a:solidFill>
                <a:schemeClr val="dk1"/>
              </a:solidFill>
              <a:latin typeface="+mj-lt"/>
              <a:ea typeface="Twentieth Century"/>
              <a:cs typeface="Twentieth Century"/>
              <a:sym typeface="Twentieth Century"/>
            </a:endParaRPr>
          </a:p>
        </p:txBody>
      </p:sp>
      <p:sp>
        <p:nvSpPr>
          <p:cNvPr id="237" name="Google Shape;237;p6"/>
          <p:cNvSpPr txBox="1"/>
          <p:nvPr/>
        </p:nvSpPr>
        <p:spPr>
          <a:xfrm>
            <a:off x="8290725" y="4161625"/>
            <a:ext cx="3353700" cy="135417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NON LIQUIDA I BENI PIGNORATI</a:t>
            </a:r>
            <a:endParaRPr sz="1800" dirty="0">
              <a:solidFill>
                <a:schemeClr val="dk1"/>
              </a:solidFill>
              <a:latin typeface="+mj-lt"/>
              <a:ea typeface="Twentieth Century"/>
              <a:cs typeface="Twentieth Century"/>
              <a:sym typeface="Twentieth Century"/>
            </a:endParaRPr>
          </a:p>
          <a:p>
            <a:pPr marL="0" marR="0" lvl="0" indent="0" algn="l" rtl="0">
              <a:spcBef>
                <a:spcPts val="0"/>
              </a:spcBef>
              <a:spcAft>
                <a:spcPts val="0"/>
              </a:spcAft>
              <a:buNone/>
            </a:pPr>
            <a:r>
              <a:rPr lang="it-IT" sz="1600" dirty="0" smtClean="0">
                <a:solidFill>
                  <a:schemeClr val="dk1"/>
                </a:solidFill>
                <a:latin typeface="+mj-lt"/>
                <a:ea typeface="Twentieth Century"/>
                <a:cs typeface="Twentieth Century"/>
                <a:sym typeface="Twentieth Century"/>
              </a:rPr>
              <a:t>(abbandono </a:t>
            </a:r>
            <a:r>
              <a:rPr lang="it-IT" sz="1600" dirty="0">
                <a:solidFill>
                  <a:schemeClr val="dk1"/>
                </a:solidFill>
                <a:latin typeface="+mj-lt"/>
                <a:ea typeface="Twentieth Century"/>
                <a:cs typeface="Twentieth Century"/>
                <a:sym typeface="Twentieth Century"/>
              </a:rPr>
              <a:t>art. 104-ter </a:t>
            </a:r>
            <a:r>
              <a:rPr lang="it-IT" sz="1600" dirty="0" smtClean="0">
                <a:solidFill>
                  <a:schemeClr val="dk1"/>
                </a:solidFill>
                <a:latin typeface="+mj-lt"/>
                <a:ea typeface="Twentieth Century"/>
                <a:cs typeface="Twentieth Century"/>
                <a:sym typeface="Twentieth Century"/>
              </a:rPr>
              <a:t>L.F.; art. 213 comma II C.C.I./revoca </a:t>
            </a:r>
            <a:r>
              <a:rPr lang="it-IT" sz="1600" dirty="0">
                <a:solidFill>
                  <a:schemeClr val="dk1"/>
                </a:solidFill>
                <a:latin typeface="+mj-lt"/>
                <a:ea typeface="Twentieth Century"/>
                <a:cs typeface="Twentieth Century"/>
                <a:sym typeface="Twentieth Century"/>
              </a:rPr>
              <a:t>del fallimento)</a:t>
            </a:r>
            <a:endParaRPr sz="1600" dirty="0">
              <a:solidFill>
                <a:schemeClr val="dk1"/>
              </a:solidFill>
              <a:latin typeface="+mj-lt"/>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400" dirty="0">
              <a:solidFill>
                <a:schemeClr val="dk1"/>
              </a:solidFill>
              <a:latin typeface="Twentieth Century"/>
              <a:ea typeface="Twentieth Century"/>
              <a:cs typeface="Twentieth Century"/>
              <a:sym typeface="Twentieth Century"/>
            </a:endParaRPr>
          </a:p>
        </p:txBody>
      </p:sp>
      <p:sp>
        <p:nvSpPr>
          <p:cNvPr id="238" name="Google Shape;238;p6"/>
          <p:cNvSpPr txBox="1"/>
          <p:nvPr/>
        </p:nvSpPr>
        <p:spPr>
          <a:xfrm>
            <a:off x="1393000" y="4700925"/>
            <a:ext cx="3524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chemeClr val="dk1"/>
                </a:solidFill>
                <a:latin typeface="+mj-lt"/>
                <a:ea typeface="Twentieth Century"/>
                <a:cs typeface="Twentieth Century"/>
                <a:sym typeface="Twentieth Century"/>
              </a:rPr>
              <a:t>La trascrizione del pignoramento è cancellata su ordine del GD – art. 108 c.2 </a:t>
            </a:r>
            <a:r>
              <a:rPr lang="it-IT" sz="1600" dirty="0" smtClean="0">
                <a:solidFill>
                  <a:schemeClr val="dk1"/>
                </a:solidFill>
                <a:latin typeface="+mj-lt"/>
                <a:ea typeface="Twentieth Century"/>
                <a:cs typeface="Twentieth Century"/>
                <a:sym typeface="Twentieth Century"/>
              </a:rPr>
              <a:t>L.F. (art. 217 comma II C.C.I.)</a:t>
            </a:r>
            <a:endParaRPr sz="1600" dirty="0">
              <a:solidFill>
                <a:schemeClr val="dk1"/>
              </a:solidFill>
              <a:latin typeface="+mj-lt"/>
              <a:ea typeface="Twentieth Century"/>
              <a:cs typeface="Twentieth Century"/>
              <a:sym typeface="Twentieth Century"/>
            </a:endParaRPr>
          </a:p>
        </p:txBody>
      </p:sp>
      <p:sp>
        <p:nvSpPr>
          <p:cNvPr id="239" name="Google Shape;239;p6"/>
          <p:cNvSpPr txBox="1"/>
          <p:nvPr/>
        </p:nvSpPr>
        <p:spPr>
          <a:xfrm>
            <a:off x="1350100" y="5715025"/>
            <a:ext cx="3609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smtClean="0">
                <a:solidFill>
                  <a:schemeClr val="dk1"/>
                </a:solidFill>
                <a:latin typeface="+mj-lt"/>
                <a:ea typeface="Twentieth Century"/>
                <a:cs typeface="Twentieth Century"/>
                <a:sym typeface="Twentieth Century"/>
              </a:rPr>
              <a:t>L’esecuzione è definitivamente improcedibile per mancanza sopravvenuta dell’oggetto</a:t>
            </a:r>
            <a:endParaRPr sz="1600" dirty="0">
              <a:solidFill>
                <a:schemeClr val="dk1"/>
              </a:solidFill>
              <a:latin typeface="+mj-lt"/>
              <a:ea typeface="Twentieth Century"/>
              <a:cs typeface="Twentieth Century"/>
              <a:sym typeface="Twentieth Century"/>
            </a:endParaRPr>
          </a:p>
        </p:txBody>
      </p:sp>
      <p:sp>
        <p:nvSpPr>
          <p:cNvPr id="240" name="Google Shape;240;p6"/>
          <p:cNvSpPr txBox="1"/>
          <p:nvPr/>
        </p:nvSpPr>
        <p:spPr>
          <a:xfrm>
            <a:off x="7750750" y="5462600"/>
            <a:ext cx="15657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Riassunzione – art.627 </a:t>
            </a:r>
            <a:r>
              <a:rPr lang="it-IT" sz="1800" dirty="0" err="1">
                <a:solidFill>
                  <a:schemeClr val="dk1"/>
                </a:solidFill>
                <a:latin typeface="+mj-lt"/>
                <a:ea typeface="Twentieth Century"/>
                <a:cs typeface="Twentieth Century"/>
                <a:sym typeface="Twentieth Century"/>
              </a:rPr>
              <a:t>cpc</a:t>
            </a:r>
            <a:endParaRPr sz="1800" dirty="0">
              <a:solidFill>
                <a:schemeClr val="dk1"/>
              </a:solidFill>
              <a:latin typeface="+mj-lt"/>
              <a:ea typeface="Twentieth Century"/>
              <a:cs typeface="Twentieth Century"/>
              <a:sym typeface="Twentieth Century"/>
            </a:endParaRPr>
          </a:p>
        </p:txBody>
      </p:sp>
      <p:sp>
        <p:nvSpPr>
          <p:cNvPr id="241" name="Google Shape;241;p6"/>
          <p:cNvSpPr txBox="1"/>
          <p:nvPr/>
        </p:nvSpPr>
        <p:spPr>
          <a:xfrm>
            <a:off x="10087475" y="5462594"/>
            <a:ext cx="18861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mj-lt"/>
                <a:ea typeface="Twentieth Century"/>
                <a:cs typeface="Twentieth Century"/>
                <a:sym typeface="Twentieth Century"/>
              </a:rPr>
              <a:t>Estinzione per inattività delle parti – art. 630 </a:t>
            </a:r>
            <a:r>
              <a:rPr lang="it-IT" sz="1800" dirty="0" err="1">
                <a:solidFill>
                  <a:schemeClr val="dk1"/>
                </a:solidFill>
                <a:latin typeface="+mj-lt"/>
                <a:ea typeface="Twentieth Century"/>
                <a:cs typeface="Twentieth Century"/>
                <a:sym typeface="Twentieth Century"/>
              </a:rPr>
              <a:t>cpc</a:t>
            </a:r>
            <a:endParaRPr sz="1800" dirty="0">
              <a:solidFill>
                <a:schemeClr val="dk1"/>
              </a:solidFill>
              <a:latin typeface="+mj-lt"/>
              <a:ea typeface="Twentieth Century"/>
              <a:cs typeface="Twentieth Century"/>
              <a:sym typeface="Twentieth Century"/>
            </a:endParaRPr>
          </a:p>
        </p:txBody>
      </p:sp>
      <p:sp>
        <p:nvSpPr>
          <p:cNvPr id="242" name="Google Shape;242;p6"/>
          <p:cNvSpPr txBox="1"/>
          <p:nvPr/>
        </p:nvSpPr>
        <p:spPr>
          <a:xfrm>
            <a:off x="4754550" y="4065778"/>
            <a:ext cx="2682900" cy="561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t-IT" sz="2000" b="1" dirty="0">
                <a:latin typeface="Twentieth Century"/>
                <a:ea typeface="Twentieth Century"/>
                <a:cs typeface="Twentieth Century"/>
                <a:sym typeface="Twentieth Century"/>
              </a:rPr>
              <a:t>IL FALLIMENTO</a:t>
            </a:r>
            <a:endParaRPr sz="2000" b="1" dirty="0">
              <a:latin typeface="Twentieth Century"/>
              <a:ea typeface="Twentieth Century"/>
              <a:cs typeface="Twentieth Century"/>
              <a:sym typeface="Twentieth Century"/>
            </a:endParaRPr>
          </a:p>
        </p:txBody>
      </p:sp>
      <p:cxnSp>
        <p:nvCxnSpPr>
          <p:cNvPr id="243" name="Google Shape;243;p6"/>
          <p:cNvCxnSpPr>
            <a:stCxn id="242" idx="1"/>
          </p:cNvCxnSpPr>
          <p:nvPr/>
        </p:nvCxnSpPr>
        <p:spPr>
          <a:xfrm rot="10800000">
            <a:off x="3983250" y="4339378"/>
            <a:ext cx="771300" cy="6900"/>
          </a:xfrm>
          <a:prstGeom prst="straightConnector1">
            <a:avLst/>
          </a:prstGeom>
          <a:noFill/>
          <a:ln w="9525" cap="flat" cmpd="sng">
            <a:solidFill>
              <a:schemeClr val="dk2"/>
            </a:solidFill>
            <a:prstDash val="solid"/>
            <a:round/>
            <a:headEnd type="none" w="med" len="med"/>
            <a:tailEnd type="triangle" w="med" len="med"/>
          </a:ln>
        </p:spPr>
      </p:cxnSp>
      <p:cxnSp>
        <p:nvCxnSpPr>
          <p:cNvPr id="244" name="Google Shape;244;p6"/>
          <p:cNvCxnSpPr/>
          <p:nvPr/>
        </p:nvCxnSpPr>
        <p:spPr>
          <a:xfrm rot="10800000" flipH="1">
            <a:off x="7437450" y="4338775"/>
            <a:ext cx="844200" cy="8100"/>
          </a:xfrm>
          <a:prstGeom prst="straightConnector1">
            <a:avLst/>
          </a:prstGeom>
          <a:noFill/>
          <a:ln w="9525" cap="flat" cmpd="sng">
            <a:solidFill>
              <a:schemeClr val="dk2"/>
            </a:solidFill>
            <a:prstDash val="solid"/>
            <a:round/>
            <a:headEnd type="none" w="med" len="med"/>
            <a:tailEnd type="triangle" w="med" len="med"/>
          </a:ln>
        </p:spPr>
      </p:cxnSp>
      <p:cxnSp>
        <p:nvCxnSpPr>
          <p:cNvPr id="245" name="Google Shape;245;p6"/>
          <p:cNvCxnSpPr>
            <a:stCxn id="236" idx="1"/>
          </p:cNvCxnSpPr>
          <p:nvPr/>
        </p:nvCxnSpPr>
        <p:spPr>
          <a:xfrm>
            <a:off x="1133475" y="4333175"/>
            <a:ext cx="2700" cy="1826700"/>
          </a:xfrm>
          <a:prstGeom prst="straightConnector1">
            <a:avLst/>
          </a:prstGeom>
          <a:noFill/>
          <a:ln w="9525" cap="flat" cmpd="sng">
            <a:solidFill>
              <a:schemeClr val="dk2"/>
            </a:solidFill>
            <a:prstDash val="solid"/>
            <a:round/>
            <a:headEnd type="none" w="med" len="med"/>
            <a:tailEnd type="none" w="med" len="med"/>
          </a:ln>
        </p:spPr>
      </p:cxnSp>
      <p:cxnSp>
        <p:nvCxnSpPr>
          <p:cNvPr id="246" name="Google Shape;246;p6"/>
          <p:cNvCxnSpPr/>
          <p:nvPr/>
        </p:nvCxnSpPr>
        <p:spPr>
          <a:xfrm>
            <a:off x="1136150" y="4886850"/>
            <a:ext cx="273900" cy="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p6"/>
          <p:cNvCxnSpPr>
            <a:endCxn id="239" idx="1"/>
          </p:cNvCxnSpPr>
          <p:nvPr/>
        </p:nvCxnSpPr>
        <p:spPr>
          <a:xfrm rot="10800000" flipH="1">
            <a:off x="1122400" y="6130525"/>
            <a:ext cx="227700" cy="2100"/>
          </a:xfrm>
          <a:prstGeom prst="straightConnector1">
            <a:avLst/>
          </a:prstGeom>
          <a:noFill/>
          <a:ln w="9525" cap="flat" cmpd="sng">
            <a:solidFill>
              <a:schemeClr val="dk2"/>
            </a:solidFill>
            <a:prstDash val="solid"/>
            <a:round/>
            <a:headEnd type="none" w="med" len="med"/>
            <a:tailEnd type="triangle" w="med" len="med"/>
          </a:ln>
        </p:spPr>
      </p:cxnSp>
      <p:cxnSp>
        <p:nvCxnSpPr>
          <p:cNvPr id="248" name="Google Shape;248;p6"/>
          <p:cNvCxnSpPr>
            <a:endCxn id="240" idx="0"/>
          </p:cNvCxnSpPr>
          <p:nvPr/>
        </p:nvCxnSpPr>
        <p:spPr>
          <a:xfrm flipH="1">
            <a:off x="8533600" y="4982600"/>
            <a:ext cx="8100" cy="480000"/>
          </a:xfrm>
          <a:prstGeom prst="straightConnector1">
            <a:avLst/>
          </a:prstGeom>
          <a:noFill/>
          <a:ln w="9525" cap="flat" cmpd="sng">
            <a:solidFill>
              <a:schemeClr val="dk2"/>
            </a:solidFill>
            <a:prstDash val="solid"/>
            <a:round/>
            <a:headEnd type="none" w="med" len="med"/>
            <a:tailEnd type="triangle" w="med" len="med"/>
          </a:ln>
        </p:spPr>
      </p:cxnSp>
      <p:cxnSp>
        <p:nvCxnSpPr>
          <p:cNvPr id="249" name="Google Shape;249;p6"/>
          <p:cNvCxnSpPr/>
          <p:nvPr/>
        </p:nvCxnSpPr>
        <p:spPr>
          <a:xfrm>
            <a:off x="10704500" y="4996350"/>
            <a:ext cx="0" cy="465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85824" y="971421"/>
            <a:ext cx="9786938" cy="1169551"/>
          </a:xfrm>
          <a:prstGeom prst="rect">
            <a:avLst/>
          </a:prstGeom>
          <a:noFill/>
          <a:ln>
            <a:solidFill>
              <a:schemeClr val="tx1"/>
            </a:solidFill>
          </a:ln>
        </p:spPr>
        <p:txBody>
          <a:bodyPr wrap="square" rtlCol="0">
            <a:spAutoFit/>
          </a:bodyPr>
          <a:lstStyle/>
          <a:p>
            <a:pPr algn="just"/>
            <a:r>
              <a:rPr lang="it-IT" dirty="0" smtClean="0"/>
              <a:t>1. </a:t>
            </a:r>
            <a:r>
              <a:rPr lang="it-IT" dirty="0"/>
              <a:t>Il credito fondiario ha per oggetto la concessione, </a:t>
            </a:r>
            <a:r>
              <a:rPr lang="it-IT" b="1" dirty="0"/>
              <a:t>da parte di banche</a:t>
            </a:r>
            <a:r>
              <a:rPr lang="it-IT" dirty="0"/>
              <a:t>, di finanziamenti a medio e lungo termine garantiti da </a:t>
            </a:r>
            <a:r>
              <a:rPr lang="it-IT" b="1" dirty="0"/>
              <a:t>ipoteca di primo grado su immobili</a:t>
            </a:r>
            <a:r>
              <a:rPr lang="it-IT" dirty="0"/>
              <a:t>.</a:t>
            </a:r>
          </a:p>
          <a:p>
            <a:pPr algn="just"/>
            <a:r>
              <a:rPr lang="it-IT" dirty="0"/>
              <a:t> 2</a:t>
            </a:r>
            <a:r>
              <a:rPr lang="it-IT" dirty="0" smtClean="0"/>
              <a:t>. La </a:t>
            </a:r>
            <a:r>
              <a:rPr lang="it-IT" dirty="0"/>
              <a:t>Banca d’Italia, in conformità delle deliberazioni del CICR, </a:t>
            </a:r>
            <a:r>
              <a:rPr lang="it-IT" b="1" dirty="0"/>
              <a:t>determina l’ammontare massimo dei finanziamenti</a:t>
            </a:r>
            <a:r>
              <a:rPr lang="it-IT" dirty="0"/>
              <a:t>, individuandolo </a:t>
            </a:r>
            <a:r>
              <a:rPr lang="it-IT" b="1" dirty="0"/>
              <a:t>in rapporto al valore dei beni ipotecati </a:t>
            </a:r>
            <a:r>
              <a:rPr lang="it-IT" dirty="0"/>
              <a:t>o al costo delle opere da eseguire sugli stessi, nonché le ipotesi in cui la presenza di precedenti iscrizioni ipotecarie non impedisce la concessione dei </a:t>
            </a:r>
            <a:r>
              <a:rPr lang="it-IT" dirty="0" smtClean="0"/>
              <a:t>finanziamenti </a:t>
            </a:r>
            <a:endParaRPr lang="it-IT" dirty="0"/>
          </a:p>
        </p:txBody>
      </p:sp>
      <p:sp>
        <p:nvSpPr>
          <p:cNvPr id="4" name="CasellaDiTesto 3"/>
          <p:cNvSpPr txBox="1"/>
          <p:nvPr/>
        </p:nvSpPr>
        <p:spPr>
          <a:xfrm>
            <a:off x="4367507" y="260454"/>
            <a:ext cx="3028950" cy="523220"/>
          </a:xfrm>
          <a:prstGeom prst="rect">
            <a:avLst/>
          </a:prstGeom>
          <a:noFill/>
        </p:spPr>
        <p:txBody>
          <a:bodyPr wrap="square" rtlCol="0">
            <a:spAutoFit/>
          </a:bodyPr>
          <a:lstStyle/>
          <a:p>
            <a:pPr algn="ctr"/>
            <a:r>
              <a:rPr lang="it-IT" b="1" dirty="0" smtClean="0"/>
              <a:t>FOCUS SUL MUTUO FONDIARIO art. 38 e segg. </a:t>
            </a:r>
            <a:r>
              <a:rPr lang="it-IT" b="1" dirty="0" err="1" smtClean="0"/>
              <a:t>t.u.b</a:t>
            </a:r>
            <a:r>
              <a:rPr lang="it-IT" b="1" dirty="0"/>
              <a:t>.</a:t>
            </a:r>
          </a:p>
        </p:txBody>
      </p:sp>
      <p:sp>
        <p:nvSpPr>
          <p:cNvPr id="6" name="CasellaDiTesto 5"/>
          <p:cNvSpPr txBox="1"/>
          <p:nvPr/>
        </p:nvSpPr>
        <p:spPr>
          <a:xfrm>
            <a:off x="885825" y="2806127"/>
            <a:ext cx="3057525" cy="1169551"/>
          </a:xfrm>
          <a:prstGeom prst="rect">
            <a:avLst/>
          </a:prstGeom>
          <a:noFill/>
          <a:ln w="3175">
            <a:solidFill>
              <a:schemeClr val="tx1"/>
            </a:solidFill>
          </a:ln>
        </p:spPr>
        <p:txBody>
          <a:bodyPr wrap="square" rtlCol="0">
            <a:spAutoFit/>
          </a:bodyPr>
          <a:lstStyle/>
          <a:p>
            <a:r>
              <a:rPr lang="it-IT" b="1" dirty="0" smtClean="0"/>
              <a:t>Non è un mutuo di scopo</a:t>
            </a:r>
            <a:r>
              <a:rPr lang="it-IT" dirty="0" smtClean="0"/>
              <a:t>: la destinazione della somma mutuata non è rilevante per l’applicabilità della disciplina (</a:t>
            </a:r>
            <a:r>
              <a:rPr lang="it-IT" dirty="0" err="1" smtClean="0"/>
              <a:t>Cass</a:t>
            </a:r>
            <a:r>
              <a:rPr lang="it-IT" dirty="0" smtClean="0"/>
              <a:t>. 4792/12; </a:t>
            </a:r>
            <a:r>
              <a:rPr lang="it-IT" dirty="0" err="1" smtClean="0"/>
              <a:t>Cass</a:t>
            </a:r>
            <a:r>
              <a:rPr lang="it-IT" dirty="0" smtClean="0"/>
              <a:t>. 9511/07; </a:t>
            </a:r>
            <a:r>
              <a:rPr lang="it-IT" dirty="0" err="1" smtClean="0"/>
              <a:t>Cass</a:t>
            </a:r>
            <a:r>
              <a:rPr lang="it-IT" dirty="0" smtClean="0"/>
              <a:t>, 317/01). </a:t>
            </a:r>
          </a:p>
        </p:txBody>
      </p:sp>
      <p:sp>
        <p:nvSpPr>
          <p:cNvPr id="7" name="CasellaDiTesto 6"/>
          <p:cNvSpPr txBox="1"/>
          <p:nvPr/>
        </p:nvSpPr>
        <p:spPr>
          <a:xfrm>
            <a:off x="885824" y="4649926"/>
            <a:ext cx="3057525" cy="2031325"/>
          </a:xfrm>
          <a:prstGeom prst="rect">
            <a:avLst/>
          </a:prstGeom>
          <a:noFill/>
          <a:ln w="3175">
            <a:solidFill>
              <a:schemeClr val="tx1"/>
            </a:solidFill>
          </a:ln>
        </p:spPr>
        <p:txBody>
          <a:bodyPr wrap="square" rtlCol="0">
            <a:spAutoFit/>
          </a:bodyPr>
          <a:lstStyle/>
          <a:p>
            <a:pPr algn="just"/>
            <a:r>
              <a:rPr lang="it-IT" dirty="0" smtClean="0"/>
              <a:t>Corte </a:t>
            </a:r>
            <a:r>
              <a:rPr lang="it-IT" dirty="0" err="1" smtClean="0"/>
              <a:t>Cost</a:t>
            </a:r>
            <a:r>
              <a:rPr lang="it-IT" dirty="0" smtClean="0"/>
              <a:t>. 175/04: </a:t>
            </a:r>
            <a:r>
              <a:rPr lang="it-IT" dirty="0"/>
              <a:t>il mutuo </a:t>
            </a:r>
            <a:r>
              <a:rPr lang="it-IT" dirty="0" smtClean="0"/>
              <a:t>fondiario non è mutuo di scopo e assolve alla funzione di </a:t>
            </a:r>
            <a:r>
              <a:rPr lang="it-IT" dirty="0"/>
              <a:t>«</a:t>
            </a:r>
            <a:r>
              <a:rPr lang="it-IT" i="1" dirty="0"/>
              <a:t>favorire la “mobilizzazione” della proprietà immobiliare </a:t>
            </a:r>
            <a:r>
              <a:rPr lang="it-IT" i="1" dirty="0" smtClean="0"/>
              <a:t>e </a:t>
            </a:r>
            <a:r>
              <a:rPr lang="it-IT" i="1" dirty="0"/>
              <a:t>l'accesso a finanziamenti potenzialmente idonei (anche) a consentire il superamento </a:t>
            </a:r>
            <a:r>
              <a:rPr lang="it-IT" b="1" i="1" dirty="0"/>
              <a:t>di situazioni di crisi dell'imprenditore</a:t>
            </a:r>
            <a:r>
              <a:rPr lang="it-IT" b="1" i="1" dirty="0" smtClean="0"/>
              <a:t>»</a:t>
            </a:r>
            <a:endParaRPr lang="it-IT" b="1" i="1" dirty="0"/>
          </a:p>
        </p:txBody>
      </p:sp>
      <p:sp>
        <p:nvSpPr>
          <p:cNvPr id="25" name="CasellaDiTesto 24"/>
          <p:cNvSpPr txBox="1"/>
          <p:nvPr/>
        </p:nvSpPr>
        <p:spPr>
          <a:xfrm>
            <a:off x="4989011" y="3135522"/>
            <a:ext cx="1671640" cy="1169551"/>
          </a:xfrm>
          <a:prstGeom prst="rect">
            <a:avLst/>
          </a:prstGeom>
          <a:noFill/>
          <a:ln w="3175">
            <a:solidFill>
              <a:schemeClr val="tx1"/>
            </a:solidFill>
          </a:ln>
        </p:spPr>
        <p:txBody>
          <a:bodyPr wrap="square" rtlCol="0">
            <a:spAutoFit/>
          </a:bodyPr>
          <a:lstStyle/>
          <a:p>
            <a:r>
              <a:rPr lang="it-IT" b="1" dirty="0" smtClean="0"/>
              <a:t>Sottrazione azioni revocatorie e consolidamento breve ipoteche</a:t>
            </a:r>
            <a:endParaRPr lang="it-IT" b="1" dirty="0"/>
          </a:p>
        </p:txBody>
      </p:sp>
      <p:sp>
        <p:nvSpPr>
          <p:cNvPr id="26" name="CasellaDiTesto 25"/>
          <p:cNvSpPr txBox="1"/>
          <p:nvPr/>
        </p:nvSpPr>
        <p:spPr>
          <a:xfrm>
            <a:off x="9001122" y="3168981"/>
            <a:ext cx="1671640" cy="954107"/>
          </a:xfrm>
          <a:prstGeom prst="rect">
            <a:avLst/>
          </a:prstGeom>
          <a:noFill/>
          <a:ln w="3175">
            <a:solidFill>
              <a:schemeClr val="tx1"/>
            </a:solidFill>
          </a:ln>
        </p:spPr>
        <p:txBody>
          <a:bodyPr wrap="square" rtlCol="0">
            <a:spAutoFit/>
          </a:bodyPr>
          <a:lstStyle/>
          <a:p>
            <a:r>
              <a:rPr lang="it-IT" dirty="0" smtClean="0"/>
              <a:t>Diritto alla riduzione di ipoteca con pagamenti di 1/5</a:t>
            </a:r>
            <a:endParaRPr lang="it-IT" dirty="0"/>
          </a:p>
        </p:txBody>
      </p:sp>
      <p:sp>
        <p:nvSpPr>
          <p:cNvPr id="27" name="CasellaDiTesto 26"/>
          <p:cNvSpPr txBox="1"/>
          <p:nvPr/>
        </p:nvSpPr>
        <p:spPr>
          <a:xfrm>
            <a:off x="7043732" y="3333535"/>
            <a:ext cx="1671640" cy="1169551"/>
          </a:xfrm>
          <a:prstGeom prst="rect">
            <a:avLst/>
          </a:prstGeom>
          <a:noFill/>
          <a:ln w="3175">
            <a:solidFill>
              <a:schemeClr val="tx1"/>
            </a:solidFill>
          </a:ln>
        </p:spPr>
        <p:txBody>
          <a:bodyPr wrap="square" rtlCol="0">
            <a:spAutoFit/>
          </a:bodyPr>
          <a:lstStyle/>
          <a:p>
            <a:r>
              <a:rPr lang="it-IT" dirty="0" smtClean="0"/>
              <a:t>Estensione dell’ipoteca alle somme dovute per clausole di indicizzazione</a:t>
            </a:r>
            <a:endParaRPr lang="it-IT" dirty="0"/>
          </a:p>
        </p:txBody>
      </p:sp>
      <p:sp>
        <p:nvSpPr>
          <p:cNvPr id="28" name="CasellaDiTesto 27"/>
          <p:cNvSpPr txBox="1"/>
          <p:nvPr/>
        </p:nvSpPr>
        <p:spPr>
          <a:xfrm>
            <a:off x="4755501" y="5461923"/>
            <a:ext cx="1671640" cy="738664"/>
          </a:xfrm>
          <a:prstGeom prst="rect">
            <a:avLst/>
          </a:prstGeom>
          <a:noFill/>
          <a:ln w="3175">
            <a:solidFill>
              <a:schemeClr val="tx1"/>
            </a:solidFill>
          </a:ln>
        </p:spPr>
        <p:txBody>
          <a:bodyPr wrap="square" rtlCol="0">
            <a:spAutoFit/>
          </a:bodyPr>
          <a:lstStyle/>
          <a:p>
            <a:r>
              <a:rPr lang="it-IT" dirty="0" smtClean="0"/>
              <a:t>No obbligo di notifica preventiva del titolo esecutivo</a:t>
            </a:r>
            <a:endParaRPr lang="it-IT" dirty="0"/>
          </a:p>
        </p:txBody>
      </p:sp>
      <p:sp>
        <p:nvSpPr>
          <p:cNvPr id="29" name="CasellaDiTesto 28"/>
          <p:cNvSpPr txBox="1"/>
          <p:nvPr/>
        </p:nvSpPr>
        <p:spPr>
          <a:xfrm>
            <a:off x="6909343" y="5461923"/>
            <a:ext cx="1671640" cy="1384995"/>
          </a:xfrm>
          <a:prstGeom prst="rect">
            <a:avLst/>
          </a:prstGeom>
          <a:noFill/>
          <a:ln w="3175">
            <a:solidFill>
              <a:schemeClr val="tx1"/>
            </a:solidFill>
          </a:ln>
        </p:spPr>
        <p:txBody>
          <a:bodyPr wrap="square" rtlCol="0">
            <a:spAutoFit/>
          </a:bodyPr>
          <a:lstStyle/>
          <a:p>
            <a:r>
              <a:rPr lang="it-IT" dirty="0" smtClean="0"/>
              <a:t>Versamento diretto alla banca del ricavato della vendita e delle rendite (dedotte spese e imposte) </a:t>
            </a:r>
            <a:endParaRPr lang="it-IT" dirty="0"/>
          </a:p>
        </p:txBody>
      </p:sp>
      <p:sp>
        <p:nvSpPr>
          <p:cNvPr id="30" name="CasellaDiTesto 29"/>
          <p:cNvSpPr txBox="1"/>
          <p:nvPr/>
        </p:nvSpPr>
        <p:spPr>
          <a:xfrm>
            <a:off x="9067644" y="5135047"/>
            <a:ext cx="1671640" cy="1169551"/>
          </a:xfrm>
          <a:prstGeom prst="rect">
            <a:avLst/>
          </a:prstGeom>
          <a:noFill/>
          <a:ln w="3175">
            <a:solidFill>
              <a:schemeClr val="tx1"/>
            </a:solidFill>
          </a:ln>
        </p:spPr>
        <p:txBody>
          <a:bodyPr wrap="square" rtlCol="0">
            <a:spAutoFit/>
          </a:bodyPr>
          <a:lstStyle/>
          <a:p>
            <a:r>
              <a:rPr lang="it-IT" b="1" dirty="0"/>
              <a:t>l’azione esecutiva </a:t>
            </a:r>
            <a:r>
              <a:rPr lang="it-IT" b="1" dirty="0" smtClean="0"/>
              <a:t>può  </a:t>
            </a:r>
            <a:r>
              <a:rPr lang="it-IT" b="1" dirty="0"/>
              <a:t>essere iniziata e/o proseguita </a:t>
            </a:r>
            <a:r>
              <a:rPr lang="it-IT" b="1" dirty="0" smtClean="0"/>
              <a:t>dopo il fallimento</a:t>
            </a:r>
            <a:endParaRPr lang="it-IT" dirty="0"/>
          </a:p>
        </p:txBody>
      </p:sp>
      <p:sp>
        <p:nvSpPr>
          <p:cNvPr id="37" name="CasellaDiTesto 36"/>
          <p:cNvSpPr txBox="1"/>
          <p:nvPr/>
        </p:nvSpPr>
        <p:spPr>
          <a:xfrm>
            <a:off x="7168749" y="2268017"/>
            <a:ext cx="1832373" cy="738664"/>
          </a:xfrm>
          <a:prstGeom prst="rect">
            <a:avLst/>
          </a:prstGeom>
          <a:noFill/>
          <a:ln w="3175">
            <a:solidFill>
              <a:schemeClr val="tx1"/>
            </a:solidFill>
          </a:ln>
        </p:spPr>
        <p:txBody>
          <a:bodyPr wrap="square" rtlCol="0">
            <a:spAutoFit/>
          </a:bodyPr>
          <a:lstStyle/>
          <a:p>
            <a:r>
              <a:rPr lang="it-IT" b="1" dirty="0" smtClean="0"/>
              <a:t>Vantaggi sostanziali (art. 39 </a:t>
            </a:r>
            <a:r>
              <a:rPr lang="it-IT" b="1" dirty="0" err="1" smtClean="0"/>
              <a:t>t.u.b</a:t>
            </a:r>
            <a:r>
              <a:rPr lang="it-IT" b="1" dirty="0" smtClean="0"/>
              <a:t>.)</a:t>
            </a:r>
            <a:endParaRPr lang="it-IT" b="1" dirty="0"/>
          </a:p>
        </p:txBody>
      </p:sp>
      <p:sp>
        <p:nvSpPr>
          <p:cNvPr id="38" name="CasellaDiTesto 37"/>
          <p:cNvSpPr txBox="1"/>
          <p:nvPr/>
        </p:nvSpPr>
        <p:spPr>
          <a:xfrm>
            <a:off x="6831206" y="4594418"/>
            <a:ext cx="1832373" cy="738664"/>
          </a:xfrm>
          <a:prstGeom prst="rect">
            <a:avLst/>
          </a:prstGeom>
          <a:noFill/>
          <a:ln w="3175">
            <a:solidFill>
              <a:schemeClr val="tx1"/>
            </a:solidFill>
          </a:ln>
        </p:spPr>
        <p:txBody>
          <a:bodyPr wrap="square" rtlCol="0">
            <a:spAutoFit/>
          </a:bodyPr>
          <a:lstStyle/>
          <a:p>
            <a:r>
              <a:rPr lang="it-IT" b="1" dirty="0" smtClean="0"/>
              <a:t>Vantaggi processuali (art. 41 </a:t>
            </a:r>
            <a:r>
              <a:rPr lang="it-IT" b="1" dirty="0" err="1" smtClean="0"/>
              <a:t>tub</a:t>
            </a:r>
            <a:r>
              <a:rPr lang="it-IT" b="1" dirty="0" smtClean="0"/>
              <a:t>)</a:t>
            </a:r>
            <a:endParaRPr lang="it-IT" b="1" dirty="0"/>
          </a:p>
        </p:txBody>
      </p:sp>
      <p:cxnSp>
        <p:nvCxnSpPr>
          <p:cNvPr id="43" name="Connettore 1 42"/>
          <p:cNvCxnSpPr>
            <a:stCxn id="37" idx="2"/>
            <a:endCxn id="27" idx="0"/>
          </p:cNvCxnSpPr>
          <p:nvPr/>
        </p:nvCxnSpPr>
        <p:spPr>
          <a:xfrm flipH="1">
            <a:off x="7879552" y="3006681"/>
            <a:ext cx="205384" cy="326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2 58"/>
          <p:cNvCxnSpPr>
            <a:stCxn id="38" idx="1"/>
            <a:endCxn id="28" idx="0"/>
          </p:cNvCxnSpPr>
          <p:nvPr/>
        </p:nvCxnSpPr>
        <p:spPr>
          <a:xfrm flipH="1">
            <a:off x="5591321" y="4963750"/>
            <a:ext cx="1239885" cy="49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p:cNvCxnSpPr>
            <a:stCxn id="38" idx="2"/>
            <a:endCxn id="29" idx="0"/>
          </p:cNvCxnSpPr>
          <p:nvPr/>
        </p:nvCxnSpPr>
        <p:spPr>
          <a:xfrm flipH="1">
            <a:off x="7745163" y="5333082"/>
            <a:ext cx="2230" cy="128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4485379" y="2517415"/>
            <a:ext cx="2676225" cy="10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a:off x="2200275" y="2128575"/>
            <a:ext cx="28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a:off x="2486025" y="2128575"/>
            <a:ext cx="0" cy="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p:cNvCxnSpPr>
            <a:endCxn id="6" idx="0"/>
          </p:cNvCxnSpPr>
          <p:nvPr/>
        </p:nvCxnSpPr>
        <p:spPr>
          <a:xfrm>
            <a:off x="2414586" y="2128574"/>
            <a:ext cx="2" cy="677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ttore 2 84"/>
          <p:cNvCxnSpPr>
            <a:stCxn id="6" idx="2"/>
            <a:endCxn id="7" idx="0"/>
          </p:cNvCxnSpPr>
          <p:nvPr/>
        </p:nvCxnSpPr>
        <p:spPr>
          <a:xfrm flipH="1">
            <a:off x="2414587" y="3975678"/>
            <a:ext cx="1" cy="674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p:cNvCxnSpPr>
            <a:stCxn id="37" idx="2"/>
            <a:endCxn id="25" idx="0"/>
          </p:cNvCxnSpPr>
          <p:nvPr/>
        </p:nvCxnSpPr>
        <p:spPr>
          <a:xfrm flipH="1">
            <a:off x="5824831" y="3006681"/>
            <a:ext cx="2260105" cy="128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a:stCxn id="37" idx="2"/>
            <a:endCxn id="26" idx="0"/>
          </p:cNvCxnSpPr>
          <p:nvPr/>
        </p:nvCxnSpPr>
        <p:spPr>
          <a:xfrm>
            <a:off x="8084936" y="3006681"/>
            <a:ext cx="1752006" cy="16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38" idx="3"/>
            <a:endCxn id="30" idx="0"/>
          </p:cNvCxnSpPr>
          <p:nvPr/>
        </p:nvCxnSpPr>
        <p:spPr>
          <a:xfrm>
            <a:off x="8663579" y="4963750"/>
            <a:ext cx="1239885" cy="171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4485379" y="2140972"/>
            <a:ext cx="0" cy="2580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a:endCxn id="38" idx="1"/>
          </p:cNvCxnSpPr>
          <p:nvPr/>
        </p:nvCxnSpPr>
        <p:spPr>
          <a:xfrm>
            <a:off x="4485379" y="4721210"/>
            <a:ext cx="2345827" cy="242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3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687430" y="883187"/>
            <a:ext cx="2200275" cy="738664"/>
          </a:xfrm>
          <a:prstGeom prst="rect">
            <a:avLst/>
          </a:prstGeom>
          <a:noFill/>
          <a:ln w="38100">
            <a:solidFill>
              <a:schemeClr val="tx1"/>
            </a:solidFill>
          </a:ln>
        </p:spPr>
        <p:txBody>
          <a:bodyPr wrap="square" rtlCol="0">
            <a:spAutoFit/>
          </a:bodyPr>
          <a:lstStyle/>
          <a:p>
            <a:r>
              <a:rPr lang="it-IT" dirty="0" smtClean="0"/>
              <a:t>Come si accerta il rispetto/superamento del limite?</a:t>
            </a:r>
            <a:endParaRPr lang="it-IT" dirty="0"/>
          </a:p>
        </p:txBody>
      </p:sp>
      <p:sp>
        <p:nvSpPr>
          <p:cNvPr id="9" name="CasellaDiTesto 8"/>
          <p:cNvSpPr txBox="1"/>
          <p:nvPr/>
        </p:nvSpPr>
        <p:spPr>
          <a:xfrm>
            <a:off x="7520729" y="597624"/>
            <a:ext cx="4223596" cy="1169551"/>
          </a:xfrm>
          <a:prstGeom prst="rect">
            <a:avLst/>
          </a:prstGeom>
          <a:noFill/>
          <a:ln w="6350">
            <a:solidFill>
              <a:schemeClr val="tx1"/>
            </a:solidFill>
          </a:ln>
        </p:spPr>
        <p:txBody>
          <a:bodyPr wrap="square" rtlCol="0">
            <a:spAutoFit/>
          </a:bodyPr>
          <a:lstStyle/>
          <a:p>
            <a:pPr marL="285750" indent="-285750">
              <a:buFontTx/>
              <a:buChar char="-"/>
            </a:pPr>
            <a:r>
              <a:rPr lang="it-IT" dirty="0"/>
              <a:t>n</a:t>
            </a:r>
            <a:r>
              <a:rPr lang="it-IT" dirty="0" smtClean="0"/>
              <a:t>on basta la perizia della banca (Cass.9079/18) </a:t>
            </a:r>
          </a:p>
          <a:p>
            <a:pPr marL="285750" indent="-285750">
              <a:buFontTx/>
              <a:buChar char="-"/>
            </a:pPr>
            <a:r>
              <a:rPr lang="it-IT" dirty="0" smtClean="0"/>
              <a:t>è significativo il valore di vendita del bene (</a:t>
            </a:r>
            <a:r>
              <a:rPr lang="it-IT" dirty="0" err="1" smtClean="0"/>
              <a:t>Cass</a:t>
            </a:r>
            <a:r>
              <a:rPr lang="it-IT" dirty="0"/>
              <a:t>. </a:t>
            </a:r>
            <a:r>
              <a:rPr lang="it-IT" dirty="0" smtClean="0"/>
              <a:t>9079/18)</a:t>
            </a:r>
          </a:p>
          <a:p>
            <a:pPr marL="285750" indent="-285750">
              <a:buFontTx/>
              <a:buChar char="-"/>
            </a:pPr>
            <a:r>
              <a:rPr lang="it-IT" dirty="0"/>
              <a:t>s</a:t>
            </a:r>
            <a:r>
              <a:rPr lang="it-IT" dirty="0" smtClean="0"/>
              <a:t>i considera il valore cauzionale, come da Direttiva </a:t>
            </a:r>
            <a:r>
              <a:rPr lang="it-IT" dirty="0"/>
              <a:t>CE 2000/12 </a:t>
            </a:r>
            <a:r>
              <a:rPr lang="it-IT" dirty="0" smtClean="0"/>
              <a:t>(</a:t>
            </a:r>
            <a:r>
              <a:rPr lang="it-IT" dirty="0" err="1"/>
              <a:t>Cass</a:t>
            </a:r>
            <a:r>
              <a:rPr lang="it-IT" dirty="0"/>
              <a:t>. </a:t>
            </a:r>
            <a:r>
              <a:rPr lang="it-IT" dirty="0" smtClean="0"/>
              <a:t>11201/18)</a:t>
            </a:r>
            <a:endParaRPr lang="it-IT" dirty="0"/>
          </a:p>
        </p:txBody>
      </p:sp>
      <p:sp>
        <p:nvSpPr>
          <p:cNvPr id="12" name="CasellaDiTesto 11"/>
          <p:cNvSpPr txBox="1"/>
          <p:nvPr/>
        </p:nvSpPr>
        <p:spPr>
          <a:xfrm>
            <a:off x="614362" y="2397553"/>
            <a:ext cx="2839641" cy="523220"/>
          </a:xfrm>
          <a:prstGeom prst="rect">
            <a:avLst/>
          </a:prstGeom>
          <a:noFill/>
          <a:ln w="38100">
            <a:solidFill>
              <a:schemeClr val="tx1"/>
            </a:solidFill>
          </a:ln>
        </p:spPr>
        <p:txBody>
          <a:bodyPr wrap="square" rtlCol="0">
            <a:spAutoFit/>
          </a:bodyPr>
          <a:lstStyle/>
          <a:p>
            <a:r>
              <a:rPr lang="it-IT" dirty="0" smtClean="0"/>
              <a:t>Quali le conseguenze del superamento del limite?</a:t>
            </a:r>
            <a:endParaRPr lang="it-IT" dirty="0"/>
          </a:p>
        </p:txBody>
      </p:sp>
      <p:sp>
        <p:nvSpPr>
          <p:cNvPr id="17" name="CasellaDiTesto 16"/>
          <p:cNvSpPr txBox="1"/>
          <p:nvPr/>
        </p:nvSpPr>
        <p:spPr>
          <a:xfrm>
            <a:off x="502790" y="3439523"/>
            <a:ext cx="3940621" cy="3323987"/>
          </a:xfrm>
          <a:prstGeom prst="rect">
            <a:avLst/>
          </a:prstGeom>
          <a:noFill/>
          <a:ln w="3175">
            <a:solidFill>
              <a:schemeClr val="bg2"/>
            </a:solidFill>
          </a:ln>
        </p:spPr>
        <p:txBody>
          <a:bodyPr wrap="square" rtlCol="0">
            <a:spAutoFit/>
          </a:bodyPr>
          <a:lstStyle/>
          <a:p>
            <a:pPr algn="just"/>
            <a:r>
              <a:rPr lang="it-IT" b="1" dirty="0" err="1">
                <a:solidFill>
                  <a:schemeClr val="tx1"/>
                </a:solidFill>
              </a:rPr>
              <a:t>Cass</a:t>
            </a:r>
            <a:r>
              <a:rPr lang="it-IT" b="1" dirty="0">
                <a:solidFill>
                  <a:schemeClr val="tx1"/>
                </a:solidFill>
              </a:rPr>
              <a:t>.  26672/13: esclude la nullità del contratto</a:t>
            </a:r>
            <a:r>
              <a:rPr lang="it-IT" dirty="0">
                <a:solidFill>
                  <a:schemeClr val="tx1"/>
                </a:solidFill>
              </a:rPr>
              <a:t>, in quanto:</a:t>
            </a:r>
          </a:p>
          <a:p>
            <a:pPr marL="285750" indent="-285750" algn="just">
              <a:buFontTx/>
              <a:buChar char="-"/>
            </a:pPr>
            <a:r>
              <a:rPr lang="it-IT" dirty="0">
                <a:solidFill>
                  <a:schemeClr val="tx1"/>
                </a:solidFill>
              </a:rPr>
              <a:t>non si configura una nullità testuale ex art. 117 co. 8 </a:t>
            </a:r>
            <a:r>
              <a:rPr lang="it-IT" dirty="0" err="1">
                <a:solidFill>
                  <a:schemeClr val="tx1"/>
                </a:solidFill>
              </a:rPr>
              <a:t>tub</a:t>
            </a:r>
            <a:r>
              <a:rPr lang="it-IT" dirty="0">
                <a:solidFill>
                  <a:schemeClr val="tx1"/>
                </a:solidFill>
              </a:rPr>
              <a:t>;</a:t>
            </a:r>
          </a:p>
          <a:p>
            <a:pPr marL="285750" indent="-285750" algn="just">
              <a:buFontTx/>
              <a:buChar char="-"/>
            </a:pPr>
            <a:r>
              <a:rPr lang="it-IT" dirty="0">
                <a:solidFill>
                  <a:schemeClr val="tx1"/>
                </a:solidFill>
              </a:rPr>
              <a:t>il limite di finanziabilità è posto a tutela del sistema bancario e </a:t>
            </a:r>
            <a:r>
              <a:rPr lang="it-IT" dirty="0" smtClean="0">
                <a:solidFill>
                  <a:schemeClr val="tx1"/>
                </a:solidFill>
              </a:rPr>
              <a:t>costituisce una </a:t>
            </a:r>
            <a:r>
              <a:rPr lang="it-IT" dirty="0">
                <a:solidFill>
                  <a:schemeClr val="tx1"/>
                </a:solidFill>
              </a:rPr>
              <a:t>regola di condotta la cui violazione non comporta applicazione dell’art. 1418 c.c., ma può dare luogo a irrogazione di sanzioni amministrative alla banca;</a:t>
            </a:r>
          </a:p>
          <a:p>
            <a:pPr marL="285750" indent="-285750" algn="just">
              <a:buFontTx/>
              <a:buChar char="-"/>
            </a:pPr>
            <a:r>
              <a:rPr lang="it-IT" dirty="0">
                <a:solidFill>
                  <a:schemeClr val="tx1"/>
                </a:solidFill>
              </a:rPr>
              <a:t>se si configurasse una nullità, sarebbe travolta l’ipoteca e si produrre un danno al soggetto (banca) i cui interessi sono tutelati dalla norma</a:t>
            </a:r>
            <a:endParaRPr lang="it-IT" dirty="0"/>
          </a:p>
          <a:p>
            <a:r>
              <a:rPr lang="it-IT" b="1" dirty="0" err="1"/>
              <a:t>Conf</a:t>
            </a:r>
            <a:r>
              <a:rPr lang="it-IT" b="1" dirty="0"/>
              <a:t>. </a:t>
            </a:r>
            <a:r>
              <a:rPr lang="it-IT" b="1" dirty="0" err="1"/>
              <a:t>Cass</a:t>
            </a:r>
            <a:r>
              <a:rPr lang="it-IT" b="1" dirty="0"/>
              <a:t>. 22446/15</a:t>
            </a:r>
          </a:p>
        </p:txBody>
      </p:sp>
      <p:sp>
        <p:nvSpPr>
          <p:cNvPr id="18" name="CasellaDiTesto 17"/>
          <p:cNvSpPr txBox="1"/>
          <p:nvPr/>
        </p:nvSpPr>
        <p:spPr>
          <a:xfrm>
            <a:off x="5078511" y="2051960"/>
            <a:ext cx="6665814" cy="4401205"/>
          </a:xfrm>
          <a:prstGeom prst="rect">
            <a:avLst/>
          </a:prstGeom>
          <a:noFill/>
          <a:ln w="6350">
            <a:solidFill>
              <a:schemeClr val="tx1"/>
            </a:solidFill>
          </a:ln>
        </p:spPr>
        <p:txBody>
          <a:bodyPr wrap="square" rtlCol="0">
            <a:spAutoFit/>
          </a:bodyPr>
          <a:lstStyle/>
          <a:p>
            <a:pPr algn="just"/>
            <a:r>
              <a:rPr lang="it-IT" b="1" u="sng" dirty="0" err="1"/>
              <a:t>Cass</a:t>
            </a:r>
            <a:r>
              <a:rPr lang="it-IT" b="1" u="sng" dirty="0"/>
              <a:t>. 17352/17</a:t>
            </a:r>
            <a:r>
              <a:rPr lang="it-IT" dirty="0"/>
              <a:t>: </a:t>
            </a:r>
            <a:r>
              <a:rPr lang="it-IT" b="1" dirty="0" smtClean="0"/>
              <a:t>l’intero contratto di mutuo fondiario è nullo</a:t>
            </a:r>
            <a:r>
              <a:rPr lang="it-IT" dirty="0" smtClean="0"/>
              <a:t>, salva la </a:t>
            </a:r>
            <a:r>
              <a:rPr lang="it-IT" dirty="0"/>
              <a:t>possibilità di </a:t>
            </a:r>
            <a:r>
              <a:rPr lang="it-IT" b="1" dirty="0"/>
              <a:t>conversione</a:t>
            </a:r>
            <a:r>
              <a:rPr lang="it-IT" dirty="0"/>
              <a:t>; in particolare</a:t>
            </a:r>
            <a:r>
              <a:rPr lang="it-IT" u="sng" dirty="0"/>
              <a:t>:</a:t>
            </a:r>
          </a:p>
          <a:p>
            <a:pPr marL="285750" indent="-285750" algn="just">
              <a:buFontTx/>
              <a:buChar char="-"/>
            </a:pPr>
            <a:r>
              <a:rPr lang="it-IT" dirty="0"/>
              <a:t>non c’è nullità testuale ex art. 117 co. 8 </a:t>
            </a:r>
            <a:r>
              <a:rPr lang="it-IT" dirty="0" err="1"/>
              <a:t>t.u.b</a:t>
            </a:r>
            <a:r>
              <a:rPr lang="it-IT" dirty="0"/>
              <a:t>.</a:t>
            </a:r>
          </a:p>
          <a:p>
            <a:pPr marL="285750" indent="-285750" algn="just">
              <a:buFontTx/>
              <a:buChar char="-"/>
            </a:pPr>
            <a:r>
              <a:rPr lang="it-IT" dirty="0"/>
              <a:t>l’interesse economico tutelato dalla norma non è la stabilità economica della singola banca, ma interessi economici nazionali (di natura pubblica), come riconosciuti da </a:t>
            </a:r>
            <a:r>
              <a:rPr lang="it-IT" dirty="0" err="1"/>
              <a:t>C.cost</a:t>
            </a:r>
            <a:r>
              <a:rPr lang="it-IT" dirty="0"/>
              <a:t>. 175/04 (interesse alla mobilizzazione della proprietà immobiliare)</a:t>
            </a:r>
          </a:p>
          <a:p>
            <a:pPr marL="285750" indent="-285750" algn="just">
              <a:buFontTx/>
              <a:buChar char="-"/>
            </a:pPr>
            <a:r>
              <a:rPr lang="it-IT" dirty="0"/>
              <a:t>Il limite costituisce un elemento tipizzante della fattispecie e se non è rispettato il mutuo non può dirsi fondiario;</a:t>
            </a:r>
          </a:p>
          <a:p>
            <a:pPr marL="285750" indent="-285750" algn="just">
              <a:buFontTx/>
              <a:buChar char="-"/>
            </a:pPr>
            <a:r>
              <a:rPr lang="it-IT" dirty="0"/>
              <a:t>il limite tutela anche la </a:t>
            </a:r>
            <a:r>
              <a:rPr lang="it-IT" i="1" dirty="0"/>
              <a:t>par</a:t>
            </a:r>
            <a:r>
              <a:rPr lang="it-IT" dirty="0"/>
              <a:t> </a:t>
            </a:r>
            <a:r>
              <a:rPr lang="it-IT" i="1" dirty="0"/>
              <a:t>condicio </a:t>
            </a:r>
            <a:r>
              <a:rPr lang="it-IT" i="1" dirty="0" err="1"/>
              <a:t>creditorum</a:t>
            </a:r>
            <a:r>
              <a:rPr lang="it-IT" dirty="0"/>
              <a:t>, che sarebbe pregiudicata dalla validità di una causa di prelazione derivante da un contratto che viola una norma imperativa;</a:t>
            </a:r>
          </a:p>
          <a:p>
            <a:pPr marL="285750" indent="-285750" algn="just">
              <a:buFontTx/>
              <a:buChar char="-"/>
            </a:pPr>
            <a:r>
              <a:rPr lang="it-IT" dirty="0"/>
              <a:t>non si può configurare un’ipotesi di nullità parziale perché un finanziamento ipotecario non rispettoso dei limiti legali non corrisponde al tipo legale di mutuo fondiario;</a:t>
            </a:r>
          </a:p>
          <a:p>
            <a:pPr marL="285750" indent="-285750" algn="just">
              <a:buFontTx/>
              <a:buChar char="-"/>
            </a:pPr>
            <a:r>
              <a:rPr lang="it-IT" dirty="0"/>
              <a:t>il mutuo fondiario nullo può essere convertito in finanziamento avente natura di </a:t>
            </a:r>
            <a:r>
              <a:rPr lang="it-IT" dirty="0" smtClean="0"/>
              <a:t>mutuo ipotecario </a:t>
            </a:r>
            <a:r>
              <a:rPr lang="it-IT" dirty="0"/>
              <a:t>ordinario (art. 1424 c.c.) purché la conversione sia richiesta nella prima difesa utile (anche in sede opposizione allo stato passivo)</a:t>
            </a:r>
          </a:p>
          <a:p>
            <a:pPr algn="just"/>
            <a:r>
              <a:rPr lang="it-IT" b="1" dirty="0" err="1"/>
              <a:t>Conf</a:t>
            </a:r>
            <a:r>
              <a:rPr lang="it-IT" b="1" dirty="0"/>
              <a:t>. </a:t>
            </a:r>
            <a:r>
              <a:rPr lang="it-IT" b="1" dirty="0" err="1"/>
              <a:t>Cass</a:t>
            </a:r>
            <a:r>
              <a:rPr lang="it-IT" b="1" dirty="0"/>
              <a:t>. 11201/18; </a:t>
            </a:r>
            <a:r>
              <a:rPr lang="it-IT" b="1" dirty="0" err="1"/>
              <a:t>Cass</a:t>
            </a:r>
            <a:r>
              <a:rPr lang="it-IT" b="1" dirty="0"/>
              <a:t>., 6586/18; </a:t>
            </a:r>
            <a:r>
              <a:rPr lang="it-IT" b="1" dirty="0" err="1"/>
              <a:t>Cass</a:t>
            </a:r>
            <a:r>
              <a:rPr lang="it-IT" b="1" dirty="0"/>
              <a:t>., 9079/18; </a:t>
            </a:r>
            <a:r>
              <a:rPr lang="it-IT" b="1" dirty="0" err="1"/>
              <a:t>Cass</a:t>
            </a:r>
            <a:r>
              <a:rPr lang="it-IT" b="1" dirty="0"/>
              <a:t>. 11543/18; </a:t>
            </a:r>
            <a:r>
              <a:rPr lang="it-IT" b="1" dirty="0" err="1"/>
              <a:t>Cass</a:t>
            </a:r>
            <a:r>
              <a:rPr lang="it-IT" b="1" dirty="0"/>
              <a:t>. 13285/18; </a:t>
            </a:r>
            <a:r>
              <a:rPr lang="it-IT" b="1" dirty="0" err="1"/>
              <a:t>Cass</a:t>
            </a:r>
            <a:r>
              <a:rPr lang="it-IT" b="1" dirty="0"/>
              <a:t>. 13286/18; </a:t>
            </a:r>
            <a:r>
              <a:rPr lang="it-IT" b="1" dirty="0" err="1"/>
              <a:t>Cass</a:t>
            </a:r>
            <a:r>
              <a:rPr lang="it-IT" b="1" dirty="0"/>
              <a:t>. 24138/18; </a:t>
            </a:r>
            <a:r>
              <a:rPr lang="it-IT" b="1" dirty="0" err="1"/>
              <a:t>Cass</a:t>
            </a:r>
            <a:r>
              <a:rPr lang="it-IT" b="1" dirty="0"/>
              <a:t>. 17439/19</a:t>
            </a:r>
            <a:r>
              <a:rPr lang="it-IT" dirty="0"/>
              <a:t>.</a:t>
            </a:r>
          </a:p>
        </p:txBody>
      </p:sp>
      <p:sp>
        <p:nvSpPr>
          <p:cNvPr id="19" name="CasellaDiTesto 18"/>
          <p:cNvSpPr txBox="1"/>
          <p:nvPr/>
        </p:nvSpPr>
        <p:spPr>
          <a:xfrm>
            <a:off x="942975" y="742950"/>
            <a:ext cx="3171825" cy="954107"/>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it-IT" b="1" dirty="0" smtClean="0"/>
              <a:t>Limite di finanziabilità </a:t>
            </a:r>
            <a:r>
              <a:rPr lang="it-IT" dirty="0" smtClean="0"/>
              <a:t>art. 38 co. 2. è fissato dalla Banca d’Italia (delibera CICR </a:t>
            </a:r>
            <a:r>
              <a:rPr lang="it-IT" dirty="0"/>
              <a:t>del </a:t>
            </a:r>
            <a:r>
              <a:rPr lang="it-IT" dirty="0" smtClean="0"/>
              <a:t>22.4.1995) </a:t>
            </a:r>
            <a:r>
              <a:rPr lang="it-IT" b="1" dirty="0" smtClean="0"/>
              <a:t>nell’80</a:t>
            </a:r>
            <a:r>
              <a:rPr lang="it-IT" b="1" dirty="0"/>
              <a:t>% del valore dei beni ipotecati</a:t>
            </a:r>
            <a:r>
              <a:rPr lang="it-IT" dirty="0"/>
              <a:t> </a:t>
            </a:r>
          </a:p>
        </p:txBody>
      </p:sp>
      <p:sp>
        <p:nvSpPr>
          <p:cNvPr id="20" name="Freccia a destra 19"/>
          <p:cNvSpPr/>
          <p:nvPr/>
        </p:nvSpPr>
        <p:spPr>
          <a:xfrm>
            <a:off x="4107774" y="1252519"/>
            <a:ext cx="57263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a:off x="6887705" y="1144797"/>
            <a:ext cx="572630" cy="75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p:cNvSpPr/>
          <p:nvPr/>
        </p:nvSpPr>
        <p:spPr>
          <a:xfrm>
            <a:off x="2109450" y="1719366"/>
            <a:ext cx="158527" cy="673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in giù 27"/>
          <p:cNvSpPr/>
          <p:nvPr/>
        </p:nvSpPr>
        <p:spPr>
          <a:xfrm>
            <a:off x="2049752" y="2946730"/>
            <a:ext cx="277925" cy="466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destra 32"/>
          <p:cNvSpPr/>
          <p:nvPr/>
        </p:nvSpPr>
        <p:spPr>
          <a:xfrm>
            <a:off x="3548119" y="2505274"/>
            <a:ext cx="1492348"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618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p:nvPr/>
        </p:nvSpPr>
        <p:spPr>
          <a:xfrm>
            <a:off x="1171575" y="542925"/>
            <a:ext cx="9944100" cy="607818"/>
          </a:xfrm>
          <a:prstGeom prst="rect">
            <a:avLst/>
          </a:prstGeom>
          <a:noFill/>
          <a:ln>
            <a:noFill/>
          </a:ln>
        </p:spPr>
        <p:txBody>
          <a:bodyPr spcFirstLastPara="1" wrap="square" lIns="91425" tIns="45700" rIns="91425" bIns="45700" anchor="t" anchorCtr="0">
            <a:spAutoFit/>
          </a:bodyPr>
          <a:lstStyle/>
          <a:p>
            <a:pPr marL="0" marR="0" lvl="0" indent="0" algn="ctr" rtl="0">
              <a:lnSpc>
                <a:spcPct val="65000"/>
              </a:lnSpc>
              <a:spcBef>
                <a:spcPts val="0"/>
              </a:spcBef>
              <a:spcAft>
                <a:spcPts val="0"/>
              </a:spcAft>
              <a:buNone/>
            </a:pPr>
            <a:r>
              <a:rPr lang="it-IT" sz="2000" b="1" dirty="0">
                <a:solidFill>
                  <a:schemeClr val="dk1"/>
                </a:solidFill>
                <a:latin typeface="+mj-lt"/>
                <a:ea typeface="Twentieth Century"/>
                <a:cs typeface="Twentieth Century"/>
                <a:sym typeface="Twentieth Century"/>
              </a:rPr>
              <a:t>RAPPORTI TRA ESECUZIONE FONDIARIA E FALLIMENTO</a:t>
            </a:r>
            <a:endParaRPr sz="2000" dirty="0">
              <a:latin typeface="+mj-lt"/>
            </a:endParaRPr>
          </a:p>
          <a:p>
            <a:pPr marL="0" marR="0" lvl="0" indent="0" algn="ctr" rtl="0">
              <a:lnSpc>
                <a:spcPct val="65000"/>
              </a:lnSpc>
              <a:spcBef>
                <a:spcPts val="900"/>
              </a:spcBef>
              <a:spcAft>
                <a:spcPts val="0"/>
              </a:spcAft>
              <a:buNone/>
            </a:pPr>
            <a:r>
              <a:rPr lang="it-IT" sz="2000" b="1" dirty="0">
                <a:solidFill>
                  <a:schemeClr val="dk1"/>
                </a:solidFill>
                <a:latin typeface="+mj-lt"/>
                <a:ea typeface="Twentieth Century"/>
                <a:cs typeface="Twentieth Century"/>
                <a:sym typeface="Twentieth Century"/>
              </a:rPr>
              <a:t> LA CUSTODIA DEL BENE PIGNORATO</a:t>
            </a:r>
            <a:endParaRPr sz="2000" dirty="0">
              <a:latin typeface="+mj-lt"/>
            </a:endParaRPr>
          </a:p>
        </p:txBody>
      </p:sp>
      <p:graphicFrame>
        <p:nvGraphicFramePr>
          <p:cNvPr id="255" name="Google Shape;255;p7"/>
          <p:cNvGraphicFramePr/>
          <p:nvPr>
            <p:extLst>
              <p:ext uri="{D42A27DB-BD31-4B8C-83A1-F6EECF244321}">
                <p14:modId xmlns:p14="http://schemas.microsoft.com/office/powerpoint/2010/main" val="2453427485"/>
              </p:ext>
            </p:extLst>
          </p:nvPr>
        </p:nvGraphicFramePr>
        <p:xfrm>
          <a:off x="828675" y="1243013"/>
          <a:ext cx="10587050" cy="4514850"/>
        </p:xfrm>
        <a:graphic>
          <a:graphicData uri="http://schemas.openxmlformats.org/drawingml/2006/table">
            <a:tbl>
              <a:tblPr>
                <a:noFill/>
                <a:tableStyleId>{A73AE236-EDA2-428D-B70F-8243CFF684CE}</a:tableStyleId>
              </a:tblPr>
              <a:tblGrid>
                <a:gridCol w="5294325"/>
                <a:gridCol w="5292725"/>
              </a:tblGrid>
              <a:tr h="4514850">
                <a:tc>
                  <a:txBody>
                    <a:bodyPr/>
                    <a:lstStyle/>
                    <a:p>
                      <a:pPr marL="0" marR="0" lvl="0" indent="0" algn="ctr" rtl="0">
                        <a:lnSpc>
                          <a:spcPct val="120000"/>
                        </a:lnSpc>
                        <a:spcBef>
                          <a:spcPts val="0"/>
                        </a:spcBef>
                        <a:spcAft>
                          <a:spcPts val="0"/>
                        </a:spcAft>
                        <a:buClr>
                          <a:schemeClr val="dk1"/>
                        </a:buClr>
                        <a:buSzPts val="2400"/>
                        <a:buFont typeface="Arial"/>
                        <a:buNone/>
                      </a:pPr>
                      <a:r>
                        <a:rPr lang="it-IT" sz="2400" b="1" i="0" u="none" strike="noStrike" cap="none" dirty="0">
                          <a:solidFill>
                            <a:schemeClr val="dk1"/>
                          </a:solidFill>
                          <a:latin typeface="Tw Cen MT" panose="020B0602020104020603" pitchFamily="34" charset="0"/>
                          <a:ea typeface="Twentieth Century"/>
                          <a:cs typeface="Twentieth Century"/>
                          <a:sym typeface="Twentieth Century"/>
                        </a:rPr>
                        <a:t>CURATORE</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AMMINISTRA  TUTTI I BENI ACQUISITI ALL’ATTIVO FALLIMENTARE (artt. 32, 41 e 88 L.F</a:t>
                      </a:r>
                      <a:r>
                        <a:rPr lang="it-IT" sz="1800" b="0" i="0" u="none" strike="noStrike" cap="none" dirty="0" smtClean="0">
                          <a:solidFill>
                            <a:schemeClr val="dk1"/>
                          </a:solidFill>
                          <a:latin typeface="Tw Cen MT" panose="020B0602020104020603" pitchFamily="34" charset="0"/>
                          <a:ea typeface="Twentieth Century"/>
                          <a:cs typeface="Twentieth Century"/>
                          <a:sym typeface="Twentieth Century"/>
                        </a:rPr>
                        <a:t>.; art. 128 C.C.I.) </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ivi compresi quelli sottoposti ad esecuzione fondiaria</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NON DIVIENE ORGANO AUSILIARIO DEL G.E.</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NON PUO’ ESSERE SOSTITUITO DAL G.E.</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a:t>
                      </a:r>
                      <a:r>
                        <a:rPr lang="it-IT" sz="1800" b="0" i="0" u="none" strike="noStrike" cap="none" dirty="0" err="1">
                          <a:solidFill>
                            <a:schemeClr val="dk1"/>
                          </a:solidFill>
                          <a:latin typeface="Tw Cen MT" panose="020B0602020104020603" pitchFamily="34" charset="0"/>
                          <a:ea typeface="Twentieth Century"/>
                          <a:cs typeface="Twentieth Century"/>
                          <a:sym typeface="Twentieth Century"/>
                        </a:rPr>
                        <a:t>Cass</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 civ., 20.11.1982, n. 6254)</a:t>
                      </a:r>
                      <a:endParaRPr dirty="0">
                        <a:latin typeface="Tw Cen MT" panose="020B0602020104020603" pitchFamily="34" charset="0"/>
                      </a:endParaRPr>
                    </a:p>
                    <a:p>
                      <a:pPr marL="0" marR="0" lvl="0" indent="0" algn="ctr" rtl="0">
                        <a:lnSpc>
                          <a:spcPct val="120000"/>
                        </a:lnSpc>
                        <a:spcBef>
                          <a:spcPts val="1000"/>
                        </a:spcBef>
                        <a:spcAft>
                          <a:spcPts val="0"/>
                        </a:spcAft>
                        <a:buClr>
                          <a:schemeClr val="dk1"/>
                        </a:buClr>
                        <a:buSzPts val="2000"/>
                        <a:buFont typeface="Arial"/>
                        <a:buNone/>
                      </a:pPr>
                      <a:r>
                        <a:rPr lang="it-IT" sz="2000" b="1" i="1" u="none" strike="noStrike" cap="none" dirty="0">
                          <a:solidFill>
                            <a:schemeClr val="dk1"/>
                          </a:solidFill>
                          <a:latin typeface="Tw Cen MT" panose="020B0602020104020603" pitchFamily="34" charset="0"/>
                          <a:ea typeface="Twentieth Century"/>
                          <a:cs typeface="Twentieth Century"/>
                          <a:sym typeface="Twentieth Century"/>
                        </a:rPr>
                        <a:t>prevalenza della disciplina fallimentare</a:t>
                      </a:r>
                      <a:endParaRPr dirty="0">
                        <a:latin typeface="Tw Cen MT" panose="020B0602020104020603" pitchFamily="34" charset="0"/>
                      </a:endParaRPr>
                    </a:p>
                    <a:p>
                      <a:pPr marL="0" marR="0" lvl="0" indent="0" algn="ctr" rtl="0">
                        <a:lnSpc>
                          <a:spcPct val="120000"/>
                        </a:lnSpc>
                        <a:spcBef>
                          <a:spcPts val="1000"/>
                        </a:spcBef>
                        <a:spcAft>
                          <a:spcPts val="0"/>
                        </a:spcAft>
                        <a:buClr>
                          <a:schemeClr val="dk1"/>
                        </a:buClr>
                        <a:buSzPts val="2400"/>
                        <a:buFont typeface="Arial"/>
                        <a:buNone/>
                      </a:pPr>
                      <a:endParaRPr sz="2400" b="1" i="0" u="none" strike="noStrike" cap="none" dirty="0">
                        <a:solidFill>
                          <a:schemeClr val="dk1"/>
                        </a:solidFill>
                        <a:latin typeface="Twentieth Century"/>
                        <a:ea typeface="Twentieth Century"/>
                        <a:cs typeface="Twentieth Century"/>
                        <a:sym typeface="Twentieth Century"/>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800"/>
                        <a:buFont typeface="Arial"/>
                        <a:buNone/>
                      </a:pPr>
                      <a:r>
                        <a:rPr lang="it-IT" sz="1800" b="0" i="0" u="none" strike="noStrike" cap="none" dirty="0">
                          <a:solidFill>
                            <a:schemeClr val="dk1"/>
                          </a:solidFill>
                          <a:latin typeface="Twentieth Century"/>
                          <a:ea typeface="Twentieth Century"/>
                          <a:cs typeface="Twentieth Century"/>
                          <a:sym typeface="Twentieth Century"/>
                        </a:rPr>
                        <a:t> </a:t>
                      </a:r>
                      <a:r>
                        <a:rPr lang="it-IT" sz="2400" b="1" i="0" u="none" strike="noStrike" cap="none" dirty="0">
                          <a:solidFill>
                            <a:schemeClr val="dk1"/>
                          </a:solidFill>
                          <a:latin typeface="Tw Cen MT" panose="020B0602020104020603" pitchFamily="34" charset="0"/>
                          <a:ea typeface="Twentieth Century"/>
                          <a:cs typeface="Twentieth Century"/>
                          <a:sym typeface="Twentieth Century"/>
                        </a:rPr>
                        <a:t>CUSTODE NOMINATO DAL G.E.</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IL G.E. CONSERVA IL POTERE DI DIRIGERE L’ESPROPRIAZIONE (art. 484 </a:t>
                      </a:r>
                      <a:r>
                        <a:rPr lang="it-IT" sz="1800" b="0" i="0" u="none" strike="noStrike" cap="none" dirty="0" err="1">
                          <a:solidFill>
                            <a:schemeClr val="dk1"/>
                          </a:solidFill>
                          <a:latin typeface="Tw Cen MT" panose="020B0602020104020603" pitchFamily="34" charset="0"/>
                          <a:ea typeface="Twentieth Century"/>
                          <a:cs typeface="Twentieth Century"/>
                          <a:sym typeface="Twentieth Century"/>
                        </a:rPr>
                        <a:t>c.p.c.</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 – IL CREDITORE FONDIARIO PROCEDENTE CONSERVA I POTERI DI IMPULSO (art. 559 comma II </a:t>
                      </a:r>
                      <a:r>
                        <a:rPr lang="it-IT" sz="1800" b="0" i="0" u="none" strike="noStrike" cap="none" dirty="0" err="1">
                          <a:solidFill>
                            <a:schemeClr val="dk1"/>
                          </a:solidFill>
                          <a:latin typeface="Tw Cen MT" panose="020B0602020104020603" pitchFamily="34" charset="0"/>
                          <a:ea typeface="Twentieth Century"/>
                          <a:cs typeface="Twentieth Century"/>
                          <a:sym typeface="Twentieth Century"/>
                        </a:rPr>
                        <a:t>c.p.c.</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Il CUSTODE RIMANE AUSILIARIO DEL G.E. CHE LO NOMINA/SOSTITUISCE SENZA VINCOLI</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LA SCELTA DEL G.E. </a:t>
                      </a:r>
                      <a:r>
                        <a:rPr lang="it-IT" sz="1800" b="0" i="0" u="sng" strike="noStrike" cap="none" dirty="0">
                          <a:solidFill>
                            <a:schemeClr val="dk1"/>
                          </a:solidFill>
                          <a:latin typeface="Tw Cen MT" panose="020B0602020104020603" pitchFamily="34" charset="0"/>
                          <a:ea typeface="Twentieth Century"/>
                          <a:cs typeface="Twentieth Century"/>
                          <a:sym typeface="Twentieth Century"/>
                        </a:rPr>
                        <a:t>PUO’</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 RICADERE ANCHE SUL CURATORE  o su persona da esso indicata ma NON NECESSARIAMENTE (</a:t>
                      </a:r>
                      <a:r>
                        <a:rPr lang="it-IT" sz="1800" b="0" i="0" u="none" strike="noStrike" cap="none" dirty="0" err="1">
                          <a:solidFill>
                            <a:schemeClr val="dk1"/>
                          </a:solidFill>
                          <a:latin typeface="Tw Cen MT" panose="020B0602020104020603" pitchFamily="34" charset="0"/>
                          <a:ea typeface="Twentieth Century"/>
                          <a:cs typeface="Twentieth Century"/>
                          <a:sym typeface="Twentieth Century"/>
                        </a:rPr>
                        <a:t>Cass</a:t>
                      </a: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 2.6.1994, n. 5352)</a:t>
                      </a:r>
                      <a:endParaRPr dirty="0">
                        <a:latin typeface="Tw Cen MT" panose="020B0602020104020603" pitchFamily="34" charset="0"/>
                      </a:endParaRPr>
                    </a:p>
                    <a:p>
                      <a:pPr marL="0" marR="0" lvl="0" indent="0" algn="just" rtl="0">
                        <a:lnSpc>
                          <a:spcPct val="120000"/>
                        </a:lnSpc>
                        <a:spcBef>
                          <a:spcPts val="1000"/>
                        </a:spcBef>
                        <a:spcAft>
                          <a:spcPts val="0"/>
                        </a:spcAft>
                        <a:buClr>
                          <a:schemeClr val="dk1"/>
                        </a:buClr>
                        <a:buSzPts val="1800"/>
                        <a:buFont typeface="Arial"/>
                        <a:buNone/>
                      </a:pPr>
                      <a:r>
                        <a:rPr lang="it-IT" sz="1800" b="0" i="0" u="none" strike="noStrike" cap="none" dirty="0">
                          <a:solidFill>
                            <a:schemeClr val="dk1"/>
                          </a:solidFill>
                          <a:latin typeface="Tw Cen MT" panose="020B0602020104020603" pitchFamily="34" charset="0"/>
                          <a:ea typeface="Twentieth Century"/>
                          <a:cs typeface="Twentieth Century"/>
                          <a:sym typeface="Twentieth Century"/>
                        </a:rPr>
                        <a:t> </a:t>
                      </a:r>
                      <a:r>
                        <a:rPr lang="it-IT" sz="2000" b="1" i="1" u="none" strike="noStrike" cap="none" dirty="0">
                          <a:solidFill>
                            <a:schemeClr val="dk1"/>
                          </a:solidFill>
                          <a:latin typeface="Tw Cen MT" panose="020B0602020104020603" pitchFamily="34" charset="0"/>
                          <a:ea typeface="Twentieth Century"/>
                          <a:cs typeface="Twentieth Century"/>
                          <a:sym typeface="Twentieth Century"/>
                        </a:rPr>
                        <a:t>autonomia della procedura esecutiva individuale</a:t>
                      </a:r>
                      <a:endParaRPr dirty="0">
                        <a:latin typeface="Tw Cen MT" panose="020B0602020104020603"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256" name="Google Shape;256;p7"/>
          <p:cNvSpPr txBox="1"/>
          <p:nvPr/>
        </p:nvSpPr>
        <p:spPr>
          <a:xfrm>
            <a:off x="828675" y="6043613"/>
            <a:ext cx="10587038"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dk1"/>
                </a:solidFill>
                <a:latin typeface="Tw Cen MT" panose="020B0602020104020603" pitchFamily="34" charset="0"/>
                <a:ea typeface="Twentieth Century"/>
                <a:cs typeface="Twentieth Century"/>
                <a:sym typeface="Twentieth Century"/>
              </a:rPr>
              <a:t>MAI IL DEBITORE (</a:t>
            </a:r>
            <a:r>
              <a:rPr lang="it-IT" sz="2000" b="1" dirty="0" err="1">
                <a:solidFill>
                  <a:schemeClr val="dk1"/>
                </a:solidFill>
                <a:latin typeface="Tw Cen MT" panose="020B0602020104020603" pitchFamily="34" charset="0"/>
                <a:ea typeface="Twentieth Century"/>
                <a:cs typeface="Twentieth Century"/>
                <a:sym typeface="Twentieth Century"/>
              </a:rPr>
              <a:t>Cass</a:t>
            </a:r>
            <a:r>
              <a:rPr lang="it-IT" sz="2000" b="1" dirty="0">
                <a:solidFill>
                  <a:schemeClr val="dk1"/>
                </a:solidFill>
                <a:latin typeface="Tw Cen MT" panose="020B0602020104020603" pitchFamily="34" charset="0"/>
                <a:ea typeface="Twentieth Century"/>
                <a:cs typeface="Twentieth Century"/>
                <a:sym typeface="Twentieth Century"/>
              </a:rPr>
              <a:t>. 8.5.2009, n. 10599 )</a:t>
            </a:r>
            <a:endParaRPr dirty="0">
              <a:latin typeface="Tw Cen MT" panose="020B0602020104020603" pitchFamily="34" charset="0"/>
            </a:endParaRPr>
          </a:p>
        </p:txBody>
      </p:sp>
    </p:spTree>
  </p:cSld>
  <p:clrMapOvr>
    <a:masterClrMapping/>
  </p:clrMapOvr>
</p:sld>
</file>

<file path=ppt/theme/theme1.xml><?xml version="1.0" encoding="utf-8"?>
<a:theme xmlns:a="http://schemas.openxmlformats.org/drawingml/2006/main" name="Goccia">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5690</Words>
  <Application>Microsoft Office PowerPoint</Application>
  <PresentationFormat>Widescreen</PresentationFormat>
  <Paragraphs>334</Paragraphs>
  <Slides>29</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Tw Cen MT</vt:lpstr>
      <vt:lpstr>Twentieth Century</vt:lpstr>
      <vt:lpstr>Goccia</vt:lpstr>
      <vt:lpstr>IL GIUDICE DELL’ESECUZIONE  ALLE PRESE CON LE PROCEDURE CONCORSUALI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PROCEDIMENTI DI COMPOSIZIONE  DELLA CRISI DA SOVRAINDEBITAMENTO  E DI LIQUIDAZIONE DEL PATRIMONIO (Legge 3 gennaio 2012, n. 3)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QUESTIONI IN TEMA DI INTERFERENZE  TRA ESECUZIONI E PROCEDURE CONCORSUALI   FALLIMENTO, CONCORDATO PREVENTIVO, SOVRAINDEBITAMENTO</dc:title>
  <dc:creator>Elisa Tosi</dc:creator>
  <cp:lastModifiedBy>Elisa Tosi</cp:lastModifiedBy>
  <cp:revision>261</cp:revision>
  <dcterms:created xsi:type="dcterms:W3CDTF">2018-11-02T14:08:10Z</dcterms:created>
  <dcterms:modified xsi:type="dcterms:W3CDTF">2019-10-11T13:01:11Z</dcterms:modified>
</cp:coreProperties>
</file>