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7.xml" ContentType="application/vnd.openxmlformats-officedocument.themeOverr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8.xml" ContentType="application/vnd.openxmlformats-officedocument.themeOverr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4" r:id="rId3"/>
    <p:sldId id="284" r:id="rId4"/>
    <p:sldId id="348" r:id="rId5"/>
    <p:sldId id="298" r:id="rId6"/>
    <p:sldId id="299" r:id="rId7"/>
    <p:sldId id="302" r:id="rId8"/>
    <p:sldId id="303" r:id="rId9"/>
    <p:sldId id="344" r:id="rId10"/>
    <p:sldId id="304" r:id="rId11"/>
    <p:sldId id="306" r:id="rId12"/>
    <p:sldId id="349" r:id="rId13"/>
    <p:sldId id="331" r:id="rId14"/>
    <p:sldId id="332" r:id="rId15"/>
    <p:sldId id="333" r:id="rId16"/>
    <p:sldId id="350" r:id="rId17"/>
    <p:sldId id="351" r:id="rId18"/>
    <p:sldId id="339" r:id="rId19"/>
    <p:sldId id="338" r:id="rId20"/>
    <p:sldId id="340" r:id="rId21"/>
    <p:sldId id="352" r:id="rId22"/>
    <p:sldId id="309" r:id="rId23"/>
    <p:sldId id="310" r:id="rId24"/>
    <p:sldId id="311" r:id="rId25"/>
    <p:sldId id="312" r:id="rId26"/>
    <p:sldId id="313" r:id="rId27"/>
    <p:sldId id="314" r:id="rId28"/>
    <p:sldId id="315" r:id="rId29"/>
    <p:sldId id="324" r:id="rId30"/>
    <p:sldId id="316" r:id="rId31"/>
    <p:sldId id="317" r:id="rId32"/>
    <p:sldId id="353" r:id="rId33"/>
    <p:sldId id="325" r:id="rId34"/>
    <p:sldId id="341" r:id="rId35"/>
    <p:sldId id="322" r:id="rId36"/>
    <p:sldId id="327" r:id="rId37"/>
    <p:sldId id="326" r:id="rId38"/>
    <p:sldId id="328" r:id="rId39"/>
    <p:sldId id="354" r:id="rId40"/>
    <p:sldId id="343" r:id="rId41"/>
    <p:sldId id="346" r:id="rId42"/>
    <p:sldId id="355" r:id="rId43"/>
    <p:sldId id="347" r:id="rId4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F58AB50-B535-4891-80EA-306AD1A68C51}">
          <p14:sldIdLst>
            <p14:sldId id="256"/>
            <p14:sldId id="264"/>
            <p14:sldId id="284"/>
            <p14:sldId id="348"/>
            <p14:sldId id="298"/>
            <p14:sldId id="299"/>
          </p14:sldIdLst>
        </p14:section>
        <p14:section name="Sezione senza titolo" id="{F0ED7318-6C24-4136-9E21-B29E6FA57FFA}">
          <p14:sldIdLst>
            <p14:sldId id="302"/>
            <p14:sldId id="303"/>
            <p14:sldId id="344"/>
            <p14:sldId id="304"/>
            <p14:sldId id="306"/>
            <p14:sldId id="349"/>
            <p14:sldId id="331"/>
            <p14:sldId id="332"/>
            <p14:sldId id="333"/>
            <p14:sldId id="350"/>
            <p14:sldId id="351"/>
            <p14:sldId id="339"/>
            <p14:sldId id="338"/>
            <p14:sldId id="340"/>
            <p14:sldId id="352"/>
            <p14:sldId id="309"/>
            <p14:sldId id="310"/>
            <p14:sldId id="311"/>
            <p14:sldId id="312"/>
            <p14:sldId id="313"/>
            <p14:sldId id="314"/>
            <p14:sldId id="315"/>
            <p14:sldId id="324"/>
            <p14:sldId id="316"/>
            <p14:sldId id="317"/>
            <p14:sldId id="353"/>
            <p14:sldId id="325"/>
            <p14:sldId id="341"/>
            <p14:sldId id="322"/>
            <p14:sldId id="327"/>
            <p14:sldId id="326"/>
            <p14:sldId id="328"/>
            <p14:sldId id="354"/>
            <p14:sldId id="343"/>
            <p14:sldId id="346"/>
            <p14:sldId id="355"/>
            <p14:sldId id="3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7273" autoAdjust="0"/>
  </p:normalViewPr>
  <p:slideViewPr>
    <p:cSldViewPr>
      <p:cViewPr varScale="1">
        <p:scale>
          <a:sx n="95" d="100"/>
          <a:sy n="95" d="100"/>
        </p:scale>
        <p:origin x="4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dirty="0" smtClean="0"/>
            <a:t>Da  visura camerale, internet o altre info</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Industriale</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812B10F7-BB7B-4EDF-B11D-1702E17FBC9D}">
      <dgm:prSet phldrT="[Testo]"/>
      <dgm:spPr/>
      <dgm:t>
        <a:bodyPr/>
        <a:lstStyle/>
        <a:p>
          <a:r>
            <a:rPr lang="it-IT" dirty="0" smtClean="0"/>
            <a:t>Commerciale</a:t>
          </a:r>
          <a:endParaRPr lang="it-IT" dirty="0"/>
        </a:p>
      </dgm:t>
    </dgm:pt>
    <dgm:pt modelId="{71C556D0-33BC-4CDB-B9C2-5BBA94DB52F4}" type="parTrans" cxnId="{964C7F91-1F43-4002-A5B8-FAD481A9311D}">
      <dgm:prSet/>
      <dgm:spPr/>
      <dgm:t>
        <a:bodyPr/>
        <a:lstStyle/>
        <a:p>
          <a:endParaRPr lang="it-IT"/>
        </a:p>
      </dgm:t>
    </dgm:pt>
    <dgm:pt modelId="{9363BB89-231C-4F48-8A66-141E53157478}" type="sibTrans" cxnId="{964C7F91-1F43-4002-A5B8-FAD481A9311D}">
      <dgm:prSet/>
      <dgm:spPr/>
      <dgm:t>
        <a:bodyPr/>
        <a:lstStyle/>
        <a:p>
          <a:endParaRPr lang="it-IT"/>
        </a:p>
      </dgm:t>
    </dgm:pt>
    <dgm:pt modelId="{C2E2BFE1-B31A-4CDA-8118-75CD43B98E2C}">
      <dgm:prSet phldrT="[Testo]"/>
      <dgm:spPr/>
      <dgm:t>
        <a:bodyPr/>
        <a:lstStyle/>
        <a:p>
          <a:r>
            <a:rPr lang="it-IT" dirty="0" smtClean="0"/>
            <a:t>Immobiliare</a:t>
          </a:r>
          <a:endParaRPr lang="it-IT" dirty="0"/>
        </a:p>
      </dgm:t>
    </dgm:pt>
    <dgm:pt modelId="{BF3B0849-888F-48CD-8AB5-A3B75E2F05D4}" type="parTrans" cxnId="{22FC1A78-6347-4138-84E3-3C4525E84E98}">
      <dgm:prSet/>
      <dgm:spPr/>
      <dgm:t>
        <a:bodyPr/>
        <a:lstStyle/>
        <a:p>
          <a:endParaRPr lang="it-IT"/>
        </a:p>
      </dgm:t>
    </dgm:pt>
    <dgm:pt modelId="{06CA28B5-9DBD-450E-A10E-CC83E8D6072E}" type="sibTrans" cxnId="{22FC1A78-6347-4138-84E3-3C4525E84E98}">
      <dgm:prSet/>
      <dgm:spPr/>
      <dgm:t>
        <a:bodyPr/>
        <a:lstStyle/>
        <a:p>
          <a:endParaRPr lang="it-IT"/>
        </a:p>
      </dgm:t>
    </dgm:pt>
    <dgm:pt modelId="{F486B71D-F3C9-4004-A99B-FCE972EA6B23}">
      <dgm:prSet phldrT="[Testo]"/>
      <dgm:spPr/>
      <dgm:t>
        <a:bodyPr/>
        <a:lstStyle/>
        <a:p>
          <a:r>
            <a:rPr lang="it-IT" dirty="0" smtClean="0"/>
            <a:t>Servizi</a:t>
          </a:r>
          <a:endParaRPr lang="it-IT" dirty="0"/>
        </a:p>
      </dgm:t>
    </dgm:pt>
    <dgm:pt modelId="{2E341BBF-5151-4C22-B606-278C77E145AB}" type="parTrans" cxnId="{CC3ED991-965D-44EC-A36F-5AD3F6C14C02}">
      <dgm:prSet/>
      <dgm:spPr/>
      <dgm:t>
        <a:bodyPr/>
        <a:lstStyle/>
        <a:p>
          <a:endParaRPr lang="it-IT"/>
        </a:p>
      </dgm:t>
    </dgm:pt>
    <dgm:pt modelId="{23646295-D528-4FC9-B2D3-9AB303177C4C}" type="sibTrans" cxnId="{CC3ED991-965D-44EC-A36F-5AD3F6C14C02}">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Criteri di formazione (abbreviato, ordinario, </a:t>
          </a:r>
          <a:r>
            <a:rPr lang="it-IT" dirty="0" err="1" smtClean="0"/>
            <a:t>supersemplificato</a:t>
          </a:r>
          <a:r>
            <a:rPr lang="it-IT" dirty="0" smtClean="0"/>
            <a:t>)</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93003F80-B26B-4F83-9988-AC77397337B4}">
      <dgm:prSet/>
      <dgm:spPr/>
      <dgm:t>
        <a:bodyPr/>
        <a:lstStyle/>
        <a:p>
          <a:r>
            <a:rPr lang="it-IT" dirty="0" smtClean="0"/>
            <a:t>Criteri di valutazione (continuità o liquidazione)</a:t>
          </a:r>
          <a:endParaRPr lang="it-IT" dirty="0"/>
        </a:p>
      </dgm:t>
    </dgm:pt>
    <dgm:pt modelId="{48EB866A-A7FF-438F-9438-53853F481702}" type="parTrans" cxnId="{276632C7-3A22-4DE0-9A20-22BADE9627FE}">
      <dgm:prSet/>
      <dgm:spPr/>
      <dgm:t>
        <a:bodyPr/>
        <a:lstStyle/>
        <a:p>
          <a:endParaRPr lang="it-IT"/>
        </a:p>
      </dgm:t>
    </dgm:pt>
    <dgm:pt modelId="{3B3E4526-47FF-47F5-90B5-B847CB4073E0}" type="sibTrans" cxnId="{276632C7-3A22-4DE0-9A20-22BADE9627FE}">
      <dgm:prSet/>
      <dgm:spPr/>
      <dgm:t>
        <a:bodyPr/>
        <a:lstStyle/>
        <a:p>
          <a:endParaRPr lang="it-IT"/>
        </a:p>
      </dgm:t>
    </dgm:pt>
    <dgm:pt modelId="{1BC5E2BD-99D3-4EF4-BB13-D22357EED36B}">
      <dgm:prSet/>
      <dgm:spPr/>
      <dgm:t>
        <a:bodyPr/>
        <a:lstStyle/>
        <a:p>
          <a:r>
            <a:rPr lang="it-IT" dirty="0" smtClean="0"/>
            <a:t>Principi contabili adottati (per società in ordinario)</a:t>
          </a:r>
          <a:endParaRPr lang="it-IT" dirty="0"/>
        </a:p>
      </dgm:t>
    </dgm:pt>
    <dgm:pt modelId="{C1020FD0-3879-46AA-A36B-7474843301E5}" type="parTrans" cxnId="{47DCE847-300C-4F05-88BD-205EA025E664}">
      <dgm:prSet/>
      <dgm:spPr/>
      <dgm:t>
        <a:bodyPr/>
        <a:lstStyle/>
        <a:p>
          <a:endParaRPr lang="it-IT"/>
        </a:p>
      </dgm:t>
    </dgm:pt>
    <dgm:pt modelId="{D00874AE-1542-44E9-A0A4-A637E72E3836}" type="sibTrans" cxnId="{47DCE847-300C-4F05-88BD-205EA025E664}">
      <dgm:prSet/>
      <dgm:spPr/>
      <dgm:t>
        <a:bodyPr/>
        <a:lstStyle/>
        <a:p>
          <a:endParaRPr lang="it-IT"/>
        </a:p>
      </dgm:t>
    </dgm:pt>
    <dgm:pt modelId="{A824C291-C857-44F6-85FE-D11398F2839B}">
      <dgm:prSet/>
      <dgm:spPr/>
      <dgm:t>
        <a:bodyPr/>
        <a:lstStyle/>
        <a:p>
          <a:r>
            <a:rPr lang="it-IT" dirty="0" smtClean="0"/>
            <a:t>Eventuali deroghe 2423 co. 5 cc</a:t>
          </a:r>
          <a:endParaRPr lang="it-IT" dirty="0"/>
        </a:p>
      </dgm:t>
    </dgm:pt>
    <dgm:pt modelId="{4492EEE8-F309-4804-8209-C4F4F9F43997}" type="parTrans" cxnId="{5E11241E-AE22-4C96-B7BA-4113EDC28726}">
      <dgm:prSet/>
      <dgm:spPr/>
      <dgm:t>
        <a:bodyPr/>
        <a:lstStyle/>
        <a:p>
          <a:endParaRPr lang="it-IT"/>
        </a:p>
      </dgm:t>
    </dgm:pt>
    <dgm:pt modelId="{24F3166D-2A71-4222-9FFF-7CF935009BD5}" type="sibTrans" cxnId="{5E11241E-AE22-4C96-B7BA-4113EDC28726}">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42343">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FD583F3E-555E-4406-90EC-7810F5646032}" type="presOf" srcId="{1BC5E2BD-99D3-4EF4-BB13-D22357EED36B}" destId="{46F2906A-3C9F-4928-B0C9-E75C317C589D}" srcOrd="0" destOrd="1" presId="urn:microsoft.com/office/officeart/2005/8/layout/vList2"/>
    <dgm:cxn modelId="{AD5756AE-0AC4-436E-8E40-0E9AEFF2581A}" srcId="{1D4F4CDD-C341-45C5-8B6C-5ADE2E93090D}" destId="{63C46EAF-FA3A-4F95-ABEE-D6151D82090B}" srcOrd="0" destOrd="0" parTransId="{AC30004F-DD20-4994-9BD2-3EE1C6F7C2C0}" sibTransId="{A2ADCDE8-9F62-45C8-B5A9-70523B2BAB11}"/>
    <dgm:cxn modelId="{964C7F91-1F43-4002-A5B8-FAD481A9311D}" srcId="{104EFE5D-E9D8-4247-BC05-26EE315C8ABF}" destId="{812B10F7-BB7B-4EDF-B11D-1702E17FBC9D}" srcOrd="1" destOrd="0" parTransId="{71C556D0-33BC-4CDB-B9C2-5BBA94DB52F4}" sibTransId="{9363BB89-231C-4F48-8A66-141E53157478}"/>
    <dgm:cxn modelId="{26EEF9E9-2F5F-4173-9CF9-200B2F42FCE3}" type="presOf" srcId="{0ECA49C5-411E-4D29-BCC5-7D7627FC0855}" destId="{9474C58E-CB8A-4F28-A69B-29E545B0D3A0}" srcOrd="0" destOrd="0" presId="urn:microsoft.com/office/officeart/2005/8/layout/vList2"/>
    <dgm:cxn modelId="{E0A50004-EA9D-4366-ACAD-27A8E122B56A}" type="presOf" srcId="{C2E2BFE1-B31A-4CDA-8118-75CD43B98E2C}" destId="{2713CE90-6806-4F21-B079-21595F5C013C}" srcOrd="0" destOrd="2" presId="urn:microsoft.com/office/officeart/2005/8/layout/vList2"/>
    <dgm:cxn modelId="{F79FB9A0-CA54-41A2-8358-B6814F87B8E3}" srcId="{0ECA49C5-411E-4D29-BCC5-7D7627FC0855}" destId="{AFA950E2-405D-41CC-B3BD-84F7FB04F2A0}" srcOrd="0" destOrd="0" parTransId="{576031E6-4D2F-4C18-B751-81EF4EFC3486}" sibTransId="{6F35B71C-608C-473D-A6E6-1D9AB25195D2}"/>
    <dgm:cxn modelId="{191E7B70-FF0B-4956-80E3-D589BD66C6DC}" type="presOf" srcId="{B4C31928-AEE8-4764-8B2B-4F3F0B0167E8}" destId="{31A7D350-8C75-4255-A3E6-793F60F05FFA}" srcOrd="0" destOrd="2" presId="urn:microsoft.com/office/officeart/2005/8/layout/vList2"/>
    <dgm:cxn modelId="{54230073-05FF-4DB8-A13D-904D42D4EB58}" type="presOf" srcId="{B1B31B3A-A5A9-48FD-9C65-AC58122F7691}" destId="{2713CE90-6806-4F21-B079-21595F5C013C}" srcOrd="0" destOrd="0" presId="urn:microsoft.com/office/officeart/2005/8/layout/vList2"/>
    <dgm:cxn modelId="{74640F1C-F0AE-430F-91E9-45C4BF48C4C3}" type="presOf" srcId="{F486B71D-F3C9-4004-A99B-FCE972EA6B23}" destId="{2713CE90-6806-4F21-B079-21595F5C013C}" srcOrd="0" destOrd="3" presId="urn:microsoft.com/office/officeart/2005/8/layout/vList2"/>
    <dgm:cxn modelId="{525028C5-C0FB-438B-8103-B15E7B86E77F}" type="presOf" srcId="{AFA950E2-405D-41CC-B3BD-84F7FB04F2A0}" destId="{31A7D350-8C75-4255-A3E6-793F60F05FFA}" srcOrd="0" destOrd="0" presId="urn:microsoft.com/office/officeart/2005/8/layout/vList2"/>
    <dgm:cxn modelId="{5BF608E9-80B3-4075-9BFB-1D8F4747D76A}" srcId="{104EFE5D-E9D8-4247-BC05-26EE315C8ABF}" destId="{B1B31B3A-A5A9-48FD-9C65-AC58122F7691}" srcOrd="0" destOrd="0" parTransId="{D02C13BB-7ADE-4189-97D6-70BD532AEBF1}" sibTransId="{10D35CDE-73E1-4DE3-866A-0A955B07E92D}"/>
    <dgm:cxn modelId="{22FC1A78-6347-4138-84E3-3C4525E84E98}" srcId="{104EFE5D-E9D8-4247-BC05-26EE315C8ABF}" destId="{C2E2BFE1-B31A-4CDA-8118-75CD43B98E2C}" srcOrd="2" destOrd="0" parTransId="{BF3B0849-888F-48CD-8AB5-A3B75E2F05D4}" sibTransId="{06CA28B5-9DBD-450E-A10E-CC83E8D6072E}"/>
    <dgm:cxn modelId="{A7C03818-F995-4AF5-8E50-0F677C4FC0A4}" type="presOf" srcId="{1D4F4CDD-C341-45C5-8B6C-5ADE2E93090D}" destId="{EA846327-5889-4915-8570-48D84DB22987}" srcOrd="0" destOrd="0" presId="urn:microsoft.com/office/officeart/2005/8/layout/vList2"/>
    <dgm:cxn modelId="{5E11241E-AE22-4C96-B7BA-4113EDC28726}" srcId="{1D4F4CDD-C341-45C5-8B6C-5ADE2E93090D}" destId="{A824C291-C857-44F6-85FE-D11398F2839B}" srcOrd="3" destOrd="0" parTransId="{4492EEE8-F309-4804-8209-C4F4F9F43997}" sibTransId="{24F3166D-2A71-4222-9FFF-7CF935009BD5}"/>
    <dgm:cxn modelId="{234B8C3C-7B4B-492E-9700-67E2A0CA6F83}" type="presOf" srcId="{93003F80-B26B-4F83-9988-AC77397337B4}" destId="{46F2906A-3C9F-4928-B0C9-E75C317C589D}" srcOrd="0" destOrd="2" presId="urn:microsoft.com/office/officeart/2005/8/layout/vList2"/>
    <dgm:cxn modelId="{47DCE847-300C-4F05-88BD-205EA025E664}" srcId="{1D4F4CDD-C341-45C5-8B6C-5ADE2E93090D}" destId="{1BC5E2BD-99D3-4EF4-BB13-D22357EED36B}" srcOrd="1" destOrd="0" parTransId="{C1020FD0-3879-46AA-A36B-7474843301E5}" sibTransId="{D00874AE-1542-44E9-A0A4-A637E72E3836}"/>
    <dgm:cxn modelId="{B6230C1A-9CF5-4A41-BEBC-96E99886C99F}" type="presOf" srcId="{104EFE5D-E9D8-4247-BC05-26EE315C8ABF}" destId="{C87FF887-5B7A-49CD-8180-E8228645DC21}" srcOrd="0" destOrd="0" presId="urn:microsoft.com/office/officeart/2005/8/layout/vList2"/>
    <dgm:cxn modelId="{7C115948-93E7-4026-BEE1-E4738A3A3E4A}" srcId="{F93BFA0E-4D74-4682-94C0-F4089310F3F6}" destId="{104EFE5D-E9D8-4247-BC05-26EE315C8ABF}" srcOrd="0" destOrd="0" parTransId="{42634B00-46EB-40FA-AD44-E0BA8A3864D2}" sibTransId="{1CD99240-ADA4-4B7C-BD1F-77558A05D416}"/>
    <dgm:cxn modelId="{FD2885D8-EEAB-47FC-8A01-2606DA990576}" srcId="{0ECA49C5-411E-4D29-BCC5-7D7627FC0855}" destId="{B4C31928-AEE8-4764-8B2B-4F3F0B0167E8}" srcOrd="2" destOrd="0" parTransId="{6BF92F7F-2A99-45ED-94C9-46177A0DFFF7}" sibTransId="{6B2E5AD7-0783-4F1D-9859-3C9CAD7B27D2}"/>
    <dgm:cxn modelId="{CC3ED991-965D-44EC-A36F-5AD3F6C14C02}" srcId="{104EFE5D-E9D8-4247-BC05-26EE315C8ABF}" destId="{F486B71D-F3C9-4004-A99B-FCE972EA6B23}" srcOrd="3" destOrd="0" parTransId="{2E341BBF-5151-4C22-B606-278C77E145AB}" sibTransId="{23646295-D528-4FC9-B2D3-9AB303177C4C}"/>
    <dgm:cxn modelId="{276632C7-3A22-4DE0-9A20-22BADE9627FE}" srcId="{1D4F4CDD-C341-45C5-8B6C-5ADE2E93090D}" destId="{93003F80-B26B-4F83-9988-AC77397337B4}" srcOrd="2" destOrd="0" parTransId="{48EB866A-A7FF-438F-9438-53853F481702}" sibTransId="{3B3E4526-47FF-47F5-90B5-B847CB4073E0}"/>
    <dgm:cxn modelId="{CD8424CA-9FC5-49D0-B397-B3CA13181FD3}" type="presOf" srcId="{F93BFA0E-4D74-4682-94C0-F4089310F3F6}" destId="{E1536507-0253-423F-9355-5AE124CA5C7B}" srcOrd="0" destOrd="0" presId="urn:microsoft.com/office/officeart/2005/8/layout/vList2"/>
    <dgm:cxn modelId="{0880296F-F759-4882-A46E-685B5A8AE6EC}" type="presOf" srcId="{A824C291-C857-44F6-85FE-D11398F2839B}" destId="{46F2906A-3C9F-4928-B0C9-E75C317C589D}" srcOrd="0" destOrd="3"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B2C74C30-8481-4E24-89CF-3A44371F077B}" type="presOf" srcId="{812B10F7-BB7B-4EDF-B11D-1702E17FBC9D}" destId="{2713CE90-6806-4F21-B079-21595F5C013C}" srcOrd="0" destOrd="1" presId="urn:microsoft.com/office/officeart/2005/8/layout/vList2"/>
    <dgm:cxn modelId="{6AB86560-22D7-44AE-B15A-D48E6C6CE4A8}" type="presOf" srcId="{EA4D7845-DE61-4A0E-B1B4-35BCC470E97D}" destId="{31A7D350-8C75-4255-A3E6-793F60F05FFA}" srcOrd="0" destOrd="1" presId="urn:microsoft.com/office/officeart/2005/8/layout/vList2"/>
    <dgm:cxn modelId="{C02758DB-FA31-4B8F-9B94-269B75A8C45C}" type="presOf" srcId="{63C46EAF-FA3A-4F95-ABEE-D6151D82090B}" destId="{46F2906A-3C9F-4928-B0C9-E75C317C589D}" srcOrd="0" destOrd="0" presId="urn:microsoft.com/office/officeart/2005/8/layout/vList2"/>
    <dgm:cxn modelId="{2DA6BEB6-41AA-4EB2-804D-504BDCDA8CD9}" srcId="{F93BFA0E-4D74-4682-94C0-F4089310F3F6}" destId="{0ECA49C5-411E-4D29-BCC5-7D7627FC0855}" srcOrd="1" destOrd="0" parTransId="{58C322EF-8A7A-432B-BAFB-A5DBFF3F5BD1}" sibTransId="{D0DCD30E-49E7-4751-88C7-7D4723182000}"/>
    <dgm:cxn modelId="{D6150291-A816-4CF9-81AB-B458A438B672}" srcId="{0ECA49C5-411E-4D29-BCC5-7D7627FC0855}" destId="{EA4D7845-DE61-4A0E-B1B4-35BCC470E97D}" srcOrd="1" destOrd="0" parTransId="{278A4466-69D5-4CCE-881F-8D810CD1164F}" sibTransId="{46D12079-A3F4-4171-9231-7BD2A74518A6}"/>
    <dgm:cxn modelId="{DA940B77-CA75-4CFA-909D-63D69CB01E6B}" type="presParOf" srcId="{E1536507-0253-423F-9355-5AE124CA5C7B}" destId="{C87FF887-5B7A-49CD-8180-E8228645DC21}" srcOrd="0" destOrd="0" presId="urn:microsoft.com/office/officeart/2005/8/layout/vList2"/>
    <dgm:cxn modelId="{1DB1D643-BC2F-4B40-8278-4DCEAB1C79A4}" type="presParOf" srcId="{E1536507-0253-423F-9355-5AE124CA5C7B}" destId="{2713CE90-6806-4F21-B079-21595F5C013C}" srcOrd="1" destOrd="0" presId="urn:microsoft.com/office/officeart/2005/8/layout/vList2"/>
    <dgm:cxn modelId="{B242353B-1EBD-4F70-92EA-681A8F03429A}" type="presParOf" srcId="{E1536507-0253-423F-9355-5AE124CA5C7B}" destId="{9474C58E-CB8A-4F28-A69B-29E545B0D3A0}" srcOrd="2" destOrd="0" presId="urn:microsoft.com/office/officeart/2005/8/layout/vList2"/>
    <dgm:cxn modelId="{BDAE25C4-DBB5-4237-B177-673D8E56A8E2}" type="presParOf" srcId="{E1536507-0253-423F-9355-5AE124CA5C7B}" destId="{31A7D350-8C75-4255-A3E6-793F60F05FFA}" srcOrd="3" destOrd="0" presId="urn:microsoft.com/office/officeart/2005/8/layout/vList2"/>
    <dgm:cxn modelId="{D623D547-C3C0-409C-8E31-878217908723}" type="presParOf" srcId="{E1536507-0253-423F-9355-5AE124CA5C7B}" destId="{EA846327-5889-4915-8570-48D84DB22987}" srcOrd="4" destOrd="0" presId="urn:microsoft.com/office/officeart/2005/8/layout/vList2"/>
    <dgm:cxn modelId="{3623E3AD-858C-43C4-AF9B-0DD729716874}"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dirty="0" smtClean="0"/>
            <a:t>Elaborazioni statistiche per studi clinico/farmaceutici</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Servizi</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Bilancio abbreviato</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00F82A18-A973-4922-87BF-BF15F423A100}">
      <dgm:prSet/>
      <dgm:spPr/>
      <dgm:t>
        <a:bodyPr/>
        <a:lstStyle/>
        <a:p>
          <a:r>
            <a:rPr lang="it-IT" dirty="0" smtClean="0"/>
            <a:t>Criteri di liquidazione</a:t>
          </a:r>
          <a:endParaRPr lang="it-IT" dirty="0"/>
        </a:p>
      </dgm:t>
    </dgm:pt>
    <dgm:pt modelId="{CE02B66F-DDDD-48AE-A0F6-7EF4A267DE40}" type="parTrans" cxnId="{EB662DC5-B4AA-45DF-9BC1-8A5F5E8D0452}">
      <dgm:prSet/>
      <dgm:spPr/>
      <dgm:t>
        <a:bodyPr/>
        <a:lstStyle/>
        <a:p>
          <a:endParaRPr lang="it-IT"/>
        </a:p>
      </dgm:t>
    </dgm:pt>
    <dgm:pt modelId="{FD5D0200-F1C3-4D0A-AADC-80B0882C81F7}" type="sibTrans" cxnId="{EB662DC5-B4AA-45DF-9BC1-8A5F5E8D0452}">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92570">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B7C96539-3847-458A-863C-975606FBC7F7}" type="presOf" srcId="{B1B31B3A-A5A9-48FD-9C65-AC58122F7691}" destId="{2713CE90-6806-4F21-B079-21595F5C013C}" srcOrd="0" destOrd="0" presId="urn:microsoft.com/office/officeart/2005/8/layout/vList2"/>
    <dgm:cxn modelId="{9F739416-3F4C-4770-8DC3-0BE2242E7572}" type="presOf" srcId="{EA4D7845-DE61-4A0E-B1B4-35BCC470E97D}" destId="{31A7D350-8C75-4255-A3E6-793F60F05FFA}" srcOrd="0" destOrd="1" presId="urn:microsoft.com/office/officeart/2005/8/layout/vList2"/>
    <dgm:cxn modelId="{FEC97F72-4DBB-4833-AD71-280FC0B7617B}" type="presOf" srcId="{AFA950E2-405D-41CC-B3BD-84F7FB04F2A0}" destId="{31A7D350-8C75-4255-A3E6-793F60F05FFA}" srcOrd="0" destOrd="0" presId="urn:microsoft.com/office/officeart/2005/8/layout/vList2"/>
    <dgm:cxn modelId="{AD5756AE-0AC4-436E-8E40-0E9AEFF2581A}" srcId="{1D4F4CDD-C341-45C5-8B6C-5ADE2E93090D}" destId="{63C46EAF-FA3A-4F95-ABEE-D6151D82090B}" srcOrd="0" destOrd="0" parTransId="{AC30004F-DD20-4994-9BD2-3EE1C6F7C2C0}" sibTransId="{A2ADCDE8-9F62-45C8-B5A9-70523B2BAB11}"/>
    <dgm:cxn modelId="{F79FB9A0-CA54-41A2-8358-B6814F87B8E3}" srcId="{0ECA49C5-411E-4D29-BCC5-7D7627FC0855}" destId="{AFA950E2-405D-41CC-B3BD-84F7FB04F2A0}" srcOrd="0" destOrd="0" parTransId="{576031E6-4D2F-4C18-B751-81EF4EFC3486}" sibTransId="{6F35B71C-608C-473D-A6E6-1D9AB25195D2}"/>
    <dgm:cxn modelId="{E370EF9C-A94D-4E7E-B2C8-6530B392ACCA}" type="presOf" srcId="{104EFE5D-E9D8-4247-BC05-26EE315C8ABF}" destId="{C87FF887-5B7A-49CD-8180-E8228645DC21}" srcOrd="0" destOrd="0" presId="urn:microsoft.com/office/officeart/2005/8/layout/vList2"/>
    <dgm:cxn modelId="{5BF608E9-80B3-4075-9BFB-1D8F4747D76A}" srcId="{104EFE5D-E9D8-4247-BC05-26EE315C8ABF}" destId="{B1B31B3A-A5A9-48FD-9C65-AC58122F7691}" srcOrd="0" destOrd="0" parTransId="{D02C13BB-7ADE-4189-97D6-70BD532AEBF1}" sibTransId="{10D35CDE-73E1-4DE3-866A-0A955B07E92D}"/>
    <dgm:cxn modelId="{F3C4CC67-2A04-48BD-AAE2-E5D564491E6A}" type="presOf" srcId="{1D4F4CDD-C341-45C5-8B6C-5ADE2E93090D}" destId="{EA846327-5889-4915-8570-48D84DB22987}" srcOrd="0" destOrd="0" presId="urn:microsoft.com/office/officeart/2005/8/layout/vList2"/>
    <dgm:cxn modelId="{A80CFEA7-5FDA-4FE3-94BF-BE5CCD70ED3F}" type="presOf" srcId="{0ECA49C5-411E-4D29-BCC5-7D7627FC0855}" destId="{9474C58E-CB8A-4F28-A69B-29E545B0D3A0}" srcOrd="0" destOrd="0" presId="urn:microsoft.com/office/officeart/2005/8/layout/vList2"/>
    <dgm:cxn modelId="{EB662DC5-B4AA-45DF-9BC1-8A5F5E8D0452}" srcId="{1D4F4CDD-C341-45C5-8B6C-5ADE2E93090D}" destId="{00F82A18-A973-4922-87BF-BF15F423A100}" srcOrd="1" destOrd="0" parTransId="{CE02B66F-DDDD-48AE-A0F6-7EF4A267DE40}" sibTransId="{FD5D0200-F1C3-4D0A-AADC-80B0882C81F7}"/>
    <dgm:cxn modelId="{DFB86B2E-A954-4C2F-A587-4A98E818F418}" type="presOf" srcId="{00F82A18-A973-4922-87BF-BF15F423A100}" destId="{46F2906A-3C9F-4928-B0C9-E75C317C589D}" srcOrd="0" destOrd="1" presId="urn:microsoft.com/office/officeart/2005/8/layout/vList2"/>
    <dgm:cxn modelId="{7C115948-93E7-4026-BEE1-E4738A3A3E4A}" srcId="{F93BFA0E-4D74-4682-94C0-F4089310F3F6}" destId="{104EFE5D-E9D8-4247-BC05-26EE315C8ABF}" srcOrd="0" destOrd="0" parTransId="{42634B00-46EB-40FA-AD44-E0BA8A3864D2}" sibTransId="{1CD99240-ADA4-4B7C-BD1F-77558A05D416}"/>
    <dgm:cxn modelId="{CDCA07CB-5468-4D92-8E19-7DB04B35893B}" type="presOf" srcId="{63C46EAF-FA3A-4F95-ABEE-D6151D82090B}" destId="{46F2906A-3C9F-4928-B0C9-E75C317C589D}" srcOrd="0" destOrd="0" presId="urn:microsoft.com/office/officeart/2005/8/layout/vList2"/>
    <dgm:cxn modelId="{143CFA50-100E-4B3C-ADCD-F9C7232432BC}" type="presOf" srcId="{F93BFA0E-4D74-4682-94C0-F4089310F3F6}" destId="{E1536507-0253-423F-9355-5AE124CA5C7B}" srcOrd="0" destOrd="0" presId="urn:microsoft.com/office/officeart/2005/8/layout/vList2"/>
    <dgm:cxn modelId="{FD2885D8-EEAB-47FC-8A01-2606DA990576}" srcId="{0ECA49C5-411E-4D29-BCC5-7D7627FC0855}" destId="{B4C31928-AEE8-4764-8B2B-4F3F0B0167E8}" srcOrd="2" destOrd="0" parTransId="{6BF92F7F-2A99-45ED-94C9-46177A0DFFF7}" sibTransId="{6B2E5AD7-0783-4F1D-9859-3C9CAD7B27D2}"/>
    <dgm:cxn modelId="{5E1D5ABF-1461-436C-B3F1-1F9508F660BF}" type="presOf" srcId="{B4C31928-AEE8-4764-8B2B-4F3F0B0167E8}" destId="{31A7D350-8C75-4255-A3E6-793F60F05FFA}" srcOrd="0" destOrd="2"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2DA6BEB6-41AA-4EB2-804D-504BDCDA8CD9}" srcId="{F93BFA0E-4D74-4682-94C0-F4089310F3F6}" destId="{0ECA49C5-411E-4D29-BCC5-7D7627FC0855}" srcOrd="1" destOrd="0" parTransId="{58C322EF-8A7A-432B-BAFB-A5DBFF3F5BD1}" sibTransId="{D0DCD30E-49E7-4751-88C7-7D4723182000}"/>
    <dgm:cxn modelId="{D6150291-A816-4CF9-81AB-B458A438B672}" srcId="{0ECA49C5-411E-4D29-BCC5-7D7627FC0855}" destId="{EA4D7845-DE61-4A0E-B1B4-35BCC470E97D}" srcOrd="1" destOrd="0" parTransId="{278A4466-69D5-4CCE-881F-8D810CD1164F}" sibTransId="{46D12079-A3F4-4171-9231-7BD2A74518A6}"/>
    <dgm:cxn modelId="{DE7A9C1A-F7FD-4F36-B687-C571EDBD5B52}" type="presParOf" srcId="{E1536507-0253-423F-9355-5AE124CA5C7B}" destId="{C87FF887-5B7A-49CD-8180-E8228645DC21}" srcOrd="0" destOrd="0" presId="urn:microsoft.com/office/officeart/2005/8/layout/vList2"/>
    <dgm:cxn modelId="{175FE5BC-3F69-46AC-AC71-1CEF72016749}" type="presParOf" srcId="{E1536507-0253-423F-9355-5AE124CA5C7B}" destId="{2713CE90-6806-4F21-B079-21595F5C013C}" srcOrd="1" destOrd="0" presId="urn:microsoft.com/office/officeart/2005/8/layout/vList2"/>
    <dgm:cxn modelId="{E8E6BA46-EE45-48BD-9E27-96A3C5E8B77D}" type="presParOf" srcId="{E1536507-0253-423F-9355-5AE124CA5C7B}" destId="{9474C58E-CB8A-4F28-A69B-29E545B0D3A0}" srcOrd="2" destOrd="0" presId="urn:microsoft.com/office/officeart/2005/8/layout/vList2"/>
    <dgm:cxn modelId="{0A154016-5836-4BD6-91AD-02B4A5DDA460}" type="presParOf" srcId="{E1536507-0253-423F-9355-5AE124CA5C7B}" destId="{31A7D350-8C75-4255-A3E6-793F60F05FFA}" srcOrd="3" destOrd="0" presId="urn:microsoft.com/office/officeart/2005/8/layout/vList2"/>
    <dgm:cxn modelId="{DA16DF86-60AE-4899-AC7C-288BBC0D21C5}" type="presParOf" srcId="{E1536507-0253-423F-9355-5AE124CA5C7B}" destId="{EA846327-5889-4915-8570-48D84DB22987}" srcOrd="4" destOrd="0" presId="urn:microsoft.com/office/officeart/2005/8/layout/vList2"/>
    <dgm:cxn modelId="{7D027832-C0B2-41ED-97B3-8CA772BD24B4}"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dirty="0" smtClean="0"/>
            <a:t>Commercio all’ingrosso macchine elettroniche</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Commercio</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Bilancio abbreviato</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00F82A18-A973-4922-87BF-BF15F423A100}">
      <dgm:prSet/>
      <dgm:spPr/>
      <dgm:t>
        <a:bodyPr/>
        <a:lstStyle/>
        <a:p>
          <a:r>
            <a:rPr lang="it-IT" dirty="0" smtClean="0"/>
            <a:t>Criteri di liquidazione</a:t>
          </a:r>
          <a:endParaRPr lang="it-IT" dirty="0"/>
        </a:p>
      </dgm:t>
    </dgm:pt>
    <dgm:pt modelId="{CE02B66F-DDDD-48AE-A0F6-7EF4A267DE40}" type="parTrans" cxnId="{EB662DC5-B4AA-45DF-9BC1-8A5F5E8D0452}">
      <dgm:prSet/>
      <dgm:spPr/>
      <dgm:t>
        <a:bodyPr/>
        <a:lstStyle/>
        <a:p>
          <a:endParaRPr lang="it-IT"/>
        </a:p>
      </dgm:t>
    </dgm:pt>
    <dgm:pt modelId="{FD5D0200-F1C3-4D0A-AADC-80B0882C81F7}" type="sibTrans" cxnId="{EB662DC5-B4AA-45DF-9BC1-8A5F5E8D0452}">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92570">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DCF3DDF1-8275-4C61-B90A-BB6BD3C76B64}" type="presOf" srcId="{F93BFA0E-4D74-4682-94C0-F4089310F3F6}" destId="{E1536507-0253-423F-9355-5AE124CA5C7B}" srcOrd="0" destOrd="0" presId="urn:microsoft.com/office/officeart/2005/8/layout/vList2"/>
    <dgm:cxn modelId="{5BF608E9-80B3-4075-9BFB-1D8F4747D76A}" srcId="{104EFE5D-E9D8-4247-BC05-26EE315C8ABF}" destId="{B1B31B3A-A5A9-48FD-9C65-AC58122F7691}" srcOrd="0" destOrd="0" parTransId="{D02C13BB-7ADE-4189-97D6-70BD532AEBF1}" sibTransId="{10D35CDE-73E1-4DE3-866A-0A955B07E92D}"/>
    <dgm:cxn modelId="{7C115948-93E7-4026-BEE1-E4738A3A3E4A}" srcId="{F93BFA0E-4D74-4682-94C0-F4089310F3F6}" destId="{104EFE5D-E9D8-4247-BC05-26EE315C8ABF}" srcOrd="0" destOrd="0" parTransId="{42634B00-46EB-40FA-AD44-E0BA8A3864D2}" sibTransId="{1CD99240-ADA4-4B7C-BD1F-77558A05D416}"/>
    <dgm:cxn modelId="{B799885F-FFBE-4975-89A6-47354C483F2F}" type="presOf" srcId="{B1B31B3A-A5A9-48FD-9C65-AC58122F7691}" destId="{2713CE90-6806-4F21-B079-21595F5C013C}" srcOrd="0" destOrd="0" presId="urn:microsoft.com/office/officeart/2005/8/layout/vList2"/>
    <dgm:cxn modelId="{6D83D07F-BFDD-466E-8799-D99108F2ED90}" type="presOf" srcId="{B4C31928-AEE8-4764-8B2B-4F3F0B0167E8}" destId="{31A7D350-8C75-4255-A3E6-793F60F05FFA}" srcOrd="0" destOrd="2" presId="urn:microsoft.com/office/officeart/2005/8/layout/vList2"/>
    <dgm:cxn modelId="{EB662DC5-B4AA-45DF-9BC1-8A5F5E8D0452}" srcId="{1D4F4CDD-C341-45C5-8B6C-5ADE2E93090D}" destId="{00F82A18-A973-4922-87BF-BF15F423A100}" srcOrd="1" destOrd="0" parTransId="{CE02B66F-DDDD-48AE-A0F6-7EF4A267DE40}" sibTransId="{FD5D0200-F1C3-4D0A-AADC-80B0882C81F7}"/>
    <dgm:cxn modelId="{9444A8BA-CEE0-4F2E-A562-F8200E41E216}" type="presOf" srcId="{00F82A18-A973-4922-87BF-BF15F423A100}" destId="{46F2906A-3C9F-4928-B0C9-E75C317C589D}" srcOrd="0" destOrd="1" presId="urn:microsoft.com/office/officeart/2005/8/layout/vList2"/>
    <dgm:cxn modelId="{EF8A99B2-B37C-439E-ACE3-9FE0DFD55E86}" type="presOf" srcId="{104EFE5D-E9D8-4247-BC05-26EE315C8ABF}" destId="{C87FF887-5B7A-49CD-8180-E8228645DC21}" srcOrd="0" destOrd="0" presId="urn:microsoft.com/office/officeart/2005/8/layout/vList2"/>
    <dgm:cxn modelId="{D6150291-A816-4CF9-81AB-B458A438B672}" srcId="{0ECA49C5-411E-4D29-BCC5-7D7627FC0855}" destId="{EA4D7845-DE61-4A0E-B1B4-35BCC470E97D}" srcOrd="1" destOrd="0" parTransId="{278A4466-69D5-4CCE-881F-8D810CD1164F}" sibTransId="{46D12079-A3F4-4171-9231-7BD2A74518A6}"/>
    <dgm:cxn modelId="{49100EE0-E753-412F-8D6E-E092A6CE39DE}" type="presOf" srcId="{1D4F4CDD-C341-45C5-8B6C-5ADE2E93090D}" destId="{EA846327-5889-4915-8570-48D84DB22987}" srcOrd="0" destOrd="0" presId="urn:microsoft.com/office/officeart/2005/8/layout/vList2"/>
    <dgm:cxn modelId="{2DA6BEB6-41AA-4EB2-804D-504BDCDA8CD9}" srcId="{F93BFA0E-4D74-4682-94C0-F4089310F3F6}" destId="{0ECA49C5-411E-4D29-BCC5-7D7627FC0855}" srcOrd="1" destOrd="0" parTransId="{58C322EF-8A7A-432B-BAFB-A5DBFF3F5BD1}" sibTransId="{D0DCD30E-49E7-4751-88C7-7D4723182000}"/>
    <dgm:cxn modelId="{3D4A2FB2-1F0F-462C-9565-6632FDDAADEE}" type="presOf" srcId="{EA4D7845-DE61-4A0E-B1B4-35BCC470E97D}" destId="{31A7D350-8C75-4255-A3E6-793F60F05FFA}" srcOrd="0" destOrd="1" presId="urn:microsoft.com/office/officeart/2005/8/layout/vList2"/>
    <dgm:cxn modelId="{FD2885D8-EEAB-47FC-8A01-2606DA990576}" srcId="{0ECA49C5-411E-4D29-BCC5-7D7627FC0855}" destId="{B4C31928-AEE8-4764-8B2B-4F3F0B0167E8}" srcOrd="2" destOrd="0" parTransId="{6BF92F7F-2A99-45ED-94C9-46177A0DFFF7}" sibTransId="{6B2E5AD7-0783-4F1D-9859-3C9CAD7B27D2}"/>
    <dgm:cxn modelId="{3EB8646F-F8E5-4FD3-A5E1-FC6D92581D83}" type="presOf" srcId="{AFA950E2-405D-41CC-B3BD-84F7FB04F2A0}" destId="{31A7D350-8C75-4255-A3E6-793F60F05FFA}" srcOrd="0" destOrd="0" presId="urn:microsoft.com/office/officeart/2005/8/layout/vList2"/>
    <dgm:cxn modelId="{D9B95F86-443F-4E51-959F-95ED4D72B831}" type="presOf" srcId="{0ECA49C5-411E-4D29-BCC5-7D7627FC0855}" destId="{9474C58E-CB8A-4F28-A69B-29E545B0D3A0}" srcOrd="0" destOrd="0"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F79FB9A0-CA54-41A2-8358-B6814F87B8E3}" srcId="{0ECA49C5-411E-4D29-BCC5-7D7627FC0855}" destId="{AFA950E2-405D-41CC-B3BD-84F7FB04F2A0}" srcOrd="0" destOrd="0" parTransId="{576031E6-4D2F-4C18-B751-81EF4EFC3486}" sibTransId="{6F35B71C-608C-473D-A6E6-1D9AB25195D2}"/>
    <dgm:cxn modelId="{D14B14F9-FC88-4C49-AE48-0F479ECC4B93}" type="presOf" srcId="{63C46EAF-FA3A-4F95-ABEE-D6151D82090B}" destId="{46F2906A-3C9F-4928-B0C9-E75C317C589D}" srcOrd="0" destOrd="0" presId="urn:microsoft.com/office/officeart/2005/8/layout/vList2"/>
    <dgm:cxn modelId="{AD5756AE-0AC4-436E-8E40-0E9AEFF2581A}" srcId="{1D4F4CDD-C341-45C5-8B6C-5ADE2E93090D}" destId="{63C46EAF-FA3A-4F95-ABEE-D6151D82090B}" srcOrd="0" destOrd="0" parTransId="{AC30004F-DD20-4994-9BD2-3EE1C6F7C2C0}" sibTransId="{A2ADCDE8-9F62-45C8-B5A9-70523B2BAB11}"/>
    <dgm:cxn modelId="{4A5F5915-B022-49EB-BFD1-E798251C91DF}" type="presParOf" srcId="{E1536507-0253-423F-9355-5AE124CA5C7B}" destId="{C87FF887-5B7A-49CD-8180-E8228645DC21}" srcOrd="0" destOrd="0" presId="urn:microsoft.com/office/officeart/2005/8/layout/vList2"/>
    <dgm:cxn modelId="{56D038F7-C7C0-47F1-BD58-4451BE50ED56}" type="presParOf" srcId="{E1536507-0253-423F-9355-5AE124CA5C7B}" destId="{2713CE90-6806-4F21-B079-21595F5C013C}" srcOrd="1" destOrd="0" presId="urn:microsoft.com/office/officeart/2005/8/layout/vList2"/>
    <dgm:cxn modelId="{858E03F9-9B72-4A02-9E81-CA9C9037DBFB}" type="presParOf" srcId="{E1536507-0253-423F-9355-5AE124CA5C7B}" destId="{9474C58E-CB8A-4F28-A69B-29E545B0D3A0}" srcOrd="2" destOrd="0" presId="urn:microsoft.com/office/officeart/2005/8/layout/vList2"/>
    <dgm:cxn modelId="{3A2EF806-1F33-4F2E-9AB2-66C35B99E00C}" type="presParOf" srcId="{E1536507-0253-423F-9355-5AE124CA5C7B}" destId="{31A7D350-8C75-4255-A3E6-793F60F05FFA}" srcOrd="3" destOrd="0" presId="urn:microsoft.com/office/officeart/2005/8/layout/vList2"/>
    <dgm:cxn modelId="{B89B8901-4FFA-419D-8680-08C55DA63819}" type="presParOf" srcId="{E1536507-0253-423F-9355-5AE124CA5C7B}" destId="{EA846327-5889-4915-8570-48D84DB22987}" srcOrd="4" destOrd="0" presId="urn:microsoft.com/office/officeart/2005/8/layout/vList2"/>
    <dgm:cxn modelId="{14B71804-00D8-4F8D-8436-3497F19E30AA}"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dirty="0" smtClean="0"/>
            <a:t>Trading di gas segmento </a:t>
          </a:r>
          <a:r>
            <a:rPr lang="it-IT" dirty="0" err="1" smtClean="0"/>
            <a:t>midstream</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Commercio</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Bilancio ordinario</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00F82A18-A973-4922-87BF-BF15F423A100}">
      <dgm:prSet/>
      <dgm:spPr/>
      <dgm:t>
        <a:bodyPr/>
        <a:lstStyle/>
        <a:p>
          <a:r>
            <a:rPr lang="it-IT" dirty="0" smtClean="0"/>
            <a:t>Criteri di liquidazione</a:t>
          </a:r>
          <a:endParaRPr lang="it-IT" dirty="0"/>
        </a:p>
      </dgm:t>
    </dgm:pt>
    <dgm:pt modelId="{CE02B66F-DDDD-48AE-A0F6-7EF4A267DE40}" type="parTrans" cxnId="{EB662DC5-B4AA-45DF-9BC1-8A5F5E8D0452}">
      <dgm:prSet/>
      <dgm:spPr/>
      <dgm:t>
        <a:bodyPr/>
        <a:lstStyle/>
        <a:p>
          <a:endParaRPr lang="it-IT"/>
        </a:p>
      </dgm:t>
    </dgm:pt>
    <dgm:pt modelId="{FD5D0200-F1C3-4D0A-AADC-80B0882C81F7}" type="sibTrans" cxnId="{EB662DC5-B4AA-45DF-9BC1-8A5F5E8D0452}">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92570">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2233D280-B6C1-4677-8B02-A13B083AFEA4}" type="presOf" srcId="{B1B31B3A-A5A9-48FD-9C65-AC58122F7691}" destId="{2713CE90-6806-4F21-B079-21595F5C013C}" srcOrd="0" destOrd="0" presId="urn:microsoft.com/office/officeart/2005/8/layout/vList2"/>
    <dgm:cxn modelId="{AD5756AE-0AC4-436E-8E40-0E9AEFF2581A}" srcId="{1D4F4CDD-C341-45C5-8B6C-5ADE2E93090D}" destId="{63C46EAF-FA3A-4F95-ABEE-D6151D82090B}" srcOrd="0" destOrd="0" parTransId="{AC30004F-DD20-4994-9BD2-3EE1C6F7C2C0}" sibTransId="{A2ADCDE8-9F62-45C8-B5A9-70523B2BAB11}"/>
    <dgm:cxn modelId="{F79FB9A0-CA54-41A2-8358-B6814F87B8E3}" srcId="{0ECA49C5-411E-4D29-BCC5-7D7627FC0855}" destId="{AFA950E2-405D-41CC-B3BD-84F7FB04F2A0}" srcOrd="0" destOrd="0" parTransId="{576031E6-4D2F-4C18-B751-81EF4EFC3486}" sibTransId="{6F35B71C-608C-473D-A6E6-1D9AB25195D2}"/>
    <dgm:cxn modelId="{5BF608E9-80B3-4075-9BFB-1D8F4747D76A}" srcId="{104EFE5D-E9D8-4247-BC05-26EE315C8ABF}" destId="{B1B31B3A-A5A9-48FD-9C65-AC58122F7691}" srcOrd="0" destOrd="0" parTransId="{D02C13BB-7ADE-4189-97D6-70BD532AEBF1}" sibTransId="{10D35CDE-73E1-4DE3-866A-0A955B07E92D}"/>
    <dgm:cxn modelId="{4338A5EA-6FDD-460C-8D28-1E290F0166F0}" type="presOf" srcId="{00F82A18-A973-4922-87BF-BF15F423A100}" destId="{46F2906A-3C9F-4928-B0C9-E75C317C589D}" srcOrd="0" destOrd="1" presId="urn:microsoft.com/office/officeart/2005/8/layout/vList2"/>
    <dgm:cxn modelId="{8A87C41D-6B7C-4DF5-9CAF-D03A8663EE4B}" type="presOf" srcId="{B4C31928-AEE8-4764-8B2B-4F3F0B0167E8}" destId="{31A7D350-8C75-4255-A3E6-793F60F05FFA}" srcOrd="0" destOrd="2" presId="urn:microsoft.com/office/officeart/2005/8/layout/vList2"/>
    <dgm:cxn modelId="{E9505B1B-61B4-42D8-A15E-55902D441748}" type="presOf" srcId="{0ECA49C5-411E-4D29-BCC5-7D7627FC0855}" destId="{9474C58E-CB8A-4F28-A69B-29E545B0D3A0}" srcOrd="0" destOrd="0" presId="urn:microsoft.com/office/officeart/2005/8/layout/vList2"/>
    <dgm:cxn modelId="{EB662DC5-B4AA-45DF-9BC1-8A5F5E8D0452}" srcId="{1D4F4CDD-C341-45C5-8B6C-5ADE2E93090D}" destId="{00F82A18-A973-4922-87BF-BF15F423A100}" srcOrd="1" destOrd="0" parTransId="{CE02B66F-DDDD-48AE-A0F6-7EF4A267DE40}" sibTransId="{FD5D0200-F1C3-4D0A-AADC-80B0882C81F7}"/>
    <dgm:cxn modelId="{7C115948-93E7-4026-BEE1-E4738A3A3E4A}" srcId="{F93BFA0E-4D74-4682-94C0-F4089310F3F6}" destId="{104EFE5D-E9D8-4247-BC05-26EE315C8ABF}" srcOrd="0" destOrd="0" parTransId="{42634B00-46EB-40FA-AD44-E0BA8A3864D2}" sibTransId="{1CD99240-ADA4-4B7C-BD1F-77558A05D416}"/>
    <dgm:cxn modelId="{FD2885D8-EEAB-47FC-8A01-2606DA990576}" srcId="{0ECA49C5-411E-4D29-BCC5-7D7627FC0855}" destId="{B4C31928-AEE8-4764-8B2B-4F3F0B0167E8}" srcOrd="2" destOrd="0" parTransId="{6BF92F7F-2A99-45ED-94C9-46177A0DFFF7}" sibTransId="{6B2E5AD7-0783-4F1D-9859-3C9CAD7B27D2}"/>
    <dgm:cxn modelId="{4DC2CB29-EDCF-461F-A115-C27E1DE10FB6}" type="presOf" srcId="{F93BFA0E-4D74-4682-94C0-F4089310F3F6}" destId="{E1536507-0253-423F-9355-5AE124CA5C7B}" srcOrd="0" destOrd="0" presId="urn:microsoft.com/office/officeart/2005/8/layout/vList2"/>
    <dgm:cxn modelId="{571EEDFE-7969-457C-9698-1EB01CDA6F14}" type="presOf" srcId="{104EFE5D-E9D8-4247-BC05-26EE315C8ABF}" destId="{C87FF887-5B7A-49CD-8180-E8228645DC21}" srcOrd="0" destOrd="0"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E53B8C11-4175-4DDA-84EC-2893F9F58FC5}" type="presOf" srcId="{1D4F4CDD-C341-45C5-8B6C-5ADE2E93090D}" destId="{EA846327-5889-4915-8570-48D84DB22987}" srcOrd="0" destOrd="0" presId="urn:microsoft.com/office/officeart/2005/8/layout/vList2"/>
    <dgm:cxn modelId="{2DA6BEB6-41AA-4EB2-804D-504BDCDA8CD9}" srcId="{F93BFA0E-4D74-4682-94C0-F4089310F3F6}" destId="{0ECA49C5-411E-4D29-BCC5-7D7627FC0855}" srcOrd="1" destOrd="0" parTransId="{58C322EF-8A7A-432B-BAFB-A5DBFF3F5BD1}" sibTransId="{D0DCD30E-49E7-4751-88C7-7D4723182000}"/>
    <dgm:cxn modelId="{1228B467-500D-4412-918C-D3D9A287D061}" type="presOf" srcId="{EA4D7845-DE61-4A0E-B1B4-35BCC470E97D}" destId="{31A7D350-8C75-4255-A3E6-793F60F05FFA}" srcOrd="0" destOrd="1" presId="urn:microsoft.com/office/officeart/2005/8/layout/vList2"/>
    <dgm:cxn modelId="{EEF2DCD9-5664-44AA-959B-75B63151351E}" type="presOf" srcId="{AFA950E2-405D-41CC-B3BD-84F7FB04F2A0}" destId="{31A7D350-8C75-4255-A3E6-793F60F05FFA}" srcOrd="0" destOrd="0" presId="urn:microsoft.com/office/officeart/2005/8/layout/vList2"/>
    <dgm:cxn modelId="{94CA3818-C7D5-41B0-BE86-D86ECB3FA049}" type="presOf" srcId="{63C46EAF-FA3A-4F95-ABEE-D6151D82090B}" destId="{46F2906A-3C9F-4928-B0C9-E75C317C589D}" srcOrd="0" destOrd="0" presId="urn:microsoft.com/office/officeart/2005/8/layout/vList2"/>
    <dgm:cxn modelId="{D6150291-A816-4CF9-81AB-B458A438B672}" srcId="{0ECA49C5-411E-4D29-BCC5-7D7627FC0855}" destId="{EA4D7845-DE61-4A0E-B1B4-35BCC470E97D}" srcOrd="1" destOrd="0" parTransId="{278A4466-69D5-4CCE-881F-8D810CD1164F}" sibTransId="{46D12079-A3F4-4171-9231-7BD2A74518A6}"/>
    <dgm:cxn modelId="{D76A0F15-2A3F-4EF6-ACDD-5CF18F7384D9}" type="presParOf" srcId="{E1536507-0253-423F-9355-5AE124CA5C7B}" destId="{C87FF887-5B7A-49CD-8180-E8228645DC21}" srcOrd="0" destOrd="0" presId="urn:microsoft.com/office/officeart/2005/8/layout/vList2"/>
    <dgm:cxn modelId="{BDB5A26E-4614-42AF-81BD-005B30D9BB60}" type="presParOf" srcId="{E1536507-0253-423F-9355-5AE124CA5C7B}" destId="{2713CE90-6806-4F21-B079-21595F5C013C}" srcOrd="1" destOrd="0" presId="urn:microsoft.com/office/officeart/2005/8/layout/vList2"/>
    <dgm:cxn modelId="{29BFE31D-1142-4D62-9597-5AE29783FDB2}" type="presParOf" srcId="{E1536507-0253-423F-9355-5AE124CA5C7B}" destId="{9474C58E-CB8A-4F28-A69B-29E545B0D3A0}" srcOrd="2" destOrd="0" presId="urn:microsoft.com/office/officeart/2005/8/layout/vList2"/>
    <dgm:cxn modelId="{A21113CF-A564-4EED-8E29-C4E0B8B58A1D}" type="presParOf" srcId="{E1536507-0253-423F-9355-5AE124CA5C7B}" destId="{31A7D350-8C75-4255-A3E6-793F60F05FFA}" srcOrd="3" destOrd="0" presId="urn:microsoft.com/office/officeart/2005/8/layout/vList2"/>
    <dgm:cxn modelId="{20A182EB-429B-4B40-A8AD-434570E9CFEC}" type="presParOf" srcId="{E1536507-0253-423F-9355-5AE124CA5C7B}" destId="{EA846327-5889-4915-8570-48D84DB22987}" srcOrd="4" destOrd="0" presId="urn:microsoft.com/office/officeart/2005/8/layout/vList2"/>
    <dgm:cxn modelId="{3160102C-E5BB-4974-A5A6-ECEC8C2A7208}"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smtClean="0"/>
            <a:t>Trasporto</a:t>
          </a:r>
          <a:r>
            <a:rPr lang="it-IT" baseline="0" smtClean="0"/>
            <a:t> aereo</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Servizi</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Bilancio ordinario</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00F82A18-A973-4922-87BF-BF15F423A100}">
      <dgm:prSet/>
      <dgm:spPr/>
      <dgm:t>
        <a:bodyPr/>
        <a:lstStyle/>
        <a:p>
          <a:r>
            <a:rPr lang="it-IT" dirty="0" smtClean="0"/>
            <a:t>Criteri di liquidazione</a:t>
          </a:r>
          <a:endParaRPr lang="it-IT" dirty="0"/>
        </a:p>
      </dgm:t>
    </dgm:pt>
    <dgm:pt modelId="{CE02B66F-DDDD-48AE-A0F6-7EF4A267DE40}" type="parTrans" cxnId="{EB662DC5-B4AA-45DF-9BC1-8A5F5E8D0452}">
      <dgm:prSet/>
      <dgm:spPr/>
      <dgm:t>
        <a:bodyPr/>
        <a:lstStyle/>
        <a:p>
          <a:endParaRPr lang="it-IT"/>
        </a:p>
      </dgm:t>
    </dgm:pt>
    <dgm:pt modelId="{FD5D0200-F1C3-4D0A-AADC-80B0882C81F7}" type="sibTrans" cxnId="{EB662DC5-B4AA-45DF-9BC1-8A5F5E8D0452}">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92570">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009193BB-1AD3-4624-A584-875DA988DAF8}" type="presOf" srcId="{B1B31B3A-A5A9-48FD-9C65-AC58122F7691}" destId="{2713CE90-6806-4F21-B079-21595F5C013C}" srcOrd="0" destOrd="0" presId="urn:microsoft.com/office/officeart/2005/8/layout/vList2"/>
    <dgm:cxn modelId="{5BF608E9-80B3-4075-9BFB-1D8F4747D76A}" srcId="{104EFE5D-E9D8-4247-BC05-26EE315C8ABF}" destId="{B1B31B3A-A5A9-48FD-9C65-AC58122F7691}" srcOrd="0" destOrd="0" parTransId="{D02C13BB-7ADE-4189-97D6-70BD532AEBF1}" sibTransId="{10D35CDE-73E1-4DE3-866A-0A955B07E92D}"/>
    <dgm:cxn modelId="{A9ACFFB9-A6F8-492F-9A77-AB4194A4924F}" type="presOf" srcId="{104EFE5D-E9D8-4247-BC05-26EE315C8ABF}" destId="{C87FF887-5B7A-49CD-8180-E8228645DC21}" srcOrd="0" destOrd="0" presId="urn:microsoft.com/office/officeart/2005/8/layout/vList2"/>
    <dgm:cxn modelId="{B732EA0D-70DA-400D-93EC-F0E60AAD48E6}" type="presOf" srcId="{B4C31928-AEE8-4764-8B2B-4F3F0B0167E8}" destId="{31A7D350-8C75-4255-A3E6-793F60F05FFA}" srcOrd="0" destOrd="2" presId="urn:microsoft.com/office/officeart/2005/8/layout/vList2"/>
    <dgm:cxn modelId="{7C115948-93E7-4026-BEE1-E4738A3A3E4A}" srcId="{F93BFA0E-4D74-4682-94C0-F4089310F3F6}" destId="{104EFE5D-E9D8-4247-BC05-26EE315C8ABF}" srcOrd="0" destOrd="0" parTransId="{42634B00-46EB-40FA-AD44-E0BA8A3864D2}" sibTransId="{1CD99240-ADA4-4B7C-BD1F-77558A05D416}"/>
    <dgm:cxn modelId="{B1FA8883-CAEE-45B1-A193-35D05BA6DE06}" type="presOf" srcId="{AFA950E2-405D-41CC-B3BD-84F7FB04F2A0}" destId="{31A7D350-8C75-4255-A3E6-793F60F05FFA}" srcOrd="0" destOrd="0" presId="urn:microsoft.com/office/officeart/2005/8/layout/vList2"/>
    <dgm:cxn modelId="{47454A6A-3C4E-4D71-AB55-9DF1C58476EF}" type="presOf" srcId="{00F82A18-A973-4922-87BF-BF15F423A100}" destId="{46F2906A-3C9F-4928-B0C9-E75C317C589D}" srcOrd="0" destOrd="1" presId="urn:microsoft.com/office/officeart/2005/8/layout/vList2"/>
    <dgm:cxn modelId="{EB662DC5-B4AA-45DF-9BC1-8A5F5E8D0452}" srcId="{1D4F4CDD-C341-45C5-8B6C-5ADE2E93090D}" destId="{00F82A18-A973-4922-87BF-BF15F423A100}" srcOrd="1" destOrd="0" parTransId="{CE02B66F-DDDD-48AE-A0F6-7EF4A267DE40}" sibTransId="{FD5D0200-F1C3-4D0A-AADC-80B0882C81F7}"/>
    <dgm:cxn modelId="{51C39531-BACA-4FDE-9739-516B0C8B4A7A}" type="presOf" srcId="{EA4D7845-DE61-4A0E-B1B4-35BCC470E97D}" destId="{31A7D350-8C75-4255-A3E6-793F60F05FFA}" srcOrd="0" destOrd="1" presId="urn:microsoft.com/office/officeart/2005/8/layout/vList2"/>
    <dgm:cxn modelId="{D6150291-A816-4CF9-81AB-B458A438B672}" srcId="{0ECA49C5-411E-4D29-BCC5-7D7627FC0855}" destId="{EA4D7845-DE61-4A0E-B1B4-35BCC470E97D}" srcOrd="1" destOrd="0" parTransId="{278A4466-69D5-4CCE-881F-8D810CD1164F}" sibTransId="{46D12079-A3F4-4171-9231-7BD2A74518A6}"/>
    <dgm:cxn modelId="{2DA6BEB6-41AA-4EB2-804D-504BDCDA8CD9}" srcId="{F93BFA0E-4D74-4682-94C0-F4089310F3F6}" destId="{0ECA49C5-411E-4D29-BCC5-7D7627FC0855}" srcOrd="1" destOrd="0" parTransId="{58C322EF-8A7A-432B-BAFB-A5DBFF3F5BD1}" sibTransId="{D0DCD30E-49E7-4751-88C7-7D4723182000}"/>
    <dgm:cxn modelId="{FD2885D8-EEAB-47FC-8A01-2606DA990576}" srcId="{0ECA49C5-411E-4D29-BCC5-7D7627FC0855}" destId="{B4C31928-AEE8-4764-8B2B-4F3F0B0167E8}" srcOrd="2" destOrd="0" parTransId="{6BF92F7F-2A99-45ED-94C9-46177A0DFFF7}" sibTransId="{6B2E5AD7-0783-4F1D-9859-3C9CAD7B27D2}"/>
    <dgm:cxn modelId="{2F9A6E2E-19D3-4C67-A256-CD2F6FDBC553}" type="presOf" srcId="{0ECA49C5-411E-4D29-BCC5-7D7627FC0855}" destId="{9474C58E-CB8A-4F28-A69B-29E545B0D3A0}" srcOrd="0" destOrd="0" presId="urn:microsoft.com/office/officeart/2005/8/layout/vList2"/>
    <dgm:cxn modelId="{189286F9-D0EE-46D1-A2A7-3A4D27BC867E}" type="presOf" srcId="{F93BFA0E-4D74-4682-94C0-F4089310F3F6}" destId="{E1536507-0253-423F-9355-5AE124CA5C7B}" srcOrd="0" destOrd="0"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D0CF9867-1064-423A-9078-BEC12BE67F64}" type="presOf" srcId="{63C46EAF-FA3A-4F95-ABEE-D6151D82090B}" destId="{46F2906A-3C9F-4928-B0C9-E75C317C589D}" srcOrd="0" destOrd="0" presId="urn:microsoft.com/office/officeart/2005/8/layout/vList2"/>
    <dgm:cxn modelId="{428C2450-5597-4431-B8AD-57066540C1D5}" type="presOf" srcId="{1D4F4CDD-C341-45C5-8B6C-5ADE2E93090D}" destId="{EA846327-5889-4915-8570-48D84DB22987}" srcOrd="0" destOrd="0" presId="urn:microsoft.com/office/officeart/2005/8/layout/vList2"/>
    <dgm:cxn modelId="{F79FB9A0-CA54-41A2-8358-B6814F87B8E3}" srcId="{0ECA49C5-411E-4D29-BCC5-7D7627FC0855}" destId="{AFA950E2-405D-41CC-B3BD-84F7FB04F2A0}" srcOrd="0" destOrd="0" parTransId="{576031E6-4D2F-4C18-B751-81EF4EFC3486}" sibTransId="{6F35B71C-608C-473D-A6E6-1D9AB25195D2}"/>
    <dgm:cxn modelId="{AD5756AE-0AC4-436E-8E40-0E9AEFF2581A}" srcId="{1D4F4CDD-C341-45C5-8B6C-5ADE2E93090D}" destId="{63C46EAF-FA3A-4F95-ABEE-D6151D82090B}" srcOrd="0" destOrd="0" parTransId="{AC30004F-DD20-4994-9BD2-3EE1C6F7C2C0}" sibTransId="{A2ADCDE8-9F62-45C8-B5A9-70523B2BAB11}"/>
    <dgm:cxn modelId="{DA8C8F6B-71B9-4ADB-84D9-4F1F0804D0D3}" type="presParOf" srcId="{E1536507-0253-423F-9355-5AE124CA5C7B}" destId="{C87FF887-5B7A-49CD-8180-E8228645DC21}" srcOrd="0" destOrd="0" presId="urn:microsoft.com/office/officeart/2005/8/layout/vList2"/>
    <dgm:cxn modelId="{28665221-73F9-456E-A11D-B82936B4F349}" type="presParOf" srcId="{E1536507-0253-423F-9355-5AE124CA5C7B}" destId="{2713CE90-6806-4F21-B079-21595F5C013C}" srcOrd="1" destOrd="0" presId="urn:microsoft.com/office/officeart/2005/8/layout/vList2"/>
    <dgm:cxn modelId="{0A8C5A75-7052-4B59-A64C-938800CD8216}" type="presParOf" srcId="{E1536507-0253-423F-9355-5AE124CA5C7B}" destId="{9474C58E-CB8A-4F28-A69B-29E545B0D3A0}" srcOrd="2" destOrd="0" presId="urn:microsoft.com/office/officeart/2005/8/layout/vList2"/>
    <dgm:cxn modelId="{838E6672-41C8-47E7-9804-3DE0A99BFFC6}" type="presParOf" srcId="{E1536507-0253-423F-9355-5AE124CA5C7B}" destId="{31A7D350-8C75-4255-A3E6-793F60F05FFA}" srcOrd="3" destOrd="0" presId="urn:microsoft.com/office/officeart/2005/8/layout/vList2"/>
    <dgm:cxn modelId="{4A5FB527-1A2A-4AC8-B9BF-1669D1D11936}" type="presParOf" srcId="{E1536507-0253-423F-9355-5AE124CA5C7B}" destId="{EA846327-5889-4915-8570-48D84DB22987}" srcOrd="4" destOrd="0" presId="urn:microsoft.com/office/officeart/2005/8/layout/vList2"/>
    <dgm:cxn modelId="{6124B674-0D56-475F-AB57-E5B5E30D2DB4}"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3BFA0E-4D74-4682-94C0-F4089310F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ECA49C5-411E-4D29-BCC5-7D7627FC0855}">
      <dgm:prSet phldrT="[Testo]"/>
      <dgm:spPr/>
      <dgm:t>
        <a:bodyPr/>
        <a:lstStyle/>
        <a:p>
          <a:r>
            <a:rPr lang="it-IT" dirty="0" smtClean="0"/>
            <a:t>Attività svolta nel dettaglio</a:t>
          </a:r>
          <a:endParaRPr lang="it-IT" dirty="0"/>
        </a:p>
      </dgm:t>
    </dgm:pt>
    <dgm:pt modelId="{58C322EF-8A7A-432B-BAFB-A5DBFF3F5BD1}" type="parTrans" cxnId="{2DA6BEB6-41AA-4EB2-804D-504BDCDA8CD9}">
      <dgm:prSet/>
      <dgm:spPr/>
      <dgm:t>
        <a:bodyPr/>
        <a:lstStyle/>
        <a:p>
          <a:endParaRPr lang="it-IT"/>
        </a:p>
      </dgm:t>
    </dgm:pt>
    <dgm:pt modelId="{D0DCD30E-49E7-4751-88C7-7D4723182000}" type="sibTrans" cxnId="{2DA6BEB6-41AA-4EB2-804D-504BDCDA8CD9}">
      <dgm:prSet/>
      <dgm:spPr/>
      <dgm:t>
        <a:bodyPr/>
        <a:lstStyle/>
        <a:p>
          <a:endParaRPr lang="it-IT"/>
        </a:p>
      </dgm:t>
    </dgm:pt>
    <dgm:pt modelId="{AFA950E2-405D-41CC-B3BD-84F7FB04F2A0}">
      <dgm:prSet phldrT="[Testo]"/>
      <dgm:spPr/>
      <dgm:t>
        <a:bodyPr/>
        <a:lstStyle/>
        <a:p>
          <a:r>
            <a:rPr lang="it-IT" dirty="0" smtClean="0"/>
            <a:t>Costruzione e commercio di prefabbricati per situazioni di emergenza</a:t>
          </a:r>
          <a:endParaRPr lang="it-IT" dirty="0"/>
        </a:p>
      </dgm:t>
    </dgm:pt>
    <dgm:pt modelId="{576031E6-4D2F-4C18-B751-81EF4EFC3486}" type="parTrans" cxnId="{F79FB9A0-CA54-41A2-8358-B6814F87B8E3}">
      <dgm:prSet/>
      <dgm:spPr/>
      <dgm:t>
        <a:bodyPr/>
        <a:lstStyle/>
        <a:p>
          <a:endParaRPr lang="it-IT"/>
        </a:p>
      </dgm:t>
    </dgm:pt>
    <dgm:pt modelId="{6F35B71C-608C-473D-A6E6-1D9AB25195D2}" type="sibTrans" cxnId="{F79FB9A0-CA54-41A2-8358-B6814F87B8E3}">
      <dgm:prSet/>
      <dgm:spPr/>
      <dgm:t>
        <a:bodyPr/>
        <a:lstStyle/>
        <a:p>
          <a:endParaRPr lang="it-IT"/>
        </a:p>
      </dgm:t>
    </dgm:pt>
    <dgm:pt modelId="{B1B31B3A-A5A9-48FD-9C65-AC58122F7691}">
      <dgm:prSet phldrT="[Testo]"/>
      <dgm:spPr/>
      <dgm:t>
        <a:bodyPr/>
        <a:lstStyle/>
        <a:p>
          <a:r>
            <a:rPr lang="it-IT" dirty="0" smtClean="0"/>
            <a:t>Produzione e commercio</a:t>
          </a:r>
          <a:endParaRPr lang="it-IT" dirty="0"/>
        </a:p>
      </dgm:t>
    </dgm:pt>
    <dgm:pt modelId="{10D35CDE-73E1-4DE3-866A-0A955B07E92D}" type="sibTrans" cxnId="{5BF608E9-80B3-4075-9BFB-1D8F4747D76A}">
      <dgm:prSet/>
      <dgm:spPr/>
      <dgm:t>
        <a:bodyPr/>
        <a:lstStyle/>
        <a:p>
          <a:endParaRPr lang="it-IT"/>
        </a:p>
      </dgm:t>
    </dgm:pt>
    <dgm:pt modelId="{D02C13BB-7ADE-4189-97D6-70BD532AEBF1}" type="parTrans" cxnId="{5BF608E9-80B3-4075-9BFB-1D8F4747D76A}">
      <dgm:prSet/>
      <dgm:spPr/>
      <dgm:t>
        <a:bodyPr/>
        <a:lstStyle/>
        <a:p>
          <a:endParaRPr lang="it-IT"/>
        </a:p>
      </dgm:t>
    </dgm:pt>
    <dgm:pt modelId="{104EFE5D-E9D8-4247-BC05-26EE315C8ABF}">
      <dgm:prSet phldrT="[Testo]"/>
      <dgm:spPr/>
      <dgm:t>
        <a:bodyPr/>
        <a:lstStyle/>
        <a:p>
          <a:r>
            <a:rPr lang="it-IT" dirty="0" smtClean="0"/>
            <a:t>TIPO DI ATTIVITA’</a:t>
          </a:r>
          <a:endParaRPr lang="it-IT" dirty="0"/>
        </a:p>
      </dgm:t>
    </dgm:pt>
    <dgm:pt modelId="{1CD99240-ADA4-4B7C-BD1F-77558A05D416}" type="sibTrans" cxnId="{7C115948-93E7-4026-BEE1-E4738A3A3E4A}">
      <dgm:prSet/>
      <dgm:spPr/>
      <dgm:t>
        <a:bodyPr/>
        <a:lstStyle/>
        <a:p>
          <a:endParaRPr lang="it-IT"/>
        </a:p>
      </dgm:t>
    </dgm:pt>
    <dgm:pt modelId="{42634B00-46EB-40FA-AD44-E0BA8A3864D2}" type="parTrans" cxnId="{7C115948-93E7-4026-BEE1-E4738A3A3E4A}">
      <dgm:prSet/>
      <dgm:spPr/>
      <dgm:t>
        <a:bodyPr/>
        <a:lstStyle/>
        <a:p>
          <a:endParaRPr lang="it-IT"/>
        </a:p>
      </dgm:t>
    </dgm:pt>
    <dgm:pt modelId="{B4C31928-AEE8-4764-8B2B-4F3F0B0167E8}">
      <dgm:prSet phldrT="[Testo]"/>
      <dgm:spPr/>
      <dgm:t>
        <a:bodyPr/>
        <a:lstStyle/>
        <a:p>
          <a:endParaRPr lang="it-IT" dirty="0"/>
        </a:p>
      </dgm:t>
    </dgm:pt>
    <dgm:pt modelId="{6BF92F7F-2A99-45ED-94C9-46177A0DFFF7}" type="parTrans" cxnId="{FD2885D8-EEAB-47FC-8A01-2606DA990576}">
      <dgm:prSet/>
      <dgm:spPr/>
      <dgm:t>
        <a:bodyPr/>
        <a:lstStyle/>
        <a:p>
          <a:endParaRPr lang="it-IT"/>
        </a:p>
      </dgm:t>
    </dgm:pt>
    <dgm:pt modelId="{6B2E5AD7-0783-4F1D-9859-3C9CAD7B27D2}" type="sibTrans" cxnId="{FD2885D8-EEAB-47FC-8A01-2606DA990576}">
      <dgm:prSet/>
      <dgm:spPr/>
      <dgm:t>
        <a:bodyPr/>
        <a:lstStyle/>
        <a:p>
          <a:endParaRPr lang="it-IT"/>
        </a:p>
      </dgm:t>
    </dgm:pt>
    <dgm:pt modelId="{EA4D7845-DE61-4A0E-B1B4-35BCC470E97D}">
      <dgm:prSet phldrT="[Testo]"/>
      <dgm:spPr/>
      <dgm:t>
        <a:bodyPr/>
        <a:lstStyle/>
        <a:p>
          <a:endParaRPr lang="it-IT" dirty="0"/>
        </a:p>
      </dgm:t>
    </dgm:pt>
    <dgm:pt modelId="{278A4466-69D5-4CCE-881F-8D810CD1164F}" type="parTrans" cxnId="{D6150291-A816-4CF9-81AB-B458A438B672}">
      <dgm:prSet/>
      <dgm:spPr/>
      <dgm:t>
        <a:bodyPr/>
        <a:lstStyle/>
        <a:p>
          <a:endParaRPr lang="it-IT"/>
        </a:p>
      </dgm:t>
    </dgm:pt>
    <dgm:pt modelId="{46D12079-A3F4-4171-9231-7BD2A74518A6}" type="sibTrans" cxnId="{D6150291-A816-4CF9-81AB-B458A438B672}">
      <dgm:prSet/>
      <dgm:spPr/>
      <dgm:t>
        <a:bodyPr/>
        <a:lstStyle/>
        <a:p>
          <a:endParaRPr lang="it-IT"/>
        </a:p>
      </dgm:t>
    </dgm:pt>
    <dgm:pt modelId="{1D4F4CDD-C341-45C5-8B6C-5ADE2E93090D}">
      <dgm:prSet/>
      <dgm:spPr/>
      <dgm:t>
        <a:bodyPr/>
        <a:lstStyle/>
        <a:p>
          <a:r>
            <a:rPr lang="it-IT" dirty="0" smtClean="0"/>
            <a:t>Forma del bilancio e criteri di redazione</a:t>
          </a:r>
          <a:endParaRPr lang="it-IT" dirty="0"/>
        </a:p>
      </dgm:t>
    </dgm:pt>
    <dgm:pt modelId="{A9BDAAF2-A496-4007-88E7-C78F8317D0EC}" type="parTrans" cxnId="{3B0A58D3-B390-4E14-B39F-41DFF271E59C}">
      <dgm:prSet/>
      <dgm:spPr/>
      <dgm:t>
        <a:bodyPr/>
        <a:lstStyle/>
        <a:p>
          <a:endParaRPr lang="it-IT"/>
        </a:p>
      </dgm:t>
    </dgm:pt>
    <dgm:pt modelId="{6A8C16E7-5364-4F00-93E8-2DBB303DECE1}" type="sibTrans" cxnId="{3B0A58D3-B390-4E14-B39F-41DFF271E59C}">
      <dgm:prSet/>
      <dgm:spPr/>
      <dgm:t>
        <a:bodyPr/>
        <a:lstStyle/>
        <a:p>
          <a:endParaRPr lang="it-IT"/>
        </a:p>
      </dgm:t>
    </dgm:pt>
    <dgm:pt modelId="{63C46EAF-FA3A-4F95-ABEE-D6151D82090B}">
      <dgm:prSet/>
      <dgm:spPr/>
      <dgm:t>
        <a:bodyPr/>
        <a:lstStyle/>
        <a:p>
          <a:r>
            <a:rPr lang="it-IT" dirty="0" smtClean="0"/>
            <a:t>Bilancio ordinario</a:t>
          </a:r>
          <a:endParaRPr lang="it-IT" dirty="0"/>
        </a:p>
      </dgm:t>
    </dgm:pt>
    <dgm:pt modelId="{AC30004F-DD20-4994-9BD2-3EE1C6F7C2C0}" type="parTrans" cxnId="{AD5756AE-0AC4-436E-8E40-0E9AEFF2581A}">
      <dgm:prSet/>
      <dgm:spPr/>
      <dgm:t>
        <a:bodyPr/>
        <a:lstStyle/>
        <a:p>
          <a:endParaRPr lang="it-IT"/>
        </a:p>
      </dgm:t>
    </dgm:pt>
    <dgm:pt modelId="{A2ADCDE8-9F62-45C8-B5A9-70523B2BAB11}" type="sibTrans" cxnId="{AD5756AE-0AC4-436E-8E40-0E9AEFF2581A}">
      <dgm:prSet/>
      <dgm:spPr/>
      <dgm:t>
        <a:bodyPr/>
        <a:lstStyle/>
        <a:p>
          <a:endParaRPr lang="it-IT"/>
        </a:p>
      </dgm:t>
    </dgm:pt>
    <dgm:pt modelId="{00F82A18-A973-4922-87BF-BF15F423A100}">
      <dgm:prSet/>
      <dgm:spPr/>
      <dgm:t>
        <a:bodyPr/>
        <a:lstStyle/>
        <a:p>
          <a:r>
            <a:rPr lang="it-IT" dirty="0" smtClean="0"/>
            <a:t>Criterio di continuità</a:t>
          </a:r>
          <a:endParaRPr lang="it-IT" dirty="0"/>
        </a:p>
      </dgm:t>
    </dgm:pt>
    <dgm:pt modelId="{CE02B66F-DDDD-48AE-A0F6-7EF4A267DE40}" type="parTrans" cxnId="{EB662DC5-B4AA-45DF-9BC1-8A5F5E8D0452}">
      <dgm:prSet/>
      <dgm:spPr/>
      <dgm:t>
        <a:bodyPr/>
        <a:lstStyle/>
        <a:p>
          <a:endParaRPr lang="it-IT"/>
        </a:p>
      </dgm:t>
    </dgm:pt>
    <dgm:pt modelId="{FD5D0200-F1C3-4D0A-AADC-80B0882C81F7}" type="sibTrans" cxnId="{EB662DC5-B4AA-45DF-9BC1-8A5F5E8D0452}">
      <dgm:prSet/>
      <dgm:spPr/>
      <dgm:t>
        <a:bodyPr/>
        <a:lstStyle/>
        <a:p>
          <a:endParaRPr lang="it-IT"/>
        </a:p>
      </dgm:t>
    </dgm:pt>
    <dgm:pt modelId="{E1536507-0253-423F-9355-5AE124CA5C7B}" type="pres">
      <dgm:prSet presAssocID="{F93BFA0E-4D74-4682-94C0-F4089310F3F6}" presName="linear" presStyleCnt="0">
        <dgm:presLayoutVars>
          <dgm:animLvl val="lvl"/>
          <dgm:resizeHandles val="exact"/>
        </dgm:presLayoutVars>
      </dgm:prSet>
      <dgm:spPr/>
      <dgm:t>
        <a:bodyPr/>
        <a:lstStyle/>
        <a:p>
          <a:endParaRPr lang="it-IT"/>
        </a:p>
      </dgm:t>
    </dgm:pt>
    <dgm:pt modelId="{C87FF887-5B7A-49CD-8180-E8228645DC21}" type="pres">
      <dgm:prSet presAssocID="{104EFE5D-E9D8-4247-BC05-26EE315C8ABF}" presName="parentText" presStyleLbl="node1" presStyleIdx="0" presStyleCnt="3">
        <dgm:presLayoutVars>
          <dgm:chMax val="0"/>
          <dgm:bulletEnabled val="1"/>
        </dgm:presLayoutVars>
      </dgm:prSet>
      <dgm:spPr/>
      <dgm:t>
        <a:bodyPr/>
        <a:lstStyle/>
        <a:p>
          <a:endParaRPr lang="it-IT"/>
        </a:p>
      </dgm:t>
    </dgm:pt>
    <dgm:pt modelId="{2713CE90-6806-4F21-B079-21595F5C013C}" type="pres">
      <dgm:prSet presAssocID="{104EFE5D-E9D8-4247-BC05-26EE315C8ABF}" presName="childText" presStyleLbl="revTx" presStyleIdx="0" presStyleCnt="3">
        <dgm:presLayoutVars>
          <dgm:bulletEnabled val="1"/>
        </dgm:presLayoutVars>
      </dgm:prSet>
      <dgm:spPr/>
      <dgm:t>
        <a:bodyPr/>
        <a:lstStyle/>
        <a:p>
          <a:endParaRPr lang="it-IT"/>
        </a:p>
      </dgm:t>
    </dgm:pt>
    <dgm:pt modelId="{9474C58E-CB8A-4F28-A69B-29E545B0D3A0}" type="pres">
      <dgm:prSet presAssocID="{0ECA49C5-411E-4D29-BCC5-7D7627FC0855}" presName="parentText" presStyleLbl="node1" presStyleIdx="1" presStyleCnt="3">
        <dgm:presLayoutVars>
          <dgm:chMax val="0"/>
          <dgm:bulletEnabled val="1"/>
        </dgm:presLayoutVars>
      </dgm:prSet>
      <dgm:spPr/>
      <dgm:t>
        <a:bodyPr/>
        <a:lstStyle/>
        <a:p>
          <a:endParaRPr lang="it-IT"/>
        </a:p>
      </dgm:t>
    </dgm:pt>
    <dgm:pt modelId="{31A7D350-8C75-4255-A3E6-793F60F05FFA}" type="pres">
      <dgm:prSet presAssocID="{0ECA49C5-411E-4D29-BCC5-7D7627FC0855}" presName="childText" presStyleLbl="revTx" presStyleIdx="1" presStyleCnt="3">
        <dgm:presLayoutVars>
          <dgm:bulletEnabled val="1"/>
        </dgm:presLayoutVars>
      </dgm:prSet>
      <dgm:spPr>
        <a:prstGeom prst="roundRect">
          <a:avLst/>
        </a:prstGeom>
      </dgm:spPr>
      <dgm:t>
        <a:bodyPr/>
        <a:lstStyle/>
        <a:p>
          <a:endParaRPr lang="it-IT"/>
        </a:p>
      </dgm:t>
    </dgm:pt>
    <dgm:pt modelId="{EA846327-5889-4915-8570-48D84DB22987}" type="pres">
      <dgm:prSet presAssocID="{1D4F4CDD-C341-45C5-8B6C-5ADE2E93090D}" presName="parentText" presStyleLbl="node1" presStyleIdx="2" presStyleCnt="3" custLinFactNeighborX="190" custLinFactNeighborY="-92570">
        <dgm:presLayoutVars>
          <dgm:chMax val="0"/>
          <dgm:bulletEnabled val="1"/>
        </dgm:presLayoutVars>
      </dgm:prSet>
      <dgm:spPr/>
      <dgm:t>
        <a:bodyPr/>
        <a:lstStyle/>
        <a:p>
          <a:endParaRPr lang="it-IT"/>
        </a:p>
      </dgm:t>
    </dgm:pt>
    <dgm:pt modelId="{46F2906A-3C9F-4928-B0C9-E75C317C589D}" type="pres">
      <dgm:prSet presAssocID="{1D4F4CDD-C341-45C5-8B6C-5ADE2E93090D}" presName="childText" presStyleLbl="revTx" presStyleIdx="2" presStyleCnt="3" custLinFactNeighborY="-94609">
        <dgm:presLayoutVars>
          <dgm:bulletEnabled val="1"/>
        </dgm:presLayoutVars>
      </dgm:prSet>
      <dgm:spPr/>
      <dgm:t>
        <a:bodyPr/>
        <a:lstStyle/>
        <a:p>
          <a:endParaRPr lang="it-IT"/>
        </a:p>
      </dgm:t>
    </dgm:pt>
  </dgm:ptLst>
  <dgm:cxnLst>
    <dgm:cxn modelId="{5BF608E9-80B3-4075-9BFB-1D8F4747D76A}" srcId="{104EFE5D-E9D8-4247-BC05-26EE315C8ABF}" destId="{B1B31B3A-A5A9-48FD-9C65-AC58122F7691}" srcOrd="0" destOrd="0" parTransId="{D02C13BB-7ADE-4189-97D6-70BD532AEBF1}" sibTransId="{10D35CDE-73E1-4DE3-866A-0A955B07E92D}"/>
    <dgm:cxn modelId="{7C115948-93E7-4026-BEE1-E4738A3A3E4A}" srcId="{F93BFA0E-4D74-4682-94C0-F4089310F3F6}" destId="{104EFE5D-E9D8-4247-BC05-26EE315C8ABF}" srcOrd="0" destOrd="0" parTransId="{42634B00-46EB-40FA-AD44-E0BA8A3864D2}" sibTransId="{1CD99240-ADA4-4B7C-BD1F-77558A05D416}"/>
    <dgm:cxn modelId="{70D042C6-9883-4117-9CFB-FD682F04A1FC}" type="presOf" srcId="{1D4F4CDD-C341-45C5-8B6C-5ADE2E93090D}" destId="{EA846327-5889-4915-8570-48D84DB22987}" srcOrd="0" destOrd="0" presId="urn:microsoft.com/office/officeart/2005/8/layout/vList2"/>
    <dgm:cxn modelId="{D734CED5-B20D-4A17-ACC4-33909A2E6252}" type="presOf" srcId="{104EFE5D-E9D8-4247-BC05-26EE315C8ABF}" destId="{C87FF887-5B7A-49CD-8180-E8228645DC21}" srcOrd="0" destOrd="0" presId="urn:microsoft.com/office/officeart/2005/8/layout/vList2"/>
    <dgm:cxn modelId="{EB662DC5-B4AA-45DF-9BC1-8A5F5E8D0452}" srcId="{1D4F4CDD-C341-45C5-8B6C-5ADE2E93090D}" destId="{00F82A18-A973-4922-87BF-BF15F423A100}" srcOrd="1" destOrd="0" parTransId="{CE02B66F-DDDD-48AE-A0F6-7EF4A267DE40}" sibTransId="{FD5D0200-F1C3-4D0A-AADC-80B0882C81F7}"/>
    <dgm:cxn modelId="{793C8189-F4E4-438D-A0BA-7817F4D9D144}" type="presOf" srcId="{B4C31928-AEE8-4764-8B2B-4F3F0B0167E8}" destId="{31A7D350-8C75-4255-A3E6-793F60F05FFA}" srcOrd="0" destOrd="2" presId="urn:microsoft.com/office/officeart/2005/8/layout/vList2"/>
    <dgm:cxn modelId="{5C11F8E6-F978-4B93-BF65-3A387BCBC061}" type="presOf" srcId="{63C46EAF-FA3A-4F95-ABEE-D6151D82090B}" destId="{46F2906A-3C9F-4928-B0C9-E75C317C589D}" srcOrd="0" destOrd="0" presId="urn:microsoft.com/office/officeart/2005/8/layout/vList2"/>
    <dgm:cxn modelId="{D6150291-A816-4CF9-81AB-B458A438B672}" srcId="{0ECA49C5-411E-4D29-BCC5-7D7627FC0855}" destId="{EA4D7845-DE61-4A0E-B1B4-35BCC470E97D}" srcOrd="1" destOrd="0" parTransId="{278A4466-69D5-4CCE-881F-8D810CD1164F}" sibTransId="{46D12079-A3F4-4171-9231-7BD2A74518A6}"/>
    <dgm:cxn modelId="{EB970133-A497-46CB-A217-0CB796996860}" type="presOf" srcId="{EA4D7845-DE61-4A0E-B1B4-35BCC470E97D}" destId="{31A7D350-8C75-4255-A3E6-793F60F05FFA}" srcOrd="0" destOrd="1" presId="urn:microsoft.com/office/officeart/2005/8/layout/vList2"/>
    <dgm:cxn modelId="{2DA6BEB6-41AA-4EB2-804D-504BDCDA8CD9}" srcId="{F93BFA0E-4D74-4682-94C0-F4089310F3F6}" destId="{0ECA49C5-411E-4D29-BCC5-7D7627FC0855}" srcOrd="1" destOrd="0" parTransId="{58C322EF-8A7A-432B-BAFB-A5DBFF3F5BD1}" sibTransId="{D0DCD30E-49E7-4751-88C7-7D4723182000}"/>
    <dgm:cxn modelId="{FD2885D8-EEAB-47FC-8A01-2606DA990576}" srcId="{0ECA49C5-411E-4D29-BCC5-7D7627FC0855}" destId="{B4C31928-AEE8-4764-8B2B-4F3F0B0167E8}" srcOrd="2" destOrd="0" parTransId="{6BF92F7F-2A99-45ED-94C9-46177A0DFFF7}" sibTransId="{6B2E5AD7-0783-4F1D-9859-3C9CAD7B27D2}"/>
    <dgm:cxn modelId="{02A3760E-F202-4085-9F00-CA945C35CBCD}" type="presOf" srcId="{0ECA49C5-411E-4D29-BCC5-7D7627FC0855}" destId="{9474C58E-CB8A-4F28-A69B-29E545B0D3A0}" srcOrd="0" destOrd="0" presId="urn:microsoft.com/office/officeart/2005/8/layout/vList2"/>
    <dgm:cxn modelId="{DA8C9A3C-DD83-4740-9350-C349EA2217E2}" type="presOf" srcId="{AFA950E2-405D-41CC-B3BD-84F7FB04F2A0}" destId="{31A7D350-8C75-4255-A3E6-793F60F05FFA}" srcOrd="0" destOrd="0" presId="urn:microsoft.com/office/officeart/2005/8/layout/vList2"/>
    <dgm:cxn modelId="{74DD58A5-ADBF-4FC8-9169-FD3D1EC614FF}" type="presOf" srcId="{B1B31B3A-A5A9-48FD-9C65-AC58122F7691}" destId="{2713CE90-6806-4F21-B079-21595F5C013C}" srcOrd="0" destOrd="0" presId="urn:microsoft.com/office/officeart/2005/8/layout/vList2"/>
    <dgm:cxn modelId="{3B0A58D3-B390-4E14-B39F-41DFF271E59C}" srcId="{F93BFA0E-4D74-4682-94C0-F4089310F3F6}" destId="{1D4F4CDD-C341-45C5-8B6C-5ADE2E93090D}" srcOrd="2" destOrd="0" parTransId="{A9BDAAF2-A496-4007-88E7-C78F8317D0EC}" sibTransId="{6A8C16E7-5364-4F00-93E8-2DBB303DECE1}"/>
    <dgm:cxn modelId="{1CB56DE2-52AB-4F12-8C31-E60D44BEDF02}" type="presOf" srcId="{F93BFA0E-4D74-4682-94C0-F4089310F3F6}" destId="{E1536507-0253-423F-9355-5AE124CA5C7B}" srcOrd="0" destOrd="0" presId="urn:microsoft.com/office/officeart/2005/8/layout/vList2"/>
    <dgm:cxn modelId="{3E621CF1-E6E9-464A-8391-C355440B5074}" type="presOf" srcId="{00F82A18-A973-4922-87BF-BF15F423A100}" destId="{46F2906A-3C9F-4928-B0C9-E75C317C589D}" srcOrd="0" destOrd="1" presId="urn:microsoft.com/office/officeart/2005/8/layout/vList2"/>
    <dgm:cxn modelId="{F79FB9A0-CA54-41A2-8358-B6814F87B8E3}" srcId="{0ECA49C5-411E-4D29-BCC5-7D7627FC0855}" destId="{AFA950E2-405D-41CC-B3BD-84F7FB04F2A0}" srcOrd="0" destOrd="0" parTransId="{576031E6-4D2F-4C18-B751-81EF4EFC3486}" sibTransId="{6F35B71C-608C-473D-A6E6-1D9AB25195D2}"/>
    <dgm:cxn modelId="{AD5756AE-0AC4-436E-8E40-0E9AEFF2581A}" srcId="{1D4F4CDD-C341-45C5-8B6C-5ADE2E93090D}" destId="{63C46EAF-FA3A-4F95-ABEE-D6151D82090B}" srcOrd="0" destOrd="0" parTransId="{AC30004F-DD20-4994-9BD2-3EE1C6F7C2C0}" sibTransId="{A2ADCDE8-9F62-45C8-B5A9-70523B2BAB11}"/>
    <dgm:cxn modelId="{C5F175B3-F6F2-4548-855F-0CB110EC4C8A}" type="presParOf" srcId="{E1536507-0253-423F-9355-5AE124CA5C7B}" destId="{C87FF887-5B7A-49CD-8180-E8228645DC21}" srcOrd="0" destOrd="0" presId="urn:microsoft.com/office/officeart/2005/8/layout/vList2"/>
    <dgm:cxn modelId="{2E518FF7-406C-4C5E-BA31-A87D61380A07}" type="presParOf" srcId="{E1536507-0253-423F-9355-5AE124CA5C7B}" destId="{2713CE90-6806-4F21-B079-21595F5C013C}" srcOrd="1" destOrd="0" presId="urn:microsoft.com/office/officeart/2005/8/layout/vList2"/>
    <dgm:cxn modelId="{60686827-5711-4B4D-9674-BF8E02C129EC}" type="presParOf" srcId="{E1536507-0253-423F-9355-5AE124CA5C7B}" destId="{9474C58E-CB8A-4F28-A69B-29E545B0D3A0}" srcOrd="2" destOrd="0" presId="urn:microsoft.com/office/officeart/2005/8/layout/vList2"/>
    <dgm:cxn modelId="{29A9DF5A-D87D-4D72-849A-DE3944A67953}" type="presParOf" srcId="{E1536507-0253-423F-9355-5AE124CA5C7B}" destId="{31A7D350-8C75-4255-A3E6-793F60F05FFA}" srcOrd="3" destOrd="0" presId="urn:microsoft.com/office/officeart/2005/8/layout/vList2"/>
    <dgm:cxn modelId="{BCFD82C3-04ED-4A18-BB9A-04A00D068BC4}" type="presParOf" srcId="{E1536507-0253-423F-9355-5AE124CA5C7B}" destId="{EA846327-5889-4915-8570-48D84DB22987}" srcOrd="4" destOrd="0" presId="urn:microsoft.com/office/officeart/2005/8/layout/vList2"/>
    <dgm:cxn modelId="{D3DC7664-4653-4EAD-8A61-0DABEA355AB8}" type="presParOf" srcId="{E1536507-0253-423F-9355-5AE124CA5C7B}" destId="{46F2906A-3C9F-4928-B0C9-E75C317C589D}"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F887-5B7A-49CD-8180-E8228645DC21}">
      <dsp:nvSpPr>
        <dsp:cNvPr id="0" name=""/>
        <dsp:cNvSpPr/>
      </dsp:nvSpPr>
      <dsp:spPr>
        <a:xfrm>
          <a:off x="0" y="91183"/>
          <a:ext cx="6624736"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t-IT" sz="2200" kern="1200" dirty="0" smtClean="0"/>
            <a:t>TIPO DI ATTIVITA’</a:t>
          </a:r>
          <a:endParaRPr lang="it-IT" sz="2200" kern="1200" dirty="0"/>
        </a:p>
      </dsp:txBody>
      <dsp:txXfrm>
        <a:off x="25759" y="116942"/>
        <a:ext cx="6573218" cy="476152"/>
      </dsp:txXfrm>
    </dsp:sp>
    <dsp:sp modelId="{2713CE90-6806-4F21-B079-21595F5C013C}">
      <dsp:nvSpPr>
        <dsp:cNvPr id="0" name=""/>
        <dsp:cNvSpPr/>
      </dsp:nvSpPr>
      <dsp:spPr>
        <a:xfrm>
          <a:off x="0" y="618853"/>
          <a:ext cx="6624736"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dirty="0" smtClean="0"/>
            <a:t>Industriale</a:t>
          </a:r>
          <a:endParaRPr lang="it-IT" sz="1700" kern="1200" dirty="0"/>
        </a:p>
        <a:p>
          <a:pPr marL="171450" lvl="1" indent="-171450" algn="l" defTabSz="755650">
            <a:lnSpc>
              <a:spcPct val="90000"/>
            </a:lnSpc>
            <a:spcBef>
              <a:spcPct val="0"/>
            </a:spcBef>
            <a:spcAft>
              <a:spcPct val="20000"/>
            </a:spcAft>
            <a:buChar char="••"/>
          </a:pPr>
          <a:r>
            <a:rPr lang="it-IT" sz="1700" kern="1200" dirty="0" smtClean="0"/>
            <a:t>Commerciale</a:t>
          </a:r>
          <a:endParaRPr lang="it-IT" sz="1700" kern="1200" dirty="0"/>
        </a:p>
        <a:p>
          <a:pPr marL="171450" lvl="1" indent="-171450" algn="l" defTabSz="755650">
            <a:lnSpc>
              <a:spcPct val="90000"/>
            </a:lnSpc>
            <a:spcBef>
              <a:spcPct val="0"/>
            </a:spcBef>
            <a:spcAft>
              <a:spcPct val="20000"/>
            </a:spcAft>
            <a:buChar char="••"/>
          </a:pPr>
          <a:r>
            <a:rPr lang="it-IT" sz="1700" kern="1200" dirty="0" smtClean="0"/>
            <a:t>Immobiliare</a:t>
          </a:r>
          <a:endParaRPr lang="it-IT" sz="1700" kern="1200" dirty="0"/>
        </a:p>
        <a:p>
          <a:pPr marL="171450" lvl="1" indent="-171450" algn="l" defTabSz="755650">
            <a:lnSpc>
              <a:spcPct val="90000"/>
            </a:lnSpc>
            <a:spcBef>
              <a:spcPct val="0"/>
            </a:spcBef>
            <a:spcAft>
              <a:spcPct val="20000"/>
            </a:spcAft>
            <a:buChar char="••"/>
          </a:pPr>
          <a:r>
            <a:rPr lang="it-IT" sz="1700" kern="1200" dirty="0" smtClean="0"/>
            <a:t>Servizi</a:t>
          </a:r>
          <a:endParaRPr lang="it-IT" sz="1700" kern="1200" dirty="0"/>
        </a:p>
      </dsp:txBody>
      <dsp:txXfrm>
        <a:off x="0" y="618853"/>
        <a:ext cx="6624736" cy="1184040"/>
      </dsp:txXfrm>
    </dsp:sp>
    <dsp:sp modelId="{9474C58E-CB8A-4F28-A69B-29E545B0D3A0}">
      <dsp:nvSpPr>
        <dsp:cNvPr id="0" name=""/>
        <dsp:cNvSpPr/>
      </dsp:nvSpPr>
      <dsp:spPr>
        <a:xfrm>
          <a:off x="0" y="1802893"/>
          <a:ext cx="6624736"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t-IT" sz="2200" kern="1200" dirty="0" smtClean="0"/>
            <a:t>Attività svolta nel dettaglio</a:t>
          </a:r>
          <a:endParaRPr lang="it-IT" sz="2200" kern="1200" dirty="0"/>
        </a:p>
      </dsp:txBody>
      <dsp:txXfrm>
        <a:off x="25759" y="1828652"/>
        <a:ext cx="6573218" cy="476152"/>
      </dsp:txXfrm>
    </dsp:sp>
    <dsp:sp modelId="{31A7D350-8C75-4255-A3E6-793F60F05FFA}">
      <dsp:nvSpPr>
        <dsp:cNvPr id="0" name=""/>
        <dsp:cNvSpPr/>
      </dsp:nvSpPr>
      <dsp:spPr>
        <a:xfrm>
          <a:off x="0" y="2330564"/>
          <a:ext cx="6624736" cy="979110"/>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dirty="0" smtClean="0"/>
            <a:t>Da  visura camerale, internet o altre info</a:t>
          </a:r>
          <a:endParaRPr lang="it-IT" sz="1700" kern="1200" dirty="0"/>
        </a:p>
        <a:p>
          <a:pPr marL="171450" lvl="1" indent="-171450" algn="l" defTabSz="755650">
            <a:lnSpc>
              <a:spcPct val="90000"/>
            </a:lnSpc>
            <a:spcBef>
              <a:spcPct val="0"/>
            </a:spcBef>
            <a:spcAft>
              <a:spcPct val="20000"/>
            </a:spcAft>
            <a:buChar char="••"/>
          </a:pPr>
          <a:endParaRPr lang="it-IT" sz="1700" kern="1200" dirty="0"/>
        </a:p>
        <a:p>
          <a:pPr marL="171450" lvl="1" indent="-171450" algn="l" defTabSz="755650">
            <a:lnSpc>
              <a:spcPct val="90000"/>
            </a:lnSpc>
            <a:spcBef>
              <a:spcPct val="0"/>
            </a:spcBef>
            <a:spcAft>
              <a:spcPct val="20000"/>
            </a:spcAft>
            <a:buChar char="••"/>
          </a:pPr>
          <a:endParaRPr lang="it-IT" sz="1700" kern="1200" dirty="0"/>
        </a:p>
      </dsp:txBody>
      <dsp:txXfrm>
        <a:off x="47796" y="2378360"/>
        <a:ext cx="6529144" cy="883518"/>
      </dsp:txXfrm>
    </dsp:sp>
    <dsp:sp modelId="{EA846327-5889-4915-8570-48D84DB22987}">
      <dsp:nvSpPr>
        <dsp:cNvPr id="0" name=""/>
        <dsp:cNvSpPr/>
      </dsp:nvSpPr>
      <dsp:spPr>
        <a:xfrm>
          <a:off x="0" y="2808315"/>
          <a:ext cx="6624736"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t-IT" sz="2200" kern="1200" dirty="0" smtClean="0"/>
            <a:t>Forma del bilancio e criteri di redazione</a:t>
          </a:r>
          <a:endParaRPr lang="it-IT" sz="2200" kern="1200" dirty="0"/>
        </a:p>
      </dsp:txBody>
      <dsp:txXfrm>
        <a:off x="25759" y="2834074"/>
        <a:ext cx="6573218" cy="476152"/>
      </dsp:txXfrm>
    </dsp:sp>
    <dsp:sp modelId="{46F2906A-3C9F-4928-B0C9-E75C317C589D}">
      <dsp:nvSpPr>
        <dsp:cNvPr id="0" name=""/>
        <dsp:cNvSpPr/>
      </dsp:nvSpPr>
      <dsp:spPr>
        <a:xfrm>
          <a:off x="0" y="3338120"/>
          <a:ext cx="6624736"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it-IT" sz="1700" kern="1200" dirty="0" smtClean="0"/>
            <a:t>Criteri di formazione (abbreviato, ordinario, </a:t>
          </a:r>
          <a:r>
            <a:rPr lang="it-IT" sz="1700" kern="1200" dirty="0" err="1" smtClean="0"/>
            <a:t>supersemplificato</a:t>
          </a:r>
          <a:r>
            <a:rPr lang="it-IT" sz="1700" kern="1200" dirty="0" smtClean="0"/>
            <a:t>)</a:t>
          </a:r>
          <a:endParaRPr lang="it-IT" sz="1700" kern="1200" dirty="0"/>
        </a:p>
        <a:p>
          <a:pPr marL="171450" lvl="1" indent="-171450" algn="l" defTabSz="755650">
            <a:lnSpc>
              <a:spcPct val="90000"/>
            </a:lnSpc>
            <a:spcBef>
              <a:spcPct val="0"/>
            </a:spcBef>
            <a:spcAft>
              <a:spcPct val="20000"/>
            </a:spcAft>
            <a:buChar char="••"/>
          </a:pPr>
          <a:r>
            <a:rPr lang="it-IT" sz="1700" kern="1200" dirty="0" smtClean="0"/>
            <a:t>Principi contabili adottati (per società in ordinario)</a:t>
          </a:r>
          <a:endParaRPr lang="it-IT" sz="1700" kern="1200" dirty="0"/>
        </a:p>
        <a:p>
          <a:pPr marL="171450" lvl="1" indent="-171450" algn="l" defTabSz="755650">
            <a:lnSpc>
              <a:spcPct val="90000"/>
            </a:lnSpc>
            <a:spcBef>
              <a:spcPct val="0"/>
            </a:spcBef>
            <a:spcAft>
              <a:spcPct val="20000"/>
            </a:spcAft>
            <a:buChar char="••"/>
          </a:pPr>
          <a:r>
            <a:rPr lang="it-IT" sz="1700" kern="1200" dirty="0" smtClean="0"/>
            <a:t>Criteri di valutazione (continuità o liquidazione)</a:t>
          </a:r>
          <a:endParaRPr lang="it-IT" sz="1700" kern="1200" dirty="0"/>
        </a:p>
        <a:p>
          <a:pPr marL="171450" lvl="1" indent="-171450" algn="l" defTabSz="755650">
            <a:lnSpc>
              <a:spcPct val="90000"/>
            </a:lnSpc>
            <a:spcBef>
              <a:spcPct val="0"/>
            </a:spcBef>
            <a:spcAft>
              <a:spcPct val="20000"/>
            </a:spcAft>
            <a:buChar char="••"/>
          </a:pPr>
          <a:r>
            <a:rPr lang="it-IT" sz="1700" kern="1200" dirty="0" smtClean="0"/>
            <a:t>Eventuali deroghe 2423 co. 5 cc</a:t>
          </a:r>
          <a:endParaRPr lang="it-IT" sz="1700" kern="1200" dirty="0"/>
        </a:p>
      </dsp:txBody>
      <dsp:txXfrm>
        <a:off x="0" y="3338120"/>
        <a:ext cx="6624736" cy="1184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F887-5B7A-49CD-8180-E8228645DC21}">
      <dsp:nvSpPr>
        <dsp:cNvPr id="0" name=""/>
        <dsp:cNvSpPr/>
      </dsp:nvSpPr>
      <dsp:spPr>
        <a:xfrm>
          <a:off x="0" y="34697"/>
          <a:ext cx="6624736"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it-IT" sz="2900" kern="1200" dirty="0" smtClean="0"/>
            <a:t>TIPO DI ATTIVITA’</a:t>
          </a:r>
          <a:endParaRPr lang="it-IT" sz="2900" kern="1200" dirty="0"/>
        </a:p>
      </dsp:txBody>
      <dsp:txXfrm>
        <a:off x="33955" y="68652"/>
        <a:ext cx="6556826" cy="627655"/>
      </dsp:txXfrm>
    </dsp:sp>
    <dsp:sp modelId="{2713CE90-6806-4F21-B079-21595F5C013C}">
      <dsp:nvSpPr>
        <dsp:cNvPr id="0" name=""/>
        <dsp:cNvSpPr/>
      </dsp:nvSpPr>
      <dsp:spPr>
        <a:xfrm>
          <a:off x="0" y="730262"/>
          <a:ext cx="6624736"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Servizi</a:t>
          </a:r>
          <a:endParaRPr lang="it-IT" sz="2300" kern="1200" dirty="0"/>
        </a:p>
      </dsp:txBody>
      <dsp:txXfrm>
        <a:off x="0" y="730262"/>
        <a:ext cx="6624736" cy="480240"/>
      </dsp:txXfrm>
    </dsp:sp>
    <dsp:sp modelId="{9474C58E-CB8A-4F28-A69B-29E545B0D3A0}">
      <dsp:nvSpPr>
        <dsp:cNvPr id="0" name=""/>
        <dsp:cNvSpPr/>
      </dsp:nvSpPr>
      <dsp:spPr>
        <a:xfrm>
          <a:off x="0" y="1210502"/>
          <a:ext cx="6624736"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it-IT" sz="2900" kern="1200" dirty="0" smtClean="0"/>
            <a:t>Attività svolta nel dettaglio</a:t>
          </a:r>
          <a:endParaRPr lang="it-IT" sz="2900" kern="1200" dirty="0"/>
        </a:p>
      </dsp:txBody>
      <dsp:txXfrm>
        <a:off x="33955" y="1244457"/>
        <a:ext cx="6556826" cy="627655"/>
      </dsp:txXfrm>
    </dsp:sp>
    <dsp:sp modelId="{31A7D350-8C75-4255-A3E6-793F60F05FFA}">
      <dsp:nvSpPr>
        <dsp:cNvPr id="0" name=""/>
        <dsp:cNvSpPr/>
      </dsp:nvSpPr>
      <dsp:spPr>
        <a:xfrm>
          <a:off x="0" y="1906067"/>
          <a:ext cx="6624736" cy="1680840"/>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Elaborazioni statistiche per studi clinico/farmaceutici</a:t>
          </a:r>
          <a:endParaRPr lang="it-IT" sz="2300" kern="1200" dirty="0"/>
        </a:p>
        <a:p>
          <a:pPr marL="228600" lvl="1" indent="-228600" algn="l" defTabSz="1022350">
            <a:lnSpc>
              <a:spcPct val="90000"/>
            </a:lnSpc>
            <a:spcBef>
              <a:spcPct val="0"/>
            </a:spcBef>
            <a:spcAft>
              <a:spcPct val="20000"/>
            </a:spcAft>
            <a:buChar char="••"/>
          </a:pPr>
          <a:endParaRPr lang="it-IT" sz="2300" kern="1200" dirty="0"/>
        </a:p>
        <a:p>
          <a:pPr marL="228600" lvl="1" indent="-228600" algn="l" defTabSz="1022350">
            <a:lnSpc>
              <a:spcPct val="90000"/>
            </a:lnSpc>
            <a:spcBef>
              <a:spcPct val="0"/>
            </a:spcBef>
            <a:spcAft>
              <a:spcPct val="20000"/>
            </a:spcAft>
            <a:buChar char="••"/>
          </a:pPr>
          <a:endParaRPr lang="it-IT" sz="2300" kern="1200" dirty="0"/>
        </a:p>
      </dsp:txBody>
      <dsp:txXfrm>
        <a:off x="82052" y="1988119"/>
        <a:ext cx="6460632" cy="1516736"/>
      </dsp:txXfrm>
    </dsp:sp>
    <dsp:sp modelId="{EA846327-5889-4915-8570-48D84DB22987}">
      <dsp:nvSpPr>
        <dsp:cNvPr id="0" name=""/>
        <dsp:cNvSpPr/>
      </dsp:nvSpPr>
      <dsp:spPr>
        <a:xfrm>
          <a:off x="0" y="2850608"/>
          <a:ext cx="6624736"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it-IT" sz="2900" kern="1200" dirty="0" smtClean="0"/>
            <a:t>Forma del bilancio e criteri di redazione</a:t>
          </a:r>
          <a:endParaRPr lang="it-IT" sz="2900" kern="1200" dirty="0"/>
        </a:p>
      </dsp:txBody>
      <dsp:txXfrm>
        <a:off x="33955" y="2884563"/>
        <a:ext cx="6556826" cy="627655"/>
      </dsp:txXfrm>
    </dsp:sp>
    <dsp:sp modelId="{46F2906A-3C9F-4928-B0C9-E75C317C589D}">
      <dsp:nvSpPr>
        <dsp:cNvPr id="0" name=""/>
        <dsp:cNvSpPr/>
      </dsp:nvSpPr>
      <dsp:spPr>
        <a:xfrm>
          <a:off x="0" y="3624405"/>
          <a:ext cx="6624736"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Bilancio abbreviato</a:t>
          </a:r>
          <a:endParaRPr lang="it-IT" sz="2300" kern="1200" dirty="0"/>
        </a:p>
        <a:p>
          <a:pPr marL="228600" lvl="1" indent="-228600" algn="l" defTabSz="1022350">
            <a:lnSpc>
              <a:spcPct val="90000"/>
            </a:lnSpc>
            <a:spcBef>
              <a:spcPct val="0"/>
            </a:spcBef>
            <a:spcAft>
              <a:spcPct val="20000"/>
            </a:spcAft>
            <a:buChar char="••"/>
          </a:pPr>
          <a:r>
            <a:rPr lang="it-IT" sz="2300" kern="1200" dirty="0" smtClean="0"/>
            <a:t>Criteri di liquidazione</a:t>
          </a:r>
          <a:endParaRPr lang="it-IT" sz="2300" kern="1200" dirty="0"/>
        </a:p>
      </dsp:txBody>
      <dsp:txXfrm>
        <a:off x="0" y="3624405"/>
        <a:ext cx="6624736" cy="795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FF887-5B7A-49CD-8180-E8228645DC21}">
      <dsp:nvSpPr>
        <dsp:cNvPr id="0" name=""/>
        <dsp:cNvSpPr/>
      </dsp:nvSpPr>
      <dsp:spPr>
        <a:xfrm>
          <a:off x="0" y="165096"/>
          <a:ext cx="6624736"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t-IT" sz="3000" kern="1200" dirty="0" smtClean="0"/>
            <a:t>TIPO DI ATTIVITA’</a:t>
          </a:r>
          <a:endParaRPr lang="it-IT" sz="3000" kern="1200" dirty="0"/>
        </a:p>
      </dsp:txBody>
      <dsp:txXfrm>
        <a:off x="35125" y="200221"/>
        <a:ext cx="6554486" cy="649299"/>
      </dsp:txXfrm>
    </dsp:sp>
    <dsp:sp modelId="{2713CE90-6806-4F21-B079-21595F5C013C}">
      <dsp:nvSpPr>
        <dsp:cNvPr id="0" name=""/>
        <dsp:cNvSpPr/>
      </dsp:nvSpPr>
      <dsp:spPr>
        <a:xfrm>
          <a:off x="0" y="884646"/>
          <a:ext cx="6624736"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Commercio</a:t>
          </a:r>
          <a:endParaRPr lang="it-IT" sz="2300" kern="1200" dirty="0"/>
        </a:p>
      </dsp:txBody>
      <dsp:txXfrm>
        <a:off x="0" y="884646"/>
        <a:ext cx="6624736" cy="496800"/>
      </dsp:txXfrm>
    </dsp:sp>
    <dsp:sp modelId="{9474C58E-CB8A-4F28-A69B-29E545B0D3A0}">
      <dsp:nvSpPr>
        <dsp:cNvPr id="0" name=""/>
        <dsp:cNvSpPr/>
      </dsp:nvSpPr>
      <dsp:spPr>
        <a:xfrm>
          <a:off x="0" y="1381446"/>
          <a:ext cx="6624736"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t-IT" sz="3000" kern="1200" dirty="0" smtClean="0"/>
            <a:t>Attività svolta nel dettaglio</a:t>
          </a:r>
          <a:endParaRPr lang="it-IT" sz="3000" kern="1200" dirty="0"/>
        </a:p>
      </dsp:txBody>
      <dsp:txXfrm>
        <a:off x="35125" y="1416571"/>
        <a:ext cx="6554486" cy="649299"/>
      </dsp:txXfrm>
    </dsp:sp>
    <dsp:sp modelId="{31A7D350-8C75-4255-A3E6-793F60F05FFA}">
      <dsp:nvSpPr>
        <dsp:cNvPr id="0" name=""/>
        <dsp:cNvSpPr/>
      </dsp:nvSpPr>
      <dsp:spPr>
        <a:xfrm>
          <a:off x="0" y="2100996"/>
          <a:ext cx="6624736" cy="1335150"/>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Commercio all’ingrosso macchine elettroniche</a:t>
          </a:r>
          <a:endParaRPr lang="it-IT" sz="2300" kern="1200" dirty="0"/>
        </a:p>
        <a:p>
          <a:pPr marL="228600" lvl="1" indent="-228600" algn="l" defTabSz="1022350">
            <a:lnSpc>
              <a:spcPct val="90000"/>
            </a:lnSpc>
            <a:spcBef>
              <a:spcPct val="0"/>
            </a:spcBef>
            <a:spcAft>
              <a:spcPct val="20000"/>
            </a:spcAft>
            <a:buChar char="••"/>
          </a:pPr>
          <a:endParaRPr lang="it-IT" sz="2300" kern="1200" dirty="0"/>
        </a:p>
        <a:p>
          <a:pPr marL="228600" lvl="1" indent="-228600" algn="l" defTabSz="1022350">
            <a:lnSpc>
              <a:spcPct val="90000"/>
            </a:lnSpc>
            <a:spcBef>
              <a:spcPct val="0"/>
            </a:spcBef>
            <a:spcAft>
              <a:spcPct val="20000"/>
            </a:spcAft>
            <a:buChar char="••"/>
          </a:pPr>
          <a:endParaRPr lang="it-IT" sz="2300" kern="1200" dirty="0"/>
        </a:p>
      </dsp:txBody>
      <dsp:txXfrm>
        <a:off x="65177" y="2166173"/>
        <a:ext cx="6494382" cy="1204796"/>
      </dsp:txXfrm>
    </dsp:sp>
    <dsp:sp modelId="{EA846327-5889-4915-8570-48D84DB22987}">
      <dsp:nvSpPr>
        <dsp:cNvPr id="0" name=""/>
        <dsp:cNvSpPr/>
      </dsp:nvSpPr>
      <dsp:spPr>
        <a:xfrm>
          <a:off x="0" y="2703200"/>
          <a:ext cx="6624736"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it-IT" sz="3000" kern="1200" dirty="0" smtClean="0"/>
            <a:t>Forma del bilancio e criteri di redazione</a:t>
          </a:r>
          <a:endParaRPr lang="it-IT" sz="3000" kern="1200" dirty="0"/>
        </a:p>
      </dsp:txBody>
      <dsp:txXfrm>
        <a:off x="35125" y="2738325"/>
        <a:ext cx="6554486" cy="649299"/>
      </dsp:txXfrm>
    </dsp:sp>
    <dsp:sp modelId="{46F2906A-3C9F-4928-B0C9-E75C317C589D}">
      <dsp:nvSpPr>
        <dsp:cNvPr id="0" name=""/>
        <dsp:cNvSpPr/>
      </dsp:nvSpPr>
      <dsp:spPr>
        <a:xfrm>
          <a:off x="0" y="3474937"/>
          <a:ext cx="6624736"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it-IT" sz="2300" kern="1200" dirty="0" smtClean="0"/>
            <a:t>Bilancio abbreviato</a:t>
          </a:r>
          <a:endParaRPr lang="it-IT" sz="2300" kern="1200" dirty="0"/>
        </a:p>
        <a:p>
          <a:pPr marL="228600" lvl="1" indent="-228600" algn="l" defTabSz="1022350">
            <a:lnSpc>
              <a:spcPct val="90000"/>
            </a:lnSpc>
            <a:spcBef>
              <a:spcPct val="0"/>
            </a:spcBef>
            <a:spcAft>
              <a:spcPct val="20000"/>
            </a:spcAft>
            <a:buChar char="••"/>
          </a:pPr>
          <a:r>
            <a:rPr lang="it-IT" sz="2300" kern="1200" dirty="0" smtClean="0"/>
            <a:t>Criteri di liquidazione</a:t>
          </a:r>
          <a:endParaRPr lang="it-IT" sz="2300" kern="1200" dirty="0"/>
        </a:p>
      </dsp:txBody>
      <dsp:txXfrm>
        <a:off x="0" y="3474937"/>
        <a:ext cx="6624736" cy="791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7C55DB-2B6B-4854-8247-C53053BD1AF7}" type="datetimeFigureOut">
              <a:rPr lang="it-IT" smtClean="0"/>
              <a:pPr/>
              <a:t>30/09/2019</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4E69E5A-9BC2-4101-9C41-3FB64613BDB1}" type="slidenum">
              <a:rPr lang="it-IT" smtClean="0"/>
              <a:pPr/>
              <a:t>‹N›</a:t>
            </a:fld>
            <a:endParaRPr lang="it-IT"/>
          </a:p>
        </p:txBody>
      </p:sp>
    </p:spTree>
    <p:extLst>
      <p:ext uri="{BB962C8B-B14F-4D97-AF65-F5344CB8AC3E}">
        <p14:creationId xmlns:p14="http://schemas.microsoft.com/office/powerpoint/2010/main" val="37646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a:t>
            </a:fld>
            <a:endParaRPr lang="it-IT"/>
          </a:p>
        </p:txBody>
      </p:sp>
    </p:spTree>
    <p:extLst>
      <p:ext uri="{BB962C8B-B14F-4D97-AF65-F5344CB8AC3E}">
        <p14:creationId xmlns:p14="http://schemas.microsoft.com/office/powerpoint/2010/main" val="90501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19</a:t>
            </a:fld>
            <a:endParaRPr lang="it-IT"/>
          </a:p>
        </p:txBody>
      </p:sp>
    </p:spTree>
    <p:extLst>
      <p:ext uri="{BB962C8B-B14F-4D97-AF65-F5344CB8AC3E}">
        <p14:creationId xmlns:p14="http://schemas.microsoft.com/office/powerpoint/2010/main" val="116098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20</a:t>
            </a:fld>
            <a:endParaRPr lang="it-IT"/>
          </a:p>
        </p:txBody>
      </p:sp>
    </p:spTree>
    <p:extLst>
      <p:ext uri="{BB962C8B-B14F-4D97-AF65-F5344CB8AC3E}">
        <p14:creationId xmlns:p14="http://schemas.microsoft.com/office/powerpoint/2010/main" val="383821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21</a:t>
            </a:fld>
            <a:endParaRPr lang="it-IT"/>
          </a:p>
        </p:txBody>
      </p:sp>
    </p:spTree>
    <p:extLst>
      <p:ext uri="{BB962C8B-B14F-4D97-AF65-F5344CB8AC3E}">
        <p14:creationId xmlns:p14="http://schemas.microsoft.com/office/powerpoint/2010/main" val="108153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29</a:t>
            </a:fld>
            <a:endParaRPr lang="it-IT"/>
          </a:p>
        </p:txBody>
      </p:sp>
    </p:spTree>
    <p:extLst>
      <p:ext uri="{BB962C8B-B14F-4D97-AF65-F5344CB8AC3E}">
        <p14:creationId xmlns:p14="http://schemas.microsoft.com/office/powerpoint/2010/main" val="51395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30</a:t>
            </a:fld>
            <a:endParaRPr lang="it-IT"/>
          </a:p>
        </p:txBody>
      </p:sp>
    </p:spTree>
    <p:extLst>
      <p:ext uri="{BB962C8B-B14F-4D97-AF65-F5344CB8AC3E}">
        <p14:creationId xmlns:p14="http://schemas.microsoft.com/office/powerpoint/2010/main" val="55106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31</a:t>
            </a:fld>
            <a:endParaRPr lang="it-IT"/>
          </a:p>
        </p:txBody>
      </p:sp>
    </p:spTree>
    <p:extLst>
      <p:ext uri="{BB962C8B-B14F-4D97-AF65-F5344CB8AC3E}">
        <p14:creationId xmlns:p14="http://schemas.microsoft.com/office/powerpoint/2010/main" val="349002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32</a:t>
            </a:fld>
            <a:endParaRPr lang="it-IT"/>
          </a:p>
        </p:txBody>
      </p:sp>
    </p:spTree>
    <p:extLst>
      <p:ext uri="{BB962C8B-B14F-4D97-AF65-F5344CB8AC3E}">
        <p14:creationId xmlns:p14="http://schemas.microsoft.com/office/powerpoint/2010/main" val="268482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33</a:t>
            </a:fld>
            <a:endParaRPr lang="it-IT"/>
          </a:p>
        </p:txBody>
      </p:sp>
    </p:spTree>
    <p:extLst>
      <p:ext uri="{BB962C8B-B14F-4D97-AF65-F5344CB8AC3E}">
        <p14:creationId xmlns:p14="http://schemas.microsoft.com/office/powerpoint/2010/main" val="205816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34</a:t>
            </a:fld>
            <a:endParaRPr lang="it-IT"/>
          </a:p>
        </p:txBody>
      </p:sp>
    </p:spTree>
    <p:extLst>
      <p:ext uri="{BB962C8B-B14F-4D97-AF65-F5344CB8AC3E}">
        <p14:creationId xmlns:p14="http://schemas.microsoft.com/office/powerpoint/2010/main" val="265637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35</a:t>
            </a:fld>
            <a:endParaRPr lang="it-IT"/>
          </a:p>
        </p:txBody>
      </p:sp>
    </p:spTree>
    <p:extLst>
      <p:ext uri="{BB962C8B-B14F-4D97-AF65-F5344CB8AC3E}">
        <p14:creationId xmlns:p14="http://schemas.microsoft.com/office/powerpoint/2010/main" val="181365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2</a:t>
            </a:fld>
            <a:endParaRPr lang="it-IT"/>
          </a:p>
        </p:txBody>
      </p:sp>
    </p:spTree>
    <p:extLst>
      <p:ext uri="{BB962C8B-B14F-4D97-AF65-F5344CB8AC3E}">
        <p14:creationId xmlns:p14="http://schemas.microsoft.com/office/powerpoint/2010/main" val="2289473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36</a:t>
            </a:fld>
            <a:endParaRPr lang="it-IT"/>
          </a:p>
        </p:txBody>
      </p:sp>
    </p:spTree>
    <p:extLst>
      <p:ext uri="{BB962C8B-B14F-4D97-AF65-F5344CB8AC3E}">
        <p14:creationId xmlns:p14="http://schemas.microsoft.com/office/powerpoint/2010/main" val="98987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37</a:t>
            </a:fld>
            <a:endParaRPr lang="it-IT"/>
          </a:p>
        </p:txBody>
      </p:sp>
    </p:spTree>
    <p:extLst>
      <p:ext uri="{BB962C8B-B14F-4D97-AF65-F5344CB8AC3E}">
        <p14:creationId xmlns:p14="http://schemas.microsoft.com/office/powerpoint/2010/main" val="2316829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38</a:t>
            </a:fld>
            <a:endParaRPr lang="it-IT"/>
          </a:p>
        </p:txBody>
      </p:sp>
    </p:spTree>
    <p:extLst>
      <p:ext uri="{BB962C8B-B14F-4D97-AF65-F5344CB8AC3E}">
        <p14:creationId xmlns:p14="http://schemas.microsoft.com/office/powerpoint/2010/main" val="143082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39</a:t>
            </a:fld>
            <a:endParaRPr lang="it-IT"/>
          </a:p>
        </p:txBody>
      </p:sp>
    </p:spTree>
    <p:extLst>
      <p:ext uri="{BB962C8B-B14F-4D97-AF65-F5344CB8AC3E}">
        <p14:creationId xmlns:p14="http://schemas.microsoft.com/office/powerpoint/2010/main" val="4221188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40</a:t>
            </a:fld>
            <a:endParaRPr lang="it-IT"/>
          </a:p>
        </p:txBody>
      </p:sp>
    </p:spTree>
    <p:extLst>
      <p:ext uri="{BB962C8B-B14F-4D97-AF65-F5344CB8AC3E}">
        <p14:creationId xmlns:p14="http://schemas.microsoft.com/office/powerpoint/2010/main" val="3470168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41</a:t>
            </a:fld>
            <a:endParaRPr lang="it-IT"/>
          </a:p>
        </p:txBody>
      </p:sp>
    </p:spTree>
    <p:extLst>
      <p:ext uri="{BB962C8B-B14F-4D97-AF65-F5344CB8AC3E}">
        <p14:creationId xmlns:p14="http://schemas.microsoft.com/office/powerpoint/2010/main" val="3021456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42</a:t>
            </a:fld>
            <a:endParaRPr lang="it-IT"/>
          </a:p>
        </p:txBody>
      </p:sp>
    </p:spTree>
    <p:extLst>
      <p:ext uri="{BB962C8B-B14F-4D97-AF65-F5344CB8AC3E}">
        <p14:creationId xmlns:p14="http://schemas.microsoft.com/office/powerpoint/2010/main" val="193398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43</a:t>
            </a:fld>
            <a:endParaRPr lang="it-IT"/>
          </a:p>
        </p:txBody>
      </p:sp>
    </p:spTree>
    <p:extLst>
      <p:ext uri="{BB962C8B-B14F-4D97-AF65-F5344CB8AC3E}">
        <p14:creationId xmlns:p14="http://schemas.microsoft.com/office/powerpoint/2010/main" val="368911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3</a:t>
            </a:fld>
            <a:endParaRPr lang="it-IT"/>
          </a:p>
        </p:txBody>
      </p:sp>
    </p:spTree>
    <p:extLst>
      <p:ext uri="{BB962C8B-B14F-4D97-AF65-F5344CB8AC3E}">
        <p14:creationId xmlns:p14="http://schemas.microsoft.com/office/powerpoint/2010/main" val="382932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4</a:t>
            </a:fld>
            <a:endParaRPr lang="it-IT"/>
          </a:p>
        </p:txBody>
      </p:sp>
    </p:spTree>
    <p:extLst>
      <p:ext uri="{BB962C8B-B14F-4D97-AF65-F5344CB8AC3E}">
        <p14:creationId xmlns:p14="http://schemas.microsoft.com/office/powerpoint/2010/main" val="384678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9</a:t>
            </a:fld>
            <a:endParaRPr lang="it-IT"/>
          </a:p>
        </p:txBody>
      </p:sp>
    </p:spTree>
    <p:extLst>
      <p:ext uri="{BB962C8B-B14F-4D97-AF65-F5344CB8AC3E}">
        <p14:creationId xmlns:p14="http://schemas.microsoft.com/office/powerpoint/2010/main" val="351361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10</a:t>
            </a:fld>
            <a:endParaRPr lang="it-IT"/>
          </a:p>
        </p:txBody>
      </p:sp>
    </p:spTree>
    <p:extLst>
      <p:ext uri="{BB962C8B-B14F-4D97-AF65-F5344CB8AC3E}">
        <p14:creationId xmlns:p14="http://schemas.microsoft.com/office/powerpoint/2010/main" val="263088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11</a:t>
            </a:fld>
            <a:endParaRPr lang="it-IT"/>
          </a:p>
        </p:txBody>
      </p:sp>
    </p:spTree>
    <p:extLst>
      <p:ext uri="{BB962C8B-B14F-4D97-AF65-F5344CB8AC3E}">
        <p14:creationId xmlns:p14="http://schemas.microsoft.com/office/powerpoint/2010/main" val="171148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12</a:t>
            </a:fld>
            <a:endParaRPr lang="it-IT"/>
          </a:p>
        </p:txBody>
      </p:sp>
    </p:spTree>
    <p:extLst>
      <p:ext uri="{BB962C8B-B14F-4D97-AF65-F5344CB8AC3E}">
        <p14:creationId xmlns:p14="http://schemas.microsoft.com/office/powerpoint/2010/main" val="78426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4E69E5A-9BC2-4101-9C41-3FB64613BDB1}" type="slidenum">
              <a:rPr lang="it-IT" smtClean="0"/>
              <a:pPr/>
              <a:t>18</a:t>
            </a:fld>
            <a:endParaRPr lang="it-IT"/>
          </a:p>
        </p:txBody>
      </p:sp>
    </p:spTree>
    <p:extLst>
      <p:ext uri="{BB962C8B-B14F-4D97-AF65-F5344CB8AC3E}">
        <p14:creationId xmlns:p14="http://schemas.microsoft.com/office/powerpoint/2010/main" val="416547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B0EB95-60AE-41D4-B53A-E0BA9DA39133}" type="datetimeFigureOut">
              <a:rPr lang="it-IT" smtClean="0"/>
              <a:pPr/>
              <a:t>30/09/2019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8CF4D8-5B25-4A3E-B763-6965D31FFE7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0EB95-60AE-41D4-B53A-E0BA9DA39133}" type="datetimeFigureOut">
              <a:rPr lang="it-IT" smtClean="0"/>
              <a:pPr/>
              <a:t>30/09/2019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CF4D8-5B25-4A3E-B763-6965D31FFE7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hyperlink" Target="BILANCI%20-%20ESEMPI/RED/Fascicolo%20deposito%20bilancio/NOTA%20INTEGRATIVA%202009.pdf" TargetMode="External"/><Relationship Id="rId10" Type="http://schemas.microsoft.com/office/2007/relationships/diagramDrawing" Target="../diagrams/drawing3.xml"/><Relationship Id="rId4" Type="http://schemas.openxmlformats.org/officeDocument/2006/relationships/hyperlink" Target="BILANCI%20-%20ESEMPI/RED/Fascicolo%20deposito%20bilancio/Bilancio%20e%20dettagli.pdf" TargetMode="External"/><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BILANCI%20-%20ESEMPI/RED/Fascicolo%20deposito%20bilancio/Bilancio%20e%20dettagl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BILANCI%20-%20ESEMPI/RED/Fascicolo%20deposito%20bilancio/Bilancio%20e%20dettagli.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4.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notesSlide" Target="../notesSlides/notesSlide12.xml"/><Relationship Id="rId7" Type="http://schemas.openxmlformats.org/officeDocument/2006/relationships/diagramData" Target="../diagrams/data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BILANCI%20-%20ESEMPI/RED/Fascicolo%20deposito%20bilancio/Bilancio%20e%20dettagli.pdf" TargetMode="External"/><Relationship Id="rId11" Type="http://schemas.microsoft.com/office/2007/relationships/diagramDrawing" Target="../diagrams/drawing4.xml"/><Relationship Id="rId5" Type="http://schemas.openxmlformats.org/officeDocument/2006/relationships/hyperlink" Target="BILANCI%20-%20ESEMPI/ITT/09.2015/Bilancio%20d'esercizio%2030.09.2015.pdf" TargetMode="External"/><Relationship Id="rId10" Type="http://schemas.openxmlformats.org/officeDocument/2006/relationships/diagramColors" Target="../diagrams/colors4.xml"/><Relationship Id="rId4" Type="http://schemas.openxmlformats.org/officeDocument/2006/relationships/image" Target="../media/image2.jpeg"/><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BILANCI%20-%20ESEMPI/ITT/09.2015/Relazione%20sulla%20gestione%2030.09.2015.pdf" TargetMode="External"/><Relationship Id="rId2" Type="http://schemas.openxmlformats.org/officeDocument/2006/relationships/hyperlink" Target="BILANCI%20-%20ESEMPI/ITT/09.2015/Nota%20integrativa%2030.09.2015.pdf"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notesSlide" Target="../notesSlides/notesSlide16.xml"/><Relationship Id="rId7" Type="http://schemas.openxmlformats.org/officeDocument/2006/relationships/diagramData" Target="../diagrams/data5.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BILANCI%20-%20ESEMPI/RED/Fascicolo%20deposito%20bilancio/Bilancio%20e%20dettagli.pdf" TargetMode="External"/><Relationship Id="rId11" Type="http://schemas.microsoft.com/office/2007/relationships/diagramDrawing" Target="../diagrams/drawing5.xml"/><Relationship Id="rId5" Type="http://schemas.openxmlformats.org/officeDocument/2006/relationships/hyperlink" Target="BILANCI%20-%20ESEMPI/WJ/2012/Bilancio%202012.pdf" TargetMode="External"/><Relationship Id="rId10" Type="http://schemas.openxmlformats.org/officeDocument/2006/relationships/diagramColors" Target="../diagrams/colors5.xml"/><Relationship Id="rId4" Type="http://schemas.openxmlformats.org/officeDocument/2006/relationships/image" Target="../media/image2.jpeg"/><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BILANCI%20-%20ESEMPI/WJ/2012/Nota%20integrativa2012.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BILANCI%20-%20ESEMPI/WJ/2011/relazione%20soc.%20di%20revisione2011.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notesSlide" Target="../notesSlides/notesSlide23.xml"/><Relationship Id="rId7" Type="http://schemas.openxmlformats.org/officeDocument/2006/relationships/diagramData" Target="../diagrams/data6.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hyperlink" Target="BILANCI%20-%20ESEMPI/RED/Fascicolo%20deposito%20bilancio/Bilancio%20e%20dettagli.pdf" TargetMode="External"/><Relationship Id="rId11" Type="http://schemas.microsoft.com/office/2007/relationships/diagramDrawing" Target="../diagrams/drawing6.xml"/><Relationship Id="rId5" Type="http://schemas.openxmlformats.org/officeDocument/2006/relationships/hyperlink" Target="BILANCI%20-%20ESEMPI/COGIM/Bilancio%202006/Bilancio%20e%20nota%20integrativa.pdf" TargetMode="External"/><Relationship Id="rId10" Type="http://schemas.openxmlformats.org/officeDocument/2006/relationships/diagramColors" Target="../diagrams/colors6.xml"/><Relationship Id="rId4" Type="http://schemas.openxmlformats.org/officeDocument/2006/relationships/image" Target="../media/image2.jpeg"/><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BILANCI%20-%20ESEMPI/IBIS/IBIS%20Informatica%20Bilancio%20al%2031-10-2017.pdf" TargetMode="External"/><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BILANCI%20-%20ESEMPI/COGIM/Bilancio%202006/Bilancio%20e%20nota%20integrativa.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BILANCI%20-%20ESEMPI/COGIM/Bilancio%202006/Bilancio%20e%20nota%20integrativa.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BILANCI%20-%20ESEMPI/COGIM/Bilancio%202006/Bilancio%20e%20nota%20integrativa.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BILANCI%20-%20ESEMPI/COGIM/Bilancio%202006/Bilancio%20e%20nota%20integrativa.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BILANCI%20-%20ESEMPI/IBIS/IBIS%20Informatica%20Nota%20integrativa%2031-10-201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Cespec</a:t>
            </a:r>
            <a:r>
              <a:rPr lang="it-IT" dirty="0" smtClean="0"/>
              <a:t> – Cescotep</a:t>
            </a:r>
            <a:br>
              <a:rPr lang="it-IT" dirty="0" smtClean="0"/>
            </a:br>
            <a:r>
              <a:rPr lang="it-IT" dirty="0" smtClean="0"/>
              <a:t>San Servolo - 2019</a:t>
            </a:r>
            <a:endParaRPr lang="it-IT" dirty="0"/>
          </a:p>
        </p:txBody>
      </p:sp>
      <p:sp>
        <p:nvSpPr>
          <p:cNvPr id="3" name="Sottotitolo 2"/>
          <p:cNvSpPr>
            <a:spLocks noGrp="1"/>
          </p:cNvSpPr>
          <p:nvPr>
            <p:ph type="subTitle" idx="1"/>
          </p:nvPr>
        </p:nvSpPr>
        <p:spPr/>
        <p:txBody>
          <a:bodyPr>
            <a:normAutofit/>
          </a:bodyPr>
          <a:lstStyle/>
          <a:p>
            <a:pPr lvl="1"/>
            <a:r>
              <a:rPr lang="it-IT" dirty="0" smtClean="0"/>
              <a:t>La lettura dei bilanci: casi pratici</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 dati di bilancio «messi in fila»</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10</a:t>
            </a:fld>
            <a:endParaRPr lang="it-IT" sz="1200" dirty="0">
              <a:solidFill>
                <a:srgbClr val="002060"/>
              </a:solidFill>
            </a:endParaRPr>
          </a:p>
        </p:txBody>
      </p:sp>
      <p:pic>
        <p:nvPicPr>
          <p:cNvPr id="5" name="Immagine 4"/>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340768"/>
            <a:ext cx="6696744" cy="4032447"/>
          </a:xfrm>
          <a:prstGeom prst="rect">
            <a:avLst/>
          </a:prstGeom>
          <a:noFill/>
          <a:ln>
            <a:noFill/>
          </a:ln>
        </p:spPr>
      </p:pic>
    </p:spTree>
    <p:extLst>
      <p:ext uri="{BB962C8B-B14F-4D97-AF65-F5344CB8AC3E}">
        <p14:creationId xmlns:p14="http://schemas.microsoft.com/office/powerpoint/2010/main" val="3184056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IBIS: CONCLUSIONI</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11</a:t>
            </a:fld>
            <a:endParaRPr lang="it-IT" sz="1200" dirty="0">
              <a:solidFill>
                <a:srgbClr val="002060"/>
              </a:solidFill>
            </a:endParaRPr>
          </a:p>
        </p:txBody>
      </p:sp>
      <p:sp>
        <p:nvSpPr>
          <p:cNvPr id="5" name="Rettangolo 4"/>
          <p:cNvSpPr/>
          <p:nvPr/>
        </p:nvSpPr>
        <p:spPr>
          <a:xfrm>
            <a:off x="683568" y="1052736"/>
            <a:ext cx="7416824" cy="5078313"/>
          </a:xfrm>
          <a:prstGeom prst="rect">
            <a:avLst/>
          </a:prstGeom>
        </p:spPr>
        <p:txBody>
          <a:bodyPr wrap="square">
            <a:spAutoFit/>
          </a:bodyPr>
          <a:lstStyle/>
          <a:p>
            <a:pPr lvl="1">
              <a:lnSpc>
                <a:spcPct val="80000"/>
              </a:lnSpc>
              <a:spcBef>
                <a:spcPct val="20000"/>
              </a:spcBef>
              <a:spcAft>
                <a:spcPts val="600"/>
              </a:spcAft>
            </a:pPr>
            <a:r>
              <a:rPr lang="it-IT" sz="1900" b="1" dirty="0">
                <a:solidFill>
                  <a:srgbClr val="002060"/>
                </a:solidFill>
                <a:latin typeface="Candara" pitchFamily="34" charset="0"/>
              </a:rPr>
              <a:t>Elementi conclusivi ad esito delle </a:t>
            </a:r>
            <a:r>
              <a:rPr lang="it-IT" sz="1900" b="1" dirty="0" smtClean="0">
                <a:solidFill>
                  <a:srgbClr val="002060"/>
                </a:solidFill>
                <a:latin typeface="Candara" pitchFamily="34" charset="0"/>
              </a:rPr>
              <a:t>analisi</a:t>
            </a:r>
          </a:p>
          <a:p>
            <a:pPr marL="285750" indent="-285750" algn="just">
              <a:lnSpc>
                <a:spcPct val="80000"/>
              </a:lnSpc>
              <a:spcBef>
                <a:spcPct val="20000"/>
              </a:spcBef>
              <a:spcAft>
                <a:spcPts val="600"/>
              </a:spcAft>
              <a:buFont typeface="Wingdings" panose="05000000000000000000" pitchFamily="2" charset="2"/>
              <a:buChar char="§"/>
            </a:pPr>
            <a:r>
              <a:rPr lang="it-IT" sz="1900" dirty="0" smtClean="0">
                <a:solidFill>
                  <a:srgbClr val="002060"/>
                </a:solidFill>
                <a:latin typeface="Candara" pitchFamily="34" charset="0"/>
              </a:rPr>
              <a:t>I costi capitalizzati erano relativi a generiche attività di consulenza non riferite allo sviluppo di un processo o prodotto. </a:t>
            </a:r>
            <a:r>
              <a:rPr lang="it-IT" sz="1900" dirty="0">
                <a:solidFill>
                  <a:srgbClr val="002060"/>
                </a:solidFill>
                <a:latin typeface="Candara" pitchFamily="34" charset="0"/>
              </a:rPr>
              <a:t>l’assenza di piani economico finanziari pluriennali </a:t>
            </a:r>
            <a:r>
              <a:rPr lang="it-IT" sz="1900" dirty="0" smtClean="0">
                <a:solidFill>
                  <a:srgbClr val="002060"/>
                </a:solidFill>
                <a:latin typeface="Candara" pitchFamily="34" charset="0"/>
              </a:rPr>
              <a:t>rendeva </a:t>
            </a:r>
            <a:r>
              <a:rPr lang="it-IT" sz="1900" dirty="0">
                <a:solidFill>
                  <a:srgbClr val="002060"/>
                </a:solidFill>
                <a:latin typeface="Candara" pitchFamily="34" charset="0"/>
              </a:rPr>
              <a:t>incerta la recuperabilità degli ingenti costi capitalizzati. </a:t>
            </a:r>
            <a:endParaRPr lang="it-IT" sz="1900" dirty="0" smtClean="0">
              <a:solidFill>
                <a:srgbClr val="002060"/>
              </a:solidFill>
              <a:latin typeface="Candara" pitchFamily="34" charset="0"/>
            </a:endParaRPr>
          </a:p>
          <a:p>
            <a:pPr marL="285750" indent="-285750" algn="just">
              <a:lnSpc>
                <a:spcPct val="80000"/>
              </a:lnSpc>
              <a:spcBef>
                <a:spcPct val="20000"/>
              </a:spcBef>
              <a:spcAft>
                <a:spcPts val="600"/>
              </a:spcAft>
              <a:buFont typeface="Wingdings" panose="05000000000000000000" pitchFamily="2" charset="2"/>
              <a:buChar char="§"/>
            </a:pPr>
            <a:r>
              <a:rPr lang="it-IT" sz="1900" dirty="0" smtClean="0">
                <a:solidFill>
                  <a:srgbClr val="002060"/>
                </a:solidFill>
                <a:latin typeface="Candara" pitchFamily="34" charset="0"/>
              </a:rPr>
              <a:t>Erano state stanziate fatture da emettere in relazione a lavori mai eseguiti, non si era proceduto a svalutare crediti inesigibili da anni</a:t>
            </a:r>
            <a:endParaRPr lang="it-IT" sz="1900" dirty="0">
              <a:solidFill>
                <a:srgbClr val="002060"/>
              </a:solidFill>
              <a:latin typeface="Candara" pitchFamily="34" charset="0"/>
            </a:endParaRPr>
          </a:p>
          <a:p>
            <a:pPr marL="285750" indent="-285750" algn="just">
              <a:lnSpc>
                <a:spcPct val="80000"/>
              </a:lnSpc>
              <a:spcBef>
                <a:spcPct val="20000"/>
              </a:spcBef>
              <a:spcAft>
                <a:spcPts val="600"/>
              </a:spcAft>
              <a:buFont typeface="Wingdings" panose="05000000000000000000" pitchFamily="2" charset="2"/>
              <a:buChar char="§"/>
            </a:pPr>
            <a:r>
              <a:rPr lang="it-IT" sz="1900" dirty="0" smtClean="0">
                <a:solidFill>
                  <a:srgbClr val="002060"/>
                </a:solidFill>
                <a:latin typeface="Candara" pitchFamily="34" charset="0"/>
              </a:rPr>
              <a:t>L’indebita </a:t>
            </a:r>
            <a:r>
              <a:rPr lang="it-IT" sz="1900" dirty="0">
                <a:solidFill>
                  <a:srgbClr val="002060"/>
                </a:solidFill>
                <a:latin typeface="Candara" pitchFamily="34" charset="0"/>
              </a:rPr>
              <a:t>capitalizzazione dei costi inerenti alle immobilizzazioni immateriali unitamente alla mancata svalutazione dei crediti inesigibili ed all’impropria iscrizione di fatture di emettere, hanno comportato il ritardo nell’emersione della perdita del capitale sociale. </a:t>
            </a:r>
            <a:endParaRPr lang="it-IT" sz="1900" dirty="0" smtClean="0">
              <a:solidFill>
                <a:srgbClr val="002060"/>
              </a:solidFill>
              <a:latin typeface="Candara" pitchFamily="34" charset="0"/>
            </a:endParaRPr>
          </a:p>
          <a:p>
            <a:pPr marL="285750" indent="-285750" algn="just">
              <a:lnSpc>
                <a:spcPct val="80000"/>
              </a:lnSpc>
              <a:spcBef>
                <a:spcPct val="20000"/>
              </a:spcBef>
              <a:spcAft>
                <a:spcPts val="600"/>
              </a:spcAft>
              <a:buFont typeface="Wingdings" panose="05000000000000000000" pitchFamily="2" charset="2"/>
              <a:buChar char="§"/>
            </a:pPr>
            <a:r>
              <a:rPr lang="it-IT" sz="1900" dirty="0" smtClean="0">
                <a:solidFill>
                  <a:srgbClr val="002060"/>
                </a:solidFill>
                <a:latin typeface="Candara" pitchFamily="34" charset="0"/>
              </a:rPr>
              <a:t>La </a:t>
            </a:r>
            <a:r>
              <a:rPr lang="it-IT" sz="1900" dirty="0">
                <a:solidFill>
                  <a:srgbClr val="002060"/>
                </a:solidFill>
                <a:latin typeface="Candara" pitchFamily="34" charset="0"/>
              </a:rPr>
              <a:t>mancata tempestiva rilevazione della causa di scioglimento prevista dall’art. 2484 per la riduzione del capitale per perdite, la mancata tempestiva adozione delle misure conseguenti e la prosecuzione della gestione ai fini estranei a quelli conservativi in violazione dell’art. 2486 c.c. hanno cagionato un aggravamento del dissesto che in prima approssimazione può essere quantificato in un importo pari a circa € 900.000, ovvero pari allo sbilancio </a:t>
            </a:r>
            <a:r>
              <a:rPr lang="it-IT" sz="1900" dirty="0" smtClean="0">
                <a:solidFill>
                  <a:srgbClr val="002060"/>
                </a:solidFill>
                <a:latin typeface="Candara" pitchFamily="34" charset="0"/>
              </a:rPr>
              <a:t>fallimentare</a:t>
            </a:r>
          </a:p>
        </p:txBody>
      </p:sp>
    </p:spTree>
    <p:extLst>
      <p:ext uri="{BB962C8B-B14F-4D97-AF65-F5344CB8AC3E}">
        <p14:creationId xmlns:p14="http://schemas.microsoft.com/office/powerpoint/2010/main" val="391307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b="1" dirty="0" smtClean="0">
                <a:solidFill>
                  <a:schemeClr val="tx1">
                    <a:lumMod val="65000"/>
                    <a:lumOff val="35000"/>
                  </a:schemeClr>
                </a:solidFill>
                <a:latin typeface="Tw Cen MT" pitchFamily="34" charset="0"/>
              </a:rPr>
              <a:t>CASO 2: RED SPA (</a:t>
            </a:r>
            <a:r>
              <a:rPr lang="it-IT" sz="2000" b="1" dirty="0" smtClean="0">
                <a:solidFill>
                  <a:schemeClr val="tx1">
                    <a:lumMod val="65000"/>
                    <a:lumOff val="35000"/>
                  </a:schemeClr>
                </a:solidFill>
                <a:latin typeface="Tw Cen MT" pitchFamily="34" charset="0"/>
                <a:hlinkClick r:id="rId4" action="ppaction://hlinkfile"/>
              </a:rPr>
              <a:t>BILANCIO</a:t>
            </a:r>
            <a:r>
              <a:rPr lang="it-IT" sz="2000" b="1" dirty="0" smtClean="0">
                <a:solidFill>
                  <a:schemeClr val="tx1">
                    <a:lumMod val="65000"/>
                    <a:lumOff val="35000"/>
                  </a:schemeClr>
                </a:solidFill>
                <a:latin typeface="Tw Cen MT" pitchFamily="34" charset="0"/>
              </a:rPr>
              <a:t> E </a:t>
            </a:r>
            <a:r>
              <a:rPr lang="it-IT" sz="2000" b="1" dirty="0" smtClean="0">
                <a:solidFill>
                  <a:schemeClr val="tx1">
                    <a:lumMod val="65000"/>
                    <a:lumOff val="35000"/>
                  </a:schemeClr>
                </a:solidFill>
                <a:latin typeface="Tw Cen MT" pitchFamily="34" charset="0"/>
                <a:hlinkClick r:id="rId5" action="ppaction://hlinkfile"/>
              </a:rPr>
              <a:t>NOTA INTEGRATIVA</a:t>
            </a:r>
            <a:r>
              <a:rPr lang="it-IT" sz="2000" b="1" dirty="0" smtClean="0">
                <a:solidFill>
                  <a:schemeClr val="tx1">
                    <a:lumMod val="65000"/>
                    <a:lumOff val="35000"/>
                  </a:schemeClr>
                </a:solidFill>
                <a:latin typeface="Tw Cen MT" pitchFamily="34" charset="0"/>
              </a:rPr>
              <a:t>)</a:t>
            </a:r>
            <a:endParaRPr lang="it-IT" sz="2000" b="1" dirty="0">
              <a:solidFill>
                <a:schemeClr val="tx1">
                  <a:lumMod val="65000"/>
                  <a:lumOff val="35000"/>
                </a:schemeClr>
              </a:solidFill>
              <a:latin typeface="Tw Cen MT" pitchFamily="34" charset="0"/>
              <a:hlinkClick r:id="rId4" action="ppaction://hlinkfile"/>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12</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1502034966"/>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2909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taglio schermat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11" y="523469"/>
            <a:ext cx="5925377" cy="5811061"/>
          </a:xfrm>
          <a:prstGeom prst="rect">
            <a:avLst/>
          </a:prstGeom>
        </p:spPr>
      </p:pic>
      <p:sp>
        <p:nvSpPr>
          <p:cNvPr id="3" name="Freccia a destra 2"/>
          <p:cNvSpPr/>
          <p:nvPr/>
        </p:nvSpPr>
        <p:spPr>
          <a:xfrm>
            <a:off x="5868144" y="2060848"/>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5992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itaglio schermat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679" y="0"/>
            <a:ext cx="5166641" cy="6858000"/>
          </a:xfrm>
          <a:prstGeom prst="rect">
            <a:avLst/>
          </a:prstGeom>
        </p:spPr>
      </p:pic>
      <p:sp>
        <p:nvSpPr>
          <p:cNvPr id="3" name="Freccia a destra 2"/>
          <p:cNvSpPr/>
          <p:nvPr/>
        </p:nvSpPr>
        <p:spPr>
          <a:xfrm>
            <a:off x="4716016" y="2276872"/>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181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00165" y="0"/>
            <a:ext cx="5343670" cy="6858000"/>
          </a:xfrm>
          <a:prstGeom prst="rect">
            <a:avLst/>
          </a:prstGeom>
        </p:spPr>
      </p:pic>
      <p:sp>
        <p:nvSpPr>
          <p:cNvPr id="3" name="Freccia a destra 2"/>
          <p:cNvSpPr/>
          <p:nvPr/>
        </p:nvSpPr>
        <p:spPr>
          <a:xfrm>
            <a:off x="4932040" y="1052736"/>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p:cNvSpPr/>
          <p:nvPr/>
        </p:nvSpPr>
        <p:spPr>
          <a:xfrm>
            <a:off x="4211960" y="4653136"/>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4932040" y="3068960"/>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4932040" y="5445224"/>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09350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785" y="94784"/>
            <a:ext cx="5220429" cy="6668431"/>
          </a:xfrm>
          <a:prstGeom prst="rect">
            <a:avLst/>
          </a:prstGeom>
        </p:spPr>
      </p:pic>
    </p:spTree>
    <p:extLst>
      <p:ext uri="{BB962C8B-B14F-4D97-AF65-F5344CB8AC3E}">
        <p14:creationId xmlns:p14="http://schemas.microsoft.com/office/powerpoint/2010/main" val="657862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785" y="1452286"/>
            <a:ext cx="5220429" cy="3953427"/>
          </a:xfrm>
          <a:prstGeom prst="rect">
            <a:avLst/>
          </a:prstGeom>
        </p:spPr>
      </p:pic>
      <p:sp>
        <p:nvSpPr>
          <p:cNvPr id="4" name="Freccia a destra 3"/>
          <p:cNvSpPr/>
          <p:nvPr/>
        </p:nvSpPr>
        <p:spPr>
          <a:xfrm>
            <a:off x="4139952" y="2924944"/>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613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RED: SINTESI LETTURA BILANCIO</a:t>
            </a:r>
            <a:endParaRPr lang="it-IT" sz="2000" dirty="0">
              <a:solidFill>
                <a:schemeClr val="tx1">
                  <a:lumMod val="65000"/>
                  <a:lumOff val="35000"/>
                </a:schemeClr>
              </a:solidFill>
              <a:latin typeface="Tw Cen MT" pitchFamily="34" charset="0"/>
            </a:endParaRPr>
          </a:p>
        </p:txBody>
      </p:sp>
      <p:sp>
        <p:nvSpPr>
          <p:cNvPr id="3" name="Segnaposto contenuto 2"/>
          <p:cNvSpPr>
            <a:spLocks noGrp="1"/>
          </p:cNvSpPr>
          <p:nvPr>
            <p:ph idx="4294967295"/>
          </p:nvPr>
        </p:nvSpPr>
        <p:spPr>
          <a:xfrm>
            <a:off x="251520" y="1052736"/>
            <a:ext cx="8569325" cy="5256212"/>
          </a:xfrm>
        </p:spPr>
        <p:txBody>
          <a:bodyPr>
            <a:normAutofit/>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p>
          <a:p>
            <a:pPr marL="457200" lvl="1" indent="0">
              <a:buNone/>
            </a:pPr>
            <a:r>
              <a:rPr lang="it-IT" sz="2000" b="1" dirty="0" smtClean="0">
                <a:solidFill>
                  <a:srgbClr val="002060"/>
                </a:solidFill>
                <a:latin typeface="Candara" pitchFamily="34" charset="0"/>
              </a:rPr>
              <a:t>Elementi che emergono a prima lettura</a:t>
            </a:r>
            <a:endParaRPr lang="it-IT" sz="2000" b="1" dirty="0">
              <a:solidFill>
                <a:srgbClr val="002060"/>
              </a:solidFill>
              <a:latin typeface="Candara" pitchFamily="34" charset="0"/>
            </a:endParaRPr>
          </a:p>
          <a:p>
            <a:pPr marL="457200" lvl="1" indent="0">
              <a:buNone/>
            </a:pPr>
            <a:endParaRPr lang="it-IT" sz="800" dirty="0" smtClean="0">
              <a:solidFill>
                <a:srgbClr val="002060"/>
              </a:solidFill>
              <a:latin typeface="Candara" pitchFamily="34" charset="0"/>
            </a:endParaRP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La perdita del capitale sociale si verifica in maniera repentina a seguito dell’ingente perdita del 2009</a:t>
            </a: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Una delle poste svalutate nell’ultimo bilancio è la voce immobilizzazioni immateriali/software che appare anomala trattandosi di una impresa commerciale </a:t>
            </a: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Gli acquisti effettuati nell’anno, sommati alla variazione delle rimanenze rendono evidente </a:t>
            </a:r>
            <a:r>
              <a:rPr lang="it-IT" sz="1900" i="1" dirty="0" err="1">
                <a:solidFill>
                  <a:srgbClr val="002060"/>
                </a:solidFill>
                <a:latin typeface="Candara" pitchFamily="34" charset="0"/>
              </a:rPr>
              <a:t>ictu</a:t>
            </a:r>
            <a:r>
              <a:rPr lang="it-IT" sz="1900" i="1" dirty="0">
                <a:solidFill>
                  <a:srgbClr val="002060"/>
                </a:solidFill>
                <a:latin typeface="Candara" pitchFamily="34" charset="0"/>
              </a:rPr>
              <a:t> oculi </a:t>
            </a:r>
            <a:r>
              <a:rPr lang="it-IT" sz="1900" dirty="0">
                <a:solidFill>
                  <a:srgbClr val="002060"/>
                </a:solidFill>
                <a:latin typeface="Candara" pitchFamily="34" charset="0"/>
              </a:rPr>
              <a:t>che il costo del venduto è superiore ai ricavi, pertanto: a) le rimanenze erano gonfiate; b) ho venduto sottocosto; c) i ricavi erano gonfiati nei precedenti esercizi</a:t>
            </a: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Vi sono ingenti </a:t>
            </a:r>
            <a:r>
              <a:rPr lang="it-IT" sz="1900" dirty="0" smtClean="0">
                <a:solidFill>
                  <a:srgbClr val="002060"/>
                </a:solidFill>
                <a:latin typeface="Candara" pitchFamily="34" charset="0"/>
              </a:rPr>
              <a:t>oneri straordinari (</a:t>
            </a:r>
            <a:r>
              <a:rPr lang="it-IT" sz="1900" dirty="0" err="1" smtClean="0">
                <a:solidFill>
                  <a:srgbClr val="002060"/>
                </a:solidFill>
                <a:latin typeface="Candara" pitchFamily="34" charset="0"/>
              </a:rPr>
              <a:t>olltre</a:t>
            </a:r>
            <a:r>
              <a:rPr lang="it-IT" sz="1900" dirty="0" smtClean="0">
                <a:solidFill>
                  <a:srgbClr val="002060"/>
                </a:solidFill>
                <a:latin typeface="Candara" pitchFamily="34" charset="0"/>
              </a:rPr>
              <a:t> 6 ml) che come riportato in nota integrativa sono relativi a «insussistenze passive che riguardano crediti non esigibili»</a:t>
            </a:r>
            <a:endParaRPr lang="it-IT" sz="1900" dirty="0">
              <a:solidFill>
                <a:srgbClr val="002060"/>
              </a:solidFill>
              <a:latin typeface="Candara" pitchFamily="34" charset="0"/>
            </a:endParaRPr>
          </a:p>
          <a:p>
            <a:pPr marL="457200" lvl="1" indent="0">
              <a:buNone/>
            </a:pPr>
            <a:endParaRPr lang="it-IT" sz="20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18</a:t>
            </a:fld>
            <a:endParaRPr lang="it-IT" sz="1200" dirty="0">
              <a:solidFill>
                <a:srgbClr val="002060"/>
              </a:solidFill>
            </a:endParaRPr>
          </a:p>
        </p:txBody>
      </p:sp>
    </p:spTree>
    <p:extLst>
      <p:ext uri="{BB962C8B-B14F-4D97-AF65-F5344CB8AC3E}">
        <p14:creationId xmlns:p14="http://schemas.microsoft.com/office/powerpoint/2010/main" val="2953930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RED: ANALISI DI DETTAGLIO</a:t>
            </a:r>
            <a:endParaRPr lang="it-IT" sz="2000" dirty="0">
              <a:solidFill>
                <a:schemeClr val="tx1">
                  <a:lumMod val="65000"/>
                  <a:lumOff val="35000"/>
                </a:schemeClr>
              </a:solidFill>
              <a:latin typeface="Tw Cen MT" pitchFamily="34" charset="0"/>
            </a:endParaRPr>
          </a:p>
        </p:txBody>
      </p:sp>
      <p:sp>
        <p:nvSpPr>
          <p:cNvPr id="3" name="Segnaposto contenuto 2"/>
          <p:cNvSpPr>
            <a:spLocks noGrp="1"/>
          </p:cNvSpPr>
          <p:nvPr>
            <p:ph idx="4294967295"/>
          </p:nvPr>
        </p:nvSpPr>
        <p:spPr>
          <a:xfrm>
            <a:off x="251520" y="1052736"/>
            <a:ext cx="8569325" cy="5256212"/>
          </a:xfrm>
        </p:spPr>
        <p:txBody>
          <a:bodyPr>
            <a:normAutofit/>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p>
          <a:p>
            <a:pPr marL="457200" lvl="1" indent="0">
              <a:buNone/>
            </a:pPr>
            <a:r>
              <a:rPr lang="it-IT" sz="2000" b="1" dirty="0" smtClean="0">
                <a:solidFill>
                  <a:srgbClr val="002060"/>
                </a:solidFill>
                <a:latin typeface="Candara" pitchFamily="34" charset="0"/>
              </a:rPr>
              <a:t>Focus sulle vendite</a:t>
            </a:r>
            <a:endParaRPr lang="it-IT" sz="2000" b="1" dirty="0">
              <a:solidFill>
                <a:srgbClr val="002060"/>
              </a:solidFill>
              <a:latin typeface="Candara" pitchFamily="34" charset="0"/>
            </a:endParaRPr>
          </a:p>
          <a:p>
            <a:pPr marL="457200" lvl="1" indent="0">
              <a:buNone/>
            </a:pPr>
            <a:endParaRPr lang="it-IT" sz="800" dirty="0" smtClean="0">
              <a:solidFill>
                <a:srgbClr val="002060"/>
              </a:solidFill>
              <a:latin typeface="Candara" pitchFamily="34" charset="0"/>
            </a:endParaRPr>
          </a:p>
          <a:p>
            <a:pPr lvl="1">
              <a:buFont typeface="Wingdings" panose="05000000000000000000" pitchFamily="2" charset="2"/>
              <a:buChar char="§"/>
            </a:pPr>
            <a:endParaRPr lang="it-IT" sz="20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19</a:t>
            </a:fld>
            <a:endParaRPr lang="it-IT" sz="1200" dirty="0">
              <a:solidFill>
                <a:srgbClr val="002060"/>
              </a:solidFill>
            </a:endParaRPr>
          </a:p>
        </p:txBody>
      </p:sp>
      <p:pic>
        <p:nvPicPr>
          <p:cNvPr id="6" name="Immagine 5"/>
          <p:cNvPicPr/>
          <p:nvPr/>
        </p:nvPicPr>
        <p:blipFill>
          <a:blip r:embed="rId5" cstate="print"/>
          <a:srcRect/>
          <a:stretch>
            <a:fillRect/>
          </a:stretch>
        </p:blipFill>
        <p:spPr bwMode="auto">
          <a:xfrm>
            <a:off x="1403648" y="2132856"/>
            <a:ext cx="5764867" cy="2027664"/>
          </a:xfrm>
          <a:prstGeom prst="rect">
            <a:avLst/>
          </a:prstGeom>
          <a:noFill/>
          <a:ln w="9525">
            <a:noFill/>
            <a:miter lim="800000"/>
            <a:headEnd/>
            <a:tailEnd/>
          </a:ln>
        </p:spPr>
      </p:pic>
    </p:spTree>
    <p:extLst>
      <p:ext uri="{BB962C8B-B14F-4D97-AF65-F5344CB8AC3E}">
        <p14:creationId xmlns:p14="http://schemas.microsoft.com/office/powerpoint/2010/main" val="1689845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b="1" dirty="0" smtClean="0">
                <a:solidFill>
                  <a:schemeClr val="tx1">
                    <a:lumMod val="65000"/>
                    <a:lumOff val="35000"/>
                  </a:schemeClr>
                </a:solidFill>
                <a:latin typeface="Tw Cen MT" pitchFamily="34" charset="0"/>
              </a:rPr>
              <a:t>INFORMAZIONI PRELIMINARI DA ACQUISIRE </a:t>
            </a:r>
            <a:endParaRPr lang="it-IT" sz="2000" b="1" dirty="0">
              <a:solidFill>
                <a:schemeClr val="tx1">
                  <a:lumMod val="65000"/>
                  <a:lumOff val="35000"/>
                </a:schemeClr>
              </a:solidFill>
              <a:latin typeface="Tw Cen MT" pitchFamily="34" charset="0"/>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2</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2878838374"/>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7512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RED: ANALISI DI DETTAGLIO</a:t>
            </a:r>
            <a:endParaRPr lang="it-IT" sz="2000" dirty="0">
              <a:solidFill>
                <a:schemeClr val="tx1">
                  <a:lumMod val="65000"/>
                  <a:lumOff val="35000"/>
                </a:schemeClr>
              </a:solidFill>
              <a:latin typeface="Tw Cen MT" pitchFamily="34" charset="0"/>
            </a:endParaRPr>
          </a:p>
        </p:txBody>
      </p:sp>
      <p:sp>
        <p:nvSpPr>
          <p:cNvPr id="3" name="Segnaposto contenuto 2"/>
          <p:cNvSpPr>
            <a:spLocks noGrp="1"/>
          </p:cNvSpPr>
          <p:nvPr>
            <p:ph idx="4294967295"/>
          </p:nvPr>
        </p:nvSpPr>
        <p:spPr>
          <a:xfrm>
            <a:off x="251520" y="1052736"/>
            <a:ext cx="8569325" cy="5256212"/>
          </a:xfrm>
        </p:spPr>
        <p:txBody>
          <a:bodyPr>
            <a:normAutofit/>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p>
          <a:p>
            <a:pPr marL="457200" lvl="1" indent="0">
              <a:lnSpc>
                <a:spcPts val="1800"/>
              </a:lnSpc>
              <a:buClr>
                <a:srgbClr val="800000"/>
              </a:buClr>
              <a:buNone/>
            </a:pPr>
            <a:r>
              <a:rPr lang="it-IT" sz="2400" b="1" dirty="0" smtClean="0">
                <a:solidFill>
                  <a:srgbClr val="002060"/>
                </a:solidFill>
                <a:latin typeface="Candara" panose="020E0502030303020204" pitchFamily="34" charset="0"/>
              </a:rPr>
              <a:t>ELEMENTI CONCLUSIVI AD ESITO DELL’ANALISI</a:t>
            </a:r>
            <a:endParaRPr lang="it-IT" sz="2400" b="1" dirty="0">
              <a:solidFill>
                <a:srgbClr val="002060"/>
              </a:solidFill>
              <a:latin typeface="Candara" panose="020E0502030303020204" pitchFamily="34" charset="0"/>
            </a:endParaRPr>
          </a:p>
          <a:p>
            <a:pPr lvl="1">
              <a:lnSpc>
                <a:spcPts val="1800"/>
              </a:lnSpc>
              <a:buClr>
                <a:srgbClr val="800000"/>
              </a:buClr>
            </a:pPr>
            <a:endParaRPr lang="it-IT" b="1" dirty="0">
              <a:solidFill>
                <a:srgbClr val="002060"/>
              </a:solidFill>
              <a:latin typeface="Candara" panose="020E0502030303020204" pitchFamily="34" charset="0"/>
            </a:endParaRP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Scorretta capitalizzazione costi per l’acquisto di un software applicativo privo di valore;</a:t>
            </a: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smtClean="0">
                <a:solidFill>
                  <a:srgbClr val="002060"/>
                </a:solidFill>
                <a:latin typeface="Candara" pitchFamily="34" charset="0"/>
              </a:rPr>
              <a:t>Emissione di fatture per operazioni inesistenti portate allo sconto press il sistema bancario</a:t>
            </a:r>
            <a:endParaRPr lang="it-IT" sz="1900" dirty="0">
              <a:solidFill>
                <a:srgbClr val="002060"/>
              </a:solidFill>
              <a:latin typeface="Candara" pitchFamily="34" charset="0"/>
            </a:endParaRPr>
          </a:p>
          <a:p>
            <a:pPr marL="285750" indent="-285750" algn="just">
              <a:lnSpc>
                <a:spcPct val="80000"/>
              </a:lnSpc>
              <a:spcAft>
                <a:spcPts val="600"/>
              </a:spcAft>
              <a:buClr>
                <a:schemeClr val="tx2">
                  <a:lumMod val="75000"/>
                </a:schemeClr>
              </a:buClr>
              <a:buFont typeface="Wingdings" panose="05000000000000000000" pitchFamily="2" charset="2"/>
              <a:buChar char="§"/>
            </a:pPr>
            <a:r>
              <a:rPr lang="it-IT" sz="1900" dirty="0">
                <a:solidFill>
                  <a:srgbClr val="002060"/>
                </a:solidFill>
                <a:latin typeface="Candara" pitchFamily="34" charset="0"/>
              </a:rPr>
              <a:t>Rilevazione di ricavi inesistenti con </a:t>
            </a:r>
            <a:r>
              <a:rPr lang="it-IT" sz="1900" dirty="0" err="1">
                <a:solidFill>
                  <a:srgbClr val="002060"/>
                </a:solidFill>
                <a:latin typeface="Candara" pitchFamily="34" charset="0"/>
              </a:rPr>
              <a:t>appostazione</a:t>
            </a:r>
            <a:r>
              <a:rPr lang="it-IT" sz="1900" dirty="0">
                <a:solidFill>
                  <a:srgbClr val="002060"/>
                </a:solidFill>
                <a:latin typeface="Candara" pitchFamily="34" charset="0"/>
              </a:rPr>
              <a:t> a fine esercizio delle voci note di credito da ricevere o premi da fornitore: la effettiva bassa marginalità delle vendite veniva poi artatamente innalzata nei bilanci mediante poste incrementative dei ricavi (premi da fornitore) rivelatesi in larga parte fittiziamente appostate</a:t>
            </a:r>
          </a:p>
          <a:p>
            <a:pPr lvl="1">
              <a:buFont typeface="Wingdings" panose="05000000000000000000" pitchFamily="2" charset="2"/>
              <a:buChar char="§"/>
            </a:pPr>
            <a:endParaRPr lang="it-IT" sz="20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20</a:t>
            </a:fld>
            <a:endParaRPr lang="it-IT" sz="1200" dirty="0">
              <a:solidFill>
                <a:srgbClr val="002060"/>
              </a:solidFill>
            </a:endParaRPr>
          </a:p>
        </p:txBody>
      </p:sp>
    </p:spTree>
    <p:extLst>
      <p:ext uri="{BB962C8B-B14F-4D97-AF65-F5344CB8AC3E}">
        <p14:creationId xmlns:p14="http://schemas.microsoft.com/office/powerpoint/2010/main" val="4091686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dirty="0">
                <a:solidFill>
                  <a:schemeClr val="tx1">
                    <a:lumMod val="65000"/>
                    <a:lumOff val="35000"/>
                  </a:schemeClr>
                </a:solidFill>
                <a:latin typeface="Tw Cen MT" pitchFamily="34" charset="0"/>
                <a:hlinkClick r:id="rId5" action="ppaction://hlinkfile"/>
              </a:rPr>
              <a:t>CASO 3: ITALTRADING</a:t>
            </a:r>
            <a:endParaRPr lang="it-IT" sz="2000" b="1" dirty="0">
              <a:solidFill>
                <a:schemeClr val="tx1">
                  <a:lumMod val="65000"/>
                  <a:lumOff val="35000"/>
                </a:schemeClr>
              </a:solidFill>
              <a:latin typeface="Tw Cen MT" pitchFamily="34" charset="0"/>
              <a:hlinkClick r:id="rId6" action="ppaction://hlinkfile"/>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21</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3436331567"/>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84280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666875" y="176212"/>
            <a:ext cx="5810250" cy="6505575"/>
          </a:xfrm>
          <a:prstGeom prst="rect">
            <a:avLst/>
          </a:prstGeom>
        </p:spPr>
      </p:pic>
    </p:spTree>
    <p:extLst>
      <p:ext uri="{BB962C8B-B14F-4D97-AF65-F5344CB8AC3E}">
        <p14:creationId xmlns:p14="http://schemas.microsoft.com/office/powerpoint/2010/main" val="277406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3062" y="671512"/>
            <a:ext cx="5857875" cy="5514975"/>
          </a:xfrm>
          <a:prstGeom prst="rect">
            <a:avLst/>
          </a:prstGeom>
        </p:spPr>
      </p:pic>
    </p:spTree>
    <p:extLst>
      <p:ext uri="{BB962C8B-B14F-4D97-AF65-F5344CB8AC3E}">
        <p14:creationId xmlns:p14="http://schemas.microsoft.com/office/powerpoint/2010/main" val="185508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777828" y="0"/>
            <a:ext cx="5588343" cy="6858000"/>
          </a:xfrm>
          <a:prstGeom prst="rect">
            <a:avLst/>
          </a:prstGeom>
        </p:spPr>
      </p:pic>
    </p:spTree>
    <p:extLst>
      <p:ext uri="{BB962C8B-B14F-4D97-AF65-F5344CB8AC3E}">
        <p14:creationId xmlns:p14="http://schemas.microsoft.com/office/powerpoint/2010/main" val="1271869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6995120" cy="490066"/>
          </a:xfrm>
        </p:spPr>
        <p:txBody>
          <a:bodyPr>
            <a:normAutofit/>
          </a:bodyPr>
          <a:lstStyle/>
          <a:p>
            <a:pPr algn="l"/>
            <a:r>
              <a:rPr lang="it-IT" sz="2400" dirty="0" smtClean="0">
                <a:hlinkClick r:id="rId2" action="ppaction://hlinkfile"/>
              </a:rPr>
              <a:t>Nota integrativa – </a:t>
            </a:r>
            <a:r>
              <a:rPr lang="it-IT" sz="2400" dirty="0" smtClean="0">
                <a:hlinkClick r:id="rId3" action="ppaction://hlinkfile"/>
              </a:rPr>
              <a:t>Relaizone sulla gestione </a:t>
            </a:r>
            <a:endParaRPr lang="it-IT" sz="2400" dirty="0">
              <a:hlinkClick r:id="rId2" action="ppaction://hlinkfile"/>
            </a:endParaRPr>
          </a:p>
        </p:txBody>
      </p:sp>
      <p:pic>
        <p:nvPicPr>
          <p:cNvPr id="3" name="Segnaposto contenuto 2">
            <a:hlinkClick r:id="rId2" action="ppaction://hlinkfile"/>
          </p:cNvPr>
          <p:cNvPicPr>
            <a:picLocks noGrp="1" noChangeAspect="1"/>
          </p:cNvPicPr>
          <p:nvPr>
            <p:ph idx="1"/>
          </p:nvPr>
        </p:nvPicPr>
        <p:blipFill>
          <a:blip r:embed="rId4"/>
          <a:stretch>
            <a:fillRect/>
          </a:stretch>
        </p:blipFill>
        <p:spPr>
          <a:xfrm>
            <a:off x="457200" y="1196752"/>
            <a:ext cx="8229600" cy="1487868"/>
          </a:xfrm>
          <a:prstGeom prst="rect">
            <a:avLst/>
          </a:prstGeom>
        </p:spPr>
      </p:pic>
      <p:pic>
        <p:nvPicPr>
          <p:cNvPr id="4" name="Immagine 3"/>
          <p:cNvPicPr>
            <a:picLocks noChangeAspect="1"/>
          </p:cNvPicPr>
          <p:nvPr/>
        </p:nvPicPr>
        <p:blipFill>
          <a:blip r:embed="rId5"/>
          <a:stretch>
            <a:fillRect/>
          </a:stretch>
        </p:blipFill>
        <p:spPr>
          <a:xfrm>
            <a:off x="457200" y="2852936"/>
            <a:ext cx="8229600" cy="3312368"/>
          </a:xfrm>
          <a:prstGeom prst="rect">
            <a:avLst/>
          </a:prstGeom>
        </p:spPr>
      </p:pic>
    </p:spTree>
    <p:extLst>
      <p:ext uri="{BB962C8B-B14F-4D97-AF65-F5344CB8AC3E}">
        <p14:creationId xmlns:p14="http://schemas.microsoft.com/office/powerpoint/2010/main" val="3444310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6995120" cy="490066"/>
          </a:xfrm>
        </p:spPr>
        <p:txBody>
          <a:bodyPr>
            <a:normAutofit/>
          </a:bodyPr>
          <a:lstStyle/>
          <a:p>
            <a:r>
              <a:rPr lang="it-IT" sz="2400" dirty="0" smtClean="0"/>
              <a:t>Elementi riportati in nota integrativa</a:t>
            </a:r>
            <a:endParaRPr lang="it-IT" sz="2400" dirty="0"/>
          </a:p>
        </p:txBody>
      </p:sp>
      <p:pic>
        <p:nvPicPr>
          <p:cNvPr id="5" name="Immagine 4"/>
          <p:cNvPicPr>
            <a:picLocks noChangeAspect="1"/>
          </p:cNvPicPr>
          <p:nvPr/>
        </p:nvPicPr>
        <p:blipFill>
          <a:blip r:embed="rId2"/>
          <a:stretch>
            <a:fillRect/>
          </a:stretch>
        </p:blipFill>
        <p:spPr>
          <a:xfrm>
            <a:off x="28575" y="1124744"/>
            <a:ext cx="9086850" cy="5618956"/>
          </a:xfrm>
          <a:prstGeom prst="rect">
            <a:avLst/>
          </a:prstGeom>
        </p:spPr>
      </p:pic>
    </p:spTree>
    <p:extLst>
      <p:ext uri="{BB962C8B-B14F-4D97-AF65-F5344CB8AC3E}">
        <p14:creationId xmlns:p14="http://schemas.microsoft.com/office/powerpoint/2010/main" val="2589724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6995120" cy="490066"/>
          </a:xfrm>
        </p:spPr>
        <p:txBody>
          <a:bodyPr>
            <a:normAutofit/>
          </a:bodyPr>
          <a:lstStyle/>
          <a:p>
            <a:r>
              <a:rPr lang="it-IT" sz="2400" dirty="0" smtClean="0"/>
              <a:t>Elementi riportati in nota integrativa</a:t>
            </a:r>
            <a:endParaRPr lang="it-IT" sz="2400" dirty="0"/>
          </a:p>
        </p:txBody>
      </p:sp>
      <p:pic>
        <p:nvPicPr>
          <p:cNvPr id="2" name="Immagine 1"/>
          <p:cNvPicPr>
            <a:picLocks noChangeAspect="1"/>
          </p:cNvPicPr>
          <p:nvPr/>
        </p:nvPicPr>
        <p:blipFill>
          <a:blip r:embed="rId2"/>
          <a:stretch>
            <a:fillRect/>
          </a:stretch>
        </p:blipFill>
        <p:spPr>
          <a:xfrm>
            <a:off x="271462" y="1124744"/>
            <a:ext cx="8601075" cy="5171280"/>
          </a:xfrm>
          <a:prstGeom prst="rect">
            <a:avLst/>
          </a:prstGeom>
        </p:spPr>
      </p:pic>
    </p:spTree>
    <p:extLst>
      <p:ext uri="{BB962C8B-B14F-4D97-AF65-F5344CB8AC3E}">
        <p14:creationId xmlns:p14="http://schemas.microsoft.com/office/powerpoint/2010/main" val="3864689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6995120" cy="490066"/>
          </a:xfrm>
        </p:spPr>
        <p:txBody>
          <a:bodyPr>
            <a:normAutofit/>
          </a:bodyPr>
          <a:lstStyle/>
          <a:p>
            <a:r>
              <a:rPr lang="it-IT" sz="2400" dirty="0" smtClean="0"/>
              <a:t>Elementi riportati in nota integrativa</a:t>
            </a:r>
            <a:endParaRPr lang="it-IT" sz="2400" dirty="0"/>
          </a:p>
        </p:txBody>
      </p:sp>
      <p:pic>
        <p:nvPicPr>
          <p:cNvPr id="3" name="Immagine 2"/>
          <p:cNvPicPr>
            <a:picLocks noChangeAspect="1"/>
          </p:cNvPicPr>
          <p:nvPr/>
        </p:nvPicPr>
        <p:blipFill>
          <a:blip r:embed="rId2"/>
          <a:stretch>
            <a:fillRect/>
          </a:stretch>
        </p:blipFill>
        <p:spPr>
          <a:xfrm>
            <a:off x="1000125" y="908719"/>
            <a:ext cx="7143750" cy="5368255"/>
          </a:xfrm>
          <a:prstGeom prst="rect">
            <a:avLst/>
          </a:prstGeom>
        </p:spPr>
      </p:pic>
    </p:spTree>
    <p:extLst>
      <p:ext uri="{BB962C8B-B14F-4D97-AF65-F5344CB8AC3E}">
        <p14:creationId xmlns:p14="http://schemas.microsoft.com/office/powerpoint/2010/main" val="2088105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ITALTRADING: SINTESI LETTURA BILANCIO</a:t>
            </a:r>
            <a:endParaRPr lang="it-IT" sz="2000" dirty="0">
              <a:solidFill>
                <a:schemeClr val="tx1">
                  <a:lumMod val="65000"/>
                  <a:lumOff val="35000"/>
                </a:schemeClr>
              </a:solidFill>
              <a:latin typeface="Tw Cen MT" pitchFamily="34" charset="0"/>
            </a:endParaRPr>
          </a:p>
        </p:txBody>
      </p:sp>
      <p:sp>
        <p:nvSpPr>
          <p:cNvPr id="3" name="Segnaposto contenuto 2"/>
          <p:cNvSpPr>
            <a:spLocks noGrp="1"/>
          </p:cNvSpPr>
          <p:nvPr>
            <p:ph idx="4294967295"/>
          </p:nvPr>
        </p:nvSpPr>
        <p:spPr>
          <a:xfrm>
            <a:off x="574675" y="1052513"/>
            <a:ext cx="8569325" cy="5256212"/>
          </a:xfrm>
        </p:spPr>
        <p:txBody>
          <a:bodyPr>
            <a:normAutofit/>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p>
          <a:p>
            <a:pPr marL="457200" lvl="1" indent="0">
              <a:buNone/>
            </a:pPr>
            <a:r>
              <a:rPr lang="it-IT" sz="2000" b="1" dirty="0" smtClean="0">
                <a:solidFill>
                  <a:srgbClr val="002060"/>
                </a:solidFill>
                <a:latin typeface="Candara" pitchFamily="34" charset="0"/>
              </a:rPr>
              <a:t>Elementi che emergono a prima lettura</a:t>
            </a:r>
            <a:endParaRPr lang="it-IT" sz="2000" b="1" dirty="0">
              <a:solidFill>
                <a:srgbClr val="002060"/>
              </a:solidFill>
              <a:latin typeface="Candara" pitchFamily="34" charset="0"/>
            </a:endParaRPr>
          </a:p>
          <a:p>
            <a:pPr marL="457200" lvl="1" indent="0">
              <a:buNone/>
            </a:pPr>
            <a:endParaRPr lang="it-IT" sz="800" dirty="0" smtClean="0">
              <a:solidFill>
                <a:srgbClr val="002060"/>
              </a:solidFill>
              <a:latin typeface="Candara" pitchFamily="34" charset="0"/>
            </a:endParaRPr>
          </a:p>
          <a:p>
            <a:pPr lvl="1">
              <a:buFont typeface="Wingdings" panose="05000000000000000000" pitchFamily="2" charset="2"/>
              <a:buChar char="§"/>
            </a:pPr>
            <a:r>
              <a:rPr lang="it-IT" sz="2000" dirty="0" smtClean="0">
                <a:solidFill>
                  <a:srgbClr val="002060"/>
                </a:solidFill>
                <a:latin typeface="Candara" pitchFamily="34" charset="0"/>
              </a:rPr>
              <a:t>La perdita  si protrae da più esercizi ma esplode nell’ultimo</a:t>
            </a:r>
          </a:p>
          <a:p>
            <a:pPr lvl="1">
              <a:buFont typeface="Wingdings" panose="05000000000000000000" pitchFamily="2" charset="2"/>
              <a:buChar char="§"/>
            </a:pPr>
            <a:r>
              <a:rPr lang="it-IT" sz="2000" dirty="0" smtClean="0">
                <a:solidFill>
                  <a:srgbClr val="002060"/>
                </a:solidFill>
                <a:latin typeface="Candara" pitchFamily="34" charset="0"/>
              </a:rPr>
              <a:t>La perdita è spiegata da un calo di fatturato ma anche da massicce svalutazioni di crediti e immobilizzazioni</a:t>
            </a:r>
          </a:p>
          <a:p>
            <a:pPr lvl="1" algn="just">
              <a:buFont typeface="Wingdings" panose="05000000000000000000" pitchFamily="2" charset="2"/>
              <a:buChar char="§"/>
            </a:pPr>
            <a:r>
              <a:rPr lang="it-IT" sz="2000" dirty="0" smtClean="0">
                <a:solidFill>
                  <a:srgbClr val="002060"/>
                </a:solidFill>
                <a:latin typeface="Candara" pitchFamily="34" charset="0"/>
              </a:rPr>
              <a:t>La voce rappresentata da immobilizzazioni immateriali poi confluita nelle immobilizzazioni finanziarie a seguito del conferimento descritto appare subito come una voce da </a:t>
            </a:r>
            <a:r>
              <a:rPr lang="it-IT" sz="2000" dirty="0" err="1" smtClean="0">
                <a:solidFill>
                  <a:srgbClr val="002060"/>
                </a:solidFill>
                <a:latin typeface="Candara" pitchFamily="34" charset="0"/>
              </a:rPr>
              <a:t>attenzionare</a:t>
            </a:r>
            <a:r>
              <a:rPr lang="it-IT" sz="2000" dirty="0" smtClean="0">
                <a:solidFill>
                  <a:srgbClr val="002060"/>
                </a:solidFill>
                <a:latin typeface="Candara" pitchFamily="34" charset="0"/>
              </a:rPr>
              <a:t> per entità dell’importo e per operazione straordinaria compiuta in un momento di crisi</a:t>
            </a:r>
          </a:p>
          <a:p>
            <a:pPr lvl="1">
              <a:buFont typeface="Wingdings" panose="05000000000000000000" pitchFamily="2" charset="2"/>
              <a:buChar char="§"/>
            </a:pPr>
            <a:r>
              <a:rPr lang="it-IT" sz="2000" dirty="0" smtClean="0">
                <a:solidFill>
                  <a:srgbClr val="002060"/>
                </a:solidFill>
                <a:latin typeface="Candara" pitchFamily="34" charset="0"/>
              </a:rPr>
              <a:t>Considerato che la società appartiene a un gruppo (informazione tratta di visura) e detiene partecipazioni e rapporti commerciali con imprese del gruppo nel  bilancio risultano scarse informazioni sui rapporti con le parti correlate</a:t>
            </a:r>
          </a:p>
          <a:p>
            <a:pPr lvl="1">
              <a:buFont typeface="Wingdings" panose="05000000000000000000" pitchFamily="2" charset="2"/>
              <a:buChar char="§"/>
            </a:pPr>
            <a:endParaRPr lang="it-IT" sz="2000" dirty="0" smtClean="0">
              <a:solidFill>
                <a:srgbClr val="002060"/>
              </a:solidFill>
              <a:latin typeface="Candara" pitchFamily="34" charset="0"/>
            </a:endParaRPr>
          </a:p>
          <a:p>
            <a:pPr lvl="1">
              <a:buFont typeface="Wingdings" panose="05000000000000000000" pitchFamily="2" charset="2"/>
              <a:buChar char="§"/>
            </a:pPr>
            <a:endParaRPr lang="it-IT" sz="20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29</a:t>
            </a:fld>
            <a:endParaRPr lang="it-IT" sz="1200" dirty="0">
              <a:solidFill>
                <a:srgbClr val="002060"/>
              </a:solidFill>
            </a:endParaRPr>
          </a:p>
        </p:txBody>
      </p:sp>
    </p:spTree>
    <p:extLst>
      <p:ext uri="{BB962C8B-B14F-4D97-AF65-F5344CB8AC3E}">
        <p14:creationId xmlns:p14="http://schemas.microsoft.com/office/powerpoint/2010/main" val="535742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b="1" dirty="0">
                <a:solidFill>
                  <a:schemeClr val="tx1">
                    <a:lumMod val="65000"/>
                    <a:lumOff val="35000"/>
                  </a:schemeClr>
                </a:solidFill>
                <a:latin typeface="Tw Cen MT" pitchFamily="34" charset="0"/>
              </a:rPr>
              <a:t>APPROCCIO AL BILANCIO DI UNA SOCIETA’ IN CRISI</a:t>
            </a:r>
          </a:p>
        </p:txBody>
      </p:sp>
      <p:sp>
        <p:nvSpPr>
          <p:cNvPr id="3" name="Segnaposto contenuto 2"/>
          <p:cNvSpPr>
            <a:spLocks noGrp="1"/>
          </p:cNvSpPr>
          <p:nvPr>
            <p:ph idx="4294967295"/>
          </p:nvPr>
        </p:nvSpPr>
        <p:spPr>
          <a:xfrm>
            <a:off x="323528" y="1052736"/>
            <a:ext cx="8569201" cy="5256213"/>
          </a:xfrm>
        </p:spPr>
        <p:txBody>
          <a:bodyPr>
            <a:normAutofit/>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r>
              <a:rPr lang="it-IT" sz="2000" b="1" dirty="0" smtClean="0">
                <a:solidFill>
                  <a:srgbClr val="002060"/>
                </a:solidFill>
                <a:latin typeface="Candara" pitchFamily="34" charset="0"/>
              </a:rPr>
              <a:t>Come approccio la lettura dello stato patrimoniale?</a:t>
            </a:r>
            <a:endParaRPr lang="it-IT" sz="2000" b="1" dirty="0">
              <a:solidFill>
                <a:srgbClr val="002060"/>
              </a:solidFill>
              <a:latin typeface="Candara" pitchFamily="34" charset="0"/>
            </a:endParaRPr>
          </a:p>
          <a:p>
            <a:pPr marL="457200" lvl="1" indent="0">
              <a:buNone/>
            </a:pPr>
            <a:endParaRPr lang="it-IT" sz="800" dirty="0" smtClean="0">
              <a:solidFill>
                <a:srgbClr val="002060"/>
              </a:solidFill>
              <a:latin typeface="Candara" pitchFamily="34" charset="0"/>
            </a:endParaRPr>
          </a:p>
          <a:p>
            <a:pPr lvl="1">
              <a:buFont typeface="Wingdings" panose="05000000000000000000" pitchFamily="2" charset="2"/>
              <a:buChar char="§"/>
            </a:pPr>
            <a:r>
              <a:rPr lang="it-IT" sz="2000" dirty="0" smtClean="0">
                <a:solidFill>
                  <a:srgbClr val="002060"/>
                </a:solidFill>
                <a:latin typeface="Candara" pitchFamily="34" charset="0"/>
              </a:rPr>
              <a:t>Quanto è il PN?</a:t>
            </a:r>
          </a:p>
          <a:p>
            <a:pPr lvl="1">
              <a:buFont typeface="Wingdings" panose="05000000000000000000" pitchFamily="2" charset="2"/>
              <a:buChar char="§"/>
            </a:pPr>
            <a:r>
              <a:rPr lang="it-IT" sz="2000" dirty="0" smtClean="0">
                <a:solidFill>
                  <a:srgbClr val="002060"/>
                </a:solidFill>
                <a:latin typeface="Candara" pitchFamily="34" charset="0"/>
              </a:rPr>
              <a:t>Quali voci dell’attivo sorreggono il PN o ne hanno determinato la perdita</a:t>
            </a:r>
          </a:p>
          <a:p>
            <a:pPr lvl="1">
              <a:buFont typeface="Wingdings" panose="05000000000000000000" pitchFamily="2" charset="2"/>
              <a:buChar char="§"/>
            </a:pPr>
            <a:r>
              <a:rPr lang="it-IT" sz="2000" dirty="0" smtClean="0">
                <a:solidFill>
                  <a:srgbClr val="002060"/>
                </a:solidFill>
                <a:latin typeface="Candara" pitchFamily="34" charset="0"/>
              </a:rPr>
              <a:t>Come è composta la debitoria</a:t>
            </a:r>
          </a:p>
          <a:p>
            <a:pPr lvl="1">
              <a:buFont typeface="Wingdings" panose="05000000000000000000" pitchFamily="2" charset="2"/>
              <a:buChar char="§"/>
            </a:pPr>
            <a:endParaRPr lang="it-IT" sz="2000" dirty="0">
              <a:solidFill>
                <a:srgbClr val="002060"/>
              </a:solidFill>
              <a:latin typeface="Candara" pitchFamily="34" charset="0"/>
            </a:endParaRPr>
          </a:p>
          <a:p>
            <a:pPr marL="457200" lvl="1" indent="0">
              <a:buNone/>
            </a:pPr>
            <a:r>
              <a:rPr lang="it-IT" sz="2000" b="1" dirty="0" smtClean="0">
                <a:solidFill>
                  <a:srgbClr val="002060"/>
                </a:solidFill>
                <a:latin typeface="Candara" pitchFamily="34" charset="0"/>
              </a:rPr>
              <a:t>Come approccio la lettura del conto economico?</a:t>
            </a:r>
          </a:p>
          <a:p>
            <a:pPr lvl="1">
              <a:buFont typeface="Wingdings" panose="05000000000000000000" pitchFamily="2" charset="2"/>
              <a:buChar char="§"/>
            </a:pPr>
            <a:r>
              <a:rPr lang="it-IT" sz="2000" dirty="0">
                <a:solidFill>
                  <a:srgbClr val="002060"/>
                </a:solidFill>
                <a:latin typeface="Candara" pitchFamily="34" charset="0"/>
              </a:rPr>
              <a:t>Quanto è </a:t>
            </a:r>
            <a:r>
              <a:rPr lang="it-IT" sz="2000" dirty="0" smtClean="0">
                <a:solidFill>
                  <a:srgbClr val="002060"/>
                </a:solidFill>
                <a:latin typeface="Candara" pitchFamily="34" charset="0"/>
              </a:rPr>
              <a:t>il volume d’affari</a:t>
            </a:r>
            <a:endParaRPr lang="it-IT" sz="2000" dirty="0">
              <a:solidFill>
                <a:srgbClr val="002060"/>
              </a:solidFill>
              <a:latin typeface="Candara" pitchFamily="34" charset="0"/>
            </a:endParaRPr>
          </a:p>
          <a:p>
            <a:pPr lvl="1">
              <a:buFont typeface="Wingdings" panose="05000000000000000000" pitchFamily="2" charset="2"/>
              <a:buChar char="§"/>
            </a:pPr>
            <a:r>
              <a:rPr lang="it-IT" sz="2000" dirty="0">
                <a:solidFill>
                  <a:srgbClr val="002060"/>
                </a:solidFill>
                <a:latin typeface="Candara" pitchFamily="34" charset="0"/>
              </a:rPr>
              <a:t>Quali voci </a:t>
            </a:r>
            <a:r>
              <a:rPr lang="it-IT" sz="2000" dirty="0" smtClean="0">
                <a:solidFill>
                  <a:srgbClr val="002060"/>
                </a:solidFill>
                <a:latin typeface="Candara" pitchFamily="34" charset="0"/>
              </a:rPr>
              <a:t>incidono in particolare sul risultato d’esercizio (flessione ricavi?- costi non ricorrenti? – svalutazioni?</a:t>
            </a:r>
          </a:p>
          <a:p>
            <a:pPr marL="457200" lvl="1" indent="0">
              <a:buNone/>
            </a:pPr>
            <a:endParaRPr lang="it-IT" sz="2000" dirty="0">
              <a:solidFill>
                <a:srgbClr val="002060"/>
              </a:solidFill>
              <a:latin typeface="Candara" pitchFamily="34" charset="0"/>
            </a:endParaRPr>
          </a:p>
          <a:p>
            <a:pPr marL="457200" lvl="1" indent="0">
              <a:buNone/>
            </a:pPr>
            <a:r>
              <a:rPr lang="it-IT" sz="2000" b="1" dirty="0" smtClean="0">
                <a:solidFill>
                  <a:srgbClr val="002060"/>
                </a:solidFill>
                <a:latin typeface="Candara" pitchFamily="34" charset="0"/>
              </a:rPr>
              <a:t>Quali spiegazioni vengono fornite in Nota integrativa o nella relazione sulla gestione laddove presente?</a:t>
            </a:r>
          </a:p>
          <a:p>
            <a:pPr marL="457200" lvl="1" indent="0">
              <a:buNone/>
            </a:pPr>
            <a:endParaRPr lang="it-IT" sz="2000" b="1" dirty="0" smtClean="0">
              <a:solidFill>
                <a:srgbClr val="002060"/>
              </a:solidFill>
              <a:latin typeface="Candara" pitchFamily="34" charset="0"/>
            </a:endParaRPr>
          </a:p>
          <a:p>
            <a:pPr marL="457200" lvl="1" indent="0">
              <a:buNone/>
            </a:pPr>
            <a:endParaRPr lang="it-IT" sz="2000" b="1" dirty="0" smtClean="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a:t>
            </a:fld>
            <a:endParaRPr lang="it-IT" sz="1200" dirty="0">
              <a:solidFill>
                <a:srgbClr val="002060"/>
              </a:solidFill>
            </a:endParaRPr>
          </a:p>
        </p:txBody>
      </p:sp>
    </p:spTree>
    <p:extLst>
      <p:ext uri="{BB962C8B-B14F-4D97-AF65-F5344CB8AC3E}">
        <p14:creationId xmlns:p14="http://schemas.microsoft.com/office/powerpoint/2010/main" val="1096878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ITALTRADING: CONCLUSIONI</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30</a:t>
            </a:fld>
            <a:endParaRPr lang="it-IT" sz="1200" dirty="0">
              <a:solidFill>
                <a:srgbClr val="002060"/>
              </a:solidFill>
            </a:endParaRPr>
          </a:p>
        </p:txBody>
      </p:sp>
      <p:sp>
        <p:nvSpPr>
          <p:cNvPr id="3" name="Rettangolo 2"/>
          <p:cNvSpPr/>
          <p:nvPr/>
        </p:nvSpPr>
        <p:spPr>
          <a:xfrm>
            <a:off x="550405" y="1052736"/>
            <a:ext cx="7690048" cy="5130635"/>
          </a:xfrm>
          <a:prstGeom prst="rect">
            <a:avLst/>
          </a:prstGeom>
        </p:spPr>
        <p:txBody>
          <a:bodyPr wrap="square">
            <a:spAutoFit/>
          </a:bodyPr>
          <a:lstStyle/>
          <a:p>
            <a:pPr lvl="1">
              <a:lnSpc>
                <a:spcPts val="1800"/>
              </a:lnSpc>
              <a:spcBef>
                <a:spcPct val="20000"/>
              </a:spcBef>
              <a:spcAft>
                <a:spcPts val="0"/>
              </a:spcAft>
              <a:buClr>
                <a:srgbClr val="800000"/>
              </a:buClr>
            </a:pPr>
            <a:r>
              <a:rPr lang="it-IT" b="1" dirty="0" smtClean="0">
                <a:solidFill>
                  <a:srgbClr val="002060"/>
                </a:solidFill>
                <a:latin typeface="Candara" panose="020E0502030303020204" pitchFamily="34" charset="0"/>
              </a:rPr>
              <a:t>FATTI EMERSI DALLE ULTERIORI INDAGINI:</a:t>
            </a:r>
            <a:endParaRPr lang="it-IT" b="1" dirty="0">
              <a:solidFill>
                <a:srgbClr val="002060"/>
              </a:solidFill>
              <a:latin typeface="Candara" pitchFamily="34" charset="0"/>
            </a:endParaRPr>
          </a:p>
          <a:p>
            <a:pPr lvl="1">
              <a:lnSpc>
                <a:spcPts val="1800"/>
              </a:lnSpc>
              <a:spcBef>
                <a:spcPct val="20000"/>
              </a:spcBef>
              <a:spcAft>
                <a:spcPts val="0"/>
              </a:spcAft>
              <a:buClr>
                <a:srgbClr val="800000"/>
              </a:buClr>
            </a:pPr>
            <a:endParaRPr lang="it-IT" b="1" dirty="0">
              <a:solidFill>
                <a:srgbClr val="002060"/>
              </a:solidFill>
              <a:latin typeface="Candara" pitchFamily="34" charset="0"/>
            </a:endParaRPr>
          </a:p>
          <a:p>
            <a:pPr marL="285750" indent="-285750" algn="just">
              <a:lnSpc>
                <a:spcPts val="1800"/>
              </a:lnSpc>
              <a:spcBef>
                <a:spcPct val="20000"/>
              </a:spcBef>
              <a:buClr>
                <a:srgbClr val="800000"/>
              </a:buClr>
              <a:buFont typeface="Wingdings" panose="05000000000000000000" pitchFamily="2" charset="2"/>
              <a:buChar char="§"/>
            </a:pPr>
            <a:r>
              <a:rPr lang="it-IT" sz="1700" dirty="0">
                <a:solidFill>
                  <a:srgbClr val="002060"/>
                </a:solidFill>
                <a:latin typeface="Candara" pitchFamily="34" charset="0"/>
              </a:rPr>
              <a:t>Mancata tempestiva svalutazione del valore contabile del Contratto CIG – iscritto tra le immobilizzazioni immateriali - per oltre Euro 38,6 ml e della relativa partecipazione in </a:t>
            </a:r>
            <a:r>
              <a:rPr lang="it-IT" sz="1700" dirty="0" smtClean="0">
                <a:solidFill>
                  <a:srgbClr val="002060"/>
                </a:solidFill>
                <a:latin typeface="Candara" pitchFamily="34" charset="0"/>
              </a:rPr>
              <a:t>CIG;</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Mancata </a:t>
            </a:r>
            <a:r>
              <a:rPr lang="it-IT" sz="1700" dirty="0">
                <a:solidFill>
                  <a:srgbClr val="002060"/>
                </a:solidFill>
                <a:latin typeface="Candara" pitchFamily="34" charset="0"/>
              </a:rPr>
              <a:t>tempestiva svalutazione dei crediti commerciali negli esercizi di competenza, per circa Euro </a:t>
            </a:r>
            <a:r>
              <a:rPr lang="it-IT" sz="1700" dirty="0" smtClean="0">
                <a:solidFill>
                  <a:srgbClr val="002060"/>
                </a:solidFill>
                <a:latin typeface="Candara" pitchFamily="34" charset="0"/>
              </a:rPr>
              <a:t>24,72</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Mancata </a:t>
            </a:r>
            <a:r>
              <a:rPr lang="it-IT" sz="1700" dirty="0">
                <a:solidFill>
                  <a:srgbClr val="002060"/>
                </a:solidFill>
                <a:latin typeface="Candara" pitchFamily="34" charset="0"/>
              </a:rPr>
              <a:t>tempestiva svalutazione dei crediti per imposte anticipate per circa Euro 4,85 ml nell’esercizio chiuso al 30.09.2012, in ragione della sopraggiunta irrecuperabilità degli </a:t>
            </a:r>
            <a:r>
              <a:rPr lang="it-IT" sz="1700" dirty="0" smtClean="0">
                <a:solidFill>
                  <a:srgbClr val="002060"/>
                </a:solidFill>
                <a:latin typeface="Candara" pitchFamily="34" charset="0"/>
              </a:rPr>
              <a:t>stessi;</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Sottovalutazione </a:t>
            </a:r>
            <a:r>
              <a:rPr lang="it-IT" sz="1700" dirty="0">
                <a:solidFill>
                  <a:srgbClr val="002060"/>
                </a:solidFill>
                <a:latin typeface="Candara" pitchFamily="34" charset="0"/>
              </a:rPr>
              <a:t>del valore di bilancio dei debiti verso il sistema bancario nei bilanci degli esercizi dal 2010 al 2014, in ragione di accordi irregolari predisposti con l’Istituto di credito MPS Leasing &amp; </a:t>
            </a:r>
            <a:r>
              <a:rPr lang="it-IT" sz="1700" dirty="0" smtClean="0">
                <a:solidFill>
                  <a:srgbClr val="002060"/>
                </a:solidFill>
                <a:latin typeface="Candara" pitchFamily="34" charset="0"/>
              </a:rPr>
              <a:t>Factoring;</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Rilevazione </a:t>
            </a:r>
            <a:r>
              <a:rPr lang="it-IT" sz="1700" dirty="0">
                <a:solidFill>
                  <a:srgbClr val="002060"/>
                </a:solidFill>
                <a:latin typeface="Candara" pitchFamily="34" charset="0"/>
              </a:rPr>
              <a:t>di crediti insussistenti nei confronti della consociata ETC Energy Trading Company per Euro 8 ml nel bilancio dell’esercizio chiuso al </a:t>
            </a:r>
            <a:r>
              <a:rPr lang="it-IT" sz="1700" dirty="0" smtClean="0">
                <a:solidFill>
                  <a:srgbClr val="002060"/>
                </a:solidFill>
                <a:latin typeface="Candara" pitchFamily="34" charset="0"/>
              </a:rPr>
              <a:t>30.09.2014;</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Irregolare </a:t>
            </a:r>
            <a:r>
              <a:rPr lang="it-IT" sz="1700" dirty="0">
                <a:solidFill>
                  <a:srgbClr val="002060"/>
                </a:solidFill>
                <a:latin typeface="Candara" pitchFamily="34" charset="0"/>
              </a:rPr>
              <a:t>rilevazione nel bilancio dell’esercizio chiuso al 30.09.2014 degli interessi di mora su crediti al tempo irrecuperabili per complessivi Euro 2,1 </a:t>
            </a:r>
            <a:r>
              <a:rPr lang="it-IT" sz="1700" dirty="0" smtClean="0">
                <a:solidFill>
                  <a:srgbClr val="002060"/>
                </a:solidFill>
                <a:latin typeface="Candara" pitchFamily="34" charset="0"/>
              </a:rPr>
              <a:t>ml</a:t>
            </a:r>
          </a:p>
          <a:p>
            <a:pPr marL="285750" indent="-285750" algn="just">
              <a:lnSpc>
                <a:spcPts val="1800"/>
              </a:lnSpc>
              <a:spcBef>
                <a:spcPct val="20000"/>
              </a:spcBef>
              <a:buClr>
                <a:srgbClr val="800000"/>
              </a:buClr>
              <a:buFont typeface="Wingdings" panose="05000000000000000000" pitchFamily="2" charset="2"/>
              <a:buChar char="§"/>
            </a:pPr>
            <a:r>
              <a:rPr lang="it-IT" sz="1700" dirty="0" smtClean="0">
                <a:solidFill>
                  <a:srgbClr val="002060"/>
                </a:solidFill>
                <a:latin typeface="Candara" pitchFamily="34" charset="0"/>
              </a:rPr>
              <a:t>Omessa </a:t>
            </a:r>
            <a:r>
              <a:rPr lang="it-IT" sz="1700" dirty="0">
                <a:solidFill>
                  <a:srgbClr val="002060"/>
                </a:solidFill>
                <a:latin typeface="Candara" pitchFamily="34" charset="0"/>
              </a:rPr>
              <a:t>informativa in bilancio in merito alle operazioni con parti correlate quanto meno a far data dall’esercizio chiuso al 30.09.2012, in spregio al disposto dell’art. 2391 bis c.c.   </a:t>
            </a:r>
          </a:p>
        </p:txBody>
      </p:sp>
    </p:spTree>
    <p:extLst>
      <p:ext uri="{BB962C8B-B14F-4D97-AF65-F5344CB8AC3E}">
        <p14:creationId xmlns:p14="http://schemas.microsoft.com/office/powerpoint/2010/main" val="1390631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ITALTRADING</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31</a:t>
            </a:fld>
            <a:endParaRPr lang="it-IT" sz="1200" dirty="0">
              <a:solidFill>
                <a:srgbClr val="002060"/>
              </a:solidFill>
            </a:endParaRPr>
          </a:p>
        </p:txBody>
      </p:sp>
      <p:pic>
        <p:nvPicPr>
          <p:cNvPr id="3" name="Immagine 2"/>
          <p:cNvPicPr>
            <a:picLocks noChangeAspect="1"/>
          </p:cNvPicPr>
          <p:nvPr/>
        </p:nvPicPr>
        <p:blipFill>
          <a:blip r:embed="rId4"/>
          <a:stretch>
            <a:fillRect/>
          </a:stretch>
        </p:blipFill>
        <p:spPr>
          <a:xfrm>
            <a:off x="1043608" y="1556792"/>
            <a:ext cx="6984775" cy="3600400"/>
          </a:xfrm>
          <a:prstGeom prst="rect">
            <a:avLst/>
          </a:prstGeom>
        </p:spPr>
      </p:pic>
    </p:spTree>
    <p:extLst>
      <p:ext uri="{BB962C8B-B14F-4D97-AF65-F5344CB8AC3E}">
        <p14:creationId xmlns:p14="http://schemas.microsoft.com/office/powerpoint/2010/main" val="2701549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b="1" dirty="0" smtClean="0">
                <a:solidFill>
                  <a:schemeClr val="tx1">
                    <a:lumMod val="65000"/>
                    <a:lumOff val="35000"/>
                  </a:schemeClr>
                </a:solidFill>
                <a:latin typeface="Tw Cen MT" pitchFamily="34" charset="0"/>
              </a:rPr>
              <a:t>CASO 4: </a:t>
            </a:r>
            <a:r>
              <a:rPr lang="it-IT" sz="2000" b="1" dirty="0" smtClean="0">
                <a:solidFill>
                  <a:schemeClr val="tx1">
                    <a:lumMod val="65000"/>
                    <a:lumOff val="35000"/>
                  </a:schemeClr>
                </a:solidFill>
                <a:latin typeface="Tw Cen MT" pitchFamily="34" charset="0"/>
                <a:hlinkClick r:id="rId5" action="ppaction://hlinkfile"/>
              </a:rPr>
              <a:t>WIND JET</a:t>
            </a:r>
            <a:endParaRPr lang="it-IT" sz="2000" b="1" dirty="0">
              <a:solidFill>
                <a:schemeClr val="tx1">
                  <a:lumMod val="65000"/>
                  <a:lumOff val="35000"/>
                </a:schemeClr>
              </a:solidFill>
              <a:latin typeface="Tw Cen MT" pitchFamily="34" charset="0"/>
              <a:hlinkClick r:id="rId6" action="ppaction://hlinkfile"/>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32</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3575742197"/>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075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33</a:t>
            </a:fld>
            <a:endParaRPr lang="it-IT" sz="1200" dirty="0">
              <a:solidFill>
                <a:srgbClr val="002060"/>
              </a:solidFill>
            </a:endParaRPr>
          </a:p>
        </p:txBody>
      </p:sp>
      <p:sp>
        <p:nvSpPr>
          <p:cNvPr id="3" name="Rettangolo 2"/>
          <p:cNvSpPr/>
          <p:nvPr/>
        </p:nvSpPr>
        <p:spPr>
          <a:xfrm>
            <a:off x="550405" y="1052736"/>
            <a:ext cx="7690048" cy="339965"/>
          </a:xfrm>
          <a:prstGeom prst="rect">
            <a:avLst/>
          </a:prstGeom>
        </p:spPr>
        <p:txBody>
          <a:bodyPr wrap="square">
            <a:spAutoFit/>
          </a:bodyPr>
          <a:lstStyle/>
          <a:p>
            <a:pPr lvl="1">
              <a:lnSpc>
                <a:spcPts val="1800"/>
              </a:lnSpc>
              <a:spcBef>
                <a:spcPct val="20000"/>
              </a:spcBef>
              <a:buClr>
                <a:srgbClr val="800000"/>
              </a:buClr>
            </a:pPr>
            <a:r>
              <a:rPr lang="it-IT" sz="2200" b="1" dirty="0">
                <a:solidFill>
                  <a:srgbClr val="002060"/>
                </a:solidFill>
                <a:latin typeface="Candara" panose="020E0502030303020204" pitchFamily="34" charset="0"/>
              </a:rPr>
              <a:t>Elementi riportati in nota </a:t>
            </a:r>
            <a:r>
              <a:rPr lang="it-IT" sz="2200" b="1" dirty="0">
                <a:solidFill>
                  <a:srgbClr val="002060"/>
                </a:solidFill>
                <a:latin typeface="Candara" panose="020E0502030303020204" pitchFamily="34" charset="0"/>
                <a:hlinkClick r:id="rId4" action="ppaction://hlinkfile"/>
              </a:rPr>
              <a:t>integrativa</a:t>
            </a:r>
            <a:r>
              <a:rPr lang="it-IT" sz="2200" b="1" dirty="0">
                <a:solidFill>
                  <a:srgbClr val="002060"/>
                </a:solidFill>
                <a:latin typeface="Candara" panose="020E0502030303020204" pitchFamily="34" charset="0"/>
              </a:rPr>
              <a:t> </a:t>
            </a:r>
          </a:p>
        </p:txBody>
      </p:sp>
      <p:sp>
        <p:nvSpPr>
          <p:cNvPr id="5" name="Rettangolo 4"/>
          <p:cNvSpPr/>
          <p:nvPr/>
        </p:nvSpPr>
        <p:spPr>
          <a:xfrm>
            <a:off x="518356" y="1735593"/>
            <a:ext cx="7690048" cy="3010824"/>
          </a:xfrm>
          <a:prstGeom prst="rect">
            <a:avLst/>
          </a:prstGeom>
        </p:spPr>
        <p:txBody>
          <a:bodyPr wrap="square">
            <a:spAutoFit/>
          </a:bodyPr>
          <a:lstStyle/>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r>
              <a:rPr lang="it-IT" sz="2000" dirty="0">
                <a:solidFill>
                  <a:srgbClr val="002060"/>
                </a:solidFill>
                <a:latin typeface="Candara" pitchFamily="34" charset="0"/>
              </a:rPr>
              <a:t>Cambio criteri di redazione a seguito della perdita della continuità </a:t>
            </a:r>
            <a:r>
              <a:rPr lang="it-IT" sz="2000" dirty="0" smtClean="0">
                <a:solidFill>
                  <a:srgbClr val="002060"/>
                </a:solidFill>
                <a:latin typeface="Candara" pitchFamily="34" charset="0"/>
              </a:rPr>
              <a:t>e </a:t>
            </a:r>
            <a:r>
              <a:rPr lang="it-IT" sz="2000" dirty="0">
                <a:solidFill>
                  <a:srgbClr val="002060"/>
                </a:solidFill>
                <a:latin typeface="Candara" pitchFamily="34" charset="0"/>
              </a:rPr>
              <a:t>del deposito della domanda di concordato</a:t>
            </a: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endParaRPr lang="it-IT" sz="2000" dirty="0">
              <a:solidFill>
                <a:srgbClr val="002060"/>
              </a:solidFill>
              <a:latin typeface="Candara" pitchFamily="34" charset="0"/>
            </a:endParaRP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r>
              <a:rPr lang="it-IT" sz="2000" dirty="0">
                <a:solidFill>
                  <a:srgbClr val="002060"/>
                </a:solidFill>
                <a:latin typeface="Candara" pitchFamily="34" charset="0"/>
              </a:rPr>
              <a:t>Viene fornita spiegazione dell’omessa convocazione assemblea ex art. 2446 a seguito perdita esercizio precedente</a:t>
            </a: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endParaRPr lang="it-IT" sz="2000" dirty="0">
              <a:solidFill>
                <a:srgbClr val="002060"/>
              </a:solidFill>
              <a:latin typeface="Candara" pitchFamily="34" charset="0"/>
            </a:endParaRP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r>
              <a:rPr lang="it-IT" sz="2000" dirty="0">
                <a:solidFill>
                  <a:srgbClr val="002060"/>
                </a:solidFill>
                <a:latin typeface="Candara" pitchFamily="34" charset="0"/>
              </a:rPr>
              <a:t>Composizione debitoria (</a:t>
            </a:r>
            <a:r>
              <a:rPr lang="it-IT" sz="2000" dirty="0" smtClean="0">
                <a:solidFill>
                  <a:srgbClr val="002060"/>
                </a:solidFill>
                <a:latin typeface="Candara" pitchFamily="34" charset="0"/>
              </a:rPr>
              <a:t>pag</a:t>
            </a:r>
            <a:r>
              <a:rPr lang="it-IT" sz="2000" dirty="0">
                <a:solidFill>
                  <a:srgbClr val="002060"/>
                </a:solidFill>
                <a:latin typeface="Candara" pitchFamily="34" charset="0"/>
              </a:rPr>
              <a:t>.</a:t>
            </a:r>
            <a:r>
              <a:rPr lang="it-IT" sz="2000" dirty="0" smtClean="0">
                <a:solidFill>
                  <a:srgbClr val="002060"/>
                </a:solidFill>
                <a:latin typeface="Candara" pitchFamily="34" charset="0"/>
              </a:rPr>
              <a:t> </a:t>
            </a:r>
            <a:r>
              <a:rPr lang="it-IT" sz="2000" dirty="0">
                <a:solidFill>
                  <a:srgbClr val="002060"/>
                </a:solidFill>
                <a:latin typeface="Candara" pitchFamily="34" charset="0"/>
              </a:rPr>
              <a:t>26): esplosione dei debiti erariale e previdenziali; crescita fornitori, riduzione debiti verso le banche</a:t>
            </a: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endParaRPr lang="it-IT" sz="2000" dirty="0">
              <a:solidFill>
                <a:srgbClr val="002060"/>
              </a:solidFill>
              <a:latin typeface="Candara" pitchFamily="34" charset="0"/>
            </a:endParaRPr>
          </a:p>
          <a:p>
            <a:pPr marL="285750" lvl="0" indent="-285750" algn="just">
              <a:lnSpc>
                <a:spcPts val="1800"/>
              </a:lnSpc>
              <a:spcBef>
                <a:spcPct val="20000"/>
              </a:spcBef>
              <a:spcAft>
                <a:spcPts val="0"/>
              </a:spcAft>
              <a:buClr>
                <a:schemeClr val="tx2">
                  <a:lumMod val="75000"/>
                </a:schemeClr>
              </a:buClr>
              <a:buFont typeface="Wingdings" panose="05000000000000000000" pitchFamily="2" charset="2"/>
              <a:buChar char="§"/>
            </a:pPr>
            <a:r>
              <a:rPr lang="it-IT" sz="2000" dirty="0">
                <a:solidFill>
                  <a:srgbClr val="002060"/>
                </a:solidFill>
                <a:latin typeface="Candara" pitchFamily="34" charset="0"/>
              </a:rPr>
              <a:t>Presenza di forti garanzie prestate da altre società del gruppo (pag. 29)</a:t>
            </a:r>
          </a:p>
        </p:txBody>
      </p:sp>
    </p:spTree>
    <p:extLst>
      <p:ext uri="{BB962C8B-B14F-4D97-AF65-F5344CB8AC3E}">
        <p14:creationId xmlns:p14="http://schemas.microsoft.com/office/powerpoint/2010/main" val="1324940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34</a:t>
            </a:fld>
            <a:endParaRPr lang="it-IT" sz="1200" dirty="0">
              <a:solidFill>
                <a:srgbClr val="002060"/>
              </a:solidFill>
            </a:endParaRPr>
          </a:p>
        </p:txBody>
      </p:sp>
      <p:sp>
        <p:nvSpPr>
          <p:cNvPr id="3" name="Rettangolo 2"/>
          <p:cNvSpPr/>
          <p:nvPr/>
        </p:nvSpPr>
        <p:spPr>
          <a:xfrm>
            <a:off x="550405" y="1052736"/>
            <a:ext cx="7690048" cy="2277547"/>
          </a:xfrm>
          <a:prstGeom prst="rect">
            <a:avLst/>
          </a:prstGeom>
        </p:spPr>
        <p:txBody>
          <a:bodyPr wrap="square">
            <a:spAutoFit/>
          </a:bodyPr>
          <a:lstStyle/>
          <a:p>
            <a:pPr lvl="1">
              <a:lnSpc>
                <a:spcPts val="1800"/>
              </a:lnSpc>
              <a:spcBef>
                <a:spcPct val="20000"/>
              </a:spcBef>
              <a:buClr>
                <a:srgbClr val="800000"/>
              </a:buClr>
            </a:pPr>
            <a:endParaRPr lang="it-IT" sz="2200" b="1" dirty="0" smtClean="0">
              <a:solidFill>
                <a:srgbClr val="002060"/>
              </a:solidFill>
              <a:latin typeface="Candara" panose="020E0502030303020204" pitchFamily="34" charset="0"/>
            </a:endParaRPr>
          </a:p>
          <a:p>
            <a:pPr lvl="1">
              <a:lnSpc>
                <a:spcPts val="1800"/>
              </a:lnSpc>
              <a:spcBef>
                <a:spcPct val="20000"/>
              </a:spcBef>
              <a:buClr>
                <a:srgbClr val="800000"/>
              </a:buClr>
            </a:pPr>
            <a:endParaRPr lang="it-IT" sz="2200" b="1" dirty="0">
              <a:solidFill>
                <a:srgbClr val="002060"/>
              </a:solidFill>
              <a:latin typeface="Candara" panose="020E0502030303020204" pitchFamily="34" charset="0"/>
            </a:endParaRPr>
          </a:p>
          <a:p>
            <a:pPr lvl="1">
              <a:lnSpc>
                <a:spcPts val="1800"/>
              </a:lnSpc>
              <a:spcBef>
                <a:spcPct val="20000"/>
              </a:spcBef>
              <a:buClr>
                <a:srgbClr val="800000"/>
              </a:buClr>
            </a:pPr>
            <a:endParaRPr lang="it-IT" sz="2200" b="1" dirty="0" smtClean="0">
              <a:solidFill>
                <a:srgbClr val="002060"/>
              </a:solidFill>
              <a:latin typeface="Candara" panose="020E0502030303020204" pitchFamily="34" charset="0"/>
            </a:endParaRPr>
          </a:p>
          <a:p>
            <a:pPr lvl="1">
              <a:lnSpc>
                <a:spcPts val="1800"/>
              </a:lnSpc>
              <a:spcBef>
                <a:spcPct val="20000"/>
              </a:spcBef>
              <a:buClr>
                <a:srgbClr val="800000"/>
              </a:buClr>
            </a:pPr>
            <a:endParaRPr lang="it-IT" sz="2200" b="1" dirty="0">
              <a:solidFill>
                <a:srgbClr val="002060"/>
              </a:solidFill>
              <a:latin typeface="Candara" panose="020E0502030303020204" pitchFamily="34" charset="0"/>
            </a:endParaRPr>
          </a:p>
          <a:p>
            <a:pPr lvl="1">
              <a:lnSpc>
                <a:spcPts val="1800"/>
              </a:lnSpc>
              <a:spcBef>
                <a:spcPct val="20000"/>
              </a:spcBef>
              <a:buClr>
                <a:srgbClr val="800000"/>
              </a:buClr>
            </a:pPr>
            <a:r>
              <a:rPr lang="it-IT" sz="2200" b="1" dirty="0" smtClean="0">
                <a:solidFill>
                  <a:srgbClr val="002060"/>
                </a:solidFill>
                <a:latin typeface="Candara" panose="020E0502030303020204" pitchFamily="34" charset="0"/>
              </a:rPr>
              <a:t>Elementi </a:t>
            </a:r>
            <a:r>
              <a:rPr lang="it-IT" sz="2200" b="1" dirty="0">
                <a:solidFill>
                  <a:srgbClr val="002060"/>
                </a:solidFill>
                <a:latin typeface="Candara" panose="020E0502030303020204" pitchFamily="34" charset="0"/>
              </a:rPr>
              <a:t>riportati </a:t>
            </a:r>
            <a:r>
              <a:rPr lang="it-IT" sz="2200" b="1" dirty="0" smtClean="0">
                <a:solidFill>
                  <a:srgbClr val="002060"/>
                </a:solidFill>
                <a:latin typeface="Candara" panose="020E0502030303020204" pitchFamily="34" charset="0"/>
              </a:rPr>
              <a:t>che emergevano dalle relazioni dei revisori </a:t>
            </a:r>
          </a:p>
          <a:p>
            <a:pPr lvl="1">
              <a:lnSpc>
                <a:spcPts val="1800"/>
              </a:lnSpc>
              <a:spcBef>
                <a:spcPct val="20000"/>
              </a:spcBef>
              <a:buClr>
                <a:srgbClr val="800000"/>
              </a:buClr>
            </a:pPr>
            <a:r>
              <a:rPr lang="it-IT" sz="2200" b="1" dirty="0" smtClean="0">
                <a:solidFill>
                  <a:srgbClr val="002060"/>
                </a:solidFill>
                <a:latin typeface="Candara" panose="020E0502030303020204" pitchFamily="34" charset="0"/>
                <a:hlinkClick r:id="rId4" action="ppaction://hlinkfile"/>
              </a:rPr>
              <a:t>BILANCI - ESEMPI\WJ\2011\relazione </a:t>
            </a:r>
            <a:r>
              <a:rPr lang="it-IT" sz="2200" b="1" dirty="0" err="1" smtClean="0">
                <a:solidFill>
                  <a:srgbClr val="002060"/>
                </a:solidFill>
                <a:latin typeface="Candara" panose="020E0502030303020204" pitchFamily="34" charset="0"/>
                <a:hlinkClick r:id="rId4" action="ppaction://hlinkfile"/>
              </a:rPr>
              <a:t>soc</a:t>
            </a:r>
            <a:r>
              <a:rPr lang="it-IT" sz="2200" b="1" dirty="0" smtClean="0">
                <a:solidFill>
                  <a:srgbClr val="002060"/>
                </a:solidFill>
                <a:latin typeface="Candara" panose="020E0502030303020204" pitchFamily="34" charset="0"/>
                <a:hlinkClick r:id="rId4" action="ppaction://hlinkfile"/>
              </a:rPr>
              <a:t>. di revisione2011.pdf</a:t>
            </a:r>
            <a:endParaRPr lang="it-IT" sz="2200" b="1" dirty="0">
              <a:solidFill>
                <a:srgbClr val="002060"/>
              </a:solidFill>
              <a:latin typeface="Candara" panose="020E0502030303020204" pitchFamily="34" charset="0"/>
            </a:endParaRPr>
          </a:p>
        </p:txBody>
      </p:sp>
    </p:spTree>
    <p:extLst>
      <p:ext uri="{BB962C8B-B14F-4D97-AF65-F5344CB8AC3E}">
        <p14:creationId xmlns:p14="http://schemas.microsoft.com/office/powerpoint/2010/main" val="2461386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35</a:t>
            </a:fld>
            <a:endParaRPr lang="it-IT" sz="1200" dirty="0">
              <a:solidFill>
                <a:srgbClr val="002060"/>
              </a:solidFill>
            </a:endParaRPr>
          </a:p>
        </p:txBody>
      </p:sp>
      <p:sp>
        <p:nvSpPr>
          <p:cNvPr id="5" name="Rettangolo 4"/>
          <p:cNvSpPr/>
          <p:nvPr/>
        </p:nvSpPr>
        <p:spPr>
          <a:xfrm>
            <a:off x="518356" y="1735593"/>
            <a:ext cx="7690048" cy="4324261"/>
          </a:xfrm>
          <a:prstGeom prst="rect">
            <a:avLst/>
          </a:prstGeom>
        </p:spPr>
        <p:txBody>
          <a:bodyPr wrap="square">
            <a:spAutoFit/>
          </a:bodyPr>
          <a:lstStyle/>
          <a:p>
            <a:pPr marL="285750" indent="-285750" algn="just">
              <a:lnSpc>
                <a:spcPts val="1800"/>
              </a:lnSpc>
              <a:spcBef>
                <a:spcPct val="20000"/>
              </a:spcBef>
              <a:buClr>
                <a:srgbClr val="800000"/>
              </a:buClr>
              <a:buFont typeface="Wingdings" panose="05000000000000000000" pitchFamily="2" charset="2"/>
              <a:buChar char="§"/>
            </a:pPr>
            <a:r>
              <a:rPr lang="it-IT" sz="2000" dirty="0">
                <a:solidFill>
                  <a:srgbClr val="002060"/>
                </a:solidFill>
                <a:latin typeface="Candara" pitchFamily="34" charset="0"/>
              </a:rPr>
              <a:t>La perdita del capitale sociale si verifica nell’esercizio ma già nel precedente vi era situazione 2446 (spiegata in nota integrativa)</a:t>
            </a:r>
          </a:p>
          <a:p>
            <a:pPr marL="285750" indent="-285750" algn="just">
              <a:lnSpc>
                <a:spcPts val="1800"/>
              </a:lnSpc>
              <a:spcBef>
                <a:spcPct val="20000"/>
              </a:spcBef>
              <a:buClr>
                <a:srgbClr val="800000"/>
              </a:buClr>
              <a:buFont typeface="Wingdings" panose="05000000000000000000" pitchFamily="2" charset="2"/>
              <a:buChar char="§"/>
            </a:pPr>
            <a:r>
              <a:rPr lang="it-IT" sz="2000" dirty="0">
                <a:solidFill>
                  <a:srgbClr val="002060"/>
                </a:solidFill>
                <a:latin typeface="Candara" pitchFamily="34" charset="0"/>
              </a:rPr>
              <a:t> Vi sono ingenti svalutazioni di poste dell’attivo, che non appaiono integralmente ascrivibili al cambio nei criteri di redazione del bilancio</a:t>
            </a:r>
          </a:p>
          <a:p>
            <a:pPr marL="285750" indent="-285750" algn="just">
              <a:lnSpc>
                <a:spcPts val="1800"/>
              </a:lnSpc>
              <a:spcBef>
                <a:spcPct val="20000"/>
              </a:spcBef>
              <a:buClr>
                <a:srgbClr val="800000"/>
              </a:buClr>
              <a:buFont typeface="Wingdings" panose="05000000000000000000" pitchFamily="2" charset="2"/>
              <a:buChar char="§"/>
            </a:pPr>
            <a:r>
              <a:rPr lang="it-IT" sz="2000" dirty="0">
                <a:solidFill>
                  <a:srgbClr val="002060"/>
                </a:solidFill>
                <a:latin typeface="Candara" pitchFamily="34" charset="0"/>
              </a:rPr>
              <a:t> VI sono ingenti poste tra le immobilizzazioni immateriali che meritano approfondimenti, ad. Esempio il marchio </a:t>
            </a:r>
            <a:endParaRPr lang="it-IT" sz="2000" dirty="0" smtClean="0">
              <a:solidFill>
                <a:srgbClr val="002060"/>
              </a:solidFill>
              <a:latin typeface="Candara" pitchFamily="34" charset="0"/>
            </a:endParaRPr>
          </a:p>
          <a:p>
            <a:pPr marL="285750" indent="-285750" algn="just">
              <a:lnSpc>
                <a:spcPts val="1800"/>
              </a:lnSpc>
              <a:spcBef>
                <a:spcPct val="20000"/>
              </a:spcBef>
              <a:buClr>
                <a:srgbClr val="800000"/>
              </a:buClr>
              <a:buFont typeface="Wingdings" panose="05000000000000000000" pitchFamily="2" charset="2"/>
              <a:buChar char="§"/>
            </a:pPr>
            <a:r>
              <a:rPr lang="it-IT" sz="2000" dirty="0" smtClean="0">
                <a:solidFill>
                  <a:srgbClr val="002060"/>
                </a:solidFill>
                <a:latin typeface="Candara" pitchFamily="34" charset="0"/>
              </a:rPr>
              <a:t>Dalla lettura delle relazioni di revisione emerge </a:t>
            </a:r>
            <a:r>
              <a:rPr lang="it-IT" sz="2000" dirty="0">
                <a:solidFill>
                  <a:srgbClr val="002060"/>
                </a:solidFill>
                <a:latin typeface="Candara" pitchFamily="34" charset="0"/>
              </a:rPr>
              <a:t>poi che </a:t>
            </a:r>
            <a:r>
              <a:rPr lang="it-IT" sz="2000" dirty="0" smtClean="0">
                <a:solidFill>
                  <a:srgbClr val="002060"/>
                </a:solidFill>
                <a:latin typeface="Candara" pitchFamily="34" charset="0"/>
              </a:rPr>
              <a:t>a partire </a:t>
            </a:r>
            <a:r>
              <a:rPr lang="it-IT" sz="2000" dirty="0">
                <a:solidFill>
                  <a:srgbClr val="002060"/>
                </a:solidFill>
                <a:latin typeface="Candara" pitchFamily="34" charset="0"/>
              </a:rPr>
              <a:t>dal bilancio chiuso al 31 dicembre 2006, la società di revisione </a:t>
            </a:r>
            <a:r>
              <a:rPr lang="it-IT" sz="2000" dirty="0" smtClean="0">
                <a:solidFill>
                  <a:srgbClr val="002060"/>
                </a:solidFill>
                <a:latin typeface="Candara" pitchFamily="34" charset="0"/>
              </a:rPr>
              <a:t>opera </a:t>
            </a:r>
            <a:r>
              <a:rPr lang="it-IT" sz="2000" dirty="0">
                <a:solidFill>
                  <a:srgbClr val="002060"/>
                </a:solidFill>
                <a:latin typeface="Candara" pitchFamily="34" charset="0"/>
              </a:rPr>
              <a:t>nelle relazioni ai bilanci continui richiami di informativa su talune significative poste di bilancio, </a:t>
            </a:r>
            <a:r>
              <a:rPr lang="it-IT" sz="2000" dirty="0" smtClean="0">
                <a:solidFill>
                  <a:srgbClr val="002060"/>
                </a:solidFill>
                <a:latin typeface="Candara" pitchFamily="34" charset="0"/>
              </a:rPr>
              <a:t>segnatamente i crediti e le immobilizzazioni immateriali</a:t>
            </a:r>
          </a:p>
          <a:p>
            <a:pPr marL="285750" indent="-285750" algn="just">
              <a:lnSpc>
                <a:spcPts val="1800"/>
              </a:lnSpc>
              <a:spcBef>
                <a:spcPct val="20000"/>
              </a:spcBef>
              <a:buClr>
                <a:srgbClr val="800000"/>
              </a:buClr>
              <a:buFont typeface="Wingdings" panose="05000000000000000000" pitchFamily="2" charset="2"/>
              <a:buChar char="§"/>
            </a:pPr>
            <a:r>
              <a:rPr lang="it-IT" sz="2000" dirty="0" smtClean="0">
                <a:solidFill>
                  <a:srgbClr val="002060"/>
                </a:solidFill>
                <a:latin typeface="Candara" pitchFamily="34" charset="0"/>
              </a:rPr>
              <a:t>Dal semplice raffronto dei dati dei bilanci precedenti si osserva che tra </a:t>
            </a:r>
            <a:r>
              <a:rPr lang="it-IT" sz="2000" dirty="0">
                <a:solidFill>
                  <a:srgbClr val="002060"/>
                </a:solidFill>
                <a:latin typeface="Candara" pitchFamily="34" charset="0"/>
              </a:rPr>
              <a:t>il 2006 e il 2012 si verifica una escalation della debitoria da 30 ml a 200 ml correlato a un forte incremento dei debiti erariali e previdenziali</a:t>
            </a:r>
          </a:p>
          <a:p>
            <a:pPr marL="285750" indent="-285750" algn="just">
              <a:lnSpc>
                <a:spcPts val="1800"/>
              </a:lnSpc>
              <a:spcBef>
                <a:spcPct val="20000"/>
              </a:spcBef>
              <a:buClr>
                <a:srgbClr val="800000"/>
              </a:buClr>
              <a:buFont typeface="Wingdings" panose="05000000000000000000" pitchFamily="2" charset="2"/>
              <a:buChar char="§"/>
            </a:pPr>
            <a:endParaRPr lang="it-IT" sz="2000" dirty="0">
              <a:solidFill>
                <a:srgbClr val="002060"/>
              </a:solidFill>
              <a:latin typeface="Candara" pitchFamily="34" charset="0"/>
            </a:endParaRPr>
          </a:p>
        </p:txBody>
      </p:sp>
      <p:sp>
        <p:nvSpPr>
          <p:cNvPr id="6" name="Rettangolo 5"/>
          <p:cNvSpPr/>
          <p:nvPr/>
        </p:nvSpPr>
        <p:spPr>
          <a:xfrm>
            <a:off x="323528" y="1041968"/>
            <a:ext cx="5760640" cy="400110"/>
          </a:xfrm>
          <a:prstGeom prst="rect">
            <a:avLst/>
          </a:prstGeom>
        </p:spPr>
        <p:txBody>
          <a:bodyPr wrap="square">
            <a:spAutoFit/>
          </a:bodyPr>
          <a:lstStyle/>
          <a:p>
            <a:pPr lvl="1"/>
            <a:r>
              <a:rPr lang="it-IT" sz="2000" b="1" dirty="0">
                <a:solidFill>
                  <a:srgbClr val="002060"/>
                </a:solidFill>
                <a:latin typeface="Candara" panose="020E0502030303020204" pitchFamily="34" charset="0"/>
              </a:rPr>
              <a:t>Elementi che emergono a prima lettura</a:t>
            </a:r>
          </a:p>
        </p:txBody>
      </p:sp>
    </p:spTree>
    <p:extLst>
      <p:ext uri="{BB962C8B-B14F-4D97-AF65-F5344CB8AC3E}">
        <p14:creationId xmlns:p14="http://schemas.microsoft.com/office/powerpoint/2010/main" val="435023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 l’esplosine della debitoria</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36</a:t>
            </a:fld>
            <a:endParaRPr lang="it-IT" sz="1200" dirty="0">
              <a:solidFill>
                <a:srgbClr val="002060"/>
              </a:solidFill>
            </a:endParaRPr>
          </a:p>
        </p:txBody>
      </p:sp>
      <p:pic>
        <p:nvPicPr>
          <p:cNvPr id="8" name="Immagine 7"/>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60848"/>
            <a:ext cx="7776864" cy="2736304"/>
          </a:xfrm>
          <a:prstGeom prst="rect">
            <a:avLst/>
          </a:prstGeom>
          <a:noFill/>
          <a:ln>
            <a:noFill/>
          </a:ln>
        </p:spPr>
      </p:pic>
    </p:spTree>
    <p:extLst>
      <p:ext uri="{BB962C8B-B14F-4D97-AF65-F5344CB8AC3E}">
        <p14:creationId xmlns:p14="http://schemas.microsoft.com/office/powerpoint/2010/main" val="3979639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37</a:t>
            </a:fld>
            <a:endParaRPr lang="it-IT" sz="1200" dirty="0">
              <a:solidFill>
                <a:srgbClr val="002060"/>
              </a:solidFill>
            </a:endParaRPr>
          </a:p>
        </p:txBody>
      </p:sp>
      <p:sp>
        <p:nvSpPr>
          <p:cNvPr id="5" name="Rettangolo 4"/>
          <p:cNvSpPr/>
          <p:nvPr/>
        </p:nvSpPr>
        <p:spPr>
          <a:xfrm>
            <a:off x="518356" y="1735593"/>
            <a:ext cx="7690048" cy="3570208"/>
          </a:xfrm>
          <a:prstGeom prst="rect">
            <a:avLst/>
          </a:prstGeom>
        </p:spPr>
        <p:txBody>
          <a:bodyPr wrap="square">
            <a:spAutoFit/>
          </a:bodyPr>
          <a:lstStyle/>
          <a:p>
            <a:pPr marL="285750" indent="-285750" algn="just">
              <a:lnSpc>
                <a:spcPts val="1800"/>
              </a:lnSpc>
              <a:spcBef>
                <a:spcPct val="20000"/>
              </a:spcBef>
              <a:buClr>
                <a:schemeClr val="tx2">
                  <a:lumMod val="75000"/>
                </a:schemeClr>
              </a:buClr>
              <a:buFont typeface="Wingdings" panose="05000000000000000000" pitchFamily="2" charset="2"/>
              <a:buChar char="§"/>
            </a:pPr>
            <a:r>
              <a:rPr lang="it-IT" sz="2000" dirty="0" smtClean="0">
                <a:solidFill>
                  <a:srgbClr val="002060"/>
                </a:solidFill>
                <a:latin typeface="Candara" pitchFamily="34" charset="0"/>
              </a:rPr>
              <a:t>La società incorreva in perdite sistematiche da vari esercizi</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000" dirty="0">
                <a:solidFill>
                  <a:srgbClr val="002060"/>
                </a:solidFill>
                <a:latin typeface="Candara" pitchFamily="34" charset="0"/>
              </a:rPr>
              <a:t>I bilanci si reggevano sull’iscrizione di ingenti immobilizzazioni immateriali e di crediti di dubbia recuperabilità</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000" dirty="0">
                <a:solidFill>
                  <a:srgbClr val="002060"/>
                </a:solidFill>
                <a:latin typeface="Candara" pitchFamily="34" charset="0"/>
              </a:rPr>
              <a:t>Sono emersi elementi a comprova di falsificazioni materiali dei bilanci (perizie artate, modifiche richieste alla società di revisione, operazione di acquisto e retrocessione marchio con parte correlata) </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000" dirty="0">
                <a:solidFill>
                  <a:srgbClr val="002060"/>
                </a:solidFill>
                <a:latin typeface="Candara" pitchFamily="34" charset="0"/>
              </a:rPr>
              <a:t>La continuazione dell’attività ha cagionato un evidente danno  da aggravamento del dissesto</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000" dirty="0">
                <a:solidFill>
                  <a:srgbClr val="002060"/>
                </a:solidFill>
                <a:latin typeface="Candara" pitchFamily="34" charset="0"/>
              </a:rPr>
              <a:t>Le falsità o le omissioni hanno alterato in modo sensibile la situazione economica, patrimoniale e finanziaria di Wind Jet determinando, come si evince dalla precedente tabella, il superamento delle soglie di punibilità con riferimento sia al Risultato Economico prima delle imposte sia al Patrimonio Netto</a:t>
            </a:r>
          </a:p>
        </p:txBody>
      </p:sp>
      <p:sp>
        <p:nvSpPr>
          <p:cNvPr id="6" name="Rettangolo 5"/>
          <p:cNvSpPr/>
          <p:nvPr/>
        </p:nvSpPr>
        <p:spPr>
          <a:xfrm>
            <a:off x="323528" y="1041968"/>
            <a:ext cx="5760640" cy="400110"/>
          </a:xfrm>
          <a:prstGeom prst="rect">
            <a:avLst/>
          </a:prstGeom>
        </p:spPr>
        <p:txBody>
          <a:bodyPr wrap="square">
            <a:spAutoFit/>
          </a:bodyPr>
          <a:lstStyle/>
          <a:p>
            <a:pPr lvl="1"/>
            <a:r>
              <a:rPr lang="it-IT" sz="2000" b="1" dirty="0">
                <a:solidFill>
                  <a:srgbClr val="002060"/>
                </a:solidFill>
                <a:latin typeface="Candara" panose="020E0502030303020204" pitchFamily="34" charset="0"/>
              </a:rPr>
              <a:t>Elementi </a:t>
            </a:r>
            <a:r>
              <a:rPr lang="it-IT" sz="2000" b="1" dirty="0" smtClean="0">
                <a:solidFill>
                  <a:srgbClr val="002060"/>
                </a:solidFill>
                <a:latin typeface="Candara" panose="020E0502030303020204" pitchFamily="34" charset="0"/>
              </a:rPr>
              <a:t>emersi a seguito di indagine</a:t>
            </a:r>
            <a:endParaRPr lang="it-IT" sz="2000" b="1" dirty="0">
              <a:solidFill>
                <a:srgbClr val="002060"/>
              </a:solidFill>
              <a:latin typeface="Candara" pitchFamily="34" charset="0"/>
            </a:endParaRPr>
          </a:p>
        </p:txBody>
      </p:sp>
    </p:spTree>
    <p:extLst>
      <p:ext uri="{BB962C8B-B14F-4D97-AF65-F5344CB8AC3E}">
        <p14:creationId xmlns:p14="http://schemas.microsoft.com/office/powerpoint/2010/main" val="2583836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WIND JET:</a:t>
            </a:r>
            <a:endParaRPr lang="it-IT" sz="2000" dirty="0">
              <a:solidFill>
                <a:schemeClr val="tx1">
                  <a:lumMod val="65000"/>
                  <a:lumOff val="35000"/>
                </a:schemeClr>
              </a:solidFill>
              <a:latin typeface="Tw Cen MT"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38</a:t>
            </a:fld>
            <a:endParaRPr lang="it-IT" sz="1200" dirty="0">
              <a:solidFill>
                <a:srgbClr val="002060"/>
              </a:solidFill>
            </a:endParaRPr>
          </a:p>
        </p:txBody>
      </p:sp>
      <p:pic>
        <p:nvPicPr>
          <p:cNvPr id="3" name="Immagine 2"/>
          <p:cNvPicPr>
            <a:picLocks noChangeAspect="1"/>
          </p:cNvPicPr>
          <p:nvPr/>
        </p:nvPicPr>
        <p:blipFill>
          <a:blip r:embed="rId4"/>
          <a:stretch>
            <a:fillRect/>
          </a:stretch>
        </p:blipFill>
        <p:spPr>
          <a:xfrm>
            <a:off x="620376" y="973882"/>
            <a:ext cx="7588028" cy="5040560"/>
          </a:xfrm>
          <a:prstGeom prst="rect">
            <a:avLst/>
          </a:prstGeom>
        </p:spPr>
      </p:pic>
    </p:spTree>
    <p:extLst>
      <p:ext uri="{BB962C8B-B14F-4D97-AF65-F5344CB8AC3E}">
        <p14:creationId xmlns:p14="http://schemas.microsoft.com/office/powerpoint/2010/main" val="3470635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b="1" dirty="0" smtClean="0">
                <a:solidFill>
                  <a:schemeClr val="tx1">
                    <a:lumMod val="65000"/>
                    <a:lumOff val="35000"/>
                  </a:schemeClr>
                </a:solidFill>
                <a:latin typeface="Tw Cen MT" pitchFamily="34" charset="0"/>
              </a:rPr>
              <a:t>CASO 5: </a:t>
            </a:r>
            <a:r>
              <a:rPr lang="it-IT" sz="2000" b="1" dirty="0" smtClean="0">
                <a:solidFill>
                  <a:schemeClr val="tx1">
                    <a:lumMod val="65000"/>
                    <a:lumOff val="35000"/>
                  </a:schemeClr>
                </a:solidFill>
                <a:latin typeface="Tw Cen MT" pitchFamily="34" charset="0"/>
                <a:hlinkClick r:id="rId5" action="ppaction://hlinkfile"/>
              </a:rPr>
              <a:t>COGIM</a:t>
            </a:r>
            <a:endParaRPr lang="it-IT" sz="2000" b="1" dirty="0">
              <a:solidFill>
                <a:schemeClr val="tx1">
                  <a:lumMod val="65000"/>
                  <a:lumOff val="35000"/>
                </a:schemeClr>
              </a:solidFill>
              <a:latin typeface="Tw Cen MT" pitchFamily="34" charset="0"/>
              <a:hlinkClick r:id="rId6" action="ppaction://hlinkfile"/>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39</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3574404534"/>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945850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504056"/>
          </a:xfrm>
        </p:spPr>
        <p:txBody>
          <a:bodyPr>
            <a:noAutofit/>
          </a:bodyPr>
          <a:lstStyle/>
          <a:p>
            <a:pPr algn="l"/>
            <a:r>
              <a:rPr lang="it-IT" sz="2000" b="1" dirty="0" smtClean="0">
                <a:solidFill>
                  <a:schemeClr val="tx1">
                    <a:lumMod val="65000"/>
                    <a:lumOff val="35000"/>
                  </a:schemeClr>
                </a:solidFill>
                <a:latin typeface="Tw Cen MT" pitchFamily="34" charset="0"/>
                <a:hlinkClick r:id="rId4" action="ppaction://hlinkfile"/>
              </a:rPr>
              <a:t>CASO 1: IBIS INFORMATICA E IDEE SRL</a:t>
            </a:r>
            <a:endParaRPr lang="it-IT" sz="2000" b="1" dirty="0">
              <a:solidFill>
                <a:schemeClr val="tx1">
                  <a:lumMod val="65000"/>
                  <a:lumOff val="35000"/>
                </a:schemeClr>
              </a:solidFill>
              <a:latin typeface="Tw Cen MT" pitchFamily="34" charset="0"/>
              <a:hlinkClick r:id="rId4" action="ppaction://hlinkfile"/>
            </a:endParaRPr>
          </a:p>
        </p:txBody>
      </p:sp>
      <p:sp>
        <p:nvSpPr>
          <p:cNvPr id="3" name="Segnaposto contenuto 2"/>
          <p:cNvSpPr>
            <a:spLocks noGrp="1"/>
          </p:cNvSpPr>
          <p:nvPr>
            <p:ph idx="1"/>
          </p:nvPr>
        </p:nvSpPr>
        <p:spPr>
          <a:xfrm>
            <a:off x="179512" y="980728"/>
            <a:ext cx="8784976" cy="5256584"/>
          </a:xfrm>
        </p:spPr>
        <p:txBody>
          <a:bodyPr>
            <a:normAutofit/>
          </a:bodyPr>
          <a:lstStyle/>
          <a:p>
            <a:pPr marL="0">
              <a:buNone/>
            </a:pPr>
            <a:endParaRPr lang="it-IT" sz="1200" dirty="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smtClean="0">
              <a:solidFill>
                <a:srgbClr val="002060"/>
              </a:solidFill>
              <a:latin typeface="Candara" pitchFamily="34" charset="0"/>
            </a:endParaRPr>
          </a:p>
          <a:p>
            <a:pPr>
              <a:buNone/>
            </a:pPr>
            <a:endParaRPr lang="it-IT" sz="12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4</a:t>
            </a:fld>
            <a:endParaRPr lang="it-IT" sz="1200" dirty="0">
              <a:solidFill>
                <a:srgbClr val="002060"/>
              </a:solidFill>
            </a:endParaRPr>
          </a:p>
        </p:txBody>
      </p:sp>
      <p:graphicFrame>
        <p:nvGraphicFramePr>
          <p:cNvPr id="8" name="Diagramma 7"/>
          <p:cNvGraphicFramePr/>
          <p:nvPr>
            <p:extLst>
              <p:ext uri="{D42A27DB-BD31-4B8C-83A1-F6EECF244321}">
                <p14:modId xmlns:p14="http://schemas.microsoft.com/office/powerpoint/2010/main" val="1550468821"/>
              </p:ext>
            </p:extLst>
          </p:nvPr>
        </p:nvGraphicFramePr>
        <p:xfrm>
          <a:off x="1175032" y="908720"/>
          <a:ext cx="6624736"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5960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hlinkClick r:id="rId4" action="ppaction://hlinkfile"/>
              </a:rPr>
              <a:t>COGIM: BILANCIO 2006</a:t>
            </a:r>
            <a:endParaRPr lang="it-IT" sz="2000" dirty="0">
              <a:solidFill>
                <a:schemeClr val="tx1">
                  <a:lumMod val="65000"/>
                  <a:lumOff val="35000"/>
                </a:schemeClr>
              </a:solidFill>
              <a:latin typeface="Tw Cen MT" pitchFamily="34" charset="0"/>
              <a:hlinkClick r:id="rId4" action="ppaction://hlinkfile"/>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40</a:t>
            </a:fld>
            <a:endParaRPr lang="it-IT" sz="1200" dirty="0">
              <a:solidFill>
                <a:srgbClr val="002060"/>
              </a:solidFill>
            </a:endParaRPr>
          </a:p>
        </p:txBody>
      </p:sp>
      <p:sp>
        <p:nvSpPr>
          <p:cNvPr id="5" name="Rettangolo 4"/>
          <p:cNvSpPr/>
          <p:nvPr/>
        </p:nvSpPr>
        <p:spPr>
          <a:xfrm>
            <a:off x="755576" y="1124744"/>
            <a:ext cx="8208912" cy="2677656"/>
          </a:xfrm>
          <a:prstGeom prst="rect">
            <a:avLst/>
          </a:prstGeom>
        </p:spPr>
        <p:txBody>
          <a:bodyPr wrap="square">
            <a:spAutoFit/>
          </a:bodyPr>
          <a:lstStyle/>
          <a:p>
            <a:pPr algn="just"/>
            <a:r>
              <a:rPr lang="it-IT" sz="1000" dirty="0" smtClean="0"/>
              <a:t> </a:t>
            </a:r>
            <a:r>
              <a:rPr lang="it-IT" sz="2400" b="1" dirty="0">
                <a:solidFill>
                  <a:srgbClr val="002060"/>
                </a:solidFill>
                <a:latin typeface="Candara" panose="020E0502030303020204" pitchFamily="34" charset="0"/>
              </a:rPr>
              <a:t>Dal bilancio emerge</a:t>
            </a:r>
            <a:r>
              <a:rPr lang="it-IT" sz="2400" dirty="0" smtClean="0"/>
              <a:t>:</a:t>
            </a:r>
          </a:p>
          <a:p>
            <a:pPr algn="just"/>
            <a:endParaRPr lang="it-IT" sz="2000" dirty="0"/>
          </a:p>
          <a:p>
            <a:pPr algn="just"/>
            <a:endParaRPr lang="it-IT" sz="1000" dirty="0" smtClean="0"/>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400" dirty="0">
                <a:solidFill>
                  <a:srgbClr val="002060"/>
                </a:solidFill>
                <a:latin typeface="Candara" pitchFamily="34" charset="0"/>
              </a:rPr>
              <a:t>Aumento di capitale</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400" dirty="0">
                <a:solidFill>
                  <a:srgbClr val="002060"/>
                </a:solidFill>
                <a:latin typeface="Candara" pitchFamily="34" charset="0"/>
              </a:rPr>
              <a:t>Aumento delle partecipazioni in controllate che costituiscono la principale voce dell’attivo immobilizzato</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400" dirty="0">
                <a:solidFill>
                  <a:srgbClr val="002060"/>
                </a:solidFill>
                <a:latin typeface="Candara" pitchFamily="34" charset="0"/>
              </a:rPr>
              <a:t>Forte crollo del fatturato</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400" dirty="0">
                <a:solidFill>
                  <a:srgbClr val="002060"/>
                </a:solidFill>
                <a:latin typeface="Candara" pitchFamily="34" charset="0"/>
              </a:rPr>
              <a:t>Proventi straordinari</a:t>
            </a:r>
          </a:p>
          <a:p>
            <a:pPr marL="285750" indent="-285750" algn="just">
              <a:lnSpc>
                <a:spcPts val="1800"/>
              </a:lnSpc>
              <a:spcBef>
                <a:spcPct val="20000"/>
              </a:spcBef>
              <a:buClr>
                <a:schemeClr val="tx2">
                  <a:lumMod val="75000"/>
                </a:schemeClr>
              </a:buClr>
              <a:buFont typeface="Wingdings" panose="05000000000000000000" pitchFamily="2" charset="2"/>
              <a:buChar char="§"/>
            </a:pPr>
            <a:r>
              <a:rPr lang="it-IT" sz="2400" dirty="0">
                <a:solidFill>
                  <a:srgbClr val="002060"/>
                </a:solidFill>
                <a:latin typeface="Candara" pitchFamily="34" charset="0"/>
              </a:rPr>
              <a:t>Deroga ai principi di redazione del bilancio </a:t>
            </a:r>
          </a:p>
        </p:txBody>
      </p:sp>
    </p:spTree>
    <p:extLst>
      <p:ext uri="{BB962C8B-B14F-4D97-AF65-F5344CB8AC3E}">
        <p14:creationId xmlns:p14="http://schemas.microsoft.com/office/powerpoint/2010/main" val="3271167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hlinkClick r:id="rId4" action="ppaction://hlinkfile"/>
              </a:rPr>
              <a:t>COGIM: BILANCIO 2006</a:t>
            </a:r>
            <a:endParaRPr lang="it-IT" sz="2000" dirty="0">
              <a:solidFill>
                <a:schemeClr val="tx1">
                  <a:lumMod val="65000"/>
                  <a:lumOff val="35000"/>
                </a:schemeClr>
              </a:solidFill>
              <a:latin typeface="Tw Cen MT" pitchFamily="34" charset="0"/>
              <a:hlinkClick r:id="rId4" action="ppaction://hlinkfile"/>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41</a:t>
            </a:fld>
            <a:endParaRPr lang="it-IT" sz="1200" dirty="0">
              <a:solidFill>
                <a:srgbClr val="002060"/>
              </a:solidFill>
            </a:endParaRPr>
          </a:p>
        </p:txBody>
      </p:sp>
      <p:sp>
        <p:nvSpPr>
          <p:cNvPr id="5" name="Rettangolo 4"/>
          <p:cNvSpPr/>
          <p:nvPr/>
        </p:nvSpPr>
        <p:spPr>
          <a:xfrm>
            <a:off x="467544" y="1052736"/>
            <a:ext cx="7560840" cy="4555093"/>
          </a:xfrm>
          <a:prstGeom prst="rect">
            <a:avLst/>
          </a:prstGeom>
        </p:spPr>
        <p:txBody>
          <a:bodyPr wrap="square">
            <a:spAutoFit/>
          </a:bodyPr>
          <a:lstStyle/>
          <a:p>
            <a:pPr marL="342900" indent="-342900" algn="just">
              <a:buFontTx/>
              <a:buChar char="-"/>
            </a:pPr>
            <a:endParaRPr lang="it-IT" sz="1000" dirty="0" smtClean="0"/>
          </a:p>
          <a:p>
            <a:pPr marL="342900" indent="-342900" algn="just">
              <a:buFontTx/>
              <a:buChar char="-"/>
            </a:pPr>
            <a:r>
              <a:rPr lang="it-IT" sz="2000" dirty="0" smtClean="0">
                <a:solidFill>
                  <a:srgbClr val="002060"/>
                </a:solidFill>
                <a:latin typeface="Candara" pitchFamily="34" charset="0"/>
              </a:rPr>
              <a:t>Il </a:t>
            </a:r>
            <a:r>
              <a:rPr lang="it-IT" sz="2000" dirty="0">
                <a:solidFill>
                  <a:srgbClr val="002060"/>
                </a:solidFill>
                <a:latin typeface="Candara" pitchFamily="34" charset="0"/>
              </a:rPr>
              <a:t>bilancio di COGIM al 31.12.2006 (cfr. Doc.6), accoglie l’iscrizione alla voce E 20 a) di conto economico di una plusvalenza di Euro 1.006.691, derivante dalla presunta cessione della suddetta partecipazione. </a:t>
            </a:r>
            <a:endParaRPr lang="it-IT" sz="2000" dirty="0" smtClean="0">
              <a:solidFill>
                <a:srgbClr val="002060"/>
              </a:solidFill>
              <a:latin typeface="Candara" pitchFamily="34" charset="0"/>
            </a:endParaRPr>
          </a:p>
          <a:p>
            <a:pPr marL="342900" indent="-342900" algn="just">
              <a:buFontTx/>
              <a:buChar char="-"/>
            </a:pPr>
            <a:endParaRPr lang="it-IT" sz="2000" dirty="0" smtClean="0">
              <a:solidFill>
                <a:srgbClr val="002060"/>
              </a:solidFill>
              <a:latin typeface="Candara" pitchFamily="34" charset="0"/>
            </a:endParaRPr>
          </a:p>
          <a:p>
            <a:pPr marL="342900" indent="-342900" algn="just">
              <a:buFontTx/>
              <a:buChar char="-"/>
            </a:pPr>
            <a:r>
              <a:rPr lang="it-IT" sz="2000" dirty="0" smtClean="0">
                <a:solidFill>
                  <a:srgbClr val="002060"/>
                </a:solidFill>
                <a:latin typeface="Candara" pitchFamily="34" charset="0"/>
              </a:rPr>
              <a:t>Come </a:t>
            </a:r>
            <a:r>
              <a:rPr lang="it-IT" sz="2000" dirty="0">
                <a:solidFill>
                  <a:srgbClr val="002060"/>
                </a:solidFill>
                <a:latin typeface="Candara" pitchFamily="34" charset="0"/>
              </a:rPr>
              <a:t>contropartita di stato patrimoniale della plusvalenza è stato rilevato un maggior valore della partecipazione iscritta tra le immobilizzazioni finanziarie alla voce B III a), per l’importo di Euro 1.108.580,11 di cui Euro 1.006.691 relativi alla plusvalenza ed Euro 101.889,32 a crediti sorti per effetto di versamenti effettuati da </a:t>
            </a:r>
            <a:r>
              <a:rPr lang="it-IT" sz="2000" dirty="0" err="1">
                <a:solidFill>
                  <a:srgbClr val="002060"/>
                </a:solidFill>
                <a:latin typeface="Candara" pitchFamily="34" charset="0"/>
              </a:rPr>
              <a:t>Cogim</a:t>
            </a:r>
            <a:r>
              <a:rPr lang="it-IT" sz="2000" dirty="0">
                <a:solidFill>
                  <a:srgbClr val="002060"/>
                </a:solidFill>
                <a:latin typeface="Candara" pitchFamily="34" charset="0"/>
              </a:rPr>
              <a:t> nel corso dell’esercizio e contabilmente imputati al valore della </a:t>
            </a:r>
            <a:r>
              <a:rPr lang="it-IT" sz="2000" dirty="0" err="1">
                <a:solidFill>
                  <a:srgbClr val="002060"/>
                </a:solidFill>
                <a:latin typeface="Candara" pitchFamily="34" charset="0"/>
              </a:rPr>
              <a:t>parteicpazione</a:t>
            </a:r>
            <a:endParaRPr lang="it-IT" sz="2000" dirty="0">
              <a:solidFill>
                <a:srgbClr val="002060"/>
              </a:solidFill>
              <a:latin typeface="Candara" pitchFamily="34" charset="0"/>
            </a:endParaRPr>
          </a:p>
          <a:p>
            <a:pPr marL="342900" indent="-342900" algn="just">
              <a:buFontTx/>
              <a:buChar char="-"/>
            </a:pPr>
            <a:endParaRPr lang="it-IT" sz="2000" dirty="0">
              <a:solidFill>
                <a:srgbClr val="002060"/>
              </a:solidFill>
              <a:latin typeface="Candara" pitchFamily="34" charset="0"/>
            </a:endParaRPr>
          </a:p>
          <a:p>
            <a:pPr marL="342900" indent="-342900" algn="just">
              <a:buFontTx/>
              <a:buChar char="-"/>
            </a:pPr>
            <a:r>
              <a:rPr lang="it-IT" sz="2000" dirty="0" smtClean="0">
                <a:solidFill>
                  <a:srgbClr val="002060"/>
                </a:solidFill>
                <a:latin typeface="Candara" pitchFamily="34" charset="0"/>
              </a:rPr>
              <a:t>. </a:t>
            </a:r>
          </a:p>
        </p:txBody>
      </p:sp>
    </p:spTree>
    <p:extLst>
      <p:ext uri="{BB962C8B-B14F-4D97-AF65-F5344CB8AC3E}">
        <p14:creationId xmlns:p14="http://schemas.microsoft.com/office/powerpoint/2010/main" val="3136581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hlinkClick r:id="rId4" action="ppaction://hlinkfile"/>
              </a:rPr>
              <a:t>COGIM: BILANCIO 2006</a:t>
            </a:r>
            <a:endParaRPr lang="it-IT" sz="2000" dirty="0">
              <a:solidFill>
                <a:schemeClr val="tx1">
                  <a:lumMod val="65000"/>
                  <a:lumOff val="35000"/>
                </a:schemeClr>
              </a:solidFill>
              <a:latin typeface="Tw Cen MT" pitchFamily="34" charset="0"/>
              <a:hlinkClick r:id="rId4" action="ppaction://hlinkfile"/>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42</a:t>
            </a:fld>
            <a:endParaRPr lang="it-IT" sz="1200" dirty="0">
              <a:solidFill>
                <a:srgbClr val="002060"/>
              </a:solidFill>
            </a:endParaRPr>
          </a:p>
        </p:txBody>
      </p:sp>
      <p:sp>
        <p:nvSpPr>
          <p:cNvPr id="5" name="Rettangolo 4"/>
          <p:cNvSpPr/>
          <p:nvPr/>
        </p:nvSpPr>
        <p:spPr>
          <a:xfrm>
            <a:off x="827584" y="1098024"/>
            <a:ext cx="7560840" cy="5355312"/>
          </a:xfrm>
          <a:prstGeom prst="rect">
            <a:avLst/>
          </a:prstGeom>
        </p:spPr>
        <p:txBody>
          <a:bodyPr wrap="square">
            <a:spAutoFit/>
          </a:bodyPr>
          <a:lstStyle/>
          <a:p>
            <a:pPr marL="342900" indent="-342900" algn="just">
              <a:buFontTx/>
              <a:buChar char="-"/>
            </a:pPr>
            <a:endParaRPr lang="it-IT" sz="1000" dirty="0" smtClean="0"/>
          </a:p>
          <a:p>
            <a:pPr marL="342900" indent="-342900" algn="just">
              <a:buFontTx/>
              <a:buChar char="-"/>
            </a:pPr>
            <a:endParaRPr lang="it-IT" sz="1200" dirty="0">
              <a:solidFill>
                <a:srgbClr val="002060"/>
              </a:solidFill>
              <a:latin typeface="Candara" pitchFamily="34" charset="0"/>
            </a:endParaRPr>
          </a:p>
          <a:p>
            <a:pPr marL="342900" indent="-342900" algn="just">
              <a:buFontTx/>
              <a:buChar char="-"/>
            </a:pPr>
            <a:r>
              <a:rPr lang="it-IT" sz="1600" dirty="0" smtClean="0">
                <a:solidFill>
                  <a:srgbClr val="002060"/>
                </a:solidFill>
                <a:latin typeface="Candara" pitchFamily="34" charset="0"/>
              </a:rPr>
              <a:t>Nella </a:t>
            </a:r>
            <a:r>
              <a:rPr lang="it-IT" sz="1600" dirty="0">
                <a:solidFill>
                  <a:srgbClr val="002060"/>
                </a:solidFill>
                <a:latin typeface="Candara" pitchFamily="34" charset="0"/>
              </a:rPr>
              <a:t>nota integrativa del </a:t>
            </a:r>
            <a:r>
              <a:rPr lang="it-IT" sz="1600" dirty="0" smtClean="0">
                <a:solidFill>
                  <a:srgbClr val="002060"/>
                </a:solidFill>
                <a:latin typeface="Candara" pitchFamily="34" charset="0"/>
              </a:rPr>
              <a:t>bilancio </a:t>
            </a:r>
            <a:r>
              <a:rPr lang="it-IT" sz="1600" dirty="0">
                <a:solidFill>
                  <a:srgbClr val="002060"/>
                </a:solidFill>
                <a:latin typeface="Candara" pitchFamily="34" charset="0"/>
              </a:rPr>
              <a:t>al 31.12.2006, l’iscrizione della partecipazione è stata fatta in deroga al comma 1 n. 6 dell'art. 2423bis </a:t>
            </a:r>
            <a:r>
              <a:rPr lang="it-IT" sz="1600" dirty="0" err="1">
                <a:solidFill>
                  <a:srgbClr val="002060"/>
                </a:solidFill>
                <a:latin typeface="Candara" pitchFamily="34" charset="0"/>
              </a:rPr>
              <a:t>c.c</a:t>
            </a:r>
            <a:r>
              <a:rPr lang="it-IT" sz="1600" dirty="0">
                <a:solidFill>
                  <a:srgbClr val="002060"/>
                </a:solidFill>
                <a:latin typeface="Candara" pitchFamily="34" charset="0"/>
              </a:rPr>
              <a:t>, in quanto: “Tale partecipazione è stata iscritta al lordo della plusvalenza di Euro 1.006.691 non realizzata, derivante dall'accordo di cessione della partecipazione sottoscritto nel dicembre 2006 e che comporterà il pagamento di gran parte del valore pattuito entro giugno 2007 ed esecuzione entro la fine del 2007. Ai sensi dell'art. 2423 bis. 2 comma ultimo periodo si dà altresì atto che la mancata iscrizione di tale plusvalenza alla voce E 20 a) di conto economico avrebbe comportato una variazione negativa di pari importo sull'attuale risultato economico dell'esercizio chiuso al 31/12/2006”. </a:t>
            </a:r>
            <a:endParaRPr lang="it-IT" sz="1600" dirty="0" smtClean="0">
              <a:solidFill>
                <a:srgbClr val="002060"/>
              </a:solidFill>
              <a:latin typeface="Candara" pitchFamily="34" charset="0"/>
            </a:endParaRPr>
          </a:p>
          <a:p>
            <a:pPr marL="342900" indent="-342900" algn="just">
              <a:buFontTx/>
              <a:buChar char="-"/>
            </a:pPr>
            <a:endParaRPr lang="it-IT" sz="1600" dirty="0">
              <a:solidFill>
                <a:srgbClr val="002060"/>
              </a:solidFill>
              <a:latin typeface="Candara" pitchFamily="34" charset="0"/>
            </a:endParaRPr>
          </a:p>
          <a:p>
            <a:pPr marL="342900" indent="-342900" algn="just">
              <a:buFontTx/>
              <a:buChar char="-"/>
            </a:pPr>
            <a:r>
              <a:rPr lang="it-IT" sz="1600" dirty="0">
                <a:solidFill>
                  <a:srgbClr val="002060"/>
                </a:solidFill>
                <a:latin typeface="Candara" pitchFamily="34" charset="0"/>
              </a:rPr>
              <a:t>Il Collegio Sindacale, nella sua relazione al bilancio chiuso al 31.12.2006 ha evidenziato al punto 3 che “La situazione patrimoniale esposta in bilancio è influenzata dalla presenza della plusvalenza sulla partecipazione nella COGIM US. La cessione di tale partecipazione, pur se già definita nei valori nel corso del 2006, prevede l'incasso del corrispettivo a partire dal mese di giugno 2007 ed il definitivo perfezionamento entro la fine del 2007, e pertanto alla data di redazione della presente relazione non è ancora stata incassata. Tale circostanza risulta determinante nell’espressione del giudizio del Collegio Sindacale sul bilancio al 31 dicembre 2006. </a:t>
            </a:r>
            <a:endParaRPr lang="it-IT" sz="1600" dirty="0" smtClean="0">
              <a:solidFill>
                <a:srgbClr val="002060"/>
              </a:solidFill>
              <a:latin typeface="Candara" pitchFamily="34" charset="0"/>
            </a:endParaRPr>
          </a:p>
        </p:txBody>
      </p:sp>
    </p:spTree>
    <p:extLst>
      <p:ext uri="{BB962C8B-B14F-4D97-AF65-F5344CB8AC3E}">
        <p14:creationId xmlns:p14="http://schemas.microsoft.com/office/powerpoint/2010/main" val="2688993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hlinkClick r:id="rId4" action="ppaction://hlinkfile"/>
              </a:rPr>
              <a:t>COGIM: BILANCIO 2006</a:t>
            </a:r>
            <a:endParaRPr lang="it-IT" sz="2000" dirty="0">
              <a:solidFill>
                <a:schemeClr val="tx1">
                  <a:lumMod val="65000"/>
                  <a:lumOff val="35000"/>
                </a:schemeClr>
              </a:solidFill>
              <a:latin typeface="Tw Cen MT" pitchFamily="34" charset="0"/>
              <a:hlinkClick r:id="rId4" action="ppaction://hlinkfile"/>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43</a:t>
            </a:fld>
            <a:endParaRPr lang="it-IT" sz="1200" dirty="0">
              <a:solidFill>
                <a:srgbClr val="002060"/>
              </a:solidFill>
            </a:endParaRPr>
          </a:p>
        </p:txBody>
      </p:sp>
      <p:sp>
        <p:nvSpPr>
          <p:cNvPr id="5" name="Rettangolo 4"/>
          <p:cNvSpPr/>
          <p:nvPr/>
        </p:nvSpPr>
        <p:spPr>
          <a:xfrm>
            <a:off x="755576" y="1124744"/>
            <a:ext cx="7560840" cy="400110"/>
          </a:xfrm>
          <a:prstGeom prst="rect">
            <a:avLst/>
          </a:prstGeom>
        </p:spPr>
        <p:txBody>
          <a:bodyPr wrap="square">
            <a:spAutoFit/>
          </a:bodyPr>
          <a:lstStyle/>
          <a:p>
            <a:pPr marL="342900" indent="-342900" algn="just">
              <a:buFontTx/>
              <a:buChar char="-"/>
            </a:pPr>
            <a:endParaRPr lang="it-IT" sz="1000" dirty="0" smtClean="0"/>
          </a:p>
          <a:p>
            <a:pPr marL="342900" indent="-342900" algn="just">
              <a:buFontTx/>
              <a:buChar char="-"/>
            </a:pPr>
            <a:endParaRPr lang="it-IT" sz="1000" dirty="0"/>
          </a:p>
        </p:txBody>
      </p:sp>
      <p:sp>
        <p:nvSpPr>
          <p:cNvPr id="3" name="Rettangolo 2"/>
          <p:cNvSpPr/>
          <p:nvPr/>
        </p:nvSpPr>
        <p:spPr>
          <a:xfrm>
            <a:off x="780728" y="1324799"/>
            <a:ext cx="8496944" cy="3046988"/>
          </a:xfrm>
          <a:prstGeom prst="rect">
            <a:avLst/>
          </a:prstGeom>
        </p:spPr>
        <p:txBody>
          <a:bodyPr wrap="square">
            <a:spAutoFit/>
          </a:bodyPr>
          <a:lstStyle/>
          <a:p>
            <a:r>
              <a:rPr lang="it-IT" sz="1600" dirty="0">
                <a:solidFill>
                  <a:srgbClr val="002060"/>
                </a:solidFill>
                <a:latin typeface="Candara" pitchFamily="34" charset="0"/>
              </a:rPr>
              <a:t>A</a:t>
            </a:r>
            <a:r>
              <a:rPr lang="it-IT" sz="1600" dirty="0" smtClean="0">
                <a:solidFill>
                  <a:srgbClr val="002060"/>
                </a:solidFill>
                <a:latin typeface="Candara" pitchFamily="34" charset="0"/>
              </a:rPr>
              <a:t>ttraverso </a:t>
            </a:r>
            <a:r>
              <a:rPr lang="it-IT" sz="1600" dirty="0">
                <a:solidFill>
                  <a:srgbClr val="002060"/>
                </a:solidFill>
                <a:latin typeface="Candara" pitchFamily="34" charset="0"/>
              </a:rPr>
              <a:t>quello che appare un mero artificio contabile, il valore della partecipazione detenuta in COGIM US è stato rivalutato, sebbene una siffatta rivalutazione non fosse consentita né dai principi contabili né dalle leggi speciali in materia, atteso che l’art. 2426 c.c. consente la valutazione al costo o, in alternativa, con il c.d. metodo del patrimonio netto, mentre le leggi speciali in materia (Legge Finanziaria 2006) consentivano la rivalutazione, anche ai fini fiscali, a seguito di uno specifico iter (ovvero il rilascio di una perizia asseverata circa i valore della partecipata e l’affrancamento del maggior valore con il pagamento dell’imposta sostitutiva) che non risulta essere stato seguito. </a:t>
            </a:r>
          </a:p>
          <a:p>
            <a:r>
              <a:rPr lang="it-IT" sz="1600" dirty="0">
                <a:solidFill>
                  <a:srgbClr val="002060"/>
                </a:solidFill>
                <a:latin typeface="Candara" pitchFamily="34" charset="0"/>
              </a:rPr>
              <a:t>La rivalutazione effettuata da COGIM non trova invece alcun fondamento nelle suddette norme, giacché il costo storico di iscrizione della partecipazione era, come detto, pari a zero e il patrimonio netto della controllata riportato nella Nota Integrativa del bilancio al 31.12.2006 era pari a soli Euro 21.809,00. </a:t>
            </a:r>
          </a:p>
        </p:txBody>
      </p:sp>
    </p:spTree>
    <p:extLst>
      <p:ext uri="{BB962C8B-B14F-4D97-AF65-F5344CB8AC3E}">
        <p14:creationId xmlns:p14="http://schemas.microsoft.com/office/powerpoint/2010/main" val="221185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stretch>
            <a:fillRect/>
          </a:stretch>
        </p:blipFill>
        <p:spPr>
          <a:xfrm>
            <a:off x="1979712" y="476672"/>
            <a:ext cx="5184576" cy="5649491"/>
          </a:xfrm>
          <a:prstGeom prst="rect">
            <a:avLst/>
          </a:prstGeom>
        </p:spPr>
      </p:pic>
      <p:sp>
        <p:nvSpPr>
          <p:cNvPr id="5" name="Freccia a destra 4"/>
          <p:cNvSpPr/>
          <p:nvPr/>
        </p:nvSpPr>
        <p:spPr>
          <a:xfrm>
            <a:off x="5652120" y="1556792"/>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5570190" y="4725144"/>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8187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907704" y="332656"/>
            <a:ext cx="5256584" cy="5904656"/>
          </a:xfrm>
          <a:prstGeom prst="rect">
            <a:avLst/>
          </a:prstGeom>
        </p:spPr>
      </p:pic>
      <p:sp>
        <p:nvSpPr>
          <p:cNvPr id="5" name="Freccia a destra 4"/>
          <p:cNvSpPr/>
          <p:nvPr/>
        </p:nvSpPr>
        <p:spPr>
          <a:xfrm>
            <a:off x="5868144" y="980728"/>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5868144" y="3645024"/>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5887814" y="4005064"/>
            <a:ext cx="216024" cy="7200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134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6995120" cy="490066"/>
          </a:xfrm>
        </p:spPr>
        <p:txBody>
          <a:bodyPr>
            <a:normAutofit/>
          </a:bodyPr>
          <a:lstStyle/>
          <a:p>
            <a:r>
              <a:rPr lang="it-IT" sz="2400" dirty="0" smtClean="0">
                <a:hlinkClick r:id="rId2" action="ppaction://hlinkfile"/>
              </a:rPr>
              <a:t>Elementi tratti da nota integrativa</a:t>
            </a:r>
            <a:endParaRPr lang="it-IT" sz="2400" dirty="0">
              <a:hlinkClick r:id="rId2" action="ppaction://hlinkfile"/>
            </a:endParaRPr>
          </a:p>
        </p:txBody>
      </p:sp>
      <p:pic>
        <p:nvPicPr>
          <p:cNvPr id="5" name="Segnaposto contenuto 4">
            <a:hlinkClick r:id="rId2" action="ppaction://hlinkfile"/>
          </p:cNvPr>
          <p:cNvPicPr>
            <a:picLocks noGrp="1" noChangeAspect="1"/>
          </p:cNvPicPr>
          <p:nvPr>
            <p:ph idx="1"/>
          </p:nvPr>
        </p:nvPicPr>
        <p:blipFill>
          <a:blip r:embed="rId3"/>
          <a:stretch>
            <a:fillRect/>
          </a:stretch>
        </p:blipFill>
        <p:spPr>
          <a:xfrm>
            <a:off x="899592" y="980728"/>
            <a:ext cx="7180898" cy="4525963"/>
          </a:xfrm>
        </p:spPr>
      </p:pic>
    </p:spTree>
    <p:extLst>
      <p:ext uri="{BB962C8B-B14F-4D97-AF65-F5344CB8AC3E}">
        <p14:creationId xmlns:p14="http://schemas.microsoft.com/office/powerpoint/2010/main" val="2949727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47464" y="1268760"/>
            <a:ext cx="8229600" cy="4525963"/>
          </a:xfrm>
        </p:spPr>
        <p:txBody>
          <a:bodyPr>
            <a:normAutofit/>
          </a:bodyPr>
          <a:lstStyle/>
          <a:p>
            <a:r>
              <a:rPr lang="it-IT" sz="2600" dirty="0" smtClean="0"/>
              <a:t>CREDITI</a:t>
            </a:r>
          </a:p>
          <a:p>
            <a:endParaRPr lang="it-IT" dirty="0"/>
          </a:p>
          <a:p>
            <a:endParaRPr lang="it-IT" sz="2600" dirty="0" smtClean="0"/>
          </a:p>
          <a:p>
            <a:r>
              <a:rPr lang="it-IT" sz="2600" dirty="0" smtClean="0"/>
              <a:t>DEBITI</a:t>
            </a:r>
          </a:p>
          <a:p>
            <a:endParaRPr lang="it-IT" dirty="0"/>
          </a:p>
          <a:p>
            <a:endParaRPr lang="it-IT" dirty="0" smtClean="0"/>
          </a:p>
          <a:p>
            <a:endParaRPr lang="it-IT" dirty="0"/>
          </a:p>
          <a:p>
            <a:r>
              <a:rPr lang="it-IT" sz="2600" dirty="0" smtClean="0"/>
              <a:t>Oneri diversi di gestione: no info</a:t>
            </a:r>
          </a:p>
          <a:p>
            <a:pPr marL="0" indent="0">
              <a:buNone/>
            </a:pPr>
            <a:endParaRPr lang="it-IT" dirty="0" smtClean="0"/>
          </a:p>
          <a:p>
            <a:endParaRPr lang="it-IT" dirty="0" smtClean="0"/>
          </a:p>
          <a:p>
            <a:endParaRPr lang="it-IT" dirty="0" smtClean="0"/>
          </a:p>
          <a:p>
            <a:endParaRPr lang="it-IT" dirty="0" smtClean="0"/>
          </a:p>
        </p:txBody>
      </p:sp>
      <p:pic>
        <p:nvPicPr>
          <p:cNvPr id="7" name="Immagine 6"/>
          <p:cNvPicPr>
            <a:picLocks noChangeAspect="1"/>
          </p:cNvPicPr>
          <p:nvPr/>
        </p:nvPicPr>
        <p:blipFill>
          <a:blip r:embed="rId2"/>
          <a:stretch>
            <a:fillRect/>
          </a:stretch>
        </p:blipFill>
        <p:spPr>
          <a:xfrm>
            <a:off x="489857" y="1818812"/>
            <a:ext cx="7787208" cy="785374"/>
          </a:xfrm>
          <a:prstGeom prst="rect">
            <a:avLst/>
          </a:prstGeom>
        </p:spPr>
      </p:pic>
      <p:pic>
        <p:nvPicPr>
          <p:cNvPr id="11" name="Immagine 10"/>
          <p:cNvPicPr>
            <a:picLocks noChangeAspect="1"/>
          </p:cNvPicPr>
          <p:nvPr/>
        </p:nvPicPr>
        <p:blipFill>
          <a:blip r:embed="rId3"/>
          <a:stretch>
            <a:fillRect/>
          </a:stretch>
        </p:blipFill>
        <p:spPr>
          <a:xfrm>
            <a:off x="457200" y="3284984"/>
            <a:ext cx="8229600" cy="1567278"/>
          </a:xfrm>
          <a:prstGeom prst="rect">
            <a:avLst/>
          </a:prstGeom>
        </p:spPr>
      </p:pic>
      <p:sp>
        <p:nvSpPr>
          <p:cNvPr id="12" name="Titolo 6"/>
          <p:cNvSpPr>
            <a:spLocks noGrp="1"/>
          </p:cNvSpPr>
          <p:nvPr>
            <p:ph type="title"/>
          </p:nvPr>
        </p:nvSpPr>
        <p:spPr>
          <a:xfrm>
            <a:off x="457200" y="274638"/>
            <a:ext cx="6995120" cy="490066"/>
          </a:xfrm>
        </p:spPr>
        <p:txBody>
          <a:bodyPr>
            <a:normAutofit/>
          </a:bodyPr>
          <a:lstStyle/>
          <a:p>
            <a:r>
              <a:rPr lang="it-IT" sz="2400" dirty="0" smtClean="0"/>
              <a:t>Elementi tratti da nota integrativa</a:t>
            </a:r>
            <a:endParaRPr lang="it-IT" sz="2400" dirty="0"/>
          </a:p>
        </p:txBody>
      </p:sp>
    </p:spTree>
    <p:extLst>
      <p:ext uri="{BB962C8B-B14F-4D97-AF65-F5344CB8AC3E}">
        <p14:creationId xmlns:p14="http://schemas.microsoft.com/office/powerpoint/2010/main" val="221115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914400" y="115888"/>
            <a:ext cx="8229600" cy="419100"/>
          </a:xfrm>
        </p:spPr>
        <p:txBody>
          <a:bodyPr>
            <a:noAutofit/>
          </a:bodyPr>
          <a:lstStyle/>
          <a:p>
            <a:pPr algn="l"/>
            <a:r>
              <a:rPr lang="it-IT" sz="2000" dirty="0" smtClean="0">
                <a:solidFill>
                  <a:schemeClr val="tx1">
                    <a:lumMod val="65000"/>
                    <a:lumOff val="35000"/>
                  </a:schemeClr>
                </a:solidFill>
                <a:latin typeface="Tw Cen MT" pitchFamily="34" charset="0"/>
              </a:rPr>
              <a:t>IBIS: SINTESI LETTURA BILANCIO</a:t>
            </a:r>
            <a:endParaRPr lang="it-IT" sz="2000" dirty="0">
              <a:solidFill>
                <a:schemeClr val="tx1">
                  <a:lumMod val="65000"/>
                  <a:lumOff val="35000"/>
                </a:schemeClr>
              </a:solidFill>
              <a:latin typeface="Tw Cen MT" pitchFamily="34" charset="0"/>
            </a:endParaRPr>
          </a:p>
        </p:txBody>
      </p:sp>
      <p:sp>
        <p:nvSpPr>
          <p:cNvPr id="3" name="Segnaposto contenuto 2"/>
          <p:cNvSpPr>
            <a:spLocks noGrp="1"/>
          </p:cNvSpPr>
          <p:nvPr>
            <p:ph idx="4294967295"/>
          </p:nvPr>
        </p:nvSpPr>
        <p:spPr>
          <a:xfrm>
            <a:off x="574675" y="1052513"/>
            <a:ext cx="7813749" cy="5256212"/>
          </a:xfrm>
        </p:spPr>
        <p:txBody>
          <a:bodyPr>
            <a:normAutofit fontScale="92500" lnSpcReduction="20000"/>
          </a:bodyPr>
          <a:lstStyle/>
          <a:p>
            <a:pPr>
              <a:buNone/>
            </a:pPr>
            <a:endParaRPr lang="it-IT" sz="1200" dirty="0" smtClean="0">
              <a:solidFill>
                <a:srgbClr val="002060"/>
              </a:solidFill>
              <a:latin typeface="Candara" pitchFamily="34" charset="0"/>
            </a:endParaRPr>
          </a:p>
          <a:p>
            <a:pPr marL="457200" lvl="1" indent="0">
              <a:buNone/>
            </a:pPr>
            <a:r>
              <a:rPr lang="it-IT" sz="800" dirty="0" smtClean="0">
                <a:solidFill>
                  <a:srgbClr val="002060"/>
                </a:solidFill>
                <a:latin typeface="Candara" pitchFamily="34" charset="0"/>
              </a:rPr>
              <a:t> </a:t>
            </a:r>
            <a:r>
              <a:rPr lang="it-IT" sz="2400" b="1" dirty="0" smtClean="0">
                <a:solidFill>
                  <a:srgbClr val="002060"/>
                </a:solidFill>
                <a:latin typeface="Candara" pitchFamily="34" charset="0"/>
              </a:rPr>
              <a:t>Elementi che emergono a prima lettura</a:t>
            </a:r>
            <a:endParaRPr lang="it-IT" sz="2400" b="1" dirty="0">
              <a:solidFill>
                <a:srgbClr val="002060"/>
              </a:solidFill>
              <a:latin typeface="Candara" pitchFamily="34" charset="0"/>
            </a:endParaRPr>
          </a:p>
          <a:p>
            <a:pPr marL="457200" lvl="1" indent="0">
              <a:buNone/>
            </a:pPr>
            <a:endParaRPr lang="it-IT" sz="800" dirty="0" smtClean="0">
              <a:solidFill>
                <a:srgbClr val="002060"/>
              </a:solidFill>
              <a:latin typeface="Candara" pitchFamily="34" charset="0"/>
            </a:endParaRPr>
          </a:p>
          <a:p>
            <a:pPr lvl="1" algn="just">
              <a:buFont typeface="Wingdings" panose="05000000000000000000" pitchFamily="2" charset="2"/>
              <a:buChar char="§"/>
            </a:pPr>
            <a:r>
              <a:rPr lang="it-IT" sz="2000" dirty="0" smtClean="0">
                <a:solidFill>
                  <a:srgbClr val="002060"/>
                </a:solidFill>
                <a:latin typeface="Candara" pitchFamily="34" charset="0"/>
              </a:rPr>
              <a:t>La perdita  si verifica repentinamente tutta nell’ultimo esercizio</a:t>
            </a:r>
          </a:p>
          <a:p>
            <a:pPr lvl="1" algn="just">
              <a:buFont typeface="Wingdings" panose="05000000000000000000" pitchFamily="2" charset="2"/>
              <a:buChar char="§"/>
            </a:pPr>
            <a:r>
              <a:rPr lang="it-IT" sz="2000" dirty="0" smtClean="0">
                <a:solidFill>
                  <a:srgbClr val="002060"/>
                </a:solidFill>
                <a:latin typeface="Candara" pitchFamily="34" charset="0"/>
              </a:rPr>
              <a:t>Vi è un forte calo  del fatturato, spiegato in Nota Integrativa</a:t>
            </a:r>
          </a:p>
          <a:p>
            <a:pPr lvl="1" algn="just">
              <a:buFont typeface="Wingdings" panose="05000000000000000000" pitchFamily="2" charset="2"/>
              <a:buChar char="§"/>
            </a:pPr>
            <a:r>
              <a:rPr lang="it-IT" sz="2000" dirty="0" smtClean="0">
                <a:solidFill>
                  <a:srgbClr val="002060"/>
                </a:solidFill>
                <a:latin typeface="Candara" pitchFamily="34" charset="0"/>
              </a:rPr>
              <a:t>Ci sono però anche svalutazioni di crediti e oneri diversi di gestione che non sono spiegati dal crollo del fatturato (ma da ricercare in politiche di bilancio degli esercizi precedenti). </a:t>
            </a:r>
            <a:r>
              <a:rPr lang="it-IT" sz="2000" b="1" dirty="0" smtClean="0">
                <a:solidFill>
                  <a:srgbClr val="002060"/>
                </a:solidFill>
                <a:latin typeface="Candara" pitchFamily="34" charset="0"/>
              </a:rPr>
              <a:t>Nell’ultimo bilancio allorché diviene inevitabile rilevare la perdita è consueto che si proceda ad effettuare le svalutazioni che non sono state fatte negli anni precedenti</a:t>
            </a:r>
          </a:p>
          <a:p>
            <a:pPr lvl="1" algn="just">
              <a:buFont typeface="Wingdings" panose="05000000000000000000" pitchFamily="2" charset="2"/>
              <a:buChar char="§"/>
            </a:pPr>
            <a:r>
              <a:rPr lang="it-IT" sz="2000" dirty="0" smtClean="0">
                <a:solidFill>
                  <a:srgbClr val="002060"/>
                </a:solidFill>
                <a:latin typeface="Candara" pitchFamily="34" charset="0"/>
              </a:rPr>
              <a:t>Le immobilizzazioni si riferiscono a costi capitalizzati che devono essere certamente indagati par testarne la corretta </a:t>
            </a:r>
            <a:r>
              <a:rPr lang="it-IT" sz="2000" dirty="0" err="1" smtClean="0">
                <a:solidFill>
                  <a:srgbClr val="002060"/>
                </a:solidFill>
                <a:latin typeface="Candara" pitchFamily="34" charset="0"/>
              </a:rPr>
              <a:t>appostazione</a:t>
            </a:r>
            <a:r>
              <a:rPr lang="it-IT" sz="2000" dirty="0" smtClean="0">
                <a:solidFill>
                  <a:srgbClr val="002060"/>
                </a:solidFill>
                <a:latin typeface="Candara" pitchFamily="34" charset="0"/>
              </a:rPr>
              <a:t> in ottica della loro recuperabilità</a:t>
            </a:r>
          </a:p>
          <a:p>
            <a:pPr lvl="1" algn="just">
              <a:buFont typeface="Wingdings" panose="05000000000000000000" pitchFamily="2" charset="2"/>
              <a:buChar char="§"/>
            </a:pPr>
            <a:r>
              <a:rPr lang="it-IT" sz="2000" dirty="0" smtClean="0">
                <a:solidFill>
                  <a:srgbClr val="002060"/>
                </a:solidFill>
                <a:latin typeface="Candara" pitchFamily="34" charset="0"/>
              </a:rPr>
              <a:t>L’esame dei debiti mostra un forte indebitamento bancario e soprattutto un ingente debito tributario in relazione alle dimensioni dell’azienda. La società ha </a:t>
            </a:r>
            <a:r>
              <a:rPr lang="it-IT" sz="2000" dirty="0">
                <a:solidFill>
                  <a:srgbClr val="002060"/>
                </a:solidFill>
                <a:latin typeface="Candara" pitchFamily="34" charset="0"/>
              </a:rPr>
              <a:t>a</a:t>
            </a:r>
            <a:r>
              <a:rPr lang="it-IT" sz="2000" dirty="0" smtClean="0">
                <a:solidFill>
                  <a:srgbClr val="002060"/>
                </a:solidFill>
                <a:latin typeface="Candara" pitchFamily="34" charset="0"/>
              </a:rPr>
              <a:t>ccumulato per anni debiti tributari, il ché indica la scarsa redditività dell’azienda ed i problemi di liquidità affrontati mediante il finanziamento improprio mediante mancato pagamenti tributi e politiche di bilancio (capitalizzazione di costi in assenza dei requisiti, omessa svalutazione crediti)</a:t>
            </a:r>
          </a:p>
          <a:p>
            <a:pPr lvl="1">
              <a:buFont typeface="Wingdings" panose="05000000000000000000" pitchFamily="2" charset="2"/>
              <a:buChar char="§"/>
            </a:pPr>
            <a:endParaRPr lang="it-IT" sz="2000" dirty="0">
              <a:solidFill>
                <a:srgbClr val="002060"/>
              </a:solidFill>
              <a:latin typeface="Candara" pitchFamily="34" charset="0"/>
            </a:endParaRPr>
          </a:p>
        </p:txBody>
      </p:sp>
      <p:sp>
        <p:nvSpPr>
          <p:cNvPr id="4" name="CasellaDiTesto 3"/>
          <p:cNvSpPr txBox="1"/>
          <p:nvPr/>
        </p:nvSpPr>
        <p:spPr>
          <a:xfrm>
            <a:off x="7812360" y="6453336"/>
            <a:ext cx="792088" cy="276999"/>
          </a:xfrm>
          <a:prstGeom prst="rect">
            <a:avLst/>
          </a:prstGeom>
          <a:noFill/>
        </p:spPr>
        <p:txBody>
          <a:bodyPr wrap="square" rtlCol="0">
            <a:spAutoFit/>
          </a:bodyPr>
          <a:lstStyle/>
          <a:p>
            <a:r>
              <a:rPr lang="it-IT" sz="1200" dirty="0" smtClean="0">
                <a:solidFill>
                  <a:srgbClr val="002060"/>
                </a:solidFill>
              </a:rPr>
              <a:t>Pagina </a:t>
            </a:r>
            <a:fld id="{9AEA6738-FF78-4288-A6AB-8D1C7EA6C68E}" type="slidenum">
              <a:rPr lang="it-IT" sz="1200" smtClean="0">
                <a:solidFill>
                  <a:srgbClr val="002060"/>
                </a:solidFill>
              </a:rPr>
              <a:pPr/>
              <a:t>9</a:t>
            </a:fld>
            <a:endParaRPr lang="it-IT" sz="1200" dirty="0">
              <a:solidFill>
                <a:srgbClr val="002060"/>
              </a:solidFill>
            </a:endParaRPr>
          </a:p>
        </p:txBody>
      </p:sp>
    </p:spTree>
    <p:extLst>
      <p:ext uri="{BB962C8B-B14F-4D97-AF65-F5344CB8AC3E}">
        <p14:creationId xmlns:p14="http://schemas.microsoft.com/office/powerpoint/2010/main" val="234021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2385</TotalTime>
  <Words>2261</Words>
  <Application>Microsoft Office PowerPoint</Application>
  <PresentationFormat>Presentazione su schermo (4:3)</PresentationFormat>
  <Paragraphs>263</Paragraphs>
  <Slides>43</Slides>
  <Notes>27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43</vt:i4>
      </vt:variant>
    </vt:vector>
  </HeadingPairs>
  <TitlesOfParts>
    <vt:vector size="49" baseType="lpstr">
      <vt:lpstr>Arial</vt:lpstr>
      <vt:lpstr>Calibri</vt:lpstr>
      <vt:lpstr>Candara</vt:lpstr>
      <vt:lpstr>Tw Cen MT</vt:lpstr>
      <vt:lpstr>Wingdings</vt:lpstr>
      <vt:lpstr>Tema di Office</vt:lpstr>
      <vt:lpstr>Cespec – Cescotep San Servolo - 2019</vt:lpstr>
      <vt:lpstr>INFORMAZIONI PRELIMINARI DA ACQUISIRE </vt:lpstr>
      <vt:lpstr>APPROCCIO AL BILANCIO DI UNA SOCIETA’ IN CRISI</vt:lpstr>
      <vt:lpstr>CASO 1: IBIS INFORMATICA E IDEE SRL</vt:lpstr>
      <vt:lpstr>Presentazione standard di PowerPoint</vt:lpstr>
      <vt:lpstr>Presentazione standard di PowerPoint</vt:lpstr>
      <vt:lpstr>Elementi tratti da nota integrativa</vt:lpstr>
      <vt:lpstr>Elementi tratti da nota integrativa</vt:lpstr>
      <vt:lpstr>IBIS: SINTESI LETTURA BILANCIO</vt:lpstr>
      <vt:lpstr>I dati di bilancio «messi in fila»</vt:lpstr>
      <vt:lpstr>IBIS: CONCLUSIONI</vt:lpstr>
      <vt:lpstr>CASO 2: RED SPA (BILANCIO E NOTA INTEGRATIVA)</vt:lpstr>
      <vt:lpstr>Presentazione standard di PowerPoint</vt:lpstr>
      <vt:lpstr>Presentazione standard di PowerPoint</vt:lpstr>
      <vt:lpstr>Presentazione standard di PowerPoint</vt:lpstr>
      <vt:lpstr>Presentazione standard di PowerPoint</vt:lpstr>
      <vt:lpstr>Presentazione standard di PowerPoint</vt:lpstr>
      <vt:lpstr>RED: SINTESI LETTURA BILANCIO</vt:lpstr>
      <vt:lpstr>RED: ANALISI DI DETTAGLIO</vt:lpstr>
      <vt:lpstr>RED: ANALISI DI DETTAGLIO</vt:lpstr>
      <vt:lpstr>CASO 3: ITALTRADING</vt:lpstr>
      <vt:lpstr>Presentazione standard di PowerPoint</vt:lpstr>
      <vt:lpstr>Presentazione standard di PowerPoint</vt:lpstr>
      <vt:lpstr>Presentazione standard di PowerPoint</vt:lpstr>
      <vt:lpstr>Nota integrativa – Relaizone sulla gestione </vt:lpstr>
      <vt:lpstr>Elementi riportati in nota integrativa</vt:lpstr>
      <vt:lpstr>Elementi riportati in nota integrativa</vt:lpstr>
      <vt:lpstr>Elementi riportati in nota integrativa</vt:lpstr>
      <vt:lpstr>ITALTRADING: SINTESI LETTURA BILANCIO</vt:lpstr>
      <vt:lpstr>ITALTRADING: CONCLUSIONI</vt:lpstr>
      <vt:lpstr>ITALTRADING</vt:lpstr>
      <vt:lpstr>CASO 4: WIND JET</vt:lpstr>
      <vt:lpstr>WIND JET:</vt:lpstr>
      <vt:lpstr>WIND JET:</vt:lpstr>
      <vt:lpstr>WIND JET:</vt:lpstr>
      <vt:lpstr>WIND JET: l’esplosine della debitoria</vt:lpstr>
      <vt:lpstr>WIND JET:</vt:lpstr>
      <vt:lpstr>WIND JET:</vt:lpstr>
      <vt:lpstr>CASO 5: COGIM</vt:lpstr>
      <vt:lpstr>COGIM: BILANCIO 2006</vt:lpstr>
      <vt:lpstr>COGIM: BILANCIO 2006</vt:lpstr>
      <vt:lpstr>COGIM: BILANCIO 2006</vt:lpstr>
      <vt:lpstr>COGIM: BILANCIO 2006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Ignazio Arcuri</dc:creator>
  <cp:lastModifiedBy>Francesco Foglia</cp:lastModifiedBy>
  <cp:revision>171</cp:revision>
  <dcterms:created xsi:type="dcterms:W3CDTF">2011-02-19T10:49:00Z</dcterms:created>
  <dcterms:modified xsi:type="dcterms:W3CDTF">2019-09-30T08:27:25Z</dcterms:modified>
</cp:coreProperties>
</file>