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14.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7559675" cx="10080625"/>
  <p:notesSz cx="6797675" cy="9926625"/>
  <p:defaultTextStyle>
    <a:defPPr lvl="0">
      <a:defRPr lang="it-IT"/>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schemas.openxmlformats.org/officeDocument/2006/relationships/slide" Target="slides/slide20.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1109663" y="954088"/>
            <a:ext cx="4578350" cy="3435350"/>
          </a:xfrm>
          <a:prstGeom prst="rect">
            <a:avLst/>
          </a:prstGeom>
          <a:noFill/>
          <a:ln>
            <a:noFill/>
            <a:prstDash val="solid"/>
          </a:ln>
        </p:spPr>
      </p:sp>
      <p:sp>
        <p:nvSpPr>
          <p:cNvPr id="3" name="Segnaposto note 2"/>
          <p:cNvSpPr txBox="1">
            <a:spLocks noGrp="1"/>
          </p:cNvSpPr>
          <p:nvPr>
            <p:ph type="body" sz="quarter" idx="3"/>
          </p:nvPr>
        </p:nvSpPr>
        <p:spPr>
          <a:xfrm>
            <a:off x="1051745" y="4722757"/>
            <a:ext cx="4699341" cy="3813294"/>
          </a:xfrm>
          <a:prstGeom prst="rect">
            <a:avLst/>
          </a:prstGeom>
          <a:noFill/>
          <a:ln>
            <a:noFill/>
          </a:ln>
        </p:spPr>
        <p:txBody>
          <a:bodyPr vert="horz" wrap="square" lIns="0" tIns="0" rIns="0" bIns="0" anchor="t" anchorCtr="0" compatLnSpc="1">
            <a:noAutofit/>
          </a:bodyPr>
          <a:lstStyle/>
          <a:p>
            <a:pPr lvl="0"/>
            <a:endParaRPr lang="it-IT"/>
          </a:p>
        </p:txBody>
      </p:sp>
    </p:spTree>
    <p:extLst>
      <p:ext uri="{BB962C8B-B14F-4D97-AF65-F5344CB8AC3E}">
        <p14:creationId xmlns:p14="http://schemas.microsoft.com/office/powerpoint/2010/main" val="2388868113"/>
      </p:ext>
    </p:extLst>
  </p:cSld>
  <p:clrMap bg1="lt1" tx1="dk1" bg2="lt2" tx2="dk2" accent1="accent1" accent2="accent2" accent3="accent3" accent4="accent4" accent5="accent5" accent6="accent6" hlink="hlink" folHlink="folHlink"/>
  <p:notesStyle>
    <a:lvl1pPr marL="0" marR="0" lvl="0" indent="0" defTabSz="914400" rtl="0" fontAlgn="auto" hangingPunct="0">
      <a:lnSpc>
        <a:spcPct val="100000"/>
      </a:lnSpc>
      <a:spcBef>
        <a:spcPts val="0"/>
      </a:spcBef>
      <a:spcAft>
        <a:spcPts val="0"/>
      </a:spcAft>
      <a:buNone/>
      <a:tabLst/>
      <a:defRPr lang="it-IT" sz="2400" b="0" i="0" u="none" strike="noStrike" kern="0" cap="none" spc="0" baseline="0">
        <a:solidFill>
          <a:srgbClr val="000000"/>
        </a:solidFill>
        <a:uFillTx/>
        <a:latin typeface="Thorndale" pitchFamily="18"/>
        <a:cs typeface="Arial Unicode MS"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0584" y="953573"/>
            <a:ext cx="4436488" cy="3435611"/>
          </a:xfrm>
          <a:prstGeom prst="rect">
            <a:avLst/>
          </a:prstGeom>
          <a:solidFill>
            <a:srgbClr val="5B9BD5"/>
          </a:solidFill>
          <a:ln w="12701" cap="flat">
            <a:solidFill>
              <a:srgbClr val="41719C"/>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sp>
        <p:nvSpPr>
          <p:cNvPr id="3" name="Segnaposto note 2"/>
          <p:cNvSpPr txBox="1">
            <a:spLocks noGrp="1"/>
          </p:cNvSpPr>
          <p:nvPr>
            <p:ph type="body" sz="quarter" idx="1"/>
          </p:nvPr>
        </p:nvSpPr>
        <p:spPr>
          <a:xfrm>
            <a:off x="1051745" y="4722758"/>
            <a:ext cx="4699341" cy="369335"/>
          </a:xfrm>
        </p:spPr>
        <p:txBody>
          <a:bodyPr>
            <a:spAutoFit/>
          </a:bodyPr>
          <a:lstStyle/>
          <a:p>
            <a:endParaRPr lang="it-IT"/>
          </a:p>
        </p:txBody>
      </p:sp>
    </p:spTree>
    <p:extLst>
      <p:ext uri="{BB962C8B-B14F-4D97-AF65-F5344CB8AC3E}">
        <p14:creationId xmlns:p14="http://schemas.microsoft.com/office/powerpoint/2010/main" val="1744268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222621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998078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3548557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789318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971868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46569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9663" y="954088"/>
            <a:ext cx="4578350" cy="3435350"/>
          </a:xfrm>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4399517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7676854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3201440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904177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80584" y="953573"/>
            <a:ext cx="4436488" cy="3435611"/>
          </a:xfrm>
          <a:prstGeom prst="rect">
            <a:avLst/>
          </a:prstGeom>
          <a:solidFill>
            <a:srgbClr val="5B9BD5"/>
          </a:solidFill>
          <a:ln w="12701" cap="flat">
            <a:solidFill>
              <a:srgbClr val="41719C"/>
            </a:solidFill>
            <a:prstDash val="solid"/>
            <a:miter/>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it-IT" sz="1800" b="0" i="0" u="none" strike="noStrike" kern="1200" cap="none" spc="0" baseline="0">
              <a:solidFill>
                <a:srgbClr val="000000"/>
              </a:solidFill>
              <a:uFillTx/>
              <a:latin typeface="Calibri"/>
            </a:endParaRPr>
          </a:p>
        </p:txBody>
      </p:sp>
      <p:sp>
        <p:nvSpPr>
          <p:cNvPr id="3" name="Segnaposto note 2"/>
          <p:cNvSpPr txBox="1">
            <a:spLocks noGrp="1"/>
          </p:cNvSpPr>
          <p:nvPr>
            <p:ph type="body" sz="quarter" idx="1"/>
          </p:nvPr>
        </p:nvSpPr>
        <p:spPr>
          <a:xfrm>
            <a:off x="1051745" y="4722758"/>
            <a:ext cx="4699341" cy="369335"/>
          </a:xfrm>
        </p:spPr>
        <p:txBody>
          <a:bodyPr>
            <a:spAutoFit/>
          </a:bodyPr>
          <a:lstStyle/>
          <a:p>
            <a:endParaRPr lang="it-IT"/>
          </a:p>
        </p:txBody>
      </p:sp>
    </p:spTree>
    <p:extLst>
      <p:ext uri="{BB962C8B-B14F-4D97-AF65-F5344CB8AC3E}">
        <p14:creationId xmlns:p14="http://schemas.microsoft.com/office/powerpoint/2010/main" val="1690596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934792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9663" y="954088"/>
            <a:ext cx="4578350" cy="3435350"/>
          </a:xfrm>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2328971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109663" y="954088"/>
            <a:ext cx="4578350" cy="3435350"/>
          </a:xfrm>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317315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246544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910510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695183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solidFill>
            <a:srgbClr val="5B9BD5"/>
          </a:solidFill>
          <a:ln w="25402">
            <a:solidFill>
              <a:srgbClr val="41719C"/>
            </a:solidFill>
            <a:prstDash val="solid"/>
          </a:ln>
        </p:spPr>
      </p:sp>
      <p:sp>
        <p:nvSpPr>
          <p:cNvPr id="3" name="Segnaposto note 2"/>
          <p:cNvSpPr txBox="1">
            <a:spLocks noGrp="1"/>
          </p:cNvSpPr>
          <p:nvPr>
            <p:ph type="body" sz="quarter" idx="1"/>
          </p:nvPr>
        </p:nvSpPr>
        <p:spPr/>
        <p:txBody>
          <a:bodyPr/>
          <a:lstStyle/>
          <a:p>
            <a:endParaRPr lang="it-IT"/>
          </a:p>
        </p:txBody>
      </p:sp>
    </p:spTree>
    <p:extLst>
      <p:ext uri="{BB962C8B-B14F-4D97-AF65-F5344CB8AC3E}">
        <p14:creationId xmlns:p14="http://schemas.microsoft.com/office/powerpoint/2010/main" val="147976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274441" y="695492"/>
            <a:ext cx="5766118" cy="5764252"/>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91747" y="1210770"/>
            <a:ext cx="8531505" cy="4844660"/>
          </a:xfrm>
        </p:spPr>
        <p:txBody>
          <a:bodyPr anchor="ctr">
            <a:noAutofit/>
          </a:bodyPr>
          <a:lstStyle>
            <a:lvl1pPr algn="ctr">
              <a:defRPr sz="8267" spc="661"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1831450" y="6590958"/>
            <a:ext cx="6652099" cy="818225"/>
          </a:xfrm>
        </p:spPr>
        <p:txBody>
          <a:bodyPr anchor="t">
            <a:normAutofit/>
          </a:bodyPr>
          <a:lstStyle>
            <a:lvl1pPr marL="0" indent="0" algn="ctr">
              <a:lnSpc>
                <a:spcPct val="100000"/>
              </a:lnSpc>
              <a:buNone/>
              <a:defRPr sz="1653" b="1" i="0" cap="all" spc="331" baseline="0">
                <a:solidFill>
                  <a:schemeClr val="tx2"/>
                </a:solidFill>
              </a:defRPr>
            </a:lvl1pPr>
            <a:lvl2pPr marL="377979" indent="0" algn="ctr">
              <a:buNone/>
              <a:defRPr sz="1653"/>
            </a:lvl2pPr>
            <a:lvl3pPr marL="755957" indent="0" algn="ctr">
              <a:buNone/>
              <a:defRPr sz="1488"/>
            </a:lvl3pPr>
            <a:lvl4pPr marL="1133936" indent="0" algn="ctr">
              <a:buNone/>
              <a:defRPr sz="1323"/>
            </a:lvl4pPr>
            <a:lvl5pPr marL="1511915" indent="0" algn="ctr">
              <a:buNone/>
              <a:defRPr sz="1323"/>
            </a:lvl5pPr>
            <a:lvl6pPr marL="1889893" indent="0" algn="ctr">
              <a:buNone/>
              <a:defRPr sz="1323"/>
            </a:lvl6pPr>
            <a:lvl7pPr marL="2267872" indent="0" algn="ctr">
              <a:buNone/>
              <a:defRPr sz="1323"/>
            </a:lvl7pPr>
            <a:lvl8pPr marL="2645851" indent="0" algn="ctr">
              <a:buNone/>
              <a:defRPr sz="1323"/>
            </a:lvl8pPr>
            <a:lvl9pPr marL="3023829" indent="0" algn="ctr">
              <a:buNone/>
              <a:defRPr sz="1323"/>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891747" y="7028005"/>
            <a:ext cx="1926268" cy="384115"/>
          </a:xfrm>
        </p:spPr>
        <p:txBody>
          <a:bodyPr/>
          <a:lstStyle>
            <a:lvl1pPr>
              <a:defRPr baseline="0">
                <a:solidFill>
                  <a:schemeClr val="accent1">
                    <a:lumMod val="50000"/>
                  </a:schemeClr>
                </a:solidFill>
              </a:defRPr>
            </a:lvl1pPr>
          </a:lstStyle>
          <a:p>
            <a:fld id="{61A58724-ED38-462A-B607-DEBF718020C6}" type="datetimeFigureOut">
              <a:rPr lang="it-IT" smtClean="0"/>
              <a:t>29/10/2021</a:t>
            </a:fld>
            <a:endParaRPr lang="it-IT"/>
          </a:p>
        </p:txBody>
      </p:sp>
      <p:sp>
        <p:nvSpPr>
          <p:cNvPr id="5" name="Footer Placeholder 4"/>
          <p:cNvSpPr>
            <a:spLocks noGrp="1"/>
          </p:cNvSpPr>
          <p:nvPr>
            <p:ph type="ftr" sz="quarter" idx="11"/>
          </p:nvPr>
        </p:nvSpPr>
        <p:spPr>
          <a:xfrm>
            <a:off x="3456394" y="7028005"/>
            <a:ext cx="3402211" cy="381176"/>
          </a:xfrm>
        </p:spPr>
        <p:txBody>
          <a:bodyPr/>
          <a:lstStyle>
            <a:lvl1pPr>
              <a:defRPr baseline="0">
                <a:solidFill>
                  <a:schemeClr val="accent1">
                    <a:lumMod val="50000"/>
                  </a:schemeClr>
                </a:solidFill>
              </a:defRPr>
            </a:lvl1pPr>
          </a:lstStyle>
          <a:p>
            <a:endParaRPr lang="it-IT"/>
          </a:p>
        </p:txBody>
      </p:sp>
      <p:sp>
        <p:nvSpPr>
          <p:cNvPr id="6" name="Slide Number Placeholder 5"/>
          <p:cNvSpPr>
            <a:spLocks noGrp="1"/>
          </p:cNvSpPr>
          <p:nvPr>
            <p:ph type="sldNum" sz="quarter" idx="12"/>
          </p:nvPr>
        </p:nvSpPr>
        <p:spPr>
          <a:xfrm>
            <a:off x="7496984" y="7028005"/>
            <a:ext cx="1926268" cy="381176"/>
          </a:xfrm>
        </p:spPr>
        <p:txBody>
          <a:bodyPr/>
          <a:lstStyle>
            <a:lvl1pPr>
              <a:defRPr baseline="0">
                <a:solidFill>
                  <a:schemeClr val="accent1">
                    <a:lumMod val="50000"/>
                  </a:schemeClr>
                </a:solidFill>
              </a:defRPr>
            </a:lvl1pPr>
          </a:lstStyle>
          <a:p>
            <a:fld id="{BA8653D9-474D-4A78-9055-A3A0425C8667}" type="slidenum">
              <a:rPr lang="it-IT" smtClean="0"/>
              <a:t>‹N›</a:t>
            </a:fld>
            <a:endParaRPr lang="it-IT"/>
          </a:p>
        </p:txBody>
      </p:sp>
      <p:sp>
        <p:nvSpPr>
          <p:cNvPr id="13" name="Rectangle 12"/>
          <p:cNvSpPr/>
          <p:nvPr/>
        </p:nvSpPr>
        <p:spPr>
          <a:xfrm>
            <a:off x="0" y="0"/>
            <a:ext cx="234375"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34375"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1148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1A58724-ED38-462A-B607-DEBF718020C6}" type="datetimeFigureOut">
              <a:rPr lang="it-IT" smtClean="0"/>
              <a:t>29/10/2021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49035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03365" y="421510"/>
            <a:ext cx="1953430" cy="617340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039564" y="421510"/>
            <a:ext cx="6404589" cy="617340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1A58724-ED38-462A-B607-DEBF718020C6}" type="datetimeFigureOut">
              <a:rPr lang="it-IT" smtClean="0"/>
              <a:t>29/10/2021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91921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1A58724-ED38-462A-B607-DEBF718020C6}" type="datetimeFigureOut">
              <a:rPr lang="it-IT" smtClean="0"/>
              <a:t>29/10/2021</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2998959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327208" cy="7559675"/>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681329" y="1183764"/>
            <a:ext cx="6769258" cy="4480499"/>
          </a:xfrm>
        </p:spPr>
        <p:txBody>
          <a:bodyPr anchor="b">
            <a:normAutofit/>
          </a:bodyPr>
          <a:lstStyle>
            <a:lvl1pPr>
              <a:defRPr sz="6944" spc="661"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681329" y="5687705"/>
            <a:ext cx="5802220" cy="1048450"/>
          </a:xfrm>
        </p:spPr>
        <p:txBody>
          <a:bodyPr>
            <a:normAutofit/>
          </a:bodyPr>
          <a:lstStyle>
            <a:lvl1pPr marL="0" indent="0">
              <a:lnSpc>
                <a:spcPct val="100000"/>
              </a:lnSpc>
              <a:buNone/>
              <a:defRPr sz="1653" b="1" i="0" cap="all" spc="331" baseline="0">
                <a:solidFill>
                  <a:schemeClr val="accent1"/>
                </a:solidFill>
              </a:defRPr>
            </a:lvl1pPr>
            <a:lvl2pPr marL="377979" indent="0">
              <a:buNone/>
              <a:defRPr sz="1653">
                <a:solidFill>
                  <a:schemeClr val="tx1">
                    <a:tint val="75000"/>
                  </a:schemeClr>
                </a:solidFill>
              </a:defRPr>
            </a:lvl2pPr>
            <a:lvl3pPr marL="755957" indent="0">
              <a:buNone/>
              <a:defRPr sz="1488">
                <a:solidFill>
                  <a:schemeClr val="tx1">
                    <a:tint val="75000"/>
                  </a:schemeClr>
                </a:solidFill>
              </a:defRPr>
            </a:lvl3pPr>
            <a:lvl4pPr marL="1133936" indent="0">
              <a:buNone/>
              <a:defRPr sz="1323">
                <a:solidFill>
                  <a:schemeClr val="tx1">
                    <a:tint val="75000"/>
                  </a:schemeClr>
                </a:solidFill>
              </a:defRPr>
            </a:lvl4pPr>
            <a:lvl5pPr marL="1511915" indent="0">
              <a:buNone/>
              <a:defRPr sz="1323">
                <a:solidFill>
                  <a:schemeClr val="tx1">
                    <a:tint val="75000"/>
                  </a:schemeClr>
                </a:solidFill>
              </a:defRPr>
            </a:lvl5pPr>
            <a:lvl6pPr marL="1889893" indent="0">
              <a:buNone/>
              <a:defRPr sz="1323">
                <a:solidFill>
                  <a:schemeClr val="tx1">
                    <a:tint val="75000"/>
                  </a:schemeClr>
                </a:solidFill>
              </a:defRPr>
            </a:lvl6pPr>
            <a:lvl7pPr marL="2267872" indent="0">
              <a:buNone/>
              <a:defRPr sz="1323">
                <a:solidFill>
                  <a:schemeClr val="tx1">
                    <a:tint val="75000"/>
                  </a:schemeClr>
                </a:solidFill>
              </a:defRPr>
            </a:lvl7pPr>
            <a:lvl8pPr marL="2645851" indent="0">
              <a:buNone/>
              <a:defRPr sz="1323">
                <a:solidFill>
                  <a:schemeClr val="tx1">
                    <a:tint val="75000"/>
                  </a:schemeClr>
                </a:solidFill>
              </a:defRPr>
            </a:lvl8pPr>
            <a:lvl9pPr marL="3023829" indent="0">
              <a:buNone/>
              <a:defRPr sz="1323">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a:xfrm>
            <a:off x="2676051" y="7028005"/>
            <a:ext cx="1235229" cy="384115"/>
          </a:xfrm>
        </p:spPr>
        <p:txBody>
          <a:bodyPr/>
          <a:lstStyle>
            <a:lvl1pPr>
              <a:defRPr baseline="0">
                <a:solidFill>
                  <a:schemeClr val="tx2"/>
                </a:solidFill>
              </a:defRPr>
            </a:lvl1pPr>
          </a:lstStyle>
          <a:p>
            <a:fld id="{61A58724-ED38-462A-B607-DEBF718020C6}" type="datetimeFigureOut">
              <a:rPr lang="it-IT" smtClean="0"/>
              <a:t>29/10/2021</a:t>
            </a:fld>
            <a:endParaRPr lang="it-IT"/>
          </a:p>
        </p:txBody>
      </p:sp>
      <p:sp>
        <p:nvSpPr>
          <p:cNvPr id="5" name="Footer Placeholder 4"/>
          <p:cNvSpPr>
            <a:spLocks noGrp="1"/>
          </p:cNvSpPr>
          <p:nvPr>
            <p:ph type="ftr" sz="quarter" idx="11"/>
          </p:nvPr>
        </p:nvSpPr>
        <p:spPr>
          <a:xfrm>
            <a:off x="4364851" y="7028005"/>
            <a:ext cx="3402211" cy="381176"/>
          </a:xfrm>
        </p:spPr>
        <p:txBody>
          <a:bodyPr/>
          <a:lstStyle>
            <a:lvl1pPr>
              <a:defRPr baseline="0">
                <a:solidFill>
                  <a:schemeClr val="tx2"/>
                </a:solidFill>
              </a:defRPr>
            </a:lvl1pPr>
          </a:lstStyle>
          <a:p>
            <a:endParaRPr lang="it-IT"/>
          </a:p>
        </p:txBody>
      </p:sp>
      <p:sp>
        <p:nvSpPr>
          <p:cNvPr id="6" name="Slide Number Placeholder 5"/>
          <p:cNvSpPr>
            <a:spLocks noGrp="1"/>
          </p:cNvSpPr>
          <p:nvPr>
            <p:ph type="sldNum" sz="quarter" idx="12"/>
          </p:nvPr>
        </p:nvSpPr>
        <p:spPr>
          <a:xfrm>
            <a:off x="8220632" y="7028005"/>
            <a:ext cx="1229954" cy="381176"/>
          </a:xfrm>
        </p:spPr>
        <p:txBody>
          <a:bodyPr/>
          <a:lstStyle>
            <a:lvl1pPr>
              <a:defRPr baseline="0">
                <a:solidFill>
                  <a:schemeClr val="tx2"/>
                </a:solidFill>
              </a:defRPr>
            </a:lvl1pPr>
          </a:lstStyle>
          <a:p>
            <a:fld id="{BA8653D9-474D-4A78-9055-A3A0425C8667}" type="slidenum">
              <a:rPr lang="it-IT" smtClean="0"/>
              <a:t>‹N›</a:t>
            </a:fld>
            <a:endParaRPr lang="it-IT"/>
          </a:p>
        </p:txBody>
      </p:sp>
      <p:sp>
        <p:nvSpPr>
          <p:cNvPr id="16" name="Freeform 11"/>
          <p:cNvSpPr/>
          <p:nvPr/>
        </p:nvSpPr>
        <p:spPr bwMode="auto">
          <a:xfrm>
            <a:off x="722959" y="0"/>
            <a:ext cx="1361148" cy="7559675"/>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327208" cy="7559675"/>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19896972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39564" y="2519892"/>
            <a:ext cx="3961686" cy="398982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496549" y="2519892"/>
            <a:ext cx="3961686" cy="398982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61A58724-ED38-462A-B607-DEBF718020C6}" type="datetimeFigureOut">
              <a:rPr lang="it-IT" smtClean="0"/>
              <a:t>29/10/2021</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339726506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039565" y="419984"/>
            <a:ext cx="8411021" cy="1646326"/>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38304" y="2424690"/>
            <a:ext cx="3981847" cy="697246"/>
          </a:xfrm>
        </p:spPr>
        <p:txBody>
          <a:bodyPr anchor="b">
            <a:noAutofit/>
          </a:bodyPr>
          <a:lstStyle>
            <a:lvl1pPr marL="0" indent="0">
              <a:lnSpc>
                <a:spcPct val="100000"/>
              </a:lnSpc>
              <a:buNone/>
              <a:defRPr sz="1984" b="1" cap="all" spc="165" baseline="0">
                <a:solidFill>
                  <a:schemeClr val="tx2"/>
                </a:solidFill>
              </a:defRPr>
            </a:lvl1pPr>
            <a:lvl2pPr marL="377979" indent="0">
              <a:buNone/>
              <a:defRPr sz="1653" b="1"/>
            </a:lvl2pPr>
            <a:lvl3pPr marL="755957" indent="0">
              <a:buNone/>
              <a:defRPr sz="1488" b="1"/>
            </a:lvl3pPr>
            <a:lvl4pPr marL="1133936" indent="0">
              <a:buNone/>
              <a:defRPr sz="1323" b="1"/>
            </a:lvl4pPr>
            <a:lvl5pPr marL="1511915" indent="0">
              <a:buNone/>
              <a:defRPr sz="1323" b="1"/>
            </a:lvl5pPr>
            <a:lvl6pPr marL="1889893" indent="0">
              <a:buNone/>
              <a:defRPr sz="1323" b="1"/>
            </a:lvl6pPr>
            <a:lvl7pPr marL="2267872" indent="0">
              <a:buNone/>
              <a:defRPr sz="1323" b="1"/>
            </a:lvl7pPr>
            <a:lvl8pPr marL="2645851" indent="0">
              <a:buNone/>
              <a:defRPr sz="1323" b="1"/>
            </a:lvl8pPr>
            <a:lvl9pPr marL="3023829" indent="0">
              <a:buNone/>
              <a:defRPr sz="1323" b="1"/>
            </a:lvl9pPr>
          </a:lstStyle>
          <a:p>
            <a:pPr lvl="0"/>
            <a:r>
              <a:rPr lang="it-IT" smtClean="0"/>
              <a:t>Fare clic per modificare stili del testo dello schema</a:t>
            </a:r>
          </a:p>
        </p:txBody>
      </p:sp>
      <p:sp>
        <p:nvSpPr>
          <p:cNvPr id="4" name="Content Placeholder 3"/>
          <p:cNvSpPr>
            <a:spLocks noGrp="1"/>
          </p:cNvSpPr>
          <p:nvPr>
            <p:ph sz="half" idx="2"/>
          </p:nvPr>
        </p:nvSpPr>
        <p:spPr>
          <a:xfrm>
            <a:off x="1038304" y="3206746"/>
            <a:ext cx="3981847" cy="3302974"/>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485031" y="2424690"/>
            <a:ext cx="3981847" cy="697246"/>
          </a:xfrm>
        </p:spPr>
        <p:txBody>
          <a:bodyPr anchor="b">
            <a:noAutofit/>
          </a:bodyPr>
          <a:lstStyle>
            <a:lvl1pPr marL="0" indent="0">
              <a:lnSpc>
                <a:spcPct val="100000"/>
              </a:lnSpc>
              <a:buNone/>
              <a:defRPr sz="1984" b="1" cap="all" spc="165" baseline="0">
                <a:solidFill>
                  <a:schemeClr val="tx2"/>
                </a:solidFill>
              </a:defRPr>
            </a:lvl1pPr>
            <a:lvl2pPr marL="377979" indent="0">
              <a:buNone/>
              <a:defRPr sz="1653" b="1"/>
            </a:lvl2pPr>
            <a:lvl3pPr marL="755957" indent="0">
              <a:buNone/>
              <a:defRPr sz="1488" b="1"/>
            </a:lvl3pPr>
            <a:lvl4pPr marL="1133936" indent="0">
              <a:buNone/>
              <a:defRPr sz="1323" b="1"/>
            </a:lvl4pPr>
            <a:lvl5pPr marL="1511915" indent="0">
              <a:buNone/>
              <a:defRPr sz="1323" b="1"/>
            </a:lvl5pPr>
            <a:lvl6pPr marL="1889893" indent="0">
              <a:buNone/>
              <a:defRPr sz="1323" b="1"/>
            </a:lvl6pPr>
            <a:lvl7pPr marL="2267872" indent="0">
              <a:buNone/>
              <a:defRPr sz="1323" b="1"/>
            </a:lvl7pPr>
            <a:lvl8pPr marL="2645851" indent="0">
              <a:buNone/>
              <a:defRPr sz="1323" b="1"/>
            </a:lvl8pPr>
            <a:lvl9pPr marL="3023829" indent="0">
              <a:buNone/>
              <a:defRPr sz="1323"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485031" y="3206746"/>
            <a:ext cx="3981847" cy="3302974"/>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61A58724-ED38-462A-B607-DEBF718020C6}" type="datetimeFigureOut">
              <a:rPr lang="it-IT" smtClean="0"/>
              <a:t>29/10/2021</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355354606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61A58724-ED38-462A-B607-DEBF718020C6}" type="datetimeFigureOut">
              <a:rPr lang="it-IT" smtClean="0"/>
              <a:t>29/10/2021</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366423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58724-ED38-462A-B607-DEBF718020C6}" type="datetimeFigureOut">
              <a:rPr lang="it-IT" smtClean="0"/>
              <a:t>29/10/2021</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A8653D9-474D-4A78-9055-A3A0425C8667}" type="slidenum">
              <a:rPr lang="it-IT" smtClean="0"/>
              <a:t>‹N›</a:t>
            </a:fld>
            <a:endParaRPr lang="it-IT"/>
          </a:p>
        </p:txBody>
      </p:sp>
    </p:spTree>
    <p:extLst>
      <p:ext uri="{BB962C8B-B14F-4D97-AF65-F5344CB8AC3E}">
        <p14:creationId xmlns:p14="http://schemas.microsoft.com/office/powerpoint/2010/main" val="404454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6110067" y="0"/>
            <a:ext cx="3970559"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893955" y="503979"/>
            <a:ext cx="2556631" cy="1319108"/>
          </a:xfrm>
        </p:spPr>
        <p:txBody>
          <a:bodyPr anchor="b">
            <a:normAutofit/>
          </a:bodyPr>
          <a:lstStyle>
            <a:lvl1pPr>
              <a:lnSpc>
                <a:spcPct val="100000"/>
              </a:lnSpc>
              <a:defRPr sz="1984" b="1" i="0" cap="all" spc="248" baseline="0">
                <a:solidFill>
                  <a:schemeClr val="accent1"/>
                </a:solidFill>
                <a:latin typeface="+mn-lt"/>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632561" y="1014545"/>
            <a:ext cx="5091922" cy="5495176"/>
          </a:xfrm>
        </p:spPr>
        <p:txBody>
          <a:bodyPr/>
          <a:lstStyle>
            <a:lvl1pPr>
              <a:defRPr sz="2646"/>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893955" y="1919500"/>
            <a:ext cx="2556631" cy="4590220"/>
          </a:xfrm>
        </p:spPr>
        <p:txBody>
          <a:bodyPr>
            <a:normAutofit/>
          </a:bodyPr>
          <a:lstStyle>
            <a:lvl1pPr marL="0" indent="0">
              <a:lnSpc>
                <a:spcPct val="110000"/>
              </a:lnSpc>
              <a:spcBef>
                <a:spcPts val="1323"/>
              </a:spcBef>
              <a:buNone/>
              <a:defRPr sz="1543" baseline="0">
                <a:solidFill>
                  <a:schemeClr val="bg2"/>
                </a:solidFill>
              </a:defRPr>
            </a:lvl1pPr>
            <a:lvl2pPr marL="377979" indent="0">
              <a:buNone/>
              <a:defRPr sz="1157"/>
            </a:lvl2pPr>
            <a:lvl3pPr marL="755957" indent="0">
              <a:buNone/>
              <a:defRPr sz="992"/>
            </a:lvl3pPr>
            <a:lvl4pPr marL="1133936" indent="0">
              <a:buNone/>
              <a:defRPr sz="827"/>
            </a:lvl4pPr>
            <a:lvl5pPr marL="1511915" indent="0">
              <a:buNone/>
              <a:defRPr sz="827"/>
            </a:lvl5pPr>
            <a:lvl6pPr marL="1889893" indent="0">
              <a:buNone/>
              <a:defRPr sz="827"/>
            </a:lvl6pPr>
            <a:lvl7pPr marL="2267872" indent="0">
              <a:buNone/>
              <a:defRPr sz="827"/>
            </a:lvl7pPr>
            <a:lvl8pPr marL="2645851" indent="0">
              <a:buNone/>
              <a:defRPr sz="827"/>
            </a:lvl8pPr>
            <a:lvl9pPr marL="3023829" indent="0">
              <a:buNone/>
              <a:defRPr sz="827"/>
            </a:lvl9pPr>
          </a:lstStyle>
          <a:p>
            <a:pPr lvl="0"/>
            <a:r>
              <a:rPr lang="it-IT" smtClean="0"/>
              <a:t>Fare clic per modificare stili del testo dello schema</a:t>
            </a:r>
          </a:p>
        </p:txBody>
      </p:sp>
      <p:sp>
        <p:nvSpPr>
          <p:cNvPr id="5" name="Date Placeholder 4"/>
          <p:cNvSpPr>
            <a:spLocks noGrp="1"/>
          </p:cNvSpPr>
          <p:nvPr>
            <p:ph type="dt" sz="half" idx="10"/>
          </p:nvPr>
        </p:nvSpPr>
        <p:spPr>
          <a:xfrm>
            <a:off x="632562" y="7028005"/>
            <a:ext cx="1019766" cy="384115"/>
          </a:xfrm>
        </p:spPr>
        <p:txBody>
          <a:bodyPr/>
          <a:lstStyle/>
          <a:p>
            <a:fld id="{61A58724-ED38-462A-B607-DEBF718020C6}" type="datetimeFigureOut">
              <a:rPr lang="it-IT" smtClean="0"/>
              <a:t>29/10/2021</a:t>
            </a:fld>
            <a:endParaRPr lang="it-IT"/>
          </a:p>
        </p:txBody>
      </p:sp>
      <p:sp>
        <p:nvSpPr>
          <p:cNvPr id="6" name="Footer Placeholder 5"/>
          <p:cNvSpPr>
            <a:spLocks noGrp="1"/>
          </p:cNvSpPr>
          <p:nvPr>
            <p:ph type="ftr" sz="quarter" idx="11"/>
          </p:nvPr>
        </p:nvSpPr>
        <p:spPr>
          <a:xfrm>
            <a:off x="1739322" y="7028005"/>
            <a:ext cx="2879145" cy="381176"/>
          </a:xfrm>
        </p:spPr>
        <p:txBody>
          <a:bodyPr/>
          <a:lstStyle/>
          <a:p>
            <a:endParaRPr lang="it-IT"/>
          </a:p>
        </p:txBody>
      </p:sp>
      <p:sp>
        <p:nvSpPr>
          <p:cNvPr id="7" name="Slide Number Placeholder 6"/>
          <p:cNvSpPr>
            <a:spLocks noGrp="1"/>
          </p:cNvSpPr>
          <p:nvPr>
            <p:ph type="sldNum" sz="quarter" idx="12"/>
          </p:nvPr>
        </p:nvSpPr>
        <p:spPr>
          <a:xfrm>
            <a:off x="4705461" y="7028005"/>
            <a:ext cx="1019023" cy="381176"/>
          </a:xfrm>
        </p:spPr>
        <p:txBody>
          <a:bodyPr/>
          <a:lstStyle/>
          <a:p>
            <a:fld id="{BA8653D9-474D-4A78-9055-A3A0425C8667}" type="slidenum">
              <a:rPr lang="it-IT" smtClean="0"/>
              <a:t>‹N›</a:t>
            </a:fld>
            <a:endParaRPr lang="it-IT"/>
          </a:p>
        </p:txBody>
      </p:sp>
      <p:sp>
        <p:nvSpPr>
          <p:cNvPr id="8" name="Rectangle 7"/>
          <p:cNvSpPr/>
          <p:nvPr/>
        </p:nvSpPr>
        <p:spPr>
          <a:xfrm>
            <a:off x="0" y="0"/>
            <a:ext cx="23437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3437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190237"/>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34375" y="2"/>
            <a:ext cx="6081767" cy="7559674"/>
          </a:xfrm>
        </p:spPr>
        <p:txBody>
          <a:bodyPr anchor="t"/>
          <a:lstStyle>
            <a:lvl1pPr marL="0" indent="0">
              <a:buNone/>
              <a:defRPr sz="2646"/>
            </a:lvl1pPr>
            <a:lvl2pPr marL="377979" indent="0">
              <a:buNone/>
              <a:defRPr sz="2315"/>
            </a:lvl2pPr>
            <a:lvl3pPr marL="755957" indent="0">
              <a:buNone/>
              <a:defRPr sz="1984"/>
            </a:lvl3pPr>
            <a:lvl4pPr marL="1133936" indent="0">
              <a:buNone/>
              <a:defRPr sz="1653"/>
            </a:lvl4pPr>
            <a:lvl5pPr marL="1511915" indent="0">
              <a:buNone/>
              <a:defRPr sz="1653"/>
            </a:lvl5pPr>
            <a:lvl6pPr marL="1889893" indent="0">
              <a:buNone/>
              <a:defRPr sz="1653"/>
            </a:lvl6pPr>
            <a:lvl7pPr marL="2267872" indent="0">
              <a:buNone/>
              <a:defRPr sz="1653"/>
            </a:lvl7pPr>
            <a:lvl8pPr marL="2645851" indent="0">
              <a:buNone/>
              <a:defRPr sz="1653"/>
            </a:lvl8pPr>
            <a:lvl9pPr marL="3023829" indent="0">
              <a:buNone/>
              <a:defRPr sz="1653"/>
            </a:lvl9pPr>
          </a:lstStyle>
          <a:p>
            <a:r>
              <a:rPr lang="it-IT" smtClean="0"/>
              <a:t>Fare clic sull'icona per inserire un'immagine</a:t>
            </a:r>
            <a:endParaRPr lang="en-US" dirty="0"/>
          </a:p>
        </p:txBody>
      </p:sp>
      <p:sp>
        <p:nvSpPr>
          <p:cNvPr id="11" name="Freeform 11" title="right scallop background shape"/>
          <p:cNvSpPr/>
          <p:nvPr/>
        </p:nvSpPr>
        <p:spPr bwMode="auto">
          <a:xfrm>
            <a:off x="6110067" y="0"/>
            <a:ext cx="3970559" cy="7559675"/>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3437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93954" y="503978"/>
            <a:ext cx="2556633" cy="1319107"/>
          </a:xfrm>
        </p:spPr>
        <p:txBody>
          <a:bodyPr anchor="b">
            <a:normAutofit/>
          </a:bodyPr>
          <a:lstStyle>
            <a:lvl1pPr>
              <a:lnSpc>
                <a:spcPct val="100000"/>
              </a:lnSpc>
              <a:defRPr sz="1984" b="1" i="0" spc="248" baseline="0">
                <a:solidFill>
                  <a:schemeClr val="accent1"/>
                </a:solidFill>
                <a:latin typeface="+mn-lt"/>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6893954" y="1919500"/>
            <a:ext cx="2556633" cy="4590220"/>
          </a:xfrm>
        </p:spPr>
        <p:txBody>
          <a:bodyPr>
            <a:normAutofit/>
          </a:bodyPr>
          <a:lstStyle>
            <a:lvl1pPr marL="0" indent="0">
              <a:lnSpc>
                <a:spcPct val="110000"/>
              </a:lnSpc>
              <a:spcBef>
                <a:spcPts val="1323"/>
              </a:spcBef>
              <a:buNone/>
              <a:defRPr sz="1543" baseline="0">
                <a:solidFill>
                  <a:schemeClr val="bg2"/>
                </a:solidFill>
              </a:defRPr>
            </a:lvl1pPr>
            <a:lvl2pPr marL="377979" indent="0">
              <a:buNone/>
              <a:defRPr sz="1157"/>
            </a:lvl2pPr>
            <a:lvl3pPr marL="755957" indent="0">
              <a:buNone/>
              <a:defRPr sz="992"/>
            </a:lvl3pPr>
            <a:lvl4pPr marL="1133936" indent="0">
              <a:buNone/>
              <a:defRPr sz="827"/>
            </a:lvl4pPr>
            <a:lvl5pPr marL="1511915" indent="0">
              <a:buNone/>
              <a:defRPr sz="827"/>
            </a:lvl5pPr>
            <a:lvl6pPr marL="1889893" indent="0">
              <a:buNone/>
              <a:defRPr sz="827"/>
            </a:lvl6pPr>
            <a:lvl7pPr marL="2267872" indent="0">
              <a:buNone/>
              <a:defRPr sz="827"/>
            </a:lvl7pPr>
            <a:lvl8pPr marL="2645851" indent="0">
              <a:buNone/>
              <a:defRPr sz="827"/>
            </a:lvl8pPr>
            <a:lvl9pPr marL="3023829" indent="0">
              <a:buNone/>
              <a:defRPr sz="827"/>
            </a:lvl9pPr>
          </a:lstStyle>
          <a:p>
            <a:pPr lvl="0"/>
            <a:r>
              <a:rPr lang="it-IT" smtClean="0"/>
              <a:t>Fare clic per modificare stili del testo dello schema</a:t>
            </a:r>
          </a:p>
        </p:txBody>
      </p:sp>
      <p:sp>
        <p:nvSpPr>
          <p:cNvPr id="5" name="Date Placeholder 4"/>
          <p:cNvSpPr>
            <a:spLocks noGrp="1"/>
          </p:cNvSpPr>
          <p:nvPr>
            <p:ph type="dt" sz="half" idx="10"/>
          </p:nvPr>
        </p:nvSpPr>
        <p:spPr>
          <a:xfrm>
            <a:off x="633305" y="7028005"/>
            <a:ext cx="1019023" cy="384115"/>
          </a:xfrm>
        </p:spPr>
        <p:txBody>
          <a:bodyPr/>
          <a:lstStyle/>
          <a:p>
            <a:fld id="{61A58724-ED38-462A-B607-DEBF718020C6}" type="datetimeFigureOut">
              <a:rPr lang="it-IT" smtClean="0"/>
              <a:t>29/10/2021</a:t>
            </a:fld>
            <a:endParaRPr lang="it-IT"/>
          </a:p>
        </p:txBody>
      </p:sp>
      <p:sp>
        <p:nvSpPr>
          <p:cNvPr id="6" name="Footer Placeholder 5"/>
          <p:cNvSpPr>
            <a:spLocks noGrp="1"/>
          </p:cNvSpPr>
          <p:nvPr>
            <p:ph type="ftr" sz="quarter" idx="11"/>
          </p:nvPr>
        </p:nvSpPr>
        <p:spPr>
          <a:xfrm>
            <a:off x="1739322" y="7028005"/>
            <a:ext cx="2879145" cy="381176"/>
          </a:xfrm>
        </p:spPr>
        <p:txBody>
          <a:bodyPr/>
          <a:lstStyle/>
          <a:p>
            <a:endParaRPr lang="it-IT"/>
          </a:p>
        </p:txBody>
      </p:sp>
      <p:sp>
        <p:nvSpPr>
          <p:cNvPr id="7" name="Slide Number Placeholder 6"/>
          <p:cNvSpPr>
            <a:spLocks noGrp="1"/>
          </p:cNvSpPr>
          <p:nvPr>
            <p:ph type="sldNum" sz="quarter" idx="12"/>
          </p:nvPr>
        </p:nvSpPr>
        <p:spPr>
          <a:xfrm>
            <a:off x="4692113" y="7028005"/>
            <a:ext cx="1044509" cy="381176"/>
          </a:xfrm>
        </p:spPr>
        <p:txBody>
          <a:bodyPr/>
          <a:lstStyle/>
          <a:p>
            <a:fld id="{BA8653D9-474D-4A78-9055-A3A0425C8667}" type="slidenum">
              <a:rPr lang="it-IT" smtClean="0"/>
              <a:t>‹N›</a:t>
            </a:fld>
            <a:endParaRPr lang="it-IT"/>
          </a:p>
        </p:txBody>
      </p:sp>
      <p:sp>
        <p:nvSpPr>
          <p:cNvPr id="13" name="Rectangle 12" title="left edge border"/>
          <p:cNvSpPr/>
          <p:nvPr/>
        </p:nvSpPr>
        <p:spPr>
          <a:xfrm>
            <a:off x="0" y="0"/>
            <a:ext cx="23437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9999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4916" y="421509"/>
            <a:ext cx="8415670" cy="1644799"/>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34916" y="2519894"/>
            <a:ext cx="8415670" cy="3961269"/>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4916" y="7028005"/>
            <a:ext cx="1926268" cy="384115"/>
          </a:xfrm>
          <a:prstGeom prst="rect">
            <a:avLst/>
          </a:prstGeom>
        </p:spPr>
        <p:txBody>
          <a:bodyPr vert="horz" lIns="91440" tIns="45720" rIns="91440" bIns="45720" rtlCol="0" anchor="ctr"/>
          <a:lstStyle>
            <a:lvl1pPr algn="l">
              <a:defRPr sz="1102">
                <a:solidFill>
                  <a:schemeClr val="tx1">
                    <a:lumMod val="65000"/>
                    <a:lumOff val="35000"/>
                  </a:schemeClr>
                </a:solidFill>
              </a:defRPr>
            </a:lvl1pPr>
          </a:lstStyle>
          <a:p>
            <a:fld id="{61A58724-ED38-462A-B607-DEBF718020C6}" type="datetimeFigureOut">
              <a:rPr lang="it-IT" smtClean="0"/>
              <a:t>29/10/2021</a:t>
            </a:fld>
            <a:endParaRPr lang="it-IT"/>
          </a:p>
        </p:txBody>
      </p:sp>
      <p:sp>
        <p:nvSpPr>
          <p:cNvPr id="5" name="Footer Placeholder 4"/>
          <p:cNvSpPr>
            <a:spLocks noGrp="1"/>
          </p:cNvSpPr>
          <p:nvPr>
            <p:ph type="ftr" sz="quarter" idx="3"/>
          </p:nvPr>
        </p:nvSpPr>
        <p:spPr>
          <a:xfrm>
            <a:off x="3339207" y="7028005"/>
            <a:ext cx="3402211" cy="381176"/>
          </a:xfrm>
          <a:prstGeom prst="rect">
            <a:avLst/>
          </a:prstGeom>
        </p:spPr>
        <p:txBody>
          <a:bodyPr vert="horz" lIns="91440" tIns="45720" rIns="91440" bIns="45720" rtlCol="0" anchor="ctr"/>
          <a:lstStyle>
            <a:lvl1pPr algn="ctr">
              <a:defRPr sz="1102">
                <a:solidFill>
                  <a:schemeClr val="tx1">
                    <a:lumMod val="65000"/>
                    <a:lumOff val="35000"/>
                  </a:schemeClr>
                </a:solidFill>
              </a:defRPr>
            </a:lvl1pPr>
          </a:lstStyle>
          <a:p>
            <a:endParaRPr lang="it-IT"/>
          </a:p>
        </p:txBody>
      </p:sp>
      <p:sp>
        <p:nvSpPr>
          <p:cNvPr id="6" name="Slide Number Placeholder 5"/>
          <p:cNvSpPr>
            <a:spLocks noGrp="1"/>
          </p:cNvSpPr>
          <p:nvPr>
            <p:ph type="sldNum" sz="quarter" idx="4"/>
          </p:nvPr>
        </p:nvSpPr>
        <p:spPr>
          <a:xfrm>
            <a:off x="7119443" y="7028005"/>
            <a:ext cx="2331143" cy="381176"/>
          </a:xfrm>
          <a:prstGeom prst="rect">
            <a:avLst/>
          </a:prstGeom>
        </p:spPr>
        <p:txBody>
          <a:bodyPr vert="horz" lIns="91440" tIns="45720" rIns="91440" bIns="45720" rtlCol="0" anchor="ctr"/>
          <a:lstStyle>
            <a:lvl1pPr algn="r">
              <a:defRPr sz="1102">
                <a:solidFill>
                  <a:schemeClr val="tx1">
                    <a:lumMod val="65000"/>
                    <a:lumOff val="35000"/>
                  </a:schemeClr>
                </a:solidFill>
              </a:defRPr>
            </a:lvl1pPr>
          </a:lstStyle>
          <a:p>
            <a:fld id="{BA8653D9-474D-4A78-9055-A3A0425C8667}" type="slidenum">
              <a:rPr lang="it-IT" smtClean="0"/>
              <a:t>‹N›</a:t>
            </a:fld>
            <a:endParaRPr lang="it-IT"/>
          </a:p>
        </p:txBody>
      </p:sp>
      <p:sp>
        <p:nvSpPr>
          <p:cNvPr id="12" name="Rectangle 11"/>
          <p:cNvSpPr/>
          <p:nvPr/>
        </p:nvSpPr>
        <p:spPr>
          <a:xfrm>
            <a:off x="9846250" y="0"/>
            <a:ext cx="23437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9846250" y="0"/>
            <a:ext cx="234375" cy="755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748650" cy="7559675"/>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705613160"/>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l" defTabSz="755957" rtl="0" eaLnBrk="1" latinLnBrk="0" hangingPunct="1">
        <a:lnSpc>
          <a:spcPct val="90000"/>
        </a:lnSpc>
        <a:spcBef>
          <a:spcPct val="0"/>
        </a:spcBef>
        <a:buNone/>
        <a:defRPr sz="5622" kern="1200" cap="all" spc="165" baseline="0">
          <a:solidFill>
            <a:schemeClr val="tx2"/>
          </a:solidFill>
          <a:latin typeface="+mj-lt"/>
          <a:ea typeface="+mj-ea"/>
          <a:cs typeface="+mj-cs"/>
        </a:defRPr>
      </a:lvl1pPr>
    </p:titleStyle>
    <p:bodyStyle>
      <a:lvl1pPr marL="251986" indent="-251986" algn="l" defTabSz="755957" rtl="0" eaLnBrk="1" latinLnBrk="0" hangingPunct="1">
        <a:lnSpc>
          <a:spcPct val="110000"/>
        </a:lnSpc>
        <a:spcBef>
          <a:spcPts val="772"/>
        </a:spcBef>
        <a:buClr>
          <a:schemeClr val="tx2"/>
        </a:buClr>
        <a:buFont typeface="Arial" panose="020B0604020202020204" pitchFamily="34" charset="0"/>
        <a:buChar char="•"/>
        <a:defRPr sz="2205" kern="1200">
          <a:solidFill>
            <a:schemeClr val="tx1">
              <a:lumMod val="65000"/>
              <a:lumOff val="35000"/>
            </a:schemeClr>
          </a:solidFill>
          <a:latin typeface="+mn-lt"/>
          <a:ea typeface="+mn-ea"/>
          <a:cs typeface="+mn-cs"/>
        </a:defRPr>
      </a:lvl1pPr>
      <a:lvl2pPr marL="755957" indent="-251986" algn="l" defTabSz="755957" rtl="0" eaLnBrk="1" latinLnBrk="0" hangingPunct="1">
        <a:lnSpc>
          <a:spcPct val="110000"/>
        </a:lnSpc>
        <a:spcBef>
          <a:spcPts val="772"/>
        </a:spcBef>
        <a:buClr>
          <a:schemeClr val="tx2"/>
        </a:buClr>
        <a:buFont typeface="Gill Sans MT" panose="020B0502020104020203" pitchFamily="34" charset="0"/>
        <a:buChar char="–"/>
        <a:defRPr sz="1984" kern="1200">
          <a:solidFill>
            <a:schemeClr val="tx1">
              <a:lumMod val="65000"/>
              <a:lumOff val="35000"/>
            </a:schemeClr>
          </a:solidFill>
          <a:latin typeface="+mn-lt"/>
          <a:ea typeface="+mn-ea"/>
          <a:cs typeface="+mn-cs"/>
        </a:defRPr>
      </a:lvl2pPr>
      <a:lvl3pPr marL="1259929" indent="-251986" algn="l" defTabSz="755957" rtl="0" eaLnBrk="1" latinLnBrk="0" hangingPunct="1">
        <a:lnSpc>
          <a:spcPct val="110000"/>
        </a:lnSpc>
        <a:spcBef>
          <a:spcPts val="772"/>
        </a:spcBef>
        <a:buClr>
          <a:schemeClr val="tx2"/>
        </a:buClr>
        <a:buFont typeface="Arial" panose="020B0604020202020204" pitchFamily="34" charset="0"/>
        <a:buChar char="•"/>
        <a:defRPr sz="1764" kern="1200">
          <a:solidFill>
            <a:schemeClr val="tx1">
              <a:lumMod val="65000"/>
              <a:lumOff val="35000"/>
            </a:schemeClr>
          </a:solidFill>
          <a:latin typeface="+mn-lt"/>
          <a:ea typeface="+mn-ea"/>
          <a:cs typeface="+mn-cs"/>
        </a:defRPr>
      </a:lvl3pPr>
      <a:lvl4pPr marL="1763900" indent="-251986" algn="l" defTabSz="755957" rtl="0" eaLnBrk="1" latinLnBrk="0" hangingPunct="1">
        <a:lnSpc>
          <a:spcPct val="110000"/>
        </a:lnSpc>
        <a:spcBef>
          <a:spcPts val="772"/>
        </a:spcBef>
        <a:buClr>
          <a:schemeClr val="tx2"/>
        </a:buClr>
        <a:buFont typeface="Gill Sans MT" panose="020B0502020104020203" pitchFamily="34" charset="0"/>
        <a:buChar char="–"/>
        <a:defRPr sz="1543" kern="1200">
          <a:solidFill>
            <a:schemeClr val="tx1">
              <a:lumMod val="65000"/>
              <a:lumOff val="35000"/>
            </a:schemeClr>
          </a:solidFill>
          <a:latin typeface="+mn-lt"/>
          <a:ea typeface="+mn-ea"/>
          <a:cs typeface="+mn-cs"/>
        </a:defRPr>
      </a:lvl4pPr>
      <a:lvl5pPr marL="2267872" indent="-251986" algn="l" defTabSz="755957" rtl="0" eaLnBrk="1" latinLnBrk="0" hangingPunct="1">
        <a:lnSpc>
          <a:spcPct val="110000"/>
        </a:lnSpc>
        <a:spcBef>
          <a:spcPts val="772"/>
        </a:spcBef>
        <a:buClr>
          <a:schemeClr val="tx2"/>
        </a:buClr>
        <a:buFont typeface="Arial" panose="020B0604020202020204" pitchFamily="34" charset="0"/>
        <a:buChar char="•"/>
        <a:defRPr sz="1543" kern="1200">
          <a:solidFill>
            <a:schemeClr val="tx1">
              <a:lumMod val="65000"/>
              <a:lumOff val="35000"/>
            </a:schemeClr>
          </a:solidFill>
          <a:latin typeface="+mn-lt"/>
          <a:ea typeface="+mn-ea"/>
          <a:cs typeface="+mn-cs"/>
        </a:defRPr>
      </a:lvl5pPr>
      <a:lvl6pPr marL="2771844" indent="-251986" algn="l" defTabSz="755957" rtl="0" eaLnBrk="1" latinLnBrk="0" hangingPunct="1">
        <a:lnSpc>
          <a:spcPct val="110000"/>
        </a:lnSpc>
        <a:spcBef>
          <a:spcPts val="772"/>
        </a:spcBef>
        <a:buClr>
          <a:schemeClr val="tx2"/>
        </a:buClr>
        <a:buFont typeface="Gill Sans MT" panose="020B0502020104020203" pitchFamily="34" charset="0"/>
        <a:buChar char="–"/>
        <a:defRPr sz="1543" kern="1200">
          <a:solidFill>
            <a:schemeClr val="tx1">
              <a:lumMod val="65000"/>
              <a:lumOff val="35000"/>
            </a:schemeClr>
          </a:solidFill>
          <a:latin typeface="+mn-lt"/>
          <a:ea typeface="+mn-ea"/>
          <a:cs typeface="+mn-cs"/>
        </a:defRPr>
      </a:lvl6pPr>
      <a:lvl7pPr marL="3275815" indent="-251986" algn="l" defTabSz="755957" rtl="0" eaLnBrk="1" latinLnBrk="0" hangingPunct="1">
        <a:lnSpc>
          <a:spcPct val="110000"/>
        </a:lnSpc>
        <a:spcBef>
          <a:spcPts val="772"/>
        </a:spcBef>
        <a:buClr>
          <a:schemeClr val="tx2"/>
        </a:buClr>
        <a:buFont typeface="Arial" panose="020B0604020202020204" pitchFamily="34" charset="0"/>
        <a:buChar char="•"/>
        <a:defRPr sz="1543" kern="1200">
          <a:solidFill>
            <a:schemeClr val="tx1">
              <a:lumMod val="65000"/>
              <a:lumOff val="35000"/>
            </a:schemeClr>
          </a:solidFill>
          <a:latin typeface="+mn-lt"/>
          <a:ea typeface="+mn-ea"/>
          <a:cs typeface="+mn-cs"/>
        </a:defRPr>
      </a:lvl7pPr>
      <a:lvl8pPr marL="3779787" indent="-251986" algn="l" defTabSz="755957" rtl="0" eaLnBrk="1" latinLnBrk="0" hangingPunct="1">
        <a:lnSpc>
          <a:spcPct val="110000"/>
        </a:lnSpc>
        <a:spcBef>
          <a:spcPts val="772"/>
        </a:spcBef>
        <a:buClr>
          <a:schemeClr val="tx2"/>
        </a:buClr>
        <a:buFont typeface="Gill Sans MT" panose="020B0502020104020203" pitchFamily="34" charset="0"/>
        <a:buChar char="–"/>
        <a:defRPr sz="1543" kern="1200" baseline="0">
          <a:solidFill>
            <a:schemeClr val="tx1">
              <a:lumMod val="65000"/>
              <a:lumOff val="35000"/>
            </a:schemeClr>
          </a:solidFill>
          <a:latin typeface="+mn-lt"/>
          <a:ea typeface="+mn-ea"/>
          <a:cs typeface="+mn-cs"/>
        </a:defRPr>
      </a:lvl8pPr>
      <a:lvl9pPr marL="4283758" indent="-251986" algn="l" defTabSz="755957" rtl="0" eaLnBrk="1" latinLnBrk="0" hangingPunct="1">
        <a:lnSpc>
          <a:spcPct val="110000"/>
        </a:lnSpc>
        <a:spcBef>
          <a:spcPts val="772"/>
        </a:spcBef>
        <a:buClr>
          <a:schemeClr val="tx2"/>
        </a:buClr>
        <a:buFont typeface="Arial" panose="020B0604020202020204" pitchFamily="34" charset="0"/>
        <a:buChar char="•"/>
        <a:defRPr sz="1543" kern="1200" baseline="0">
          <a:solidFill>
            <a:schemeClr val="tx1">
              <a:lumMod val="65000"/>
              <a:lumOff val="35000"/>
            </a:schemeClr>
          </a:solidFill>
          <a:latin typeface="+mn-lt"/>
          <a:ea typeface="+mn-ea"/>
          <a:cs typeface="+mn-cs"/>
        </a:defRPr>
      </a:lvl9pPr>
    </p:bodyStyle>
    <p:otherStyle>
      <a:defPPr>
        <a:defRPr lang="en-US"/>
      </a:defPPr>
      <a:lvl1pPr marL="0" algn="l" defTabSz="755957" rtl="0" eaLnBrk="1" latinLnBrk="0" hangingPunct="1">
        <a:defRPr sz="1488" kern="1200">
          <a:solidFill>
            <a:schemeClr val="tx1"/>
          </a:solidFill>
          <a:latin typeface="+mn-lt"/>
          <a:ea typeface="+mn-ea"/>
          <a:cs typeface="+mn-cs"/>
        </a:defRPr>
      </a:lvl1pPr>
      <a:lvl2pPr marL="377979" algn="l" defTabSz="755957" rtl="0" eaLnBrk="1" latinLnBrk="0" hangingPunct="1">
        <a:defRPr sz="1488" kern="1200">
          <a:solidFill>
            <a:schemeClr val="tx1"/>
          </a:solidFill>
          <a:latin typeface="+mn-lt"/>
          <a:ea typeface="+mn-ea"/>
          <a:cs typeface="+mn-cs"/>
        </a:defRPr>
      </a:lvl2pPr>
      <a:lvl3pPr marL="755957" algn="l" defTabSz="755957" rtl="0" eaLnBrk="1" latinLnBrk="0" hangingPunct="1">
        <a:defRPr sz="1488" kern="1200">
          <a:solidFill>
            <a:schemeClr val="tx1"/>
          </a:solidFill>
          <a:latin typeface="+mn-lt"/>
          <a:ea typeface="+mn-ea"/>
          <a:cs typeface="+mn-cs"/>
        </a:defRPr>
      </a:lvl3pPr>
      <a:lvl4pPr marL="1133936" algn="l" defTabSz="755957" rtl="0" eaLnBrk="1" latinLnBrk="0" hangingPunct="1">
        <a:defRPr sz="1488" kern="1200">
          <a:solidFill>
            <a:schemeClr val="tx1"/>
          </a:solidFill>
          <a:latin typeface="+mn-lt"/>
          <a:ea typeface="+mn-ea"/>
          <a:cs typeface="+mn-cs"/>
        </a:defRPr>
      </a:lvl4pPr>
      <a:lvl5pPr marL="1511915" algn="l" defTabSz="755957" rtl="0" eaLnBrk="1" latinLnBrk="0" hangingPunct="1">
        <a:defRPr sz="1488" kern="1200">
          <a:solidFill>
            <a:schemeClr val="tx1"/>
          </a:solidFill>
          <a:latin typeface="+mn-lt"/>
          <a:ea typeface="+mn-ea"/>
          <a:cs typeface="+mn-cs"/>
        </a:defRPr>
      </a:lvl5pPr>
      <a:lvl6pPr marL="1889893" algn="l" defTabSz="755957" rtl="0" eaLnBrk="1" latinLnBrk="0" hangingPunct="1">
        <a:defRPr sz="1488" kern="1200">
          <a:solidFill>
            <a:schemeClr val="tx1"/>
          </a:solidFill>
          <a:latin typeface="+mn-lt"/>
          <a:ea typeface="+mn-ea"/>
          <a:cs typeface="+mn-cs"/>
        </a:defRPr>
      </a:lvl6pPr>
      <a:lvl7pPr marL="2267872" algn="l" defTabSz="755957" rtl="0" eaLnBrk="1" latinLnBrk="0" hangingPunct="1">
        <a:defRPr sz="1488" kern="1200">
          <a:solidFill>
            <a:schemeClr val="tx1"/>
          </a:solidFill>
          <a:latin typeface="+mn-lt"/>
          <a:ea typeface="+mn-ea"/>
          <a:cs typeface="+mn-cs"/>
        </a:defRPr>
      </a:lvl7pPr>
      <a:lvl8pPr marL="2645851" algn="l" defTabSz="755957" rtl="0" eaLnBrk="1" latinLnBrk="0" hangingPunct="1">
        <a:defRPr sz="1488" kern="1200">
          <a:solidFill>
            <a:schemeClr val="tx1"/>
          </a:solidFill>
          <a:latin typeface="+mn-lt"/>
          <a:ea typeface="+mn-ea"/>
          <a:cs typeface="+mn-cs"/>
        </a:defRPr>
      </a:lvl8pPr>
      <a:lvl9pPr marL="3023829" algn="l" defTabSz="755957" rtl="0" eaLnBrk="1" latinLnBrk="0" hangingPunct="1">
        <a:defRPr sz="148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about:blan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Titolo">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895547" y="621302"/>
            <a:ext cx="8738648" cy="784830"/>
          </a:xfrm>
        </p:spPr>
        <p:txBody>
          <a:bodyPr wrap="square">
            <a:spAutoFit/>
          </a:bodyPr>
          <a:lstStyle/>
          <a:p>
            <a:pPr marL="215999" lvl="0" indent="-359999" algn="just"/>
            <a:r>
              <a:rPr lang="it-IT" sz="1600" dirty="0" smtClean="0"/>
              <a:t>Le fasi delle procedure immobiliari: criticità e questioni controverse nella giurisprudenza di merito e di legittimità</a:t>
            </a:r>
            <a:br>
              <a:rPr lang="it-IT" sz="1600" dirty="0" smtClean="0"/>
            </a:br>
            <a:r>
              <a:rPr lang="it-IT" sz="1800" dirty="0" smtClean="0"/>
              <a:t>Venezia 25 settembre </a:t>
            </a:r>
            <a:r>
              <a:rPr lang="it-IT" sz="1800" dirty="0"/>
              <a:t>2021</a:t>
            </a:r>
          </a:p>
        </p:txBody>
      </p:sp>
      <p:sp>
        <p:nvSpPr>
          <p:cNvPr id="3" name="Sottotitolo 2"/>
          <p:cNvSpPr txBox="1">
            <a:spLocks noGrp="1"/>
          </p:cNvSpPr>
          <p:nvPr>
            <p:ph type="subTitle" idx="4294967295"/>
          </p:nvPr>
        </p:nvSpPr>
        <p:spPr>
          <a:xfrm>
            <a:off x="1603375" y="2087563"/>
            <a:ext cx="8477250" cy="4764087"/>
          </a:xfrm>
        </p:spPr>
        <p:txBody>
          <a:bodyPr anchor="ctr" anchorCtr="1"/>
          <a:lstStyle/>
          <a:p>
            <a:pPr marL="0" lvl="0" indent="0" algn="ctr">
              <a:buNone/>
            </a:pPr>
            <a:r>
              <a:rPr lang="it-IT" sz="4400" b="1" dirty="0">
                <a:solidFill>
                  <a:srgbClr val="0070C0"/>
                </a:solidFill>
                <a:latin typeface="Thorndale" pitchFamily="18"/>
              </a:rPr>
              <a:t>notaio Claudio Calderoni</a:t>
            </a:r>
          </a:p>
          <a:p>
            <a:pPr marL="0" lvl="0" indent="0" algn="ctr">
              <a:buNone/>
            </a:pPr>
            <a:r>
              <a:rPr lang="it-IT" sz="1800" dirty="0">
                <a:solidFill>
                  <a:srgbClr val="0070C0"/>
                </a:solidFill>
                <a:latin typeface="Thorndale" pitchFamily="18"/>
              </a:rPr>
              <a:t>Gruppo di studio esecuzioni immobiliari e attività delegate C.N.N.</a:t>
            </a:r>
          </a:p>
          <a:p>
            <a:pPr marL="215999" lvl="0" indent="-215999" algn="ctr"/>
            <a:endParaRPr lang="it-IT" sz="1800" dirty="0">
              <a:solidFill>
                <a:srgbClr val="0070C0"/>
              </a:solidFill>
              <a:latin typeface="Thorndale" pitchFamily="18"/>
            </a:endParaRPr>
          </a:p>
          <a:p>
            <a:pPr marL="215999" lvl="0" indent="-215999" algn="ctr"/>
            <a:endParaRPr lang="it-IT" sz="1800" dirty="0">
              <a:solidFill>
                <a:srgbClr val="0070C0"/>
              </a:solidFill>
              <a:latin typeface="Thorndale" pitchFamily="18"/>
            </a:endParaRPr>
          </a:p>
          <a:p>
            <a:pPr marL="0" lvl="0" indent="0" algn="ctr">
              <a:buNone/>
            </a:pPr>
            <a:r>
              <a:rPr lang="it-IT" sz="3600" dirty="0" smtClean="0">
                <a:solidFill>
                  <a:srgbClr val="0070C0"/>
                </a:solidFill>
                <a:latin typeface="Thorndale" pitchFamily="18"/>
              </a:rPr>
              <a:t>Regime fiscale del decreto di trasferimento</a:t>
            </a:r>
          </a:p>
        </p:txBody>
      </p:sp>
    </p:spTree>
  </p:cSld>
  <p:clrMapOvr>
    <a:masterClrMapping/>
  </p:clrMapOvr>
  <p:transition spd="med">
    <p:wipe/>
  </p:transition>
</p:sld>
</file>

<file path=ppt/slides/slide10.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058421" y="508491"/>
            <a:ext cx="8607425" cy="1262063"/>
          </a:xfrm>
        </p:spPr>
        <p:txBody>
          <a:bodyPr>
            <a:normAutofit/>
          </a:bodyPr>
          <a:lstStyle/>
          <a:p>
            <a:pPr lvl="0"/>
            <a:r>
              <a:rPr lang="it-IT" dirty="0" smtClean="0"/>
              <a:t>L’</a:t>
            </a:r>
            <a:r>
              <a:rPr lang="it-IT" dirty="0" err="1" smtClean="0"/>
              <a:t>i.V.a</a:t>
            </a:r>
            <a:r>
              <a:rPr lang="it-IT" dirty="0" smtClean="0"/>
              <a:t>. e gli atti traslativi</a:t>
            </a:r>
            <a:endParaRPr lang="it-IT" dirty="0"/>
          </a:p>
        </p:txBody>
      </p:sp>
      <p:sp>
        <p:nvSpPr>
          <p:cNvPr id="3" name="Segnaposto testo 2"/>
          <p:cNvSpPr txBox="1">
            <a:spLocks noGrp="1"/>
          </p:cNvSpPr>
          <p:nvPr>
            <p:ph type="body" idx="4294967295"/>
          </p:nvPr>
        </p:nvSpPr>
        <p:spPr>
          <a:xfrm>
            <a:off x="926445" y="1910745"/>
            <a:ext cx="8607425" cy="4762500"/>
          </a:xfrm>
        </p:spPr>
        <p:txBody>
          <a:bodyPr>
            <a:normAutofit fontScale="92500"/>
          </a:bodyPr>
          <a:lstStyle/>
          <a:p>
            <a:pPr marL="0" lvl="0" indent="0" algn="just">
              <a:buClr>
                <a:srgbClr val="FF9966"/>
              </a:buClr>
              <a:buSzPct val="75000"/>
              <a:buNone/>
            </a:pPr>
            <a:r>
              <a:rPr lang="it-IT" sz="2000" dirty="0" err="1" smtClean="0">
                <a:solidFill>
                  <a:srgbClr val="0070C0"/>
                </a:solidFill>
              </a:rPr>
              <a:t>D.p.r.</a:t>
            </a:r>
            <a:r>
              <a:rPr lang="it-IT" sz="2000" dirty="0" smtClean="0">
                <a:solidFill>
                  <a:srgbClr val="0070C0"/>
                </a:solidFill>
              </a:rPr>
              <a:t> 26 aprile 1972 n. 633: c.d. legge IVA</a:t>
            </a:r>
          </a:p>
          <a:p>
            <a:pPr marL="0" lvl="0" indent="0" algn="just">
              <a:buClr>
                <a:srgbClr val="FF9966"/>
              </a:buClr>
              <a:buSzPct val="75000"/>
              <a:buNone/>
            </a:pPr>
            <a:r>
              <a:rPr lang="it-IT" sz="2000" dirty="0" smtClean="0">
                <a:solidFill>
                  <a:srgbClr val="0070C0"/>
                </a:solidFill>
              </a:rPr>
              <a:t>Cessioni di beni effettuate nell’esercizio di impresa, arte o professione</a:t>
            </a:r>
          </a:p>
          <a:p>
            <a:pPr marL="0" lvl="0" indent="0" algn="just">
              <a:buClr>
                <a:srgbClr val="FF9966"/>
              </a:buClr>
              <a:buSzPct val="75000"/>
              <a:buNone/>
            </a:pPr>
            <a:r>
              <a:rPr lang="it-IT" sz="2000" dirty="0" smtClean="0">
                <a:solidFill>
                  <a:srgbClr val="0070C0"/>
                </a:solidFill>
              </a:rPr>
              <a:t>Nel caso dei beni immobili, non rientrano nel campo I.V.A. i terreni a destinazione agricola, ma solo fabbricati e terreni (anche) astrattamente edificabili</a:t>
            </a:r>
          </a:p>
          <a:p>
            <a:pPr marL="0" lvl="0" indent="0" algn="just">
              <a:buClr>
                <a:srgbClr val="FF9966"/>
              </a:buClr>
              <a:buSzPct val="75000"/>
              <a:buNone/>
            </a:pPr>
            <a:r>
              <a:rPr lang="it-IT" sz="2000" dirty="0" smtClean="0">
                <a:solidFill>
                  <a:srgbClr val="0070C0"/>
                </a:solidFill>
              </a:rPr>
              <a:t>Il trasferimento di fabbricati e porzioni di fabbricati effettuati dal costruttore o dalla società che ha per oggetto la vendita di edifici rientra nel campo di applicazione dell’I.V.A.</a:t>
            </a:r>
          </a:p>
          <a:p>
            <a:pPr marL="0" lvl="0" indent="0" algn="just">
              <a:buClr>
                <a:srgbClr val="FF9966"/>
              </a:buClr>
              <a:buSzPct val="75000"/>
              <a:buNone/>
            </a:pPr>
            <a:r>
              <a:rPr lang="it-IT" sz="2000" dirty="0" smtClean="0">
                <a:solidFill>
                  <a:srgbClr val="0070C0"/>
                </a:solidFill>
              </a:rPr>
              <a:t>Anche allorché il trasferimento avviene in via coattiva può trovare applicazione l’imposta e l’Agenzia delle Entrate ritiene che sia il professionista delegato il soggetto tenuto ad assolvere l’imposta nei confronti dello Stato (circolare 62/E del 16 maggio 2006, confermato dalla circolare 14/E del 17 giugno 2019).</a:t>
            </a:r>
          </a:p>
          <a:p>
            <a:pPr marL="0" lvl="0" indent="0" algn="just">
              <a:buClr>
                <a:srgbClr val="FF9966"/>
              </a:buClr>
              <a:buSzPct val="75000"/>
              <a:buNone/>
            </a:pPr>
            <a:r>
              <a:rPr lang="it-IT" sz="2000" dirty="0" smtClean="0">
                <a:solidFill>
                  <a:srgbClr val="0070C0"/>
                </a:solidFill>
              </a:rPr>
              <a:t>Di norma l’operazione (art. 6) si considera effettuata al momento della stipulazione dell’atto, ma per i trasferimenti coattivi al momento del pagamento del corrispettivo</a:t>
            </a:r>
            <a:endParaRPr lang="it-IT" sz="2000" dirty="0">
              <a:solidFill>
                <a:srgbClr val="0070C0"/>
              </a:solidFill>
            </a:endParaRPr>
          </a:p>
        </p:txBody>
      </p:sp>
    </p:spTree>
  </p:cSld>
  <p:clrMapOvr>
    <a:masterClrMapping/>
  </p:clrMapOvr>
  <p:transition spd="med">
    <p:wipe/>
  </p:transition>
</p:sld>
</file>

<file path=ppt/slides/slide11.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265811" y="602759"/>
            <a:ext cx="8607425" cy="1262063"/>
          </a:xfrm>
        </p:spPr>
        <p:txBody>
          <a:bodyPr>
            <a:noAutofit/>
          </a:bodyPr>
          <a:lstStyle/>
          <a:p>
            <a:pPr lvl="0"/>
            <a:r>
              <a:rPr lang="it-IT" sz="4000" dirty="0" smtClean="0"/>
              <a:t>Immobili strumentali ed abitativi</a:t>
            </a:r>
            <a:endParaRPr lang="it-IT" sz="4000" dirty="0"/>
          </a:p>
        </p:txBody>
      </p:sp>
      <p:sp>
        <p:nvSpPr>
          <p:cNvPr id="3" name="Segnaposto testo 2"/>
          <p:cNvSpPr txBox="1">
            <a:spLocks noGrp="1"/>
          </p:cNvSpPr>
          <p:nvPr>
            <p:ph type="body" idx="4294967295"/>
          </p:nvPr>
        </p:nvSpPr>
        <p:spPr>
          <a:xfrm>
            <a:off x="1048994" y="2045289"/>
            <a:ext cx="8607425" cy="4762500"/>
          </a:xfrm>
        </p:spPr>
        <p:txBody>
          <a:bodyPr>
            <a:normAutofit lnSpcReduction="10000"/>
          </a:bodyPr>
          <a:lstStyle/>
          <a:p>
            <a:pPr lvl="0" algn="just">
              <a:buClr>
                <a:srgbClr val="FF9966"/>
              </a:buClr>
              <a:buSzPct val="75000"/>
              <a:buFont typeface="StarSymbol"/>
              <a:buChar char="➲"/>
            </a:pPr>
            <a:r>
              <a:rPr lang="it-IT" sz="2400" dirty="0" smtClean="0">
                <a:solidFill>
                  <a:srgbClr val="0066CC"/>
                </a:solidFill>
              </a:rPr>
              <a:t>A seguito dell’ultima riforma nel 2012, il quadro ricostruttivo </a:t>
            </a:r>
            <a:r>
              <a:rPr lang="it-IT" sz="2400" dirty="0" smtClean="0">
                <a:solidFill>
                  <a:srgbClr val="0066CC"/>
                </a:solidFill>
              </a:rPr>
              <a:t>del </a:t>
            </a:r>
            <a:r>
              <a:rPr lang="it-IT" sz="2400" dirty="0" smtClean="0">
                <a:solidFill>
                  <a:srgbClr val="0066CC"/>
                </a:solidFill>
              </a:rPr>
              <a:t>regime fiscale degli atti rientranti nel campo I.V.A. ha come presupposto la distinzione tra immobili cc.dd. strumentali ed immobili a destinazione abitativa</a:t>
            </a:r>
          </a:p>
          <a:p>
            <a:pPr lvl="0" algn="just">
              <a:buClr>
                <a:srgbClr val="FF9966"/>
              </a:buClr>
              <a:buSzPct val="75000"/>
              <a:buFont typeface="StarSymbol"/>
              <a:buChar char="➲"/>
            </a:pPr>
            <a:r>
              <a:rPr lang="it-IT" sz="2400" dirty="0" smtClean="0">
                <a:solidFill>
                  <a:srgbClr val="0066CC"/>
                </a:solidFill>
              </a:rPr>
              <a:t>Gli immobili a destinazione abitativa sono ovviamente i fabbricati per civile abitazione e le loro pertinenze. Dunque categoria catastale A, con eccezione degli A/10 (uffici) e C/2 (magazzini), C/6 (posti auto e garage); C/7 tettoie, però è importante che ci sia il vincolo di </a:t>
            </a:r>
            <a:r>
              <a:rPr lang="it-IT" sz="2400" dirty="0" err="1" smtClean="0">
                <a:solidFill>
                  <a:srgbClr val="0066CC"/>
                </a:solidFill>
              </a:rPr>
              <a:t>pertinenzialità</a:t>
            </a:r>
            <a:r>
              <a:rPr lang="it-IT" sz="2400" dirty="0" smtClean="0">
                <a:solidFill>
                  <a:srgbClr val="0066CC"/>
                </a:solidFill>
              </a:rPr>
              <a:t>, che non necessita di un atto particolare, come è naturale.</a:t>
            </a:r>
          </a:p>
          <a:p>
            <a:pPr lvl="0" algn="just">
              <a:buClr>
                <a:srgbClr val="FF9966"/>
              </a:buClr>
              <a:buSzPct val="75000"/>
              <a:buFont typeface="StarSymbol"/>
              <a:buChar char="➲"/>
            </a:pPr>
            <a:r>
              <a:rPr lang="it-IT" sz="2400" dirty="0" smtClean="0">
                <a:solidFill>
                  <a:srgbClr val="0066CC"/>
                </a:solidFill>
              </a:rPr>
              <a:t>Gli immobili in categoria D sono strumentali e anche C qualora vengano alienati senza vincolo di </a:t>
            </a:r>
            <a:r>
              <a:rPr lang="it-IT" sz="2400" dirty="0" err="1" smtClean="0">
                <a:solidFill>
                  <a:srgbClr val="0066CC"/>
                </a:solidFill>
              </a:rPr>
              <a:t>pertinenzialità</a:t>
            </a:r>
            <a:endParaRPr lang="it-IT" sz="2400" dirty="0">
              <a:solidFill>
                <a:srgbClr val="0066CC"/>
              </a:solidFill>
            </a:endParaRPr>
          </a:p>
        </p:txBody>
      </p:sp>
    </p:spTree>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a:bodyPr>
          <a:lstStyle/>
          <a:p>
            <a:pPr lvl="0"/>
            <a:r>
              <a:rPr lang="it-IT" sz="3600" dirty="0" smtClean="0"/>
              <a:t>gli immobili abitativi esenti da iva e quelli soggetti ad </a:t>
            </a:r>
            <a:r>
              <a:rPr lang="it-IT" sz="3600" dirty="0" err="1" smtClean="0"/>
              <a:t>i.v.a</a:t>
            </a:r>
            <a:r>
              <a:rPr lang="it-IT" sz="3600" dirty="0" smtClean="0"/>
              <a:t>.</a:t>
            </a:r>
            <a:endParaRPr lang="it-IT" sz="3600" dirty="0"/>
          </a:p>
        </p:txBody>
      </p:sp>
      <p:sp>
        <p:nvSpPr>
          <p:cNvPr id="3" name="Segnaposto testo 2"/>
          <p:cNvSpPr txBox="1">
            <a:spLocks noGrp="1"/>
          </p:cNvSpPr>
          <p:nvPr>
            <p:ph type="body" idx="4294967295"/>
          </p:nvPr>
        </p:nvSpPr>
        <p:spPr>
          <a:xfrm>
            <a:off x="907593" y="1817688"/>
            <a:ext cx="8607425" cy="5013325"/>
          </a:xfrm>
        </p:spPr>
        <p:txBody>
          <a:bodyPr>
            <a:normAutofit fontScale="92500" lnSpcReduction="20000"/>
          </a:bodyPr>
          <a:lstStyle/>
          <a:p>
            <a:pPr lvl="0" algn="just">
              <a:buClr>
                <a:srgbClr val="FF9966"/>
              </a:buClr>
              <a:buSzPct val="75000"/>
              <a:buFont typeface="StarSymbol"/>
              <a:buChar char="➲"/>
            </a:pPr>
            <a:r>
              <a:rPr lang="it-IT" sz="2400" dirty="0" smtClean="0">
                <a:solidFill>
                  <a:srgbClr val="0066CC"/>
                </a:solidFill>
              </a:rPr>
              <a:t>Soggetti ad IVA gli immobili abitativi di nuova (cinque anni) costruzione o ristrutturazione alienati dal costruttore</a:t>
            </a:r>
          </a:p>
          <a:p>
            <a:pPr lvl="0" algn="just">
              <a:buClr>
                <a:srgbClr val="FF9966"/>
              </a:buClr>
              <a:buSzPct val="75000"/>
              <a:buFont typeface="StarSymbol"/>
              <a:buChar char="➲"/>
            </a:pPr>
            <a:r>
              <a:rPr lang="it-IT" sz="2400" dirty="0" smtClean="0">
                <a:solidFill>
                  <a:srgbClr val="0066CC"/>
                </a:solidFill>
              </a:rPr>
              <a:t>Dopo i cinque anni il costruttore/ristrutturatore può esercitare l’opzione e assoggettare l’atto ad I.V.A.</a:t>
            </a:r>
          </a:p>
          <a:p>
            <a:pPr lvl="0" algn="just">
              <a:buClr>
                <a:srgbClr val="FF9966"/>
              </a:buClr>
              <a:buSzPct val="75000"/>
              <a:buFont typeface="StarSymbol"/>
              <a:buChar char="➲"/>
            </a:pPr>
            <a:r>
              <a:rPr lang="it-IT" sz="2400" dirty="0" smtClean="0">
                <a:solidFill>
                  <a:srgbClr val="0066CC"/>
                </a:solidFill>
              </a:rPr>
              <a:t>Ai sensi dell’art. 40 del TUIR, l’atto sconta l’imposta di registro fissa di 200 euro ed in forza di norme collegate anche le imposte ipotecaria e catastale di 200 + 200 euro, oltre alla tassa ipotecaria</a:t>
            </a:r>
          </a:p>
          <a:p>
            <a:pPr lvl="0" algn="just">
              <a:buClr>
                <a:srgbClr val="FF9966"/>
              </a:buClr>
              <a:buSzPct val="75000"/>
              <a:buFont typeface="StarSymbol"/>
              <a:buChar char="➲"/>
            </a:pPr>
            <a:r>
              <a:rPr lang="it-IT" sz="2400" dirty="0" smtClean="0">
                <a:solidFill>
                  <a:srgbClr val="0066CC"/>
                </a:solidFill>
              </a:rPr>
              <a:t>Per il bollo, l’atto notarile ha l’imposta forfettaria e telematica, per gli atti giudiziari valgono le regole ordinarie e se c’è assoggettamento a contributo unificato, esente da bollo, altrimenti bollo cartaceo da 16 euro ogni quattro facciate</a:t>
            </a:r>
          </a:p>
          <a:p>
            <a:pPr lvl="0" algn="just">
              <a:buClr>
                <a:srgbClr val="FF9966"/>
              </a:buClr>
              <a:buSzPct val="75000"/>
              <a:buFont typeface="StarSymbol"/>
              <a:buChar char="➲"/>
            </a:pPr>
            <a:r>
              <a:rPr lang="it-IT" sz="2400" dirty="0" smtClean="0">
                <a:solidFill>
                  <a:srgbClr val="0066CC"/>
                </a:solidFill>
              </a:rPr>
              <a:t>Se sono esenti da I.V.A., invece, l’atto è soggetto </a:t>
            </a:r>
            <a:r>
              <a:rPr lang="it-IT" sz="2400" dirty="0" smtClean="0">
                <a:solidFill>
                  <a:srgbClr val="0066CC"/>
                </a:solidFill>
              </a:rPr>
              <a:t>alla regola dell’Imposta </a:t>
            </a:r>
            <a:r>
              <a:rPr lang="it-IT" sz="2400" dirty="0" smtClean="0">
                <a:solidFill>
                  <a:srgbClr val="0066CC"/>
                </a:solidFill>
              </a:rPr>
              <a:t>di registro proporzionale, col minimo di euro 1.000 e le imposte ipotecaria e catastale di 50 +50 che assorbono altri tributi</a:t>
            </a:r>
            <a:endParaRPr lang="it-IT" sz="2400" dirty="0">
              <a:solidFill>
                <a:srgbClr val="0066CC"/>
              </a:solidFill>
            </a:endParaRPr>
          </a:p>
          <a:p>
            <a:pPr lvl="0" algn="just">
              <a:buClr>
                <a:srgbClr val="FF9966"/>
              </a:buClr>
              <a:buSzPct val="75000"/>
              <a:buFont typeface="StarSymbol"/>
              <a:buChar char="➲"/>
            </a:pPr>
            <a:endParaRPr lang="it-IT" sz="2800" dirty="0">
              <a:solidFill>
                <a:srgbClr val="0066CC"/>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a:bodyPr>
          <a:lstStyle/>
          <a:p>
            <a:pPr lvl="0"/>
            <a:r>
              <a:rPr lang="it-IT" sz="2000" dirty="0" smtClean="0"/>
              <a:t>Gli immobili strumentali soggetti ad iva e quelli esenti – L’INVERSIONE CONTABILE</a:t>
            </a:r>
            <a:endParaRPr lang="it-IT" sz="2000" dirty="0"/>
          </a:p>
        </p:txBody>
      </p:sp>
      <p:sp>
        <p:nvSpPr>
          <p:cNvPr id="3" name="Segnaposto testo 2"/>
          <p:cNvSpPr txBox="1">
            <a:spLocks noGrp="1"/>
          </p:cNvSpPr>
          <p:nvPr>
            <p:ph type="body" idx="4294967295"/>
          </p:nvPr>
        </p:nvSpPr>
        <p:spPr>
          <a:xfrm>
            <a:off x="822751" y="1451400"/>
            <a:ext cx="8607425" cy="4762500"/>
          </a:xfrm>
        </p:spPr>
        <p:txBody>
          <a:bodyPr>
            <a:noAutofit/>
          </a:bodyPr>
          <a:lstStyle/>
          <a:p>
            <a:pPr lvl="0" algn="just"/>
            <a:r>
              <a:rPr lang="it-IT" sz="2000" dirty="0" smtClean="0">
                <a:solidFill>
                  <a:srgbClr val="0066CC"/>
                </a:solidFill>
              </a:rPr>
              <a:t>Gli immobili strumentali sono assoggettati ad I.V.A. obbligatoria allorché alienati nel quinquennio dal costruttore/ristrutturatore, altrimenti sono soggetti ad I.V.A. su opzione</a:t>
            </a:r>
          </a:p>
          <a:p>
            <a:pPr lvl="0" algn="just"/>
            <a:r>
              <a:rPr lang="it-IT" sz="2000" dirty="0" smtClean="0">
                <a:solidFill>
                  <a:srgbClr val="0066CC"/>
                </a:solidFill>
              </a:rPr>
              <a:t>Per un difetto di coordinamento con l’art. 40 del T.U.I.R., gli immobili strumenti esenti da I.V.A. scontano comunque l’Imposta di registro in misura fissa di 200 euro</a:t>
            </a:r>
          </a:p>
          <a:p>
            <a:pPr lvl="0" algn="just"/>
            <a:r>
              <a:rPr lang="it-IT" sz="2000" dirty="0" smtClean="0">
                <a:solidFill>
                  <a:srgbClr val="0066CC"/>
                </a:solidFill>
              </a:rPr>
              <a:t>Qui il regime delle imposte ipotecarie e catastali è diverso: ipotecaria c.d. rafforzata (3 per cento, anzi che l’ordinario del vecchio sistema 2 per cento) e catastale «ordinaria» (come da vecchio sistema) 1 per cento.</a:t>
            </a:r>
          </a:p>
          <a:p>
            <a:pPr lvl="0" algn="just"/>
            <a:r>
              <a:rPr lang="it-IT" sz="2000" dirty="0" smtClean="0">
                <a:solidFill>
                  <a:srgbClr val="0066CC"/>
                </a:solidFill>
              </a:rPr>
              <a:t>Se l’I.V.A. è su opzione, si applica il «reverse </a:t>
            </a:r>
            <a:r>
              <a:rPr lang="it-IT" sz="2000" dirty="0" err="1" smtClean="0">
                <a:solidFill>
                  <a:srgbClr val="0066CC"/>
                </a:solidFill>
              </a:rPr>
              <a:t>charge</a:t>
            </a:r>
            <a:r>
              <a:rPr lang="it-IT" sz="2000" dirty="0" smtClean="0">
                <a:solidFill>
                  <a:srgbClr val="0066CC"/>
                </a:solidFill>
              </a:rPr>
              <a:t>», ossia il soggetto passivo dell’I.V.A. - se altro soggetto esercente impresa arte o professione – è l’acquirente</a:t>
            </a:r>
          </a:p>
          <a:p>
            <a:pPr lvl="0" algn="just"/>
            <a:r>
              <a:rPr lang="it-IT" sz="2000" dirty="0" smtClean="0">
                <a:solidFill>
                  <a:srgbClr val="0066CC"/>
                </a:solidFill>
              </a:rPr>
              <a:t>I terreni agricoli sono soggetti ad Imposta di Registro</a:t>
            </a:r>
          </a:p>
          <a:p>
            <a:pPr lvl="0" algn="just"/>
            <a:r>
              <a:rPr lang="it-IT" sz="2000" dirty="0" smtClean="0">
                <a:solidFill>
                  <a:srgbClr val="0066CC"/>
                </a:solidFill>
              </a:rPr>
              <a:t>I terreni edificabili non sono soggetti ad imposte proporzionali </a:t>
            </a:r>
            <a:r>
              <a:rPr lang="it-IT" sz="2000" dirty="0" err="1" smtClean="0">
                <a:solidFill>
                  <a:srgbClr val="0066CC"/>
                </a:solidFill>
              </a:rPr>
              <a:t>ipo</a:t>
            </a:r>
            <a:r>
              <a:rPr lang="it-IT" sz="2000" dirty="0" smtClean="0">
                <a:solidFill>
                  <a:srgbClr val="0066CC"/>
                </a:solidFill>
              </a:rPr>
              <a:t>-catastali</a:t>
            </a:r>
            <a:endParaRPr lang="it-IT" sz="2000" dirty="0">
              <a:solidFill>
                <a:srgbClr val="0066CC"/>
              </a:solidFill>
            </a:endParaRPr>
          </a:p>
        </p:txBody>
      </p:sp>
    </p:spTree>
  </p:cSld>
  <p:clrMapOvr>
    <a:masterClrMapping/>
  </p:clrMapOvr>
  <p:transition spd="med">
    <p:wipe/>
  </p:transition>
</p:sld>
</file>

<file path=ppt/slides/slide14.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336550"/>
            <a:ext cx="8607425" cy="1700213"/>
          </a:xfrm>
        </p:spPr>
        <p:txBody>
          <a:bodyPr>
            <a:normAutofit/>
          </a:bodyPr>
          <a:lstStyle/>
          <a:p>
            <a:pPr lvl="0"/>
            <a:r>
              <a:rPr lang="it-IT" sz="4000" dirty="0" smtClean="0"/>
              <a:t>La base imponibile dell’imposta di registro</a:t>
            </a:r>
            <a:endParaRPr lang="it-IT" sz="4000" dirty="0"/>
          </a:p>
        </p:txBody>
      </p:sp>
      <p:sp>
        <p:nvSpPr>
          <p:cNvPr id="3" name="Segnaposto testo 2"/>
          <p:cNvSpPr txBox="1">
            <a:spLocks noGrp="1"/>
          </p:cNvSpPr>
          <p:nvPr>
            <p:ph type="body" idx="4294967295"/>
          </p:nvPr>
        </p:nvSpPr>
        <p:spPr>
          <a:xfrm>
            <a:off x="989814" y="2036763"/>
            <a:ext cx="9090811" cy="4827587"/>
          </a:xfrm>
        </p:spPr>
        <p:txBody>
          <a:bodyPr/>
          <a:lstStyle/>
          <a:p>
            <a:pPr marL="0" lvl="0" indent="0" algn="just">
              <a:buClr>
                <a:srgbClr val="FF9966"/>
              </a:buClr>
              <a:buSzPct val="75000"/>
              <a:buNone/>
            </a:pPr>
            <a:r>
              <a:rPr lang="it-IT" dirty="0" smtClean="0">
                <a:solidFill>
                  <a:srgbClr val="0066CC"/>
                </a:solidFill>
              </a:rPr>
              <a:t>La base imponibile dell’Imposta di Registro, di base, è il valore del bene (non il prezzo), e per valore si intende quello accertato dall’ex Ufficio del Registro, ora Ufficio dell’Agenzia delle Entrate</a:t>
            </a:r>
          </a:p>
          <a:p>
            <a:pPr marL="0" lvl="0" indent="0" algn="just">
              <a:buClr>
                <a:srgbClr val="FF9966"/>
              </a:buClr>
              <a:buSzPct val="75000"/>
              <a:buNone/>
            </a:pPr>
            <a:r>
              <a:rPr lang="it-IT" dirty="0" smtClean="0">
                <a:solidFill>
                  <a:srgbClr val="0066CC"/>
                </a:solidFill>
              </a:rPr>
              <a:t>Nel 1988 si stabilì che un valore superiore a quello ottenuto col c.d. moltiplicatore catastale non poteva essere «accertato»</a:t>
            </a:r>
          </a:p>
          <a:p>
            <a:pPr marL="0" lvl="0" indent="0" algn="just">
              <a:buClr>
                <a:srgbClr val="FF9966"/>
              </a:buClr>
              <a:buSzPct val="75000"/>
              <a:buNone/>
            </a:pPr>
            <a:r>
              <a:rPr lang="it-IT" dirty="0" smtClean="0">
                <a:solidFill>
                  <a:srgbClr val="0066CC"/>
                </a:solidFill>
              </a:rPr>
              <a:t>Rendita «proposta» per i fabbricati di nuovo accatastamento</a:t>
            </a:r>
          </a:p>
          <a:p>
            <a:pPr marL="0" lvl="0" indent="0" algn="just">
              <a:buClr>
                <a:srgbClr val="FF9966"/>
              </a:buClr>
              <a:buSzPct val="75000"/>
              <a:buNone/>
            </a:pPr>
            <a:r>
              <a:rPr lang="it-IT" dirty="0" smtClean="0">
                <a:solidFill>
                  <a:srgbClr val="0066CC"/>
                </a:solidFill>
              </a:rPr>
              <a:t>Nel </a:t>
            </a:r>
            <a:r>
              <a:rPr lang="it-IT" dirty="0" smtClean="0">
                <a:solidFill>
                  <a:srgbClr val="0066CC"/>
                </a:solidFill>
              </a:rPr>
              <a:t>2005 viene introdotto un altro meccanismo, quello della dissociazione tra corrispettivo (o prezzo) del trasferimento e il valore fiscale dell’immobile</a:t>
            </a:r>
          </a:p>
          <a:p>
            <a:pPr marL="0" lvl="0" indent="0" algn="just">
              <a:buClr>
                <a:srgbClr val="FF9966"/>
              </a:buClr>
              <a:buSzPct val="75000"/>
              <a:buNone/>
            </a:pPr>
            <a:r>
              <a:rPr lang="it-IT" dirty="0" smtClean="0">
                <a:solidFill>
                  <a:srgbClr val="0066CC"/>
                </a:solidFill>
              </a:rPr>
              <a:t>Per gli atti giudiziari, invece, contava il prezzo di aggiudicazione</a:t>
            </a:r>
            <a:endParaRPr lang="it-IT" dirty="0">
              <a:solidFill>
                <a:srgbClr val="0066CC"/>
              </a:solidFill>
            </a:endParaRPr>
          </a:p>
        </p:txBody>
      </p:sp>
    </p:spTree>
  </p:cSld>
  <p:clrMapOvr>
    <a:masterClrMapping/>
  </p:clrMapOvr>
  <p:transition spd="med">
    <p:wipe/>
  </p:transition>
</p:sld>
</file>

<file path=ppt/slides/slide15.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a:bodyPr>
          <a:lstStyle/>
          <a:p>
            <a:pPr lvl="0"/>
            <a:r>
              <a:rPr lang="it-IT" sz="2000" dirty="0" smtClean="0"/>
              <a:t>Il meccanismo del prezzo-valore e le attuali aliquote dell’imposta di registro</a:t>
            </a:r>
            <a:endParaRPr lang="it-IT" sz="2000" dirty="0"/>
          </a:p>
        </p:txBody>
      </p:sp>
      <p:sp>
        <p:nvSpPr>
          <p:cNvPr id="3" name="Segnaposto testo 2"/>
          <p:cNvSpPr txBox="1">
            <a:spLocks noGrp="1"/>
          </p:cNvSpPr>
          <p:nvPr>
            <p:ph type="body" idx="4294967295"/>
          </p:nvPr>
        </p:nvSpPr>
        <p:spPr>
          <a:xfrm>
            <a:off x="869885" y="1696498"/>
            <a:ext cx="8607425" cy="4762500"/>
          </a:xfrm>
        </p:spPr>
        <p:txBody>
          <a:bodyPr>
            <a:normAutofit fontScale="85000" lnSpcReduction="20000"/>
          </a:bodyPr>
          <a:lstStyle/>
          <a:p>
            <a:pPr lvl="0" algn="just">
              <a:buClr>
                <a:srgbClr val="FF9966"/>
              </a:buClr>
              <a:buSzPct val="75000"/>
              <a:buFont typeface="StarSymbol"/>
              <a:buChar char="➲"/>
            </a:pPr>
            <a:r>
              <a:rPr lang="it-IT" dirty="0" smtClean="0">
                <a:solidFill>
                  <a:srgbClr val="0066CC"/>
                </a:solidFill>
              </a:rPr>
              <a:t>Il moltiplicatore catastale: 100 (abitazioni), 35 (negozi), 50 (immobili produttivi D e uffici A/10), poi con varie modifiche diventato 115,5 (prima casa e 126 per la altre), 42,84 e 63. I terreni si moltiplicano (ora, prima era 90) per 112,50, ma occorrono delle precisazioni</a:t>
            </a:r>
          </a:p>
          <a:p>
            <a:pPr lvl="0" algn="just">
              <a:buClr>
                <a:srgbClr val="FF9966"/>
              </a:buClr>
              <a:buSzPct val="75000"/>
              <a:buFont typeface="StarSymbol"/>
              <a:buChar char="➲"/>
            </a:pPr>
            <a:r>
              <a:rPr lang="it-IT" dirty="0" smtClean="0">
                <a:solidFill>
                  <a:srgbClr val="0066CC"/>
                </a:solidFill>
              </a:rPr>
              <a:t>Cosa vuol dire «moltiplicatore»? Che occorre moltiplicare, per il numero di cui sopra, la somma delle rendite catastali omogenee</a:t>
            </a:r>
          </a:p>
          <a:p>
            <a:pPr lvl="0" algn="just">
              <a:buClr>
                <a:srgbClr val="FF9966"/>
              </a:buClr>
              <a:buSzPct val="75000"/>
              <a:buFont typeface="StarSymbol"/>
              <a:buChar char="➲"/>
            </a:pPr>
            <a:r>
              <a:rPr lang="it-IT" dirty="0" smtClean="0">
                <a:solidFill>
                  <a:srgbClr val="0066CC"/>
                </a:solidFill>
              </a:rPr>
              <a:t>La regola si applica solo agli immobili ad uso abitativo acquistati da «privati» – non esercenti imprese, arte e professioni e qui la base imponibile è il lavoro ottenuto col moltiplicatore catastale</a:t>
            </a:r>
          </a:p>
          <a:p>
            <a:pPr lvl="0" algn="just">
              <a:buClr>
                <a:srgbClr val="FF9966"/>
              </a:buClr>
              <a:buSzPct val="75000"/>
              <a:buFont typeface="StarSymbol"/>
              <a:buChar char="➲"/>
            </a:pPr>
            <a:r>
              <a:rPr lang="it-IT" dirty="0" smtClean="0">
                <a:solidFill>
                  <a:srgbClr val="0066CC"/>
                </a:solidFill>
              </a:rPr>
              <a:t>Per i terreni che si considerano pertinenza si applica il c.d. prezzo valore, ma col moltiplicatore dei terreni (secondo la prassi), anche se forse sarebbe più corretto il moltiplicatore della non prima casa</a:t>
            </a:r>
          </a:p>
          <a:p>
            <a:pPr lvl="0" algn="just">
              <a:buClr>
                <a:srgbClr val="FF9966"/>
              </a:buClr>
              <a:buSzPct val="75000"/>
              <a:buFont typeface="StarSymbol"/>
              <a:buChar char="➲"/>
            </a:pPr>
            <a:r>
              <a:rPr lang="it-IT" dirty="0" smtClean="0">
                <a:solidFill>
                  <a:srgbClr val="0066CC"/>
                </a:solidFill>
              </a:rPr>
              <a:t>E’ servita una sentenza della Consulta per applicare il meccanismo alle aggiudicazioni/decreto di trasferimento (23 gennaio 2014 n. 6), poiché secondo l’Agenzia delle Entrate il «prezzo-valore» era un meccanismo premiale per far emergere i prezzi reali</a:t>
            </a:r>
            <a:endParaRPr lang="it-IT" dirty="0">
              <a:solidFill>
                <a:srgbClr val="0066CC"/>
              </a:solidFill>
            </a:endParaRPr>
          </a:p>
        </p:txBody>
      </p:sp>
    </p:spTree>
  </p:cSld>
  <p:clrMapOvr>
    <a:masterClrMapping/>
  </p:clrMapOvr>
  <p:transition spd="med">
    <p:wipe/>
  </p:transition>
</p:sld>
</file>

<file path=ppt/slides/slide16.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fontScale="90000"/>
          </a:bodyPr>
          <a:lstStyle/>
          <a:p>
            <a:pPr lvl="0"/>
            <a:r>
              <a:rPr lang="it-IT" dirty="0" smtClean="0"/>
              <a:t>Le agevolazioni prima casa</a:t>
            </a:r>
            <a:endParaRPr lang="it-IT" dirty="0"/>
          </a:p>
        </p:txBody>
      </p:sp>
      <p:sp>
        <p:nvSpPr>
          <p:cNvPr id="3" name="Segnaposto testo 2"/>
          <p:cNvSpPr txBox="1">
            <a:spLocks noGrp="1"/>
          </p:cNvSpPr>
          <p:nvPr>
            <p:ph type="body" idx="4294967295"/>
          </p:nvPr>
        </p:nvSpPr>
        <p:spPr>
          <a:xfrm>
            <a:off x="1077274" y="1734204"/>
            <a:ext cx="8607425" cy="4762500"/>
          </a:xfrm>
        </p:spPr>
        <p:txBody>
          <a:bodyPr>
            <a:normAutofit fontScale="92500"/>
          </a:bodyPr>
          <a:lstStyle/>
          <a:p>
            <a:pPr lvl="0" algn="just"/>
            <a:r>
              <a:rPr lang="it-IT" sz="2400" dirty="0" smtClean="0">
                <a:solidFill>
                  <a:srgbClr val="0070C0"/>
                </a:solidFill>
              </a:rPr>
              <a:t>Requisiti: 1) residenza nel Comune o impegno a prenderla – lavoro nel Comune – Forze Armate e di Polizia</a:t>
            </a:r>
          </a:p>
          <a:p>
            <a:pPr lvl="0" algn="just"/>
            <a:r>
              <a:rPr lang="it-IT" sz="2400" dirty="0" smtClean="0">
                <a:solidFill>
                  <a:srgbClr val="0070C0"/>
                </a:solidFill>
              </a:rPr>
              <a:t>Residenza nel Comune, non nell’appartamento. Distinguere tra «prima casa» e «abitazione principale»</a:t>
            </a:r>
          </a:p>
          <a:p>
            <a:pPr lvl="0" algn="just"/>
            <a:r>
              <a:rPr lang="it-IT" sz="2400" dirty="0" smtClean="0">
                <a:solidFill>
                  <a:srgbClr val="0070C0"/>
                </a:solidFill>
              </a:rPr>
              <a:t>Non possidenza – da solo o in comunione col coniuge – di altra casa di abitazione nel Comune</a:t>
            </a:r>
          </a:p>
          <a:p>
            <a:pPr lvl="0" algn="just"/>
            <a:r>
              <a:rPr lang="it-IT" sz="2400" dirty="0" smtClean="0">
                <a:solidFill>
                  <a:srgbClr val="0070C0"/>
                </a:solidFill>
              </a:rPr>
              <a:t>Non possidenza (anche una quota) di altra casa acquistata con le agevolazioni cc.dd di prima casa – e dunque va bene, salvi gli altri </a:t>
            </a:r>
            <a:r>
              <a:rPr lang="it-IT" sz="2400" dirty="0" smtClean="0">
                <a:solidFill>
                  <a:srgbClr val="0070C0"/>
                </a:solidFill>
              </a:rPr>
              <a:t>requisiti, </a:t>
            </a:r>
            <a:r>
              <a:rPr lang="it-IT" sz="2400" dirty="0" smtClean="0">
                <a:solidFill>
                  <a:srgbClr val="0070C0"/>
                </a:solidFill>
              </a:rPr>
              <a:t>una quota acquistata per successione o una casa fuori Comune acquistata con le agevolazioni</a:t>
            </a:r>
          </a:p>
          <a:p>
            <a:pPr lvl="0" algn="just"/>
            <a:r>
              <a:rPr lang="it-IT" sz="2400" dirty="0" smtClean="0">
                <a:solidFill>
                  <a:srgbClr val="0070C0"/>
                </a:solidFill>
              </a:rPr>
              <a:t>Case da accorpare – stanze da accorpare – immobili da ristrutturare</a:t>
            </a:r>
            <a:endParaRPr lang="it-IT" sz="2400" dirty="0">
              <a:solidFill>
                <a:srgbClr val="0070C0"/>
              </a:solidFill>
            </a:endParaRPr>
          </a:p>
          <a:p>
            <a:pPr lvl="0" algn="just"/>
            <a:endParaRPr lang="it-IT" sz="1800" dirty="0">
              <a:solidFill>
                <a:srgbClr val="314004"/>
              </a:solidFill>
            </a:endParaRPr>
          </a:p>
        </p:txBody>
      </p: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03238"/>
            <a:ext cx="8607425" cy="1366837"/>
          </a:xfrm>
        </p:spPr>
        <p:txBody>
          <a:bodyPr>
            <a:normAutofit fontScale="90000"/>
          </a:bodyPr>
          <a:lstStyle/>
          <a:p>
            <a:pPr lvl="0"/>
            <a:r>
              <a:rPr lang="it-IT" sz="3200" dirty="0" smtClean="0"/>
              <a:t>L’AGEVOLAZIONE PRIMA CASA PER LE PERTINENZE, Il decreto sostegni-bis e gli infra 36-enni</a:t>
            </a:r>
            <a:endParaRPr lang="it-IT" sz="3200" dirty="0"/>
          </a:p>
        </p:txBody>
      </p:sp>
      <p:sp>
        <p:nvSpPr>
          <p:cNvPr id="3" name="Segnaposto testo 2"/>
          <p:cNvSpPr txBox="1">
            <a:spLocks noGrp="1"/>
          </p:cNvSpPr>
          <p:nvPr>
            <p:ph type="body" idx="4294967295"/>
          </p:nvPr>
        </p:nvSpPr>
        <p:spPr>
          <a:xfrm>
            <a:off x="1473200" y="2101850"/>
            <a:ext cx="8607425" cy="4762500"/>
          </a:xfrm>
        </p:spPr>
        <p:txBody>
          <a:bodyPr/>
          <a:lstStyle/>
          <a:p>
            <a:pPr lvl="0" algn="just">
              <a:buClr>
                <a:srgbClr val="FF9966"/>
              </a:buClr>
              <a:buSzPct val="75000"/>
              <a:buFont typeface="StarSymbol"/>
              <a:buChar char="➲"/>
            </a:pPr>
            <a:r>
              <a:rPr lang="it-IT" dirty="0" err="1" smtClean="0">
                <a:solidFill>
                  <a:srgbClr val="0066CC"/>
                </a:solidFill>
              </a:rPr>
              <a:t>D.l.</a:t>
            </a:r>
            <a:r>
              <a:rPr lang="it-IT" dirty="0" smtClean="0">
                <a:solidFill>
                  <a:srgbClr val="0066CC"/>
                </a:solidFill>
              </a:rPr>
              <a:t> 23 maggio 2021 n. 76 convertito in legge 25 luglio 2021 n. 106: art. 64: soggetti che non hanno compiuto 36 anni nell’anno in corso con ISEE (indicatore della situazione economica equivalente) inferiore a 40.000 euro</a:t>
            </a:r>
          </a:p>
          <a:p>
            <a:pPr lvl="0" algn="just">
              <a:buClr>
                <a:srgbClr val="FF9966"/>
              </a:buClr>
              <a:buSzPct val="75000"/>
              <a:buFont typeface="StarSymbol"/>
              <a:buChar char="➲"/>
            </a:pPr>
            <a:r>
              <a:rPr lang="it-IT" dirty="0" smtClean="0">
                <a:solidFill>
                  <a:srgbClr val="0066CC"/>
                </a:solidFill>
              </a:rPr>
              <a:t>Il problema delle pertinenze: la nota II bis concede l’agevolazione anche per le pertinenze C/2, C/6 e C/7.</a:t>
            </a:r>
            <a:r>
              <a:rPr lang="it-IT" dirty="0">
                <a:solidFill>
                  <a:srgbClr val="0066CC"/>
                </a:solidFill>
              </a:rPr>
              <a:t> </a:t>
            </a:r>
            <a:r>
              <a:rPr lang="it-IT" dirty="0" smtClean="0">
                <a:solidFill>
                  <a:srgbClr val="0066CC"/>
                </a:solidFill>
              </a:rPr>
              <a:t>Per i terreni si ritiene non possibile, anche </a:t>
            </a:r>
            <a:r>
              <a:rPr lang="it-IT" dirty="0" smtClean="0">
                <a:solidFill>
                  <a:srgbClr val="0066CC"/>
                </a:solidFill>
              </a:rPr>
              <a:t>se l’Agenzia </a:t>
            </a:r>
            <a:r>
              <a:rPr lang="it-IT" dirty="0" smtClean="0">
                <a:solidFill>
                  <a:srgbClr val="0066CC"/>
                </a:solidFill>
              </a:rPr>
              <a:t>delle Entrate riconosce il prezzo-valore se c’è la </a:t>
            </a:r>
            <a:r>
              <a:rPr lang="it-IT" dirty="0" err="1" smtClean="0">
                <a:solidFill>
                  <a:srgbClr val="0066CC"/>
                </a:solidFill>
              </a:rPr>
              <a:t>pertinenzialità</a:t>
            </a:r>
            <a:endParaRPr lang="it-IT" dirty="0" smtClean="0">
              <a:solidFill>
                <a:srgbClr val="0066CC"/>
              </a:solidFill>
            </a:endParaRPr>
          </a:p>
          <a:p>
            <a:pPr lvl="0" algn="just">
              <a:buClr>
                <a:srgbClr val="FF9966"/>
              </a:buClr>
              <a:buSzPct val="75000"/>
              <a:buFont typeface="StarSymbol"/>
              <a:buChar char="➲"/>
            </a:pPr>
            <a:r>
              <a:rPr lang="it-IT" dirty="0" smtClean="0">
                <a:solidFill>
                  <a:srgbClr val="0066CC"/>
                </a:solidFill>
              </a:rPr>
              <a:t>Sulla agevolazione per gli infra-36 </a:t>
            </a:r>
            <a:r>
              <a:rPr lang="it-IT" dirty="0" err="1" smtClean="0">
                <a:solidFill>
                  <a:srgbClr val="0066CC"/>
                </a:solidFill>
              </a:rPr>
              <a:t>enni</a:t>
            </a:r>
            <a:r>
              <a:rPr lang="it-IT" dirty="0" smtClean="0">
                <a:solidFill>
                  <a:srgbClr val="0066CC"/>
                </a:solidFill>
              </a:rPr>
              <a:t> la cosa sta diventando </a:t>
            </a:r>
            <a:r>
              <a:rPr lang="it-IT" dirty="0" smtClean="0">
                <a:solidFill>
                  <a:srgbClr val="0066CC"/>
                </a:solidFill>
              </a:rPr>
              <a:t>problematica</a:t>
            </a:r>
            <a:endParaRPr lang="it-IT" dirty="0" smtClean="0">
              <a:solidFill>
                <a:srgbClr val="0066CC"/>
              </a:solidFill>
            </a:endParaRPr>
          </a:p>
        </p:txBody>
      </p:sp>
    </p:spTree>
  </p:cSld>
  <p:clrMapOvr>
    <a:masterClrMapping/>
  </p:clrMapOvr>
  <p:transition spd="med">
    <p:wipe/>
  </p:transition>
</p:sld>
</file>

<file path=ppt/slides/slide18.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a:bodyPr>
          <a:lstStyle/>
          <a:p>
            <a:pPr lvl="0"/>
            <a:r>
              <a:rPr lang="it-IT" sz="3600" dirty="0" smtClean="0"/>
              <a:t>Le agevolazioni per la piccola </a:t>
            </a:r>
            <a:r>
              <a:rPr lang="it-IT" sz="3600" dirty="0" err="1" smtClean="0"/>
              <a:t>proprieta’</a:t>
            </a:r>
            <a:r>
              <a:rPr lang="it-IT" sz="3600" dirty="0" smtClean="0"/>
              <a:t> contadina</a:t>
            </a:r>
            <a:endParaRPr lang="it-IT" sz="3600" dirty="0"/>
          </a:p>
        </p:txBody>
      </p:sp>
      <p:sp>
        <p:nvSpPr>
          <p:cNvPr id="3" name="Segnaposto testo 2"/>
          <p:cNvSpPr txBox="1">
            <a:spLocks noGrp="1"/>
          </p:cNvSpPr>
          <p:nvPr>
            <p:ph type="body" idx="4294967295"/>
          </p:nvPr>
        </p:nvSpPr>
        <p:spPr>
          <a:xfrm>
            <a:off x="1473200" y="2101850"/>
            <a:ext cx="8607425" cy="4762500"/>
          </a:xfrm>
        </p:spPr>
        <p:txBody>
          <a:bodyPr/>
          <a:lstStyle/>
          <a:p>
            <a:pPr lvl="0" algn="just">
              <a:buClr>
                <a:srgbClr val="FF9966"/>
              </a:buClr>
              <a:buSzPct val="75000"/>
              <a:buFont typeface="StarSymbol"/>
              <a:buChar char="➲"/>
            </a:pPr>
            <a:r>
              <a:rPr lang="it-IT" dirty="0" smtClean="0">
                <a:solidFill>
                  <a:srgbClr val="0070C0"/>
                </a:solidFill>
              </a:rPr>
              <a:t>Art. 2</a:t>
            </a:r>
            <a:r>
              <a:rPr lang="it-IT" dirty="0">
                <a:solidFill>
                  <a:srgbClr val="0070C0"/>
                </a:solidFill>
              </a:rPr>
              <a:t>, comma 4 bis, del </a:t>
            </a:r>
            <a:r>
              <a:rPr lang="it-IT" dirty="0" err="1">
                <a:solidFill>
                  <a:srgbClr val="0070C0"/>
                </a:solidFill>
              </a:rPr>
              <a:t>d.l.</a:t>
            </a:r>
            <a:r>
              <a:rPr lang="it-IT" dirty="0">
                <a:solidFill>
                  <a:srgbClr val="0070C0"/>
                </a:solidFill>
              </a:rPr>
              <a:t> 30 dicembre 2009 n. 194, convertito dalla legge 26 febbraio 2010 n. 25, re-introdotto dal comma 608 della legge 27 dicembre 2013 n. </a:t>
            </a:r>
            <a:r>
              <a:rPr lang="it-IT" dirty="0" smtClean="0">
                <a:solidFill>
                  <a:srgbClr val="0070C0"/>
                </a:solidFill>
              </a:rPr>
              <a:t>147: imposta di registro e imposta ipotecaria fisse: euro 200+200.  Imposta catastale proporzionale uno per cento. Esente da bollo</a:t>
            </a:r>
          </a:p>
          <a:p>
            <a:pPr lvl="0" algn="just">
              <a:buClr>
                <a:srgbClr val="FF9966"/>
              </a:buClr>
              <a:buSzPct val="75000"/>
              <a:buFont typeface="StarSymbol"/>
              <a:buChar char="➲"/>
            </a:pPr>
            <a:r>
              <a:rPr lang="it-IT" dirty="0" smtClean="0">
                <a:solidFill>
                  <a:srgbClr val="0066CC"/>
                </a:solidFill>
              </a:rPr>
              <a:t>Terreno agricoli e pertinenze acquistate da coltivatore diretto o imprenditore agricolo iscritti all’I.N.P.S., nonché dalle società agricole: oggetto esclusivo e socio (snc/sas), amministratore (srl/spa) e socio e amministratore (coop) che sia coltivatore diretto.</a:t>
            </a:r>
          </a:p>
          <a:p>
            <a:pPr lvl="0" algn="just">
              <a:buClr>
                <a:srgbClr val="FF9966"/>
              </a:buClr>
              <a:buSzPct val="75000"/>
              <a:buFont typeface="StarSymbol"/>
              <a:buChar char="➲"/>
            </a:pPr>
            <a:r>
              <a:rPr lang="it-IT" dirty="0" smtClean="0">
                <a:solidFill>
                  <a:srgbClr val="0066CC"/>
                </a:solidFill>
              </a:rPr>
              <a:t>Comuni montani:  esente anche da Imposta catastale: art. 1, comma 47, della l. n. 232/2016 articolo 9, secondo comma, del </a:t>
            </a:r>
            <a:r>
              <a:rPr lang="it-IT" dirty="0" err="1" smtClean="0">
                <a:solidFill>
                  <a:srgbClr val="0066CC"/>
                </a:solidFill>
              </a:rPr>
              <a:t>d.p.r.</a:t>
            </a:r>
            <a:r>
              <a:rPr lang="it-IT" dirty="0" smtClean="0">
                <a:solidFill>
                  <a:srgbClr val="0066CC"/>
                </a:solidFill>
              </a:rPr>
              <a:t> 29 settembre 1973 n. 601</a:t>
            </a:r>
            <a:endParaRPr lang="it-IT" dirty="0">
              <a:solidFill>
                <a:srgbClr val="0066CC"/>
              </a:solidFill>
            </a:endParaRPr>
          </a:p>
        </p:txBody>
      </p:sp>
    </p:spTree>
  </p:cSld>
  <p:clrMapOvr>
    <a:masterClrMapping/>
  </p:clrMapOvr>
  <p:transition spd="med">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imposte e le tasse connesse alle «cancellazioni» delle </a:t>
            </a:r>
            <a:r>
              <a:rPr lang="it-IT" sz="2800" dirty="0" err="1" smtClean="0"/>
              <a:t>formalita’</a:t>
            </a:r>
            <a:endParaRPr lang="it-IT" sz="2800" dirty="0"/>
          </a:p>
        </p:txBody>
      </p:sp>
      <p:sp>
        <p:nvSpPr>
          <p:cNvPr id="3" name="Segnaposto contenuto 2"/>
          <p:cNvSpPr>
            <a:spLocks noGrp="1"/>
          </p:cNvSpPr>
          <p:nvPr>
            <p:ph idx="1"/>
          </p:nvPr>
        </p:nvSpPr>
        <p:spPr/>
        <p:txBody>
          <a:bodyPr>
            <a:normAutofit lnSpcReduction="10000"/>
          </a:bodyPr>
          <a:lstStyle/>
          <a:p>
            <a:r>
              <a:rPr lang="it-IT" dirty="0" smtClean="0">
                <a:solidFill>
                  <a:srgbClr val="0070C0"/>
                </a:solidFill>
              </a:rPr>
              <a:t>Il decreto di trasferimento è soggetto ad un ulteriore adempimento: la annotazione del provvedimento di purgazione</a:t>
            </a:r>
          </a:p>
          <a:p>
            <a:r>
              <a:rPr lang="it-IT" dirty="0" smtClean="0">
                <a:solidFill>
                  <a:srgbClr val="0070C0"/>
                </a:solidFill>
              </a:rPr>
              <a:t>Qui l’imposta principale è quella ipotecaria: 0,50 per cento sul valore dell’ipoteca da cancellarsi ovvero della porzione dei beni da liberarsi, col minimo di 200 euro</a:t>
            </a:r>
          </a:p>
          <a:p>
            <a:r>
              <a:rPr lang="it-IT" dirty="0" smtClean="0">
                <a:solidFill>
                  <a:srgbClr val="0070C0"/>
                </a:solidFill>
              </a:rPr>
              <a:t>Tassa ipotecaria da 35 euro</a:t>
            </a:r>
          </a:p>
          <a:p>
            <a:r>
              <a:rPr lang="it-IT" dirty="0" smtClean="0">
                <a:solidFill>
                  <a:srgbClr val="0070C0"/>
                </a:solidFill>
              </a:rPr>
              <a:t>I mutui fondiari, e in genere quelli a medio-lungo termine per cui sia stata esercitata la relativa opzione, e quindi le relative garanzie, sono esenti da imposta ipotecaria ai sensi degli art. 15 ss. del </a:t>
            </a:r>
            <a:r>
              <a:rPr lang="it-IT" dirty="0" err="1" smtClean="0">
                <a:solidFill>
                  <a:srgbClr val="0070C0"/>
                </a:solidFill>
              </a:rPr>
              <a:t>d.p.r.</a:t>
            </a:r>
            <a:r>
              <a:rPr lang="it-IT" dirty="0" smtClean="0">
                <a:solidFill>
                  <a:srgbClr val="0070C0"/>
                </a:solidFill>
              </a:rPr>
              <a:t> 29 settembre 1973 n. 601 </a:t>
            </a:r>
            <a:endParaRPr lang="it-IT" dirty="0">
              <a:solidFill>
                <a:srgbClr val="0070C0"/>
              </a:solidFill>
            </a:endParaRPr>
          </a:p>
        </p:txBody>
      </p:sp>
    </p:spTree>
    <p:extLst>
      <p:ext uri="{BB962C8B-B14F-4D97-AF65-F5344CB8AC3E}">
        <p14:creationId xmlns:p14="http://schemas.microsoft.com/office/powerpoint/2010/main" val="88202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noramica">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810705" y="538163"/>
            <a:ext cx="6504495" cy="590931"/>
          </a:xfrm>
        </p:spPr>
        <p:txBody>
          <a:bodyPr wrap="square">
            <a:spAutoFit/>
          </a:bodyPr>
          <a:lstStyle/>
          <a:p>
            <a:pPr marL="215999" lvl="0" indent="-359999"/>
            <a:r>
              <a:rPr lang="it-IT" sz="1800" dirty="0"/>
              <a:t>La natura giuridica della vendita forzata tra diritto sostanziale e processo</a:t>
            </a:r>
          </a:p>
        </p:txBody>
      </p:sp>
      <p:sp>
        <p:nvSpPr>
          <p:cNvPr id="3" name="Segnaposto testo 2"/>
          <p:cNvSpPr txBox="1">
            <a:spLocks noGrp="1"/>
          </p:cNvSpPr>
          <p:nvPr>
            <p:ph type="body" idx="4294967295"/>
          </p:nvPr>
        </p:nvSpPr>
        <p:spPr>
          <a:xfrm>
            <a:off x="971779" y="1982574"/>
            <a:ext cx="8477250" cy="5013325"/>
          </a:xfrm>
        </p:spPr>
        <p:txBody>
          <a:bodyPr>
            <a:normAutofit fontScale="92500" lnSpcReduction="10000"/>
          </a:bodyPr>
          <a:lstStyle/>
          <a:p>
            <a:pPr lvl="0" algn="just"/>
            <a:r>
              <a:rPr lang="it-IT" sz="2400" dirty="0" smtClean="0">
                <a:solidFill>
                  <a:schemeClr val="accent1">
                    <a:lumMod val="50000"/>
                  </a:schemeClr>
                </a:solidFill>
                <a:latin typeface="Arial" panose="020B0604020202020204" pitchFamily="34" charset="0"/>
                <a:cs typeface="Arial" panose="020B0604020202020204" pitchFamily="34" charset="0"/>
              </a:rPr>
              <a:t>la </a:t>
            </a:r>
            <a:r>
              <a:rPr lang="it-IT" sz="2400" dirty="0">
                <a:solidFill>
                  <a:schemeClr val="accent1">
                    <a:lumMod val="50000"/>
                  </a:schemeClr>
                </a:solidFill>
                <a:latin typeface="Arial" panose="020B0604020202020204" pitchFamily="34" charset="0"/>
                <a:cs typeface="Arial" panose="020B0604020202020204" pitchFamily="34" charset="0"/>
              </a:rPr>
              <a:t>vendita forzata si inserisce nell’ambito pubblicistico e processuale, ma come procedimento composto da </a:t>
            </a:r>
            <a:r>
              <a:rPr lang="it-IT" sz="2400" dirty="0" smtClean="0">
                <a:solidFill>
                  <a:schemeClr val="accent1">
                    <a:lumMod val="50000"/>
                  </a:schemeClr>
                </a:solidFill>
                <a:latin typeface="Arial" panose="020B0604020202020204" pitchFamily="34" charset="0"/>
                <a:cs typeface="Arial" panose="020B0604020202020204" pitchFamily="34" charset="0"/>
              </a:rPr>
              <a:t>«una </a:t>
            </a:r>
            <a:r>
              <a:rPr lang="it-IT" sz="2400" dirty="0">
                <a:solidFill>
                  <a:schemeClr val="accent1">
                    <a:lumMod val="50000"/>
                  </a:schemeClr>
                </a:solidFill>
                <a:latin typeface="Arial" panose="020B0604020202020204" pitchFamily="34" charset="0"/>
                <a:cs typeface="Arial" panose="020B0604020202020204" pitchFamily="34" charset="0"/>
              </a:rPr>
              <a:t>serie temporale di atti strutturalmente autonomi e di disparata natura e </a:t>
            </a:r>
            <a:r>
              <a:rPr lang="it-IT" sz="2400" dirty="0" smtClean="0">
                <a:solidFill>
                  <a:schemeClr val="accent1">
                    <a:lumMod val="50000"/>
                  </a:schemeClr>
                </a:solidFill>
                <a:latin typeface="Arial" panose="020B0604020202020204" pitchFamily="34" charset="0"/>
                <a:cs typeface="Arial" panose="020B0604020202020204" pitchFamily="34" charset="0"/>
              </a:rPr>
              <a:t>provenienza», </a:t>
            </a:r>
            <a:r>
              <a:rPr lang="it-IT" sz="2400" dirty="0">
                <a:solidFill>
                  <a:schemeClr val="accent1">
                    <a:lumMod val="50000"/>
                  </a:schemeClr>
                </a:solidFill>
                <a:latin typeface="Arial" panose="020B0604020202020204" pitchFamily="34" charset="0"/>
                <a:cs typeface="Arial" panose="020B0604020202020204" pitchFamily="34" charset="0"/>
              </a:rPr>
              <a:t>alcuni ammantati di carattere più tipicamente negoziale ed altri di carattere spiccatamente giurisdizionale;</a:t>
            </a:r>
          </a:p>
          <a:p>
            <a:pPr lvl="0" algn="just"/>
            <a:r>
              <a:rPr lang="it-IT" sz="2400" dirty="0" smtClean="0">
                <a:solidFill>
                  <a:schemeClr val="accent1">
                    <a:lumMod val="50000"/>
                  </a:schemeClr>
                </a:solidFill>
                <a:latin typeface="Arial" panose="020B0604020202020204" pitchFamily="34" charset="0"/>
                <a:cs typeface="Arial" panose="020B0604020202020204" pitchFamily="34" charset="0"/>
              </a:rPr>
              <a:t>le </a:t>
            </a:r>
            <a:r>
              <a:rPr lang="it-IT" sz="2400" dirty="0">
                <a:solidFill>
                  <a:schemeClr val="accent1">
                    <a:lumMod val="50000"/>
                  </a:schemeClr>
                </a:solidFill>
                <a:latin typeface="Arial" panose="020B0604020202020204" pitchFamily="34" charset="0"/>
                <a:cs typeface="Arial" panose="020B0604020202020204" pitchFamily="34" charset="0"/>
              </a:rPr>
              <a:t>norme sulla vendita forzata si trovano in parte nel codice civile ed in parte nel codice di rito;</a:t>
            </a:r>
          </a:p>
          <a:p>
            <a:pPr lvl="0" algn="just"/>
            <a:r>
              <a:rPr lang="it-IT" sz="2400" dirty="0" smtClean="0">
                <a:solidFill>
                  <a:schemeClr val="accent1">
                    <a:lumMod val="50000"/>
                  </a:schemeClr>
                </a:solidFill>
                <a:latin typeface="Arial" panose="020B0604020202020204" pitchFamily="34" charset="0"/>
                <a:cs typeface="Arial" panose="020B0604020202020204" pitchFamily="34" charset="0"/>
              </a:rPr>
              <a:t>in </a:t>
            </a:r>
            <a:r>
              <a:rPr lang="it-IT" sz="2400" dirty="0">
                <a:solidFill>
                  <a:schemeClr val="accent1">
                    <a:lumMod val="50000"/>
                  </a:schemeClr>
                </a:solidFill>
                <a:latin typeface="Arial" panose="020B0604020202020204" pitchFamily="34" charset="0"/>
                <a:cs typeface="Arial" panose="020B0604020202020204" pitchFamily="34" charset="0"/>
              </a:rPr>
              <a:t>quanto vendita di diritto civile è soggetta alle norme, anche non di diritto civile, che incidono sugli atti di </a:t>
            </a:r>
            <a:r>
              <a:rPr lang="it-IT" sz="2400" dirty="0" smtClean="0">
                <a:solidFill>
                  <a:schemeClr val="accent1">
                    <a:lumMod val="50000"/>
                  </a:schemeClr>
                </a:solidFill>
                <a:latin typeface="Arial" panose="020B0604020202020204" pitchFamily="34" charset="0"/>
                <a:cs typeface="Arial" panose="020B0604020202020204" pitchFamily="34" charset="0"/>
              </a:rPr>
              <a:t>trasferimento</a:t>
            </a:r>
          </a:p>
          <a:p>
            <a:pPr algn="just"/>
            <a:r>
              <a:rPr lang="it-IT" sz="2400" dirty="0">
                <a:solidFill>
                  <a:schemeClr val="accent1">
                    <a:lumMod val="50000"/>
                  </a:schemeClr>
                </a:solidFill>
                <a:latin typeface="Arial" panose="020B0604020202020204" pitchFamily="34" charset="0"/>
                <a:cs typeface="Arial" panose="020B0604020202020204" pitchFamily="34" charset="0"/>
              </a:rPr>
              <a:t>i</a:t>
            </a:r>
            <a:r>
              <a:rPr lang="it-IT" sz="2400" dirty="0" smtClean="0">
                <a:solidFill>
                  <a:schemeClr val="accent1">
                    <a:lumMod val="50000"/>
                  </a:schemeClr>
                </a:solidFill>
                <a:latin typeface="Arial" panose="020B0604020202020204" pitchFamily="34" charset="0"/>
                <a:cs typeface="Arial" panose="020B0604020202020204" pitchFamily="34" charset="0"/>
              </a:rPr>
              <a:t>l </a:t>
            </a:r>
            <a:r>
              <a:rPr lang="it-IT" sz="2400" dirty="0">
                <a:solidFill>
                  <a:schemeClr val="accent1">
                    <a:lumMod val="50000"/>
                  </a:schemeClr>
                </a:solidFill>
                <a:latin typeface="Arial" panose="020B0604020202020204" pitchFamily="34" charset="0"/>
                <a:cs typeface="Arial" panose="020B0604020202020204" pitchFamily="34" charset="0"/>
              </a:rPr>
              <a:t>decreto di trasferimento è atto processuale, ma anche atto sostanziale e supporto per la circolazione della proprietà degli immobili, e dunque ha un valore e un rilievo a livello economico generale </a:t>
            </a:r>
          </a:p>
          <a:p>
            <a:pPr lvl="0" algn="just"/>
            <a:endParaRPr lang="it-IT" sz="2400" dirty="0">
              <a:solidFill>
                <a:srgbClr val="314004"/>
              </a:solidFill>
            </a:endParaRPr>
          </a:p>
        </p:txBody>
      </p:sp>
    </p:spTree>
  </p:cSld>
  <p:clrMapOvr>
    <a:masterClrMapping/>
  </p:clrMapOvr>
  <p:transition spd="med">
    <p:wipe/>
  </p:transition>
</p:sld>
</file>

<file path=ppt/slides/slide20.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lstStyle/>
          <a:p>
            <a:pPr lvl="0"/>
            <a:r>
              <a:rPr lang="it-IT"/>
              <a:t>Saluti</a:t>
            </a:r>
          </a:p>
        </p:txBody>
      </p:sp>
      <p:sp>
        <p:nvSpPr>
          <p:cNvPr id="3" name="Segnaposto testo 2"/>
          <p:cNvSpPr txBox="1">
            <a:spLocks noGrp="1"/>
          </p:cNvSpPr>
          <p:nvPr>
            <p:ph type="body" idx="4294967295"/>
          </p:nvPr>
        </p:nvSpPr>
        <p:spPr>
          <a:xfrm>
            <a:off x="1473200" y="2101850"/>
            <a:ext cx="8607425" cy="4762500"/>
          </a:xfrm>
        </p:spPr>
        <p:txBody>
          <a:bodyPr anchorCtr="1">
            <a:normAutofit/>
          </a:bodyPr>
          <a:lstStyle/>
          <a:p>
            <a:pPr lvl="0" algn="ctr"/>
            <a:endParaRPr lang="it-IT" dirty="0"/>
          </a:p>
          <a:p>
            <a:pPr lvl="0" algn="ctr"/>
            <a:endParaRPr lang="it-IT" dirty="0"/>
          </a:p>
          <a:p>
            <a:pPr lvl="0" algn="ctr"/>
            <a:endParaRPr lang="it-IT" dirty="0"/>
          </a:p>
          <a:p>
            <a:pPr lvl="0" algn="ctr"/>
            <a:endParaRPr lang="it-IT" dirty="0"/>
          </a:p>
          <a:p>
            <a:pPr marL="0" lvl="0" indent="0" algn="ctr">
              <a:buNone/>
            </a:pPr>
            <a:r>
              <a:rPr lang="it-IT" dirty="0"/>
              <a:t>Grazie </a:t>
            </a:r>
            <a:r>
              <a:rPr lang="it-IT" dirty="0" smtClean="0"/>
              <a:t>dell’attenzione</a:t>
            </a:r>
          </a:p>
          <a:p>
            <a:pPr marL="0" lvl="0" indent="0" algn="ctr">
              <a:buNone/>
            </a:pPr>
            <a:r>
              <a:rPr lang="it-IT" dirty="0" smtClean="0">
                <a:hlinkClick r:id="rId3"/>
              </a:rPr>
              <a:t>www.notaiocalderoni.eu</a:t>
            </a:r>
            <a:endParaRPr lang="it-IT" dirty="0" smtClean="0"/>
          </a:p>
          <a:p>
            <a:pPr marL="0" lvl="0" indent="0" algn="ctr">
              <a:buNone/>
            </a:pPr>
            <a:r>
              <a:rPr lang="it-IT" dirty="0" smtClean="0">
                <a:hlinkClick r:id="rId4"/>
              </a:rPr>
              <a:t>calderoni@notaiocalderoni.eu</a:t>
            </a:r>
            <a:endParaRPr lang="it-IT" dirty="0" smtClean="0"/>
          </a:p>
          <a:p>
            <a:pPr marL="0" lvl="0" indent="0" algn="ctr">
              <a:buNone/>
            </a:pPr>
            <a:r>
              <a:rPr lang="it-IT" sz="1800" dirty="0" smtClean="0"/>
              <a:t>Pisa – Via Cattaneo, 3</a:t>
            </a:r>
          </a:p>
          <a:p>
            <a:pPr marL="0" lvl="0" indent="0" algn="ctr">
              <a:buNone/>
            </a:pPr>
            <a:r>
              <a:rPr lang="it-IT" sz="1800" dirty="0" smtClean="0"/>
              <a:t>050-43100 </a:t>
            </a:r>
            <a:endParaRPr lang="it-IT" sz="1800" dirty="0"/>
          </a:p>
        </p:txBody>
      </p:sp>
    </p:spTree>
  </p:cSld>
  <p:clrMapOvr>
    <a:masterClrMapping/>
  </p:clrMapOvr>
  <p:transition spd="med">
    <p:wipe/>
  </p:transition>
</p:sld>
</file>

<file path=ppt/slides/slide3.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096128" y="574479"/>
            <a:ext cx="8607425" cy="575591"/>
          </a:xfrm>
        </p:spPr>
        <p:txBody>
          <a:bodyPr>
            <a:normAutofit fontScale="90000"/>
          </a:bodyPr>
          <a:lstStyle/>
          <a:p>
            <a:pPr lvl="0"/>
            <a:r>
              <a:rPr lang="it-IT" sz="2000" dirty="0" smtClean="0"/>
              <a:t>Vendita </a:t>
            </a:r>
            <a:r>
              <a:rPr lang="it-IT" sz="2000" dirty="0"/>
              <a:t>forzata </a:t>
            </a:r>
            <a:r>
              <a:rPr lang="it-IT" sz="2000" dirty="0" smtClean="0"/>
              <a:t>tra libro IV e VI del </a:t>
            </a:r>
            <a:r>
              <a:rPr lang="it-IT" sz="2000" dirty="0"/>
              <a:t>codice </a:t>
            </a:r>
            <a:r>
              <a:rPr lang="it-IT" sz="2000" dirty="0" smtClean="0"/>
              <a:t>civile e T.U. Imposta di Registro</a:t>
            </a:r>
            <a:endParaRPr lang="it-IT" sz="2000" dirty="0"/>
          </a:p>
        </p:txBody>
      </p:sp>
      <p:sp>
        <p:nvSpPr>
          <p:cNvPr id="3" name="Segnaposto testo 2"/>
          <p:cNvSpPr txBox="1">
            <a:spLocks noGrp="1"/>
          </p:cNvSpPr>
          <p:nvPr>
            <p:ph type="body" idx="4294967295"/>
          </p:nvPr>
        </p:nvSpPr>
        <p:spPr>
          <a:xfrm>
            <a:off x="962565" y="1569089"/>
            <a:ext cx="8609012" cy="5470525"/>
          </a:xfrm>
        </p:spPr>
        <p:txBody>
          <a:bodyPr>
            <a:normAutofit fontScale="92500" lnSpcReduction="10000"/>
          </a:bodyPr>
          <a:lstStyle/>
          <a:p>
            <a:pPr lvl="0" algn="just"/>
            <a:endParaRPr lang="it-IT" sz="1800" dirty="0" smtClean="0">
              <a:solidFill>
                <a:srgbClr val="1C1C1C"/>
              </a:solidFill>
            </a:endParaRPr>
          </a:p>
          <a:p>
            <a:pPr algn="just"/>
            <a:r>
              <a:rPr lang="it-IT" sz="1800" dirty="0">
                <a:solidFill>
                  <a:schemeClr val="accent1">
                    <a:lumMod val="50000"/>
                  </a:schemeClr>
                </a:solidFill>
                <a:latin typeface="Arial" panose="020B0604020202020204" pitchFamily="34" charset="0"/>
                <a:cs typeface="Arial" panose="020B0604020202020204" pitchFamily="34" charset="0"/>
              </a:rPr>
              <a:t>Art. 1470 c.c.: </a:t>
            </a:r>
            <a:r>
              <a:rPr lang="it-IT" sz="1800" i="1" dirty="0">
                <a:solidFill>
                  <a:schemeClr val="accent1">
                    <a:lumMod val="50000"/>
                  </a:schemeClr>
                </a:solidFill>
                <a:latin typeface="Arial" panose="020B0604020202020204" pitchFamily="34" charset="0"/>
                <a:cs typeface="Arial" panose="020B0604020202020204" pitchFamily="34" charset="0"/>
              </a:rPr>
              <a:t>la vendita è il contratto che ha per oggetto il trasferimento della proprietà di una cosa o il trasferimento di un altro diritto verso il corrispettivo di un terzo.</a:t>
            </a:r>
          </a:p>
          <a:p>
            <a:pPr lvl="0" algn="just"/>
            <a:endParaRPr lang="it-IT" sz="1800" dirty="0">
              <a:solidFill>
                <a:schemeClr val="accent1">
                  <a:lumMod val="50000"/>
                </a:schemeClr>
              </a:solidFill>
              <a:latin typeface="Arial" panose="020B0604020202020204" pitchFamily="34" charset="0"/>
              <a:cs typeface="Arial" panose="020B0604020202020204" pitchFamily="34" charset="0"/>
            </a:endParaRPr>
          </a:p>
          <a:p>
            <a:pPr lvl="0" algn="just"/>
            <a:r>
              <a:rPr lang="it-IT" sz="1800" dirty="0" smtClean="0">
                <a:solidFill>
                  <a:schemeClr val="accent1">
                    <a:lumMod val="50000"/>
                  </a:schemeClr>
                </a:solidFill>
                <a:latin typeface="Arial" panose="020B0604020202020204" pitchFamily="34" charset="0"/>
                <a:cs typeface="Arial" panose="020B0604020202020204" pitchFamily="34" charset="0"/>
              </a:rPr>
              <a:t>Art</a:t>
            </a:r>
            <a:r>
              <a:rPr lang="it-IT" sz="1800" dirty="0">
                <a:solidFill>
                  <a:schemeClr val="accent1">
                    <a:lumMod val="50000"/>
                  </a:schemeClr>
                </a:solidFill>
                <a:latin typeface="Arial" panose="020B0604020202020204" pitchFamily="34" charset="0"/>
                <a:cs typeface="Arial" panose="020B0604020202020204" pitchFamily="34" charset="0"/>
              </a:rPr>
              <a:t>. 2919 c.c.: </a:t>
            </a:r>
            <a:r>
              <a:rPr lang="it-IT" sz="1800" i="1" dirty="0">
                <a:solidFill>
                  <a:schemeClr val="accent1">
                    <a:lumMod val="50000"/>
                  </a:schemeClr>
                </a:solidFill>
                <a:latin typeface="Arial" panose="020B0604020202020204" pitchFamily="34" charset="0"/>
                <a:cs typeface="Arial" panose="020B0604020202020204" pitchFamily="34" charset="0"/>
              </a:rPr>
              <a:t>la vendita forzata trasferisce all'acquirente i diritti che sulla cosa spettavano a colui che ha subito </a:t>
            </a:r>
            <a:r>
              <a:rPr lang="it-IT" sz="1800" i="1" dirty="0" smtClean="0">
                <a:solidFill>
                  <a:schemeClr val="accent1">
                    <a:lumMod val="50000"/>
                  </a:schemeClr>
                </a:solidFill>
                <a:latin typeface="Arial" panose="020B0604020202020204" pitchFamily="34" charset="0"/>
                <a:cs typeface="Arial" panose="020B0604020202020204" pitchFamily="34" charset="0"/>
              </a:rPr>
              <a:t>l'espropriazione, salvi gli effetti del possesso di buona fede. </a:t>
            </a:r>
            <a:r>
              <a:rPr lang="it-IT" sz="1800" i="1" dirty="0">
                <a:solidFill>
                  <a:schemeClr val="accent1">
                    <a:lumMod val="50000"/>
                  </a:schemeClr>
                </a:solidFill>
                <a:latin typeface="Arial" panose="020B0604020202020204" pitchFamily="34" charset="0"/>
                <a:cs typeface="Arial" panose="020B0604020202020204" pitchFamily="34" charset="0"/>
              </a:rPr>
              <a:t>Non sono però opponibili all'acquirente diritti acquistati da terzi sulla cosa, se i diritti stessi non hanno effetto in pregiudizio del creditore pignorante e dei creditori intervenuti </a:t>
            </a:r>
            <a:r>
              <a:rPr lang="it-IT" sz="1800" i="1" dirty="0" smtClean="0">
                <a:solidFill>
                  <a:schemeClr val="accent1">
                    <a:lumMod val="50000"/>
                  </a:schemeClr>
                </a:solidFill>
                <a:latin typeface="Arial" panose="020B0604020202020204" pitchFamily="34" charset="0"/>
                <a:cs typeface="Arial" panose="020B0604020202020204" pitchFamily="34" charset="0"/>
              </a:rPr>
              <a:t>nell'esecuzione</a:t>
            </a:r>
            <a:r>
              <a:rPr lang="it-IT" sz="1800" dirty="0" smtClean="0">
                <a:solidFill>
                  <a:schemeClr val="accent1">
                    <a:lumMod val="50000"/>
                  </a:schemeClr>
                </a:solidFill>
                <a:latin typeface="Arial" panose="020B0604020202020204" pitchFamily="34" charset="0"/>
                <a:cs typeface="Arial" panose="020B0604020202020204" pitchFamily="34" charset="0"/>
              </a:rPr>
              <a:t>.</a:t>
            </a:r>
          </a:p>
          <a:p>
            <a:pPr lvl="0" algn="just"/>
            <a:endParaRPr lang="it-IT" sz="1800" dirty="0">
              <a:solidFill>
                <a:schemeClr val="accent1">
                  <a:lumMod val="50000"/>
                </a:schemeClr>
              </a:solidFill>
              <a:latin typeface="Arial" panose="020B0604020202020204" pitchFamily="34" charset="0"/>
              <a:cs typeface="Arial" panose="020B0604020202020204" pitchFamily="34" charset="0"/>
            </a:endParaRPr>
          </a:p>
          <a:p>
            <a:pPr lvl="0" algn="just"/>
            <a:r>
              <a:rPr lang="it-IT" sz="1800" dirty="0" smtClean="0">
                <a:solidFill>
                  <a:schemeClr val="accent1">
                    <a:lumMod val="50000"/>
                  </a:schemeClr>
                </a:solidFill>
                <a:latin typeface="Arial" panose="020B0604020202020204" pitchFamily="34" charset="0"/>
                <a:cs typeface="Arial" panose="020B0604020202020204" pitchFamily="34" charset="0"/>
              </a:rPr>
              <a:t>Art. 8 tariffa parte </a:t>
            </a:r>
            <a:r>
              <a:rPr lang="it-IT" sz="1800" i="1" dirty="0" smtClean="0">
                <a:solidFill>
                  <a:schemeClr val="accent1">
                    <a:lumMod val="50000"/>
                  </a:schemeClr>
                </a:solidFill>
                <a:latin typeface="Arial" panose="020B0604020202020204" pitchFamily="34" charset="0"/>
                <a:cs typeface="Arial" panose="020B0604020202020204" pitchFamily="34" charset="0"/>
              </a:rPr>
              <a:t>prima: atti dell’autorità giudiziaria ordinaria e speciale in materia di controversie civili che definiscono, anche parzialmente, il giudizio, compresi i decreti ingiuntivi esecutivi, i provvedimenti di aggiudicazione e quelli di assegnazione (…): a) recanti trasferimento o costituzione di diritti reali su beni immobili (…): le stesse imposte stabilite per i corrispondenti atti. </a:t>
            </a:r>
            <a:r>
              <a:rPr lang="it-IT" sz="1800" dirty="0" smtClean="0">
                <a:solidFill>
                  <a:schemeClr val="accent1">
                    <a:lumMod val="50000"/>
                  </a:schemeClr>
                </a:solidFill>
                <a:latin typeface="Arial" panose="020B0604020202020204" pitchFamily="34" charset="0"/>
                <a:cs typeface="Arial" panose="020B0604020202020204" pitchFamily="34" charset="0"/>
              </a:rPr>
              <a:t>(v. art. 1 tariffa parte prima) </a:t>
            </a:r>
          </a:p>
          <a:p>
            <a:pPr marL="0" lvl="0" indent="0" algn="just">
              <a:buNone/>
            </a:pPr>
            <a:r>
              <a:rPr lang="it-IT" sz="1800" dirty="0" err="1" smtClean="0">
                <a:solidFill>
                  <a:schemeClr val="accent1">
                    <a:lumMod val="50000"/>
                  </a:schemeClr>
                </a:solidFill>
                <a:latin typeface="Arial" panose="020B0604020202020204" pitchFamily="34" charset="0"/>
                <a:cs typeface="Arial" panose="020B0604020202020204" pitchFamily="34" charset="0"/>
              </a:rPr>
              <a:t>Civilisticamente</a:t>
            </a:r>
            <a:r>
              <a:rPr lang="it-IT" sz="1800" dirty="0" smtClean="0">
                <a:solidFill>
                  <a:schemeClr val="accent1">
                    <a:lumMod val="50000"/>
                  </a:schemeClr>
                </a:solidFill>
                <a:latin typeface="Arial" panose="020B0604020202020204" pitchFamily="34" charset="0"/>
                <a:cs typeface="Arial" panose="020B0604020202020204" pitchFamily="34" charset="0"/>
              </a:rPr>
              <a:t> si parla di «vendita» e fiscalmente vi è un rinvio alle norme in tema di atti di trasferimento volontario.</a:t>
            </a:r>
          </a:p>
          <a:p>
            <a:pPr lvl="0" algn="just"/>
            <a:endParaRPr lang="it-IT" sz="1800" dirty="0">
              <a:solidFill>
                <a:srgbClr val="1C1C1C"/>
              </a:solidFill>
            </a:endParaRPr>
          </a:p>
          <a:p>
            <a:pPr lvl="0" algn="just"/>
            <a:endParaRPr lang="it-IT" sz="1800" dirty="0" smtClean="0">
              <a:solidFill>
                <a:srgbClr val="1C1C1C"/>
              </a:solidFill>
            </a:endParaRPr>
          </a:p>
          <a:p>
            <a:pPr lvl="0" algn="just"/>
            <a:endParaRPr lang="it-IT" sz="1800" dirty="0">
              <a:solidFill>
                <a:srgbClr val="1C1C1C"/>
              </a:solidFill>
            </a:endParaRPr>
          </a:p>
          <a:p>
            <a:pPr lvl="0" algn="just"/>
            <a:endParaRPr lang="it-IT" sz="1800" dirty="0">
              <a:solidFill>
                <a:srgbClr val="1C1C1C"/>
              </a:solidFill>
            </a:endParaRPr>
          </a:p>
          <a:p>
            <a:pPr lvl="0" algn="just">
              <a:buClr>
                <a:srgbClr val="FF9966"/>
              </a:buClr>
              <a:buSzPct val="75000"/>
              <a:buFont typeface="StarSymbol"/>
              <a:buChar char="➲"/>
            </a:pPr>
            <a:endParaRPr lang="it-IT" sz="1800" dirty="0">
              <a:solidFill>
                <a:srgbClr val="1C1C1C"/>
              </a:solidFill>
            </a:endParaRPr>
          </a:p>
          <a:p>
            <a:pPr lvl="0" algn="just">
              <a:buClr>
                <a:srgbClr val="FF9966"/>
              </a:buClr>
              <a:buSzPct val="75000"/>
              <a:buFont typeface="StarSymbol"/>
              <a:buChar char="➲"/>
            </a:pPr>
            <a:endParaRPr lang="it-IT" sz="1800" dirty="0">
              <a:solidFill>
                <a:srgbClr val="1C1C1C"/>
              </a:solidFill>
            </a:endParaRPr>
          </a:p>
          <a:p>
            <a:pPr lvl="0" algn="just">
              <a:buClr>
                <a:srgbClr val="FF9966"/>
              </a:buClr>
              <a:buSzPct val="75000"/>
              <a:buFont typeface="StarSymbol"/>
              <a:buChar char="➲"/>
            </a:pPr>
            <a:endParaRPr lang="it-IT" sz="1800" dirty="0">
              <a:solidFill>
                <a:srgbClr val="1C1C1C"/>
              </a:solidFill>
            </a:endParaRPr>
          </a:p>
          <a:p>
            <a:pPr lvl="0" algn="just">
              <a:buClr>
                <a:srgbClr val="FF9966"/>
              </a:buClr>
              <a:buSzPct val="75000"/>
              <a:buFont typeface="StarSymbol"/>
              <a:buChar char="➲"/>
            </a:pPr>
            <a:endParaRPr lang="it-IT" sz="2000" dirty="0">
              <a:solidFill>
                <a:srgbClr val="1C1C1C"/>
              </a:solidFill>
            </a:endParaRPr>
          </a:p>
        </p:txBody>
      </p:sp>
    </p:spTree>
  </p:cSld>
  <p:clrMapOvr>
    <a:masterClrMapping/>
  </p:clrMapOvr>
  <p:transition spd="med">
    <p:wipe/>
  </p:transition>
</p:sld>
</file>

<file path=ppt/slides/slide4.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fontScale="90000"/>
          </a:bodyPr>
          <a:lstStyle/>
          <a:p>
            <a:pPr lvl="0"/>
            <a:r>
              <a:rPr lang="it-IT" sz="2400" dirty="0" smtClean="0"/>
              <a:t>Gli articoli 2659 n. 4 e 2826 del codice civile in rapporto con l’art. 29, comma 1 bis, della legge 52/1985: il Catasto tra diritto tributario e diritto civile</a:t>
            </a:r>
            <a:endParaRPr lang="it-IT" sz="2400" dirty="0"/>
          </a:p>
        </p:txBody>
      </p:sp>
      <p:sp>
        <p:nvSpPr>
          <p:cNvPr id="3" name="Segnaposto testo 2"/>
          <p:cNvSpPr txBox="1">
            <a:spLocks noGrp="1"/>
          </p:cNvSpPr>
          <p:nvPr>
            <p:ph type="body" idx="4294967295"/>
          </p:nvPr>
        </p:nvSpPr>
        <p:spPr>
          <a:xfrm>
            <a:off x="678730" y="1951021"/>
            <a:ext cx="9232213" cy="4845050"/>
          </a:xfrm>
        </p:spPr>
        <p:txBody>
          <a:bodyPr>
            <a:normAutofit fontScale="92500" lnSpcReduction="10000"/>
          </a:bodyPr>
          <a:lstStyle/>
          <a:p>
            <a:pPr marL="0" lvl="0" indent="0" algn="just">
              <a:buNone/>
            </a:pPr>
            <a:r>
              <a:rPr lang="it-IT" sz="2000" dirty="0" smtClean="0">
                <a:solidFill>
                  <a:srgbClr val="0070C0"/>
                </a:solidFill>
                <a:latin typeface="Arial" pitchFamily="34"/>
              </a:rPr>
              <a:t>Ogni atto traslativo di diritti reali immobiliari è soggetto a trascrizione nei Registri Immobiliari (art. 2643 n. 1 c.c.: per i decreti di trasferimento v. n. 14 ed art. 2645 c.c.)) e dunque occorre redigere (ormai in via informatica: </a:t>
            </a:r>
            <a:r>
              <a:rPr lang="it-IT" sz="2000" b="1" dirty="0" smtClean="0">
                <a:solidFill>
                  <a:srgbClr val="0070C0"/>
                </a:solidFill>
                <a:latin typeface="Arial" pitchFamily="34"/>
              </a:rPr>
              <a:t>modello unico informatico</a:t>
            </a:r>
            <a:r>
              <a:rPr lang="it-IT" sz="2000" dirty="0" smtClean="0">
                <a:solidFill>
                  <a:srgbClr val="0070C0"/>
                </a:solidFill>
                <a:latin typeface="Arial" pitchFamily="34"/>
              </a:rPr>
              <a:t>) la nota prevista dall’art. 2659 c.c. che, per ciò che concerne i beni immobili, rinvia «alle indicazioni richieste dall’art. 2826 c.c.»</a:t>
            </a:r>
          </a:p>
          <a:p>
            <a:pPr marL="0" lvl="0" indent="0" algn="just">
              <a:buNone/>
            </a:pPr>
            <a:r>
              <a:rPr lang="it-IT" sz="2000" dirty="0" smtClean="0">
                <a:solidFill>
                  <a:srgbClr val="0070C0"/>
                </a:solidFill>
                <a:latin typeface="Arial" pitchFamily="34"/>
              </a:rPr>
              <a:t>2826 c.c.: «l’immobile deve essere specificatamente designato con l’indicazione della sua natura, del comune in cui si trova, nonché dei dati di identificazione catastale»</a:t>
            </a:r>
          </a:p>
          <a:p>
            <a:pPr marL="0" lvl="0" indent="0" algn="just">
              <a:buNone/>
            </a:pPr>
            <a:r>
              <a:rPr lang="it-IT" sz="2000" dirty="0" smtClean="0">
                <a:solidFill>
                  <a:srgbClr val="0070C0"/>
                </a:solidFill>
                <a:latin typeface="Arial" pitchFamily="34"/>
              </a:rPr>
              <a:t>Norme modificate a seguito della legge 27 febbraio 1985 n. 52, in tema di informatizzazione delle Conservatorie dei RR.II.</a:t>
            </a:r>
          </a:p>
          <a:p>
            <a:pPr marL="0" lvl="0" indent="0" algn="just">
              <a:buNone/>
            </a:pPr>
            <a:r>
              <a:rPr lang="it-IT" sz="2000" dirty="0" smtClean="0">
                <a:solidFill>
                  <a:srgbClr val="0070C0"/>
                </a:solidFill>
                <a:latin typeface="Arial" pitchFamily="34"/>
              </a:rPr>
              <a:t>Il nuovo comma 1 bis dell’art. 29 della detta legge, introdotto da un </a:t>
            </a:r>
            <a:r>
              <a:rPr lang="it-IT" sz="2000" dirty="0" err="1" smtClean="0">
                <a:solidFill>
                  <a:srgbClr val="0070C0"/>
                </a:solidFill>
                <a:latin typeface="Arial" pitchFamily="34"/>
              </a:rPr>
              <a:t>d.l.</a:t>
            </a:r>
            <a:r>
              <a:rPr lang="it-IT" sz="2000" dirty="0" smtClean="0">
                <a:solidFill>
                  <a:srgbClr val="0070C0"/>
                </a:solidFill>
                <a:latin typeface="Arial" pitchFamily="34"/>
              </a:rPr>
              <a:t> del 2010 assegna una importanza notevolmente superiore alla c.d. conformità oggettiva e soggettiva catastale. La norma non trova diretta applicazione ai d.d.t., ma rileva a livello sistematico circa l’importanza civilistica dei dati catastali</a:t>
            </a:r>
            <a:endParaRPr lang="it-IT" sz="2000" dirty="0">
              <a:solidFill>
                <a:srgbClr val="0070C0"/>
              </a:solidFill>
              <a:latin typeface="Arial" pitchFamily="34"/>
            </a:endParaRPr>
          </a:p>
          <a:p>
            <a:pPr marL="0" lvl="0" indent="0" algn="just">
              <a:buNone/>
            </a:pPr>
            <a:endParaRPr lang="it-IT" sz="2000" dirty="0">
              <a:solidFill>
                <a:srgbClr val="333366"/>
              </a:solidFill>
              <a:latin typeface="Arial" pitchFamily="34"/>
            </a:endParaRPr>
          </a:p>
        </p:txBody>
      </p:sp>
    </p:spTree>
  </p:cSld>
  <p:clrMapOvr>
    <a:masterClrMapping/>
  </p:clrMapOvr>
  <p:transition spd="med">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a:bodyPr>
          <a:lstStyle/>
          <a:p>
            <a:pPr lvl="0"/>
            <a:r>
              <a:rPr lang="it-IT" sz="2800" dirty="0" smtClean="0"/>
              <a:t>Il canto delle sirene: il fantastico mondo catastale</a:t>
            </a:r>
            <a:endParaRPr lang="it-IT" sz="2800" dirty="0"/>
          </a:p>
        </p:txBody>
      </p:sp>
      <p:sp>
        <p:nvSpPr>
          <p:cNvPr id="3" name="Segnaposto testo 2"/>
          <p:cNvSpPr txBox="1">
            <a:spLocks noGrp="1"/>
          </p:cNvSpPr>
          <p:nvPr>
            <p:ph type="body" idx="4294967295"/>
          </p:nvPr>
        </p:nvSpPr>
        <p:spPr>
          <a:xfrm>
            <a:off x="964152" y="2252678"/>
            <a:ext cx="8607425" cy="4845050"/>
          </a:xfrm>
        </p:spPr>
        <p:txBody>
          <a:bodyPr>
            <a:normAutofit/>
          </a:bodyPr>
          <a:lstStyle/>
          <a:p>
            <a:pPr marL="0" lvl="0" indent="0" algn="just">
              <a:buClr>
                <a:srgbClr val="FF9966"/>
              </a:buClr>
              <a:buSzPct val="75000"/>
              <a:buNone/>
            </a:pPr>
            <a:r>
              <a:rPr lang="it-IT" sz="2000" dirty="0" smtClean="0">
                <a:solidFill>
                  <a:srgbClr val="0070C0"/>
                </a:solidFill>
                <a:latin typeface="Arial" pitchFamily="34"/>
              </a:rPr>
              <a:t>Catasti storici regionali; il Catasto del 1939/40: solo fabbricati; il Nuovo Catasto Terreni; il Nuovo Catasto edilizio urbano (N.C.E.U.); il Catasto Fabbricati</a:t>
            </a:r>
            <a:r>
              <a:rPr lang="it-IT" sz="2000" dirty="0">
                <a:solidFill>
                  <a:srgbClr val="0070C0"/>
                </a:solidFill>
                <a:latin typeface="Arial" pitchFamily="34"/>
              </a:rPr>
              <a:t> </a:t>
            </a:r>
            <a:r>
              <a:rPr lang="it-IT" sz="2000" dirty="0" smtClean="0">
                <a:solidFill>
                  <a:srgbClr val="0070C0"/>
                </a:solidFill>
                <a:latin typeface="Arial" pitchFamily="34"/>
              </a:rPr>
              <a:t>e il Catasto Terreni attuali</a:t>
            </a:r>
          </a:p>
          <a:p>
            <a:pPr marL="0" lvl="0" indent="0" algn="just">
              <a:buClr>
                <a:srgbClr val="FF9966"/>
              </a:buClr>
              <a:buSzPct val="75000"/>
              <a:buNone/>
            </a:pPr>
            <a:r>
              <a:rPr lang="it-IT" sz="2000" dirty="0" smtClean="0">
                <a:solidFill>
                  <a:srgbClr val="0070C0"/>
                </a:solidFill>
                <a:latin typeface="Arial" pitchFamily="34"/>
              </a:rPr>
              <a:t>Territorio nazionale (attenzione diverso regime per i territori soggetti al sistema tavolare con particolare rilevanza al dato catastale) diviso in Comuni, fogli e particelle (o mappali).</a:t>
            </a:r>
          </a:p>
          <a:p>
            <a:pPr marL="0" lvl="0" indent="0" algn="just">
              <a:buClr>
                <a:srgbClr val="FF9966"/>
              </a:buClr>
              <a:buSzPct val="75000"/>
              <a:buNone/>
            </a:pPr>
            <a:r>
              <a:rPr lang="it-IT" sz="2000" dirty="0" smtClean="0">
                <a:solidFill>
                  <a:srgbClr val="0070C0"/>
                </a:solidFill>
                <a:latin typeface="Arial" pitchFamily="34"/>
              </a:rPr>
              <a:t>Nel C.F. le particelle sono a loro volta suddivise in subalterni</a:t>
            </a:r>
          </a:p>
          <a:p>
            <a:pPr marL="0" lvl="0" indent="0" algn="just">
              <a:buClr>
                <a:srgbClr val="FF9966"/>
              </a:buClr>
              <a:buSzPct val="75000"/>
              <a:buNone/>
            </a:pPr>
            <a:r>
              <a:rPr lang="it-IT" sz="2000" dirty="0" smtClean="0">
                <a:solidFill>
                  <a:srgbClr val="0070C0"/>
                </a:solidFill>
                <a:latin typeface="Arial" pitchFamily="34"/>
              </a:rPr>
              <a:t>Mappe, elaborati planimetrici e planimetrie</a:t>
            </a:r>
          </a:p>
          <a:p>
            <a:pPr marL="0" lvl="0" indent="0" algn="just">
              <a:buClr>
                <a:srgbClr val="FF9966"/>
              </a:buClr>
              <a:buSzPct val="75000"/>
              <a:buNone/>
            </a:pPr>
            <a:r>
              <a:rPr lang="it-IT" sz="2000" dirty="0" smtClean="0">
                <a:solidFill>
                  <a:srgbClr val="0070C0"/>
                </a:solidFill>
                <a:latin typeface="Arial" pitchFamily="34"/>
              </a:rPr>
              <a:t>I numeri particellari di C.F. e C.T. non sempre corrispondono: l’ente urbano è una particella a C.T. passata a Catasto Fabbricati. </a:t>
            </a:r>
          </a:p>
          <a:p>
            <a:pPr marL="0" lvl="0" indent="0" algn="just">
              <a:buClr>
                <a:srgbClr val="FF9966"/>
              </a:buClr>
              <a:buSzPct val="75000"/>
              <a:buNone/>
            </a:pPr>
            <a:r>
              <a:rPr lang="it-IT" sz="2000" dirty="0" smtClean="0">
                <a:solidFill>
                  <a:srgbClr val="0070C0"/>
                </a:solidFill>
                <a:latin typeface="Arial" pitchFamily="34"/>
              </a:rPr>
              <a:t>Attenzione agli enti urbani, non intestati, e ai fabbricati rurali</a:t>
            </a:r>
          </a:p>
          <a:p>
            <a:pPr marL="0" lvl="0" indent="0" algn="just">
              <a:buClr>
                <a:srgbClr val="FF9966"/>
              </a:buClr>
              <a:buSzPct val="75000"/>
              <a:buNone/>
            </a:pPr>
            <a:r>
              <a:rPr lang="it-IT" sz="2000" dirty="0" smtClean="0">
                <a:solidFill>
                  <a:srgbClr val="0070C0"/>
                </a:solidFill>
                <a:latin typeface="Arial" pitchFamily="34"/>
              </a:rPr>
              <a:t>Le categorie catastali: A, B, C, D, E, F</a:t>
            </a:r>
          </a:p>
        </p:txBody>
      </p:sp>
    </p:spTree>
    <p:extLst>
      <p:ext uri="{BB962C8B-B14F-4D97-AF65-F5344CB8AC3E}">
        <p14:creationId xmlns:p14="http://schemas.microsoft.com/office/powerpoint/2010/main" val="310018377"/>
      </p:ext>
    </p:extLst>
  </p:cSld>
  <p:clrMapOvr>
    <a:masterClrMapping/>
  </p:clrMapOvr>
  <p:transition spd="med">
    <p:wipe/>
  </p:transition>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388359" y="479425"/>
            <a:ext cx="8607425" cy="1262063"/>
          </a:xfrm>
        </p:spPr>
        <p:txBody>
          <a:bodyPr>
            <a:normAutofit/>
          </a:bodyPr>
          <a:lstStyle/>
          <a:p>
            <a:pPr lvl="0"/>
            <a:r>
              <a:rPr lang="it-IT" sz="2000" dirty="0" smtClean="0"/>
              <a:t>il </a:t>
            </a:r>
            <a:r>
              <a:rPr lang="it-IT" sz="2000" dirty="0"/>
              <a:t>decreto di </a:t>
            </a:r>
            <a:r>
              <a:rPr lang="it-IT" sz="2000" dirty="0" smtClean="0"/>
              <a:t>trasferimento: gli </a:t>
            </a:r>
            <a:r>
              <a:rPr lang="it-IT" sz="2000" dirty="0"/>
              <a:t>adempimenti </a:t>
            </a:r>
            <a:r>
              <a:rPr lang="it-IT" sz="2000" dirty="0" smtClean="0"/>
              <a:t>presso l’agenzia delle entrate connessi </a:t>
            </a:r>
            <a:r>
              <a:rPr lang="it-IT" sz="2000" dirty="0"/>
              <a:t>ad un atto di trasferimento: registrazione, trascrizione, </a:t>
            </a:r>
            <a:r>
              <a:rPr lang="it-IT" sz="2000" dirty="0" smtClean="0"/>
              <a:t>voltura</a:t>
            </a:r>
            <a:endParaRPr lang="it-IT" sz="2000" dirty="0"/>
          </a:p>
        </p:txBody>
      </p:sp>
      <p:sp>
        <p:nvSpPr>
          <p:cNvPr id="3" name="Segnaposto testo 2"/>
          <p:cNvSpPr txBox="1">
            <a:spLocks noGrp="1"/>
          </p:cNvSpPr>
          <p:nvPr>
            <p:ph type="body" idx="4294967295"/>
          </p:nvPr>
        </p:nvSpPr>
        <p:spPr>
          <a:xfrm>
            <a:off x="753539" y="1741488"/>
            <a:ext cx="9072562" cy="4987925"/>
          </a:xfrm>
        </p:spPr>
        <p:txBody>
          <a:bodyPr>
            <a:normAutofit fontScale="92500" lnSpcReduction="10000"/>
          </a:bodyPr>
          <a:lstStyle/>
          <a:p>
            <a:pPr lvl="0" algn="just"/>
            <a:r>
              <a:rPr lang="it-IT" sz="2200" dirty="0" smtClean="0">
                <a:solidFill>
                  <a:srgbClr val="0070C0"/>
                </a:solidFill>
                <a:latin typeface="Arial" panose="020B0604020202020204" pitchFamily="34" charset="0"/>
                <a:cs typeface="Arial" panose="020B0604020202020204" pitchFamily="34" charset="0"/>
              </a:rPr>
              <a:t>Per tentare di comprendere le imposte bisogna pensare a quali sono gli «adempimenti» a cui è sottoposto il decreto di trasferimento:  prima c’erano distinti dipartimenti  e uffici, poi sono state istituite l’Agenzia delle Entrate e l’Agenzia del Territorio, ora è tutto fuso nell’Agenzia delle Entrate</a:t>
            </a:r>
          </a:p>
          <a:p>
            <a:pPr lvl="0" algn="just"/>
            <a:r>
              <a:rPr lang="it-IT" sz="2200" dirty="0" smtClean="0">
                <a:solidFill>
                  <a:srgbClr val="0070C0"/>
                </a:solidFill>
                <a:latin typeface="Arial" panose="020B0604020202020204" pitchFamily="34" charset="0"/>
                <a:cs typeface="Arial" panose="020B0604020202020204" pitchFamily="34" charset="0"/>
              </a:rPr>
              <a:t>Primo adempimento: la registrazione presso l’ex-Ufficio del Registro, con il versamento delle imposte connesse al trasferimento</a:t>
            </a:r>
          </a:p>
          <a:p>
            <a:pPr lvl="0" algn="just"/>
            <a:r>
              <a:rPr lang="it-IT" sz="2200" dirty="0" smtClean="0">
                <a:solidFill>
                  <a:srgbClr val="0070C0"/>
                </a:solidFill>
                <a:latin typeface="Arial" panose="020B0604020202020204" pitchFamily="34" charset="0"/>
                <a:cs typeface="Arial" panose="020B0604020202020204" pitchFamily="34" charset="0"/>
              </a:rPr>
              <a:t>Secondo adempimento: la trascrizione presso la Conservatoria dei RR.II. (o servizio di pubblicità immobiliare) - terzo adempimento: la voltura catastale.</a:t>
            </a:r>
          </a:p>
          <a:p>
            <a:pPr lvl="0" algn="just"/>
            <a:r>
              <a:rPr lang="it-IT" sz="2200" dirty="0" smtClean="0">
                <a:solidFill>
                  <a:srgbClr val="0070C0"/>
                </a:solidFill>
                <a:latin typeface="Arial" panose="020B0604020202020204" pitchFamily="34" charset="0"/>
                <a:cs typeface="Arial" panose="020B0604020202020204" pitchFamily="34" charset="0"/>
              </a:rPr>
              <a:t>La registrazione non avviene in modo informatico,  anche se avviene a distanza, a seconda delle differenti prassi, mentre trascrizione e voltura avvengono una dopo l’altra con un unico file (cartella) informatica col programma </a:t>
            </a:r>
            <a:r>
              <a:rPr lang="it-IT" sz="2200" dirty="0" err="1" smtClean="0">
                <a:solidFill>
                  <a:srgbClr val="0070C0"/>
                </a:solidFill>
                <a:latin typeface="Arial" panose="020B0604020202020204" pitchFamily="34" charset="0"/>
                <a:cs typeface="Arial" panose="020B0604020202020204" pitchFamily="34" charset="0"/>
              </a:rPr>
              <a:t>Unimod</a:t>
            </a:r>
            <a:endParaRPr lang="it-IT" sz="2200" dirty="0" smtClean="0">
              <a:solidFill>
                <a:srgbClr val="0070C0"/>
              </a:solidFill>
              <a:latin typeface="Arial" panose="020B0604020202020204" pitchFamily="34" charset="0"/>
              <a:cs typeface="Arial" panose="020B0604020202020204" pitchFamily="34" charset="0"/>
            </a:endParaRPr>
          </a:p>
          <a:p>
            <a:pPr lvl="0" algn="just"/>
            <a:r>
              <a:rPr lang="it-IT" sz="2200" dirty="0" smtClean="0">
                <a:solidFill>
                  <a:srgbClr val="0070C0"/>
                </a:solidFill>
                <a:latin typeface="Arial" panose="020B0604020202020204" pitchFamily="34" charset="0"/>
                <a:cs typeface="Arial" panose="020B0604020202020204" pitchFamily="34" charset="0"/>
              </a:rPr>
              <a:t>Vi sono poi gli adempimenti connessi all’ordine di purgazione: annotazioni di cancellazione</a:t>
            </a:r>
          </a:p>
          <a:p>
            <a:pPr lvl="0" algn="just"/>
            <a:endParaRPr lang="it-IT" sz="1600" dirty="0">
              <a:solidFill>
                <a:srgbClr val="333366"/>
              </a:solidFill>
            </a:endParaRPr>
          </a:p>
        </p:txBody>
      </p:sp>
    </p:spTree>
  </p:cSld>
  <p:clrMapOvr>
    <a:masterClrMapping/>
  </p:clrMapOvr>
  <p:transition spd="med">
    <p:wipe/>
  </p:transition>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502512" y="546198"/>
            <a:ext cx="8607425" cy="1262063"/>
          </a:xfrm>
        </p:spPr>
        <p:txBody>
          <a:bodyPr>
            <a:normAutofit/>
          </a:bodyPr>
          <a:lstStyle/>
          <a:p>
            <a:pPr lvl="0"/>
            <a:r>
              <a:rPr lang="it-IT" sz="2000" dirty="0" smtClean="0">
                <a:solidFill>
                  <a:srgbClr val="1C1C1C"/>
                </a:solidFill>
              </a:rPr>
              <a:t>Imposte e tasse: IMPOSTA DI REGISTRO, IMPOSTA IPOTECARIA, IMPOSTA CATASTALE, LE TASSE IPOTECARIE, L’IMPOSTA DI BOLLO</a:t>
            </a:r>
            <a:endParaRPr lang="it-IT" sz="2000" dirty="0">
              <a:solidFill>
                <a:srgbClr val="1C1C1C"/>
              </a:solidFill>
            </a:endParaRPr>
          </a:p>
        </p:txBody>
      </p:sp>
      <p:sp>
        <p:nvSpPr>
          <p:cNvPr id="3" name="Segnaposto testo 2"/>
          <p:cNvSpPr txBox="1">
            <a:spLocks noGrp="1"/>
          </p:cNvSpPr>
          <p:nvPr>
            <p:ph type="body" idx="4294967295"/>
          </p:nvPr>
        </p:nvSpPr>
        <p:spPr>
          <a:xfrm>
            <a:off x="877725" y="1633146"/>
            <a:ext cx="8609012" cy="4762500"/>
          </a:xfrm>
        </p:spPr>
        <p:txBody>
          <a:bodyPr>
            <a:normAutofit fontScale="92500" lnSpcReduction="20000"/>
          </a:bodyPr>
          <a:lstStyle/>
          <a:p>
            <a:pPr marL="0" lvl="0" indent="0" algn="just">
              <a:buNone/>
            </a:pPr>
            <a:r>
              <a:rPr lang="it-IT" sz="2200" dirty="0" smtClean="0">
                <a:solidFill>
                  <a:srgbClr val="0070C0"/>
                </a:solidFill>
                <a:latin typeface="Arial" panose="020B0604020202020204" pitchFamily="34" charset="0"/>
                <a:cs typeface="Arial" panose="020B0604020202020204" pitchFamily="34" charset="0"/>
              </a:rPr>
              <a:t>L’imposta di Registro è disciplinata dal </a:t>
            </a:r>
            <a:r>
              <a:rPr lang="it-IT" sz="2200" dirty="0" err="1" smtClean="0">
                <a:solidFill>
                  <a:srgbClr val="0070C0"/>
                </a:solidFill>
                <a:latin typeface="Arial" panose="020B0604020202020204" pitchFamily="34" charset="0"/>
                <a:cs typeface="Arial" panose="020B0604020202020204" pitchFamily="34" charset="0"/>
              </a:rPr>
              <a:t>d.p.r.</a:t>
            </a:r>
            <a:r>
              <a:rPr lang="it-IT" sz="2200" dirty="0" smtClean="0">
                <a:solidFill>
                  <a:srgbClr val="0070C0"/>
                </a:solidFill>
                <a:latin typeface="Arial" panose="020B0604020202020204" pitchFamily="34" charset="0"/>
                <a:cs typeface="Arial" panose="020B0604020202020204" pitchFamily="34" charset="0"/>
              </a:rPr>
              <a:t> 26 aprile 1986 n. 131 (T.U.I.R) e la sua disciplina traina anche quella delle imposte ipotecaria e catastale</a:t>
            </a:r>
          </a:p>
          <a:p>
            <a:pPr marL="0" lvl="0" indent="0" algn="just">
              <a:buNone/>
            </a:pPr>
            <a:r>
              <a:rPr lang="it-IT" sz="2200" dirty="0" smtClean="0">
                <a:solidFill>
                  <a:srgbClr val="0070C0"/>
                </a:solidFill>
                <a:latin typeface="Arial" panose="020B0604020202020204" pitchFamily="34" charset="0"/>
                <a:cs typeface="Arial" panose="020B0604020202020204" pitchFamily="34" charset="0"/>
              </a:rPr>
              <a:t>L’imposta di Registro tassa la ricchezza trasferita con l’atto e ovviamente non ha una disciplina semplice e unitaria né con riferimento alla base imponibile, né con riferimento alle aliquote</a:t>
            </a:r>
          </a:p>
          <a:p>
            <a:pPr marL="0" lvl="0" indent="0" algn="just">
              <a:buNone/>
            </a:pPr>
            <a:r>
              <a:rPr lang="it-IT" sz="2200" dirty="0" smtClean="0">
                <a:solidFill>
                  <a:srgbClr val="0070C0"/>
                </a:solidFill>
                <a:latin typeface="Arial" panose="020B0604020202020204" pitchFamily="34" charset="0"/>
                <a:cs typeface="Arial" panose="020B0604020202020204" pitchFamily="34" charset="0"/>
              </a:rPr>
              <a:t>L’imposta ipotecaria e quella catastale seguono la stessa logica e si applicano se c’è un trasferimento soggetto a trascrizione (ipotecaria) e voltura (catastale) </a:t>
            </a:r>
          </a:p>
          <a:p>
            <a:pPr marL="0" lvl="0" indent="0" algn="just">
              <a:buNone/>
            </a:pPr>
            <a:r>
              <a:rPr lang="it-IT" sz="2200" dirty="0" smtClean="0">
                <a:solidFill>
                  <a:srgbClr val="0070C0"/>
                </a:solidFill>
                <a:latin typeface="Arial" panose="020B0604020202020204" pitchFamily="34" charset="0"/>
                <a:cs typeface="Arial" panose="020B0604020202020204" pitchFamily="34" charset="0"/>
              </a:rPr>
              <a:t>Queste imposte sono usualmente proporzionali, ossia vanno in percentuale al valore del trasferimento</a:t>
            </a:r>
          </a:p>
          <a:p>
            <a:pPr marL="0" lvl="0" indent="0" algn="just">
              <a:buNone/>
            </a:pPr>
            <a:r>
              <a:rPr lang="it-IT" sz="2200" dirty="0" smtClean="0">
                <a:solidFill>
                  <a:srgbClr val="0070C0"/>
                </a:solidFill>
                <a:latin typeface="Arial" panose="020B0604020202020204" pitchFamily="34" charset="0"/>
                <a:cs typeface="Arial" panose="020B0604020202020204" pitchFamily="34" charset="0"/>
              </a:rPr>
              <a:t>Le tasse ipotecarie sono ulteriori costi connessi alla diretta esecuzione delle formalità di trascrizione e voltura: 35 euro per la trascrizione e 55 euro per la voltura</a:t>
            </a:r>
          </a:p>
          <a:p>
            <a:pPr marL="0" lvl="0" indent="0" algn="just">
              <a:buNone/>
            </a:pPr>
            <a:r>
              <a:rPr lang="it-IT" sz="2200" dirty="0" smtClean="0">
                <a:solidFill>
                  <a:srgbClr val="0070C0"/>
                </a:solidFill>
                <a:latin typeface="Arial" panose="020B0604020202020204" pitchFamily="34" charset="0"/>
                <a:cs typeface="Arial" panose="020B0604020202020204" pitchFamily="34" charset="0"/>
              </a:rPr>
              <a:t>L’Imposta di Bollo nasce cartacea e poi diventa forfettaria, oltre al problema dell’assorbimento, quindi diventa di minor rilievo. </a:t>
            </a:r>
          </a:p>
        </p:txBody>
      </p:sp>
    </p:spTree>
  </p:cSld>
  <p:clrMapOvr>
    <a:masterClrMapping/>
  </p:clrMapOvr>
  <p:transition spd="med">
    <p:wipe/>
  </p:transition>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17918"/>
            <a:ext cx="8607425" cy="1262063"/>
          </a:xfrm>
        </p:spPr>
        <p:txBody>
          <a:bodyPr>
            <a:noAutofit/>
          </a:bodyPr>
          <a:lstStyle/>
          <a:p>
            <a:pPr lvl="0"/>
            <a:r>
              <a:rPr lang="it-IT" sz="3200" dirty="0" smtClean="0"/>
              <a:t>IL TEORICO PRINCIPIO DELL’ASSORBIMENTO DI CUI ALL’ART. 10, COMMA 2, DEL D.LGS. N. 23 DEL 2010</a:t>
            </a:r>
            <a:endParaRPr lang="it-IT" sz="3200" dirty="0"/>
          </a:p>
        </p:txBody>
      </p:sp>
      <p:sp>
        <p:nvSpPr>
          <p:cNvPr id="3" name="Segnaposto testo 2"/>
          <p:cNvSpPr txBox="1">
            <a:spLocks noGrp="1"/>
          </p:cNvSpPr>
          <p:nvPr>
            <p:ph type="body" idx="4294967295"/>
          </p:nvPr>
        </p:nvSpPr>
        <p:spPr>
          <a:xfrm>
            <a:off x="879311" y="2130130"/>
            <a:ext cx="8607425" cy="4762500"/>
          </a:xfrm>
        </p:spPr>
        <p:txBody>
          <a:bodyPr>
            <a:normAutofit lnSpcReduction="10000"/>
          </a:bodyPr>
          <a:lstStyle/>
          <a:p>
            <a:pPr lvl="0" algn="just">
              <a:buClr>
                <a:srgbClr val="FF9966"/>
              </a:buClr>
              <a:buSzPct val="75000"/>
              <a:buFont typeface="StarSymbol"/>
              <a:buChar char="➲"/>
            </a:pPr>
            <a:r>
              <a:rPr lang="it-IT" sz="2400" dirty="0" smtClean="0">
                <a:solidFill>
                  <a:srgbClr val="0070C0"/>
                </a:solidFill>
                <a:latin typeface="Arial" panose="020B0604020202020204" pitchFamily="34" charset="0"/>
                <a:cs typeface="Arial" panose="020B0604020202020204" pitchFamily="34" charset="0"/>
              </a:rPr>
              <a:t>Gli </a:t>
            </a:r>
            <a:r>
              <a:rPr lang="it-IT" sz="2400" dirty="0">
                <a:solidFill>
                  <a:srgbClr val="0070C0"/>
                </a:solidFill>
                <a:latin typeface="Arial" panose="020B0604020202020204" pitchFamily="34" charset="0"/>
                <a:cs typeface="Arial" panose="020B0604020202020204" pitchFamily="34" charset="0"/>
              </a:rPr>
              <a:t>atti assoggettati all'imposta di cui ai commi 1 e 2 e tutti gli atti e le formalità direttamente conseguenti posti in essere per effettuare gli adempimenti presso il catasto ed i registri immobiliari sono esenti dall'imposta di bollo, dai tributi speciali catastali e dalle tasse ipotecarie e sono soggetti a ciascuna delle imposte ipotecaria e catastale nella misura fissa di euro cinquanta. </a:t>
            </a:r>
            <a:endParaRPr lang="it-IT" sz="2400" dirty="0" smtClean="0">
              <a:solidFill>
                <a:srgbClr val="0070C0"/>
              </a:solidFill>
              <a:latin typeface="Arial" panose="020B0604020202020204" pitchFamily="34" charset="0"/>
              <a:cs typeface="Arial" panose="020B0604020202020204" pitchFamily="34" charset="0"/>
            </a:endParaRPr>
          </a:p>
          <a:p>
            <a:pPr lvl="0" algn="just">
              <a:buClr>
                <a:srgbClr val="FF9966"/>
              </a:buClr>
              <a:buSzPct val="75000"/>
              <a:buFont typeface="StarSymbol"/>
              <a:buChar char="➲"/>
            </a:pPr>
            <a:r>
              <a:rPr lang="it-IT" sz="2400" dirty="0" smtClean="0">
                <a:solidFill>
                  <a:srgbClr val="0070C0"/>
                </a:solidFill>
                <a:latin typeface="Arial" panose="020B0604020202020204" pitchFamily="34" charset="0"/>
                <a:cs typeface="Arial" panose="020B0604020202020204" pitchFamily="34" charset="0"/>
              </a:rPr>
              <a:t>Questa è la norma sull’imposta minima di registro per gli atti traslativi in misura pari ad euro 1000</a:t>
            </a:r>
          </a:p>
          <a:p>
            <a:pPr lvl="0" algn="just">
              <a:buClr>
                <a:srgbClr val="FF9966"/>
              </a:buClr>
              <a:buSzPct val="75000"/>
              <a:buFont typeface="StarSymbol"/>
              <a:buChar char="➲"/>
            </a:pPr>
            <a:r>
              <a:rPr lang="it-IT" sz="2400" dirty="0" smtClean="0">
                <a:solidFill>
                  <a:srgbClr val="0070C0"/>
                </a:solidFill>
                <a:latin typeface="Arial" panose="020B0604020202020204" pitchFamily="34" charset="0"/>
                <a:cs typeface="Arial" panose="020B0604020202020204" pitchFamily="34" charset="0"/>
              </a:rPr>
              <a:t>L’assorbimento è molto mitigato negli atti </a:t>
            </a:r>
            <a:r>
              <a:rPr lang="it-IT" sz="2400" i="1" dirty="0" smtClean="0">
                <a:solidFill>
                  <a:srgbClr val="0070C0"/>
                </a:solidFill>
                <a:latin typeface="Arial" panose="020B0604020202020204" pitchFamily="34" charset="0"/>
                <a:cs typeface="Arial" panose="020B0604020202020204" pitchFamily="34" charset="0"/>
              </a:rPr>
              <a:t>inter </a:t>
            </a:r>
            <a:r>
              <a:rPr lang="it-IT" sz="2400" i="1" dirty="0" err="1" smtClean="0">
                <a:solidFill>
                  <a:srgbClr val="0070C0"/>
                </a:solidFill>
                <a:latin typeface="Arial" panose="020B0604020202020204" pitchFamily="34" charset="0"/>
                <a:cs typeface="Arial" panose="020B0604020202020204" pitchFamily="34" charset="0"/>
              </a:rPr>
              <a:t>vivos</a:t>
            </a:r>
            <a:r>
              <a:rPr lang="it-IT" sz="2400" i="1" dirty="0" smtClean="0">
                <a:solidFill>
                  <a:srgbClr val="0070C0"/>
                </a:solidFill>
                <a:latin typeface="Arial" panose="020B0604020202020204" pitchFamily="34" charset="0"/>
                <a:cs typeface="Arial" panose="020B0604020202020204" pitchFamily="34" charset="0"/>
              </a:rPr>
              <a:t> </a:t>
            </a:r>
            <a:r>
              <a:rPr lang="it-IT" sz="2400" dirty="0" smtClean="0">
                <a:solidFill>
                  <a:srgbClr val="0070C0"/>
                </a:solidFill>
                <a:latin typeface="Arial" panose="020B0604020202020204" pitchFamily="34" charset="0"/>
                <a:cs typeface="Arial" panose="020B0604020202020204" pitchFamily="34" charset="0"/>
              </a:rPr>
              <a:t>e in particolare con riferimento oggi agli atti con acquirenti infra-36-enni</a:t>
            </a:r>
            <a:endParaRPr lang="it-IT" sz="2400" dirty="0">
              <a:solidFill>
                <a:srgbClr val="0070C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1473200" y="555625"/>
            <a:ext cx="8607425" cy="1262063"/>
          </a:xfrm>
        </p:spPr>
        <p:txBody>
          <a:bodyPr>
            <a:normAutofit/>
          </a:bodyPr>
          <a:lstStyle/>
          <a:p>
            <a:pPr lvl="0"/>
            <a:r>
              <a:rPr lang="it-IT" sz="4000" dirty="0" smtClean="0"/>
              <a:t>Il principio di </a:t>
            </a:r>
            <a:r>
              <a:rPr lang="it-IT" sz="4000" dirty="0" err="1" smtClean="0"/>
              <a:t>alternativita’</a:t>
            </a:r>
            <a:r>
              <a:rPr lang="it-IT" sz="4000" dirty="0" smtClean="0"/>
              <a:t> tra iva e registro</a:t>
            </a:r>
            <a:endParaRPr lang="it-IT" sz="4000" dirty="0"/>
          </a:p>
        </p:txBody>
      </p:sp>
      <p:sp>
        <p:nvSpPr>
          <p:cNvPr id="3" name="Segnaposto testo 2"/>
          <p:cNvSpPr txBox="1">
            <a:spLocks noGrp="1"/>
          </p:cNvSpPr>
          <p:nvPr>
            <p:ph type="body" idx="4294967295"/>
          </p:nvPr>
        </p:nvSpPr>
        <p:spPr>
          <a:xfrm>
            <a:off x="1096127" y="2042720"/>
            <a:ext cx="8607425" cy="4762500"/>
          </a:xfrm>
        </p:spPr>
        <p:txBody>
          <a:bodyPr>
            <a:noAutofit/>
          </a:bodyPr>
          <a:lstStyle/>
          <a:p>
            <a:pPr marL="1007943" lvl="2" indent="0" algn="just">
              <a:buNone/>
            </a:pPr>
            <a:r>
              <a:rPr lang="it-IT" sz="2000" dirty="0" smtClean="0">
                <a:solidFill>
                  <a:srgbClr val="0070C0"/>
                </a:solidFill>
                <a:latin typeface="Arial" panose="020B0604020202020204" pitchFamily="34" charset="0"/>
                <a:cs typeface="Arial" panose="020B0604020202020204" pitchFamily="34" charset="0"/>
              </a:rPr>
              <a:t>Art. 40 T.U.I.R.: gli atti rientranti nel campo di applicazione dell’I.V.A. scontano l’imposta di registro in misura fissa, salvo che per alcuni atti che pur rientrando nel campo di applicazione dell’I.V.A. sono esenti dalla stessa</a:t>
            </a:r>
          </a:p>
          <a:p>
            <a:pPr marL="1007943" lvl="2" indent="0" algn="just">
              <a:buNone/>
            </a:pPr>
            <a:r>
              <a:rPr lang="it-IT" sz="2000" dirty="0" smtClean="0">
                <a:solidFill>
                  <a:srgbClr val="0070C0"/>
                </a:solidFill>
                <a:latin typeface="Arial" panose="020B0604020202020204" pitchFamily="34" charset="0"/>
                <a:cs typeface="Arial" panose="020B0604020202020204" pitchFamily="34" charset="0"/>
              </a:rPr>
              <a:t>Il principio in tema di Imposta di registro teoricamente si applica anche alle Imposte ipotecarie e catastali, applicabili in misura fissa, ma vedremo che il campo è più complesso</a:t>
            </a:r>
          </a:p>
          <a:p>
            <a:pPr marL="1007943" lvl="2" indent="0" algn="just">
              <a:buNone/>
            </a:pPr>
            <a:r>
              <a:rPr lang="it-IT" sz="2000" dirty="0" smtClean="0">
                <a:solidFill>
                  <a:srgbClr val="0070C0"/>
                </a:solidFill>
                <a:latin typeface="Arial" panose="020B0604020202020204" pitchFamily="34" charset="0"/>
                <a:cs typeface="Arial" panose="020B0604020202020204" pitchFamily="34" charset="0"/>
              </a:rPr>
              <a:t>Non essendoci il pagamento dell’imposta minima di 1000 euro di registro, ritrovano applicazione le tasse ipotecarie: 35+55 euro per trascrizione e voltura</a:t>
            </a:r>
          </a:p>
          <a:p>
            <a:pPr marL="1007943" lvl="2" indent="0" algn="just">
              <a:buNone/>
            </a:pPr>
            <a:r>
              <a:rPr lang="it-IT" sz="2000" dirty="0" smtClean="0">
                <a:solidFill>
                  <a:srgbClr val="0070C0"/>
                </a:solidFill>
                <a:latin typeface="Arial" panose="020B0604020202020204" pitchFamily="34" charset="0"/>
                <a:cs typeface="Arial" panose="020B0604020202020204" pitchFamily="34" charset="0"/>
              </a:rPr>
              <a:t>Parimenti trova applicazione </a:t>
            </a:r>
            <a:r>
              <a:rPr lang="it-IT" sz="2000" dirty="0" smtClean="0">
                <a:solidFill>
                  <a:srgbClr val="0070C0"/>
                </a:solidFill>
                <a:latin typeface="Arial" panose="020B0604020202020204" pitchFamily="34" charset="0"/>
                <a:cs typeface="Arial" panose="020B0604020202020204" pitchFamily="34" charset="0"/>
              </a:rPr>
              <a:t>l’imposta </a:t>
            </a:r>
            <a:r>
              <a:rPr lang="it-IT" sz="2000" dirty="0" smtClean="0">
                <a:solidFill>
                  <a:srgbClr val="0070C0"/>
                </a:solidFill>
                <a:latin typeface="Arial" panose="020B0604020202020204" pitchFamily="34" charset="0"/>
                <a:cs typeface="Arial" panose="020B0604020202020204" pitchFamily="34" charset="0"/>
              </a:rPr>
              <a:t>di bollo: 16 euro bollo c.d. cartaceo ogni quattro pagine o 100 righi e 59 euro presso la Conservatoria</a:t>
            </a:r>
            <a:endParaRPr lang="it-IT" sz="2000" dirty="0">
              <a:solidFill>
                <a:srgbClr val="0070C0"/>
              </a:solidFill>
              <a:latin typeface="Arial" panose="020B0604020202020204" pitchFamily="34" charset="0"/>
              <a:cs typeface="Arial" panose="020B0604020202020204" pitchFamily="34" charset="0"/>
            </a:endParaRPr>
          </a:p>
        </p:txBody>
      </p:sp>
    </p:spTree>
  </p:cSld>
  <p:clrMapOvr>
    <a:masterClrMapping/>
  </p:clrMapOvr>
  <p:transition spd="med">
    <p:wipe/>
  </p:transition>
</p:sld>
</file>

<file path=ppt/theme/theme1.xml><?xml version="1.0" encoding="utf-8"?>
<a:theme xmlns:a="http://schemas.openxmlformats.org/drawingml/2006/main" name="Badg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