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2" r:id="rId4"/>
    <p:sldId id="293" r:id="rId5"/>
    <p:sldId id="259" r:id="rId6"/>
    <p:sldId id="313" r:id="rId7"/>
    <p:sldId id="310" r:id="rId8"/>
    <p:sldId id="311" r:id="rId9"/>
    <p:sldId id="258" r:id="rId10"/>
    <p:sldId id="308" r:id="rId11"/>
    <p:sldId id="263" r:id="rId12"/>
    <p:sldId id="268" r:id="rId13"/>
    <p:sldId id="270" r:id="rId14"/>
    <p:sldId id="315" r:id="rId15"/>
    <p:sldId id="316" r:id="rId16"/>
    <p:sldId id="271" r:id="rId17"/>
    <p:sldId id="295" r:id="rId18"/>
    <p:sldId id="272" r:id="rId19"/>
    <p:sldId id="309" r:id="rId20"/>
    <p:sldId id="287" r:id="rId21"/>
    <p:sldId id="314" r:id="rId22"/>
    <p:sldId id="274" r:id="rId23"/>
    <p:sldId id="275" r:id="rId24"/>
    <p:sldId id="286" r:id="rId25"/>
    <p:sldId id="31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04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0449" autoAdjust="0"/>
  </p:normalViewPr>
  <p:slideViewPr>
    <p:cSldViewPr snapToGrid="0">
      <p:cViewPr varScale="1">
        <p:scale>
          <a:sx n="105" d="100"/>
          <a:sy n="105" d="100"/>
        </p:scale>
        <p:origin x="10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a:t>Fare clic per modificare lo stile del titolo</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a:t>Fare clic per modificare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a:t>Fare clic per modificare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10/25/2021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10/25/2021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a:t>Fare clic per modificare lo stile del titolo</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10/25/2021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a:t>Fare clic per modificare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10/25/2021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10/25/2021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10/25/2021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10/25/2021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28000">
              <a:schemeClr val="accent1">
                <a:lumMod val="60000"/>
                <a:lumOff val="40000"/>
              </a:schemeClr>
            </a:gs>
            <a:gs pos="100000">
              <a:schemeClr val="bg2">
                <a:shade val="63000"/>
                <a:satMod val="12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10/25/2021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146505" y="318052"/>
            <a:ext cx="10233800" cy="6314568"/>
          </a:xfrm>
        </p:spPr>
        <p:txBody>
          <a:bodyPr>
            <a:normAutofit/>
          </a:bodyPr>
          <a:lstStyle/>
          <a:p>
            <a:pPr marL="0" indent="0" algn="ctr">
              <a:buNone/>
            </a:pPr>
            <a:endParaRPr lang="it-IT" b="1" i="1" dirty="0">
              <a:solidFill>
                <a:srgbClr val="C00000"/>
              </a:solidFill>
              <a:latin typeface="Bookman Old Style" panose="02050604050505020204" pitchFamily="18" charset="0"/>
            </a:endParaRPr>
          </a:p>
          <a:p>
            <a:pPr marL="0" indent="0" algn="ctr">
              <a:buNone/>
            </a:pPr>
            <a:r>
              <a:rPr lang="it-IT" b="1" dirty="0">
                <a:solidFill>
                  <a:srgbClr val="C00000"/>
                </a:solidFill>
                <a:latin typeface="Bookman Old Style" panose="02050604050505020204" pitchFamily="18" charset="0"/>
              </a:rPr>
              <a:t>La fase liquidativa</a:t>
            </a:r>
          </a:p>
          <a:p>
            <a:pPr marL="0" indent="0" algn="ctr">
              <a:buNone/>
            </a:pPr>
            <a:r>
              <a:rPr lang="it-IT" b="1" dirty="0">
                <a:solidFill>
                  <a:srgbClr val="C00000"/>
                </a:solidFill>
                <a:latin typeface="Bookman Old Style" panose="02050604050505020204" pitchFamily="18" charset="0"/>
              </a:rPr>
              <a:t>Prospettive di riforma</a:t>
            </a:r>
          </a:p>
          <a:p>
            <a:pPr marL="0" indent="0" algn="ctr">
              <a:buNone/>
            </a:pPr>
            <a:r>
              <a:rPr lang="it-IT" b="1" dirty="0">
                <a:solidFill>
                  <a:srgbClr val="C00000"/>
                </a:solidFill>
                <a:latin typeface="Bookman Old Style" panose="02050604050505020204" pitchFamily="18" charset="0"/>
              </a:rPr>
              <a:t>Atto Senato n.1662  </a:t>
            </a:r>
          </a:p>
          <a:p>
            <a:pPr marL="0" indent="0" algn="ctr">
              <a:buNone/>
            </a:pPr>
            <a:r>
              <a:rPr lang="it-IT" b="1" dirty="0">
                <a:solidFill>
                  <a:srgbClr val="C00000"/>
                </a:solidFill>
                <a:latin typeface="Bookman Old Style" panose="02050604050505020204" pitchFamily="18" charset="0"/>
              </a:rPr>
              <a:t> </a:t>
            </a:r>
          </a:p>
          <a:p>
            <a:pPr marL="0" indent="0" algn="ctr">
              <a:buNone/>
            </a:pPr>
            <a:r>
              <a:rPr lang="it-IT" dirty="0">
                <a:solidFill>
                  <a:srgbClr val="002060"/>
                </a:solidFill>
                <a:latin typeface="Bookman Old Style" panose="02050604050505020204" pitchFamily="18" charset="0"/>
              </a:rPr>
              <a:t>Isola di San Servolo  - 25 settembre 2021</a:t>
            </a:r>
          </a:p>
          <a:p>
            <a:pPr marL="0" indent="0" algn="ctr">
              <a:buNone/>
            </a:pPr>
            <a:endParaRPr lang="it-IT" dirty="0">
              <a:solidFill>
                <a:srgbClr val="002060"/>
              </a:solidFill>
              <a:latin typeface="Bookman Old Style" panose="02050604050505020204" pitchFamily="18" charset="0"/>
            </a:endParaRPr>
          </a:p>
          <a:p>
            <a:pPr marL="0" indent="0" algn="ctr">
              <a:buNone/>
            </a:pPr>
            <a:r>
              <a:rPr lang="it-IT" sz="1800" i="1" dirty="0">
                <a:solidFill>
                  <a:srgbClr val="002060"/>
                </a:solidFill>
                <a:latin typeface="Bookman Old Style" panose="02050604050505020204" pitchFamily="18" charset="0"/>
              </a:rPr>
              <a:t>Dott.ssa Elmelinda Mercurio</a:t>
            </a:r>
          </a:p>
          <a:p>
            <a:pPr marL="0" indent="0" algn="ctr">
              <a:buNone/>
            </a:pPr>
            <a:r>
              <a:rPr lang="it-IT" sz="1800" i="1" dirty="0">
                <a:solidFill>
                  <a:srgbClr val="002060"/>
                </a:solidFill>
                <a:latin typeface="Bookman Old Style" panose="02050604050505020204" pitchFamily="18" charset="0"/>
              </a:rPr>
              <a:t>Giudice dell’esecuzione del Tribunale di Santa Maria Capua Vetere</a:t>
            </a:r>
          </a:p>
        </p:txBody>
      </p:sp>
      <p:pic>
        <p:nvPicPr>
          <p:cNvPr id="3" name="Immagine 2"/>
          <p:cNvPicPr>
            <a:picLocks noChangeAspect="1"/>
          </p:cNvPicPr>
          <p:nvPr/>
        </p:nvPicPr>
        <p:blipFill>
          <a:blip r:embed="rId2"/>
          <a:stretch>
            <a:fillRect/>
          </a:stretch>
        </p:blipFill>
        <p:spPr>
          <a:xfrm>
            <a:off x="2563622" y="5518924"/>
            <a:ext cx="7399566" cy="928259"/>
          </a:xfrm>
          <a:prstGeom prst="rect">
            <a:avLst/>
          </a:prstGeom>
        </p:spPr>
      </p:pic>
    </p:spTree>
    <p:extLst>
      <p:ext uri="{BB962C8B-B14F-4D97-AF65-F5344CB8AC3E}">
        <p14:creationId xmlns:p14="http://schemas.microsoft.com/office/powerpoint/2010/main" val="3515879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1262130"/>
          </a:xfrm>
        </p:spPr>
        <p:txBody>
          <a:bodyPr>
            <a:normAutofit/>
          </a:bodyPr>
          <a:lstStyle/>
          <a:p>
            <a:pPr algn="ctr"/>
            <a:br>
              <a:rPr lang="it-IT" sz="2000" b="1" i="1" dirty="0">
                <a:solidFill>
                  <a:srgbClr val="C00000"/>
                </a:solidFill>
                <a:latin typeface="Bookman Old Style" panose="02050604050505020204" pitchFamily="18" charset="0"/>
              </a:rPr>
            </a:br>
            <a:r>
              <a:rPr lang="it-IT" sz="2000" b="1" i="1" dirty="0">
                <a:solidFill>
                  <a:srgbClr val="C00000"/>
                </a:solidFill>
                <a:latin typeface="Bookman Old Style" panose="02050604050505020204" pitchFamily="18" charset="0"/>
              </a:rPr>
              <a:t>Uno sguardo d’insieme sul sistema</a:t>
            </a:r>
            <a:br>
              <a:rPr lang="it-IT" sz="2000" b="1" i="1" dirty="0">
                <a:solidFill>
                  <a:srgbClr val="C00000"/>
                </a:solidFill>
                <a:latin typeface="Bookman Old Style" panose="02050604050505020204" pitchFamily="18" charset="0"/>
              </a:rPr>
            </a:br>
            <a:r>
              <a:rPr lang="it-IT" sz="2000" b="1" i="1" dirty="0">
                <a:solidFill>
                  <a:srgbClr val="C00000"/>
                </a:solidFill>
                <a:latin typeface="Bookman Old Style" panose="02050604050505020204" pitchFamily="18" charset="0"/>
              </a:rPr>
              <a:t>( ai fini di una completa comprensione della tematica posta)</a:t>
            </a:r>
          </a:p>
        </p:txBody>
      </p:sp>
      <p:sp>
        <p:nvSpPr>
          <p:cNvPr id="3" name="Segnaposto contenuto 2"/>
          <p:cNvSpPr>
            <a:spLocks noGrp="1"/>
          </p:cNvSpPr>
          <p:nvPr>
            <p:ph idx="1"/>
          </p:nvPr>
        </p:nvSpPr>
        <p:spPr>
          <a:xfrm>
            <a:off x="0" y="1057835"/>
            <a:ext cx="12192000" cy="5800165"/>
          </a:xfrm>
        </p:spPr>
        <p:txBody>
          <a:bodyPr>
            <a:noAutofit/>
          </a:bodyPr>
          <a:lstStyle/>
          <a:p>
            <a:pPr algn="just"/>
            <a:r>
              <a:rPr lang="it-IT" sz="2000" b="1" dirty="0">
                <a:solidFill>
                  <a:srgbClr val="002060"/>
                </a:solidFill>
                <a:latin typeface="Bookman Old Style" panose="02050604050505020204" pitchFamily="18" charset="0"/>
              </a:rPr>
              <a:t>Il processo esecutivo come «una successione di subprocedimenti</a:t>
            </a:r>
            <a:r>
              <a:rPr lang="it-IT" sz="2000" dirty="0">
                <a:solidFill>
                  <a:srgbClr val="002060"/>
                </a:solidFill>
                <a:latin typeface="Bookman Old Style" panose="02050604050505020204" pitchFamily="18" charset="0"/>
              </a:rPr>
              <a:t>, cioè in serie autonome di atti ordinati a distinti provvedimenti successivi» (</a:t>
            </a:r>
            <a:r>
              <a:rPr lang="es-ES" sz="2000" dirty="0">
                <a:solidFill>
                  <a:srgbClr val="002060"/>
                </a:solidFill>
                <a:latin typeface="Bookman Old Style" panose="02050604050505020204" pitchFamily="18" charset="0"/>
              </a:rPr>
              <a:t>Sez. U, Sentenza n.  11178 del 27/10/1995)</a:t>
            </a:r>
            <a:r>
              <a:rPr lang="it-IT" sz="2000" dirty="0">
                <a:solidFill>
                  <a:srgbClr val="002060"/>
                </a:solidFill>
                <a:latin typeface="Bookman Old Style" panose="02050604050505020204" pitchFamily="18" charset="0"/>
              </a:rPr>
              <a:t>. </a:t>
            </a:r>
            <a:r>
              <a:rPr lang="it-IT" sz="2000" b="1" dirty="0">
                <a:solidFill>
                  <a:srgbClr val="002060"/>
                </a:solidFill>
                <a:latin typeface="Bookman Old Style" panose="02050604050505020204" pitchFamily="18" charset="0"/>
              </a:rPr>
              <a:t>La fase della vendita</a:t>
            </a:r>
            <a:r>
              <a:rPr lang="it-IT" sz="2000" dirty="0">
                <a:solidFill>
                  <a:srgbClr val="002060"/>
                </a:solidFill>
                <a:latin typeface="Bookman Old Style" panose="02050604050505020204" pitchFamily="18" charset="0"/>
              </a:rPr>
              <a:t>: essa inizia con la ordinanza con la quale sono stabilite le modalità e la data della vendita forzata e si conclude con il provvedimento di trasferimento coattivo del bene che segue l'aggiudicazione, ovvero il decreto di trasferimento di cui all’art.586 c.p.c. (Cassazione civile sez. VI, 07/05/2015, n.9255).</a:t>
            </a:r>
          </a:p>
          <a:p>
            <a:pPr algn="just"/>
            <a:r>
              <a:rPr lang="it-IT" sz="2000" b="1" dirty="0">
                <a:solidFill>
                  <a:srgbClr val="002060"/>
                </a:solidFill>
                <a:latin typeface="Bookman Old Style" panose="02050604050505020204" pitchFamily="18" charset="0"/>
              </a:rPr>
              <a:t>Il diverso regime delle nullità degli atti che precedono la fase della vendita e degli atti che riguardano il procedimento di vendita: l’art.2929 c.c. </a:t>
            </a:r>
            <a:r>
              <a:rPr lang="it-IT" sz="2000" dirty="0">
                <a:solidFill>
                  <a:srgbClr val="002060"/>
                </a:solidFill>
                <a:latin typeface="Bookman Old Style" panose="02050604050505020204" pitchFamily="18" charset="0"/>
              </a:rPr>
              <a:t>Seguendo la traccia delle SU 21110/12, a minare l’acquisto dell’aggiudicatario possono essere esclusivamente i c.d. vizi interni al procedimento di vendita. Ovvero quelli che si determinano nella c.d. fase esecutiva della vendita, per i quali non opera l’art. 2929 c.c. </a:t>
            </a:r>
          </a:p>
          <a:p>
            <a:pPr algn="just"/>
            <a:r>
              <a:rPr lang="it-IT" sz="2000" b="1" dirty="0">
                <a:solidFill>
                  <a:srgbClr val="002060"/>
                </a:solidFill>
                <a:latin typeface="Bookman Old Style" panose="02050604050505020204" pitchFamily="18" charset="0"/>
              </a:rPr>
              <a:t>Lo strumento generale di deduzione delle nullità degli atti esecutivi: l’opposizione ex art. 617 c.p.c.</a:t>
            </a:r>
            <a:r>
              <a:rPr lang="it-IT" sz="2000" dirty="0">
                <a:solidFill>
                  <a:srgbClr val="002060"/>
                </a:solidFill>
                <a:latin typeface="Bookman Old Style" panose="02050604050505020204" pitchFamily="18" charset="0"/>
              </a:rPr>
              <a:t> : la previsione di un limite temporale alla propagazione della pretesa nullità (che, diversamente, si verificherebbe alla luce del principio generale dell’art. 159 c.p.c.), nel senso cioè che – dovendo l’opposizione essere formulata in un termine sancito a pena di decadenza – l’omesso tempestivo rilievo del vizio ne determina la “sanatoria” e, conseguentemente, dà luogo ad una sorta di “stabilizzazione” dell’atto posto in essere (la cui legittimità non è suscettibile di essere rimessa in discussione successivamente).</a:t>
            </a:r>
          </a:p>
        </p:txBody>
      </p:sp>
    </p:spTree>
    <p:extLst>
      <p:ext uri="{BB962C8B-B14F-4D97-AF65-F5344CB8AC3E}">
        <p14:creationId xmlns:p14="http://schemas.microsoft.com/office/powerpoint/2010/main" val="1387731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617" y="1"/>
            <a:ext cx="12080383" cy="896470"/>
          </a:xfrm>
        </p:spPr>
        <p:txBody>
          <a:bodyPr>
            <a:normAutofit/>
          </a:bodyPr>
          <a:lstStyle/>
          <a:p>
            <a:pPr algn="ctr"/>
            <a:r>
              <a:rPr lang="it-IT" sz="2800" b="1" i="1" dirty="0">
                <a:solidFill>
                  <a:srgbClr val="C00000"/>
                </a:solidFill>
                <a:latin typeface="Bookman Old Style" panose="02050604050505020204" pitchFamily="18" charset="0"/>
              </a:rPr>
              <a:t>La mancata opponibilità dell’ordinanza del GE…segue.</a:t>
            </a:r>
          </a:p>
        </p:txBody>
      </p:sp>
      <p:sp>
        <p:nvSpPr>
          <p:cNvPr id="3" name="Segnaposto contenuto 2"/>
          <p:cNvSpPr>
            <a:spLocks noGrp="1"/>
          </p:cNvSpPr>
          <p:nvPr>
            <p:ph idx="1"/>
          </p:nvPr>
        </p:nvSpPr>
        <p:spPr>
          <a:xfrm>
            <a:off x="0" y="753036"/>
            <a:ext cx="12192000" cy="5838646"/>
          </a:xfrm>
        </p:spPr>
        <p:txBody>
          <a:bodyPr>
            <a:normAutofit fontScale="92500" lnSpcReduction="10000"/>
          </a:bodyPr>
          <a:lstStyle/>
          <a:p>
            <a:pPr marL="0" indent="0" algn="just">
              <a:buNone/>
            </a:pPr>
            <a:r>
              <a:rPr lang="it-IT" sz="1900" b="1" dirty="0">
                <a:solidFill>
                  <a:srgbClr val="002060"/>
                </a:solidFill>
                <a:latin typeface="Bookman Old Style" panose="02050604050505020204" pitchFamily="18" charset="0"/>
              </a:rPr>
              <a:t>Con la previsione di una opposizione ex art. 617 c.p.c. </a:t>
            </a:r>
            <a:r>
              <a:rPr lang="it-IT" sz="1900" dirty="0">
                <a:solidFill>
                  <a:srgbClr val="002060"/>
                </a:solidFill>
                <a:latin typeface="Bookman Old Style" panose="02050604050505020204" pitchFamily="18" charset="0"/>
              </a:rPr>
              <a:t>avverso l’ordinanza del G.E. si otteneva una stabilità del provvedimento «anticipata» rispetto alla conclusione della fase o comunque interna alla fase stessa, ovvero senza attesa dell’adozione di un atto procedimentale successivo da parte del G.E.</a:t>
            </a:r>
          </a:p>
          <a:p>
            <a:pPr marL="0" indent="0" algn="just">
              <a:buNone/>
            </a:pPr>
            <a:r>
              <a:rPr lang="it-IT" sz="1900" b="1" dirty="0">
                <a:solidFill>
                  <a:srgbClr val="002060"/>
                </a:solidFill>
                <a:latin typeface="Bookman Old Style" panose="02050604050505020204" pitchFamily="18" charset="0"/>
              </a:rPr>
              <a:t>Con la previsione del reclamo al Collegio </a:t>
            </a:r>
            <a:r>
              <a:rPr lang="it-IT" sz="1900" dirty="0">
                <a:solidFill>
                  <a:srgbClr val="002060"/>
                </a:solidFill>
                <a:latin typeface="Bookman Old Style" panose="02050604050505020204" pitchFamily="18" charset="0"/>
              </a:rPr>
              <a:t>avverso la ordinanza del G.E. si è spostata in avanti ( ovvero con la adozione del successivo atto esecutivo da parte del GE), la stabilizzazione degli effetti degli atti adottati; in avanti ( potenzialmente) fino alla emissione dell’ultimo atto della fase, conclusivo della stessa, ovvero il decreto di trasferimento. </a:t>
            </a:r>
          </a:p>
          <a:p>
            <a:pPr marL="0" indent="0" algn="just">
              <a:buNone/>
            </a:pPr>
            <a:r>
              <a:rPr lang="it-IT" sz="1900" b="1" dirty="0">
                <a:solidFill>
                  <a:srgbClr val="002060"/>
                </a:solidFill>
                <a:latin typeface="Bookman Old Style" panose="02050604050505020204" pitchFamily="18" charset="0"/>
              </a:rPr>
              <a:t>Problema pratico.</a:t>
            </a:r>
          </a:p>
          <a:p>
            <a:pPr marL="0" indent="0" algn="just">
              <a:buNone/>
            </a:pPr>
            <a:r>
              <a:rPr lang="it-IT" sz="1900" b="1" dirty="0">
                <a:solidFill>
                  <a:srgbClr val="002060"/>
                </a:solidFill>
                <a:latin typeface="Bookman Old Style" panose="02050604050505020204" pitchFamily="18" charset="0"/>
              </a:rPr>
              <a:t>Quid </a:t>
            </a:r>
            <a:r>
              <a:rPr lang="it-IT" sz="1900" b="1" dirty="0" err="1">
                <a:solidFill>
                  <a:srgbClr val="002060"/>
                </a:solidFill>
                <a:latin typeface="Bookman Old Style" panose="02050604050505020204" pitchFamily="18" charset="0"/>
              </a:rPr>
              <a:t>juris</a:t>
            </a:r>
            <a:r>
              <a:rPr lang="it-IT" sz="1900" b="1" dirty="0">
                <a:solidFill>
                  <a:srgbClr val="002060"/>
                </a:solidFill>
                <a:latin typeface="Bookman Old Style" panose="02050604050505020204" pitchFamily="18" charset="0"/>
              </a:rPr>
              <a:t> se il reclamo collegiale viene deciso allorquando il GE abbia già adottato l’atto esecutivo successivo?</a:t>
            </a:r>
          </a:p>
          <a:p>
            <a:pPr marL="0" indent="0" algn="just">
              <a:buNone/>
            </a:pPr>
            <a:r>
              <a:rPr lang="it-IT" sz="2100" dirty="0">
                <a:solidFill>
                  <a:srgbClr val="002060"/>
                </a:solidFill>
                <a:latin typeface="Bookman Old Style" panose="02050604050505020204" pitchFamily="18" charset="0"/>
              </a:rPr>
              <a:t>Ovvero il problema relativo alla “sorte” ed alla “efficacia” della decisione del Collegio in sede di controllo ex art. 591 ter c.p.c. laddove il giudice dell’esecuzione abbia già posto in essere l’atto successivo previsto nell’ordinaria sequenza procedimentale (tanto il decreto di trasferimento, quanto l’ordinanza dichiarativa della decadenza ex art. 587 c.p.c.).</a:t>
            </a:r>
          </a:p>
          <a:p>
            <a:pPr marL="0" indent="0" algn="just">
              <a:buNone/>
            </a:pPr>
            <a:r>
              <a:rPr lang="it-IT" sz="2100" dirty="0">
                <a:solidFill>
                  <a:srgbClr val="002060"/>
                </a:solidFill>
                <a:latin typeface="Bookman Old Style" panose="02050604050505020204" pitchFamily="18" charset="0"/>
              </a:rPr>
              <a:t>Invero, il fatto che una pronuncia del Collegio non solo non abbia natura “decisoria”, ma soprattutto sia priva del carattere di definitività nella soluzione delle questioni insorte nella fase della delega induce ad escludere che essa possa avere diretta incidenza sull’atto successivo del giudice dell’esecuzione: piuttosto, sarà quest’ultimo a soggiacere agli ordinari meccanismi di impugnazione (e, segnatamente, al rimedio dell’art. 617 c.p.c.).</a:t>
            </a:r>
          </a:p>
          <a:p>
            <a:pPr marL="0" indent="0" algn="just">
              <a:buNone/>
            </a:pPr>
            <a:r>
              <a:rPr lang="it-IT" sz="2100" dirty="0">
                <a:solidFill>
                  <a:srgbClr val="002060"/>
                </a:solidFill>
                <a:latin typeface="Bookman Old Style" panose="02050604050505020204" pitchFamily="18" charset="0"/>
              </a:rPr>
              <a:t>In questa prospettiva, cioè, il reclamo finisce per essere del tutto inidoneo a produrre un risultato effettivo ed utile ai fini del prosieguo della procedura (Tribunale di Napoli, ordinanza 30.11.2020).</a:t>
            </a:r>
          </a:p>
          <a:p>
            <a:pPr marL="0" indent="0" algn="just">
              <a:buNone/>
            </a:pPr>
            <a:endParaRPr lang="it-IT" sz="26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28234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3335" y="0"/>
            <a:ext cx="11908665" cy="914400"/>
          </a:xfrm>
        </p:spPr>
        <p:txBody>
          <a:bodyPr>
            <a:normAutofit/>
          </a:bodyPr>
          <a:lstStyle/>
          <a:p>
            <a:pPr algn="ctr"/>
            <a:r>
              <a:rPr lang="it-IT" sz="3200" b="1" i="1" dirty="0">
                <a:solidFill>
                  <a:srgbClr val="C00000"/>
                </a:solidFill>
                <a:latin typeface="Bookman Old Style" panose="02050604050505020204" pitchFamily="18" charset="0"/>
              </a:rPr>
              <a:t>Le prospettive di riforma</a:t>
            </a:r>
          </a:p>
        </p:txBody>
      </p:sp>
      <p:sp>
        <p:nvSpPr>
          <p:cNvPr id="3" name="Segnaposto contenuto 2"/>
          <p:cNvSpPr>
            <a:spLocks noGrp="1"/>
          </p:cNvSpPr>
          <p:nvPr>
            <p:ph idx="1"/>
          </p:nvPr>
        </p:nvSpPr>
        <p:spPr>
          <a:xfrm>
            <a:off x="283333" y="695460"/>
            <a:ext cx="11908665" cy="6162540"/>
          </a:xfrm>
        </p:spPr>
        <p:txBody>
          <a:bodyPr>
            <a:noAutofit/>
          </a:bodyPr>
          <a:lstStyle/>
          <a:p>
            <a:pPr marL="0" indent="0">
              <a:lnSpc>
                <a:spcPct val="100000"/>
              </a:lnSpc>
              <a:buNone/>
            </a:pPr>
            <a:r>
              <a:rPr lang="it-IT" sz="2000" b="1" dirty="0">
                <a:solidFill>
                  <a:srgbClr val="002060"/>
                </a:solidFill>
                <a:latin typeface="Bookman Old Style" panose="02050604050505020204" pitchFamily="18" charset="0"/>
              </a:rPr>
              <a:t>Ritorno al passato, o forse sarebbe da dire, ritorno al sistema.</a:t>
            </a:r>
          </a:p>
          <a:p>
            <a:pPr marL="0" indent="0" algn="just">
              <a:lnSpc>
                <a:spcPct val="100000"/>
              </a:lnSpc>
              <a:buNone/>
            </a:pPr>
            <a:r>
              <a:rPr lang="it-IT" sz="2000" dirty="0">
                <a:solidFill>
                  <a:srgbClr val="002060"/>
                </a:solidFill>
                <a:latin typeface="Bookman Old Style" panose="02050604050505020204" pitchFamily="18" charset="0"/>
              </a:rPr>
              <a:t>Questa volta il legislatore formula una disposizione che prevede: </a:t>
            </a:r>
          </a:p>
          <a:p>
            <a:pPr marL="0" indent="0" algn="just">
              <a:lnSpc>
                <a:spcPct val="100000"/>
              </a:lnSpc>
              <a:buNone/>
            </a:pPr>
            <a:r>
              <a:rPr lang="it-IT" sz="2000" dirty="0">
                <a:solidFill>
                  <a:srgbClr val="002060"/>
                </a:solidFill>
                <a:latin typeface="Bookman Old Style" panose="02050604050505020204" pitchFamily="18" charset="0"/>
              </a:rPr>
              <a:t>a) un termine di 20 giorni per la proposizione del reclamo al giudice dell’esecuzione avverso l’atto del professionista delegato;</a:t>
            </a:r>
          </a:p>
          <a:p>
            <a:pPr marL="0" indent="0" algn="just">
              <a:lnSpc>
                <a:spcPct val="100000"/>
              </a:lnSpc>
              <a:buNone/>
            </a:pPr>
            <a:r>
              <a:rPr lang="it-IT" sz="2000" dirty="0">
                <a:solidFill>
                  <a:srgbClr val="002060"/>
                </a:solidFill>
                <a:latin typeface="Bookman Old Style" panose="02050604050505020204" pitchFamily="18" charset="0"/>
              </a:rPr>
              <a:t>b) la opponibilità ai sensi dell’art.617 c.p.c. della ordinanza del giudice dell’esecuzione.     </a:t>
            </a:r>
          </a:p>
          <a:p>
            <a:pPr marL="0" indent="0" algn="just">
              <a:lnSpc>
                <a:spcPct val="100000"/>
              </a:lnSpc>
              <a:buNone/>
            </a:pPr>
            <a:r>
              <a:rPr lang="it-IT" sz="2000" dirty="0">
                <a:solidFill>
                  <a:srgbClr val="002060"/>
                </a:solidFill>
                <a:latin typeface="Bookman Old Style" panose="02050604050505020204" pitchFamily="18" charset="0"/>
              </a:rPr>
              <a:t>Quanto al termine di cui sub a) esso libera l’interprete dalla ricerca del momento ultimo in cui la parte (o l’altro interessato) può sollevare il ricorso reclamo al G.E. ( tema – per lo più –risolto con la «consumazione del potere», ovvero con la indicazione del momento in cui le istruzioni impartite dal GE o l’atto del delegato hanno completamente esaurito la loro funzione). </a:t>
            </a:r>
            <a:r>
              <a:rPr lang="it-IT" sz="2000" b="1" dirty="0">
                <a:solidFill>
                  <a:srgbClr val="002060"/>
                </a:solidFill>
                <a:latin typeface="Bookman Old Style" panose="02050604050505020204" pitchFamily="18" charset="0"/>
              </a:rPr>
              <a:t>Ma soprattutto apre il dibattito : si tratta di un termine preclusivo? </a:t>
            </a:r>
          </a:p>
          <a:p>
            <a:pPr marL="0" indent="0" algn="just">
              <a:lnSpc>
                <a:spcPct val="100000"/>
              </a:lnSpc>
              <a:buNone/>
            </a:pPr>
            <a:r>
              <a:rPr lang="it-IT" sz="2000" dirty="0">
                <a:solidFill>
                  <a:srgbClr val="002060"/>
                </a:solidFill>
                <a:latin typeface="Bookman Old Style" panose="02050604050505020204" pitchFamily="18" charset="0"/>
              </a:rPr>
              <a:t>Quanto alla opponibilità sub b) essa rende – una volta decorso il termine per censurare la ordinanza del GE – intangibili gli atti successivi, per effetto della c.d. stabilizzazione anticipata nel senso che ove richiesta, per la censura dell’ordinanza del giudice ex art. 591 ter c.p.c. la formulazione dell’opposizione nel termine di legge e la stessa non sia sollevata, non sarebbe più possibile farla valere anche con l’impugnazione degli atti del giudice dell’esecuzione “a valle” della fase delegata al professionista (principalmente, ma non solo, il decreto di trasferimento).</a:t>
            </a:r>
            <a:r>
              <a:rPr lang="it-IT" sz="2400" dirty="0">
                <a:solidFill>
                  <a:srgbClr val="002060"/>
                </a:solidFill>
                <a:latin typeface="Bookman Old Style" panose="02050604050505020204" pitchFamily="18" charset="0"/>
              </a:rPr>
              <a:t> </a:t>
            </a:r>
          </a:p>
        </p:txBody>
      </p:sp>
    </p:spTree>
    <p:extLst>
      <p:ext uri="{BB962C8B-B14F-4D97-AF65-F5344CB8AC3E}">
        <p14:creationId xmlns:p14="http://schemas.microsoft.com/office/powerpoint/2010/main" val="365035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774357"/>
          </a:xfrm>
        </p:spPr>
        <p:txBody>
          <a:bodyPr>
            <a:normAutofit fontScale="90000"/>
          </a:bodyPr>
          <a:lstStyle/>
          <a:p>
            <a:pPr algn="ctr"/>
            <a:r>
              <a:rPr lang="it-IT" sz="3200" b="1" i="1" dirty="0">
                <a:solidFill>
                  <a:srgbClr val="C00000"/>
                </a:solidFill>
                <a:latin typeface="Bookman Old Style" panose="02050604050505020204" pitchFamily="18" charset="0"/>
              </a:rPr>
              <a:t>La c.d. </a:t>
            </a:r>
            <a:r>
              <a:rPr lang="it-IT" sz="3200" b="1" i="1" dirty="0" err="1">
                <a:solidFill>
                  <a:srgbClr val="C00000"/>
                </a:solidFill>
                <a:latin typeface="Bookman Old Style" panose="02050604050505020204" pitchFamily="18" charset="0"/>
              </a:rPr>
              <a:t>Vente</a:t>
            </a:r>
            <a:r>
              <a:rPr lang="it-IT" sz="3200" b="1" i="1" dirty="0">
                <a:solidFill>
                  <a:srgbClr val="C00000"/>
                </a:solidFill>
                <a:latin typeface="Bookman Old Style" panose="02050604050505020204" pitchFamily="18" charset="0"/>
              </a:rPr>
              <a:t> </a:t>
            </a:r>
            <a:r>
              <a:rPr lang="it-IT" sz="3200" b="1" i="1" dirty="0" err="1">
                <a:solidFill>
                  <a:srgbClr val="C00000"/>
                </a:solidFill>
                <a:latin typeface="Bookman Old Style" panose="02050604050505020204" pitchFamily="18" charset="0"/>
              </a:rPr>
              <a:t>Privee</a:t>
            </a:r>
            <a:br>
              <a:rPr lang="it-IT" sz="32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Fonte – Ratio – Nozione. </a:t>
            </a:r>
          </a:p>
        </p:txBody>
      </p:sp>
      <p:sp>
        <p:nvSpPr>
          <p:cNvPr id="3" name="Segnaposto contenuto 2"/>
          <p:cNvSpPr>
            <a:spLocks noGrp="1"/>
          </p:cNvSpPr>
          <p:nvPr>
            <p:ph idx="1"/>
          </p:nvPr>
        </p:nvSpPr>
        <p:spPr>
          <a:xfrm>
            <a:off x="0" y="837127"/>
            <a:ext cx="12192000" cy="6020873"/>
          </a:xfrm>
        </p:spPr>
        <p:txBody>
          <a:bodyPr>
            <a:normAutofit lnSpcReduction="10000"/>
          </a:bodyPr>
          <a:lstStyle/>
          <a:p>
            <a:pPr marL="0" indent="0" algn="just">
              <a:buNone/>
            </a:pPr>
            <a:r>
              <a:rPr lang="it-IT" sz="2400" i="1" dirty="0">
                <a:solidFill>
                  <a:srgbClr val="002060"/>
                </a:solidFill>
                <a:latin typeface="Bookman Old Style" panose="02050604050505020204" pitchFamily="18" charset="0"/>
              </a:rPr>
              <a:t>La norma</a:t>
            </a:r>
          </a:p>
          <a:p>
            <a:pPr marL="0" indent="0" algn="just">
              <a:buNone/>
            </a:pPr>
            <a:r>
              <a:rPr lang="it-IT" sz="2400" dirty="0">
                <a:solidFill>
                  <a:srgbClr val="002060"/>
                </a:solidFill>
                <a:latin typeface="Bookman Old Style" panose="02050604050505020204" pitchFamily="18" charset="0"/>
              </a:rPr>
              <a:t>Art. 8, lettera </a:t>
            </a:r>
            <a:r>
              <a:rPr lang="it-IT" sz="2400" b="1" dirty="0">
                <a:solidFill>
                  <a:srgbClr val="002060"/>
                </a:solidFill>
                <a:latin typeface="Bookman Old Style" panose="02050604050505020204" pitchFamily="18" charset="0"/>
              </a:rPr>
              <a:t>n</a:t>
            </a:r>
            <a:r>
              <a:rPr lang="it-IT" sz="2400" dirty="0">
                <a:solidFill>
                  <a:srgbClr val="002060"/>
                </a:solidFill>
                <a:latin typeface="Bookman Old Style" panose="02050604050505020204" pitchFamily="18" charset="0"/>
              </a:rPr>
              <a:t>, nel testo come risultante all’esito degli </a:t>
            </a:r>
            <a:r>
              <a:rPr lang="it-IT" sz="2400" b="1" dirty="0">
                <a:solidFill>
                  <a:srgbClr val="002060"/>
                </a:solidFill>
                <a:latin typeface="Bookman Old Style" panose="02050604050505020204" pitchFamily="18" charset="0"/>
              </a:rPr>
              <a:t>emendamenti</a:t>
            </a:r>
            <a:r>
              <a:rPr lang="it-IT" sz="2400" dirty="0">
                <a:solidFill>
                  <a:srgbClr val="002060"/>
                </a:solidFill>
                <a:latin typeface="Bookman Old Style" panose="02050604050505020204" pitchFamily="18" charset="0"/>
              </a:rPr>
              <a:t> approvati.</a:t>
            </a:r>
          </a:p>
          <a:p>
            <a:pPr marL="0" indent="0" algn="just">
              <a:buNone/>
            </a:pPr>
            <a:r>
              <a:rPr lang="it-IT" sz="2400" i="1" dirty="0">
                <a:solidFill>
                  <a:srgbClr val="002060"/>
                </a:solidFill>
                <a:latin typeface="Bookman Old Style" panose="02050604050505020204" pitchFamily="18" charset="0"/>
              </a:rPr>
              <a:t>La relazione al disegno di legge</a:t>
            </a:r>
          </a:p>
          <a:p>
            <a:pPr marL="0" indent="0" algn="just">
              <a:buNone/>
            </a:pPr>
            <a:r>
              <a:rPr lang="it-IT" sz="2400" b="1" dirty="0">
                <a:solidFill>
                  <a:srgbClr val="002060"/>
                </a:solidFill>
                <a:latin typeface="Bookman Old Style" panose="02050604050505020204" pitchFamily="18" charset="0"/>
              </a:rPr>
              <a:t>Ratio</a:t>
            </a:r>
            <a:r>
              <a:rPr lang="it-IT" sz="2400" dirty="0">
                <a:solidFill>
                  <a:srgbClr val="002060"/>
                </a:solidFill>
                <a:latin typeface="Bookman Old Style" panose="02050604050505020204" pitchFamily="18" charset="0"/>
              </a:rPr>
              <a:t>: accelerare il corso della espropriazione con contenimento dei costi, «attraverso la collaborazione del debitore, il quale può avere interesse a farsi parte attiva nella ricerca di un acquirente, sia per </a:t>
            </a:r>
            <a:r>
              <a:rPr lang="it-IT" sz="2400" dirty="0">
                <a:solidFill>
                  <a:srgbClr val="C00000"/>
                </a:solidFill>
                <a:latin typeface="Bookman Old Style" panose="02050604050505020204" pitchFamily="18" charset="0"/>
              </a:rPr>
              <a:t>velocizzare le operazioni di vendita</a:t>
            </a:r>
            <a:r>
              <a:rPr lang="it-IT" sz="2400" dirty="0">
                <a:solidFill>
                  <a:srgbClr val="002060"/>
                </a:solidFill>
                <a:latin typeface="Bookman Old Style" panose="02050604050505020204" pitchFamily="18" charset="0"/>
              </a:rPr>
              <a:t> e giungere più rapidamente alla definizione del procedimento, sia per </a:t>
            </a:r>
            <a:r>
              <a:rPr lang="it-IT" sz="2400" dirty="0">
                <a:solidFill>
                  <a:srgbClr val="C00000"/>
                </a:solidFill>
                <a:latin typeface="Bookman Old Style" panose="02050604050505020204" pitchFamily="18" charset="0"/>
              </a:rPr>
              <a:t>evitare il deprezzamento del bene</a:t>
            </a:r>
            <a:r>
              <a:rPr lang="it-IT" sz="2400" dirty="0">
                <a:solidFill>
                  <a:srgbClr val="002060"/>
                </a:solidFill>
                <a:latin typeface="Bookman Old Style" panose="02050604050505020204" pitchFamily="18" charset="0"/>
              </a:rPr>
              <a:t>, che si verifica, a volte, per effetto del meccanismo dei ribassi». Ratio che si inscrive nella più generale prospettiva della delega, ovvero quella di </a:t>
            </a:r>
            <a:r>
              <a:rPr lang="it-IT" sz="2400" dirty="0">
                <a:solidFill>
                  <a:srgbClr val="C00000"/>
                </a:solidFill>
                <a:latin typeface="Bookman Old Style" panose="02050604050505020204" pitchFamily="18" charset="0"/>
              </a:rPr>
              <a:t>rendere più efficiente il processo di esecuzione</a:t>
            </a:r>
            <a:r>
              <a:rPr lang="it-IT" sz="2400" dirty="0">
                <a:solidFill>
                  <a:srgbClr val="002060"/>
                </a:solidFill>
                <a:latin typeface="Bookman Old Style" panose="02050604050505020204" pitchFamily="18" charset="0"/>
              </a:rPr>
              <a:t>.   </a:t>
            </a:r>
          </a:p>
          <a:p>
            <a:pPr marL="0" indent="0" algn="just">
              <a:buNone/>
            </a:pPr>
            <a:r>
              <a:rPr lang="it-IT" sz="2400" b="1" dirty="0">
                <a:solidFill>
                  <a:srgbClr val="002060"/>
                </a:solidFill>
                <a:latin typeface="Bookman Old Style" panose="02050604050505020204" pitchFamily="18" charset="0"/>
              </a:rPr>
              <a:t>Originariamente concepita come atto da celebrare dinanzi al notaio ma con gli effetti purgativi propri della vendita coattiva.</a:t>
            </a:r>
          </a:p>
          <a:p>
            <a:pPr marL="0" indent="0" algn="just">
              <a:buNone/>
            </a:pPr>
            <a:r>
              <a:rPr lang="it-IT" sz="2400" dirty="0">
                <a:solidFill>
                  <a:srgbClr val="002060"/>
                </a:solidFill>
                <a:latin typeface="Bookman Old Style" panose="02050604050505020204" pitchFamily="18" charset="0"/>
              </a:rPr>
              <a:t>Originariamente concepita come una </a:t>
            </a:r>
            <a:r>
              <a:rPr lang="it-IT" sz="2400" i="1" dirty="0">
                <a:solidFill>
                  <a:srgbClr val="002060"/>
                </a:solidFill>
                <a:latin typeface="Bookman Old Style" panose="02050604050505020204" pitchFamily="18" charset="0"/>
              </a:rPr>
              <a:t>deroga </a:t>
            </a:r>
            <a:r>
              <a:rPr lang="it-IT" sz="2400" dirty="0">
                <a:solidFill>
                  <a:srgbClr val="002060"/>
                </a:solidFill>
                <a:latin typeface="Bookman Old Style" panose="02050604050505020204" pitchFamily="18" charset="0"/>
              </a:rPr>
              <a:t>alla vendita competitiva (e dunque contraddistinto da opportuni meccanismi di tutela degli interessi dei creditori), all’attualità, per effetto degli emendamenti, si presenta non più come una vera e propria deroga, ma come una </a:t>
            </a:r>
            <a:r>
              <a:rPr lang="it-IT" sz="2400" i="1" dirty="0">
                <a:solidFill>
                  <a:srgbClr val="002060"/>
                </a:solidFill>
                <a:latin typeface="Bookman Old Style" panose="02050604050505020204" pitchFamily="18" charset="0"/>
              </a:rPr>
              <a:t>diversa forma </a:t>
            </a:r>
            <a:r>
              <a:rPr lang="it-IT" sz="2400" dirty="0">
                <a:solidFill>
                  <a:srgbClr val="002060"/>
                </a:solidFill>
                <a:latin typeface="Bookman Old Style" panose="02050604050505020204" pitchFamily="18" charset="0"/>
              </a:rPr>
              <a:t>di vendita competitiva, atteso che l’istanza del debitore può dare vita comunque ad una gara tra offerenti.</a:t>
            </a:r>
          </a:p>
          <a:p>
            <a:pPr marL="0" indent="0" algn="just">
              <a:buNone/>
            </a:pP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65574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818219849"/>
              </p:ext>
            </p:extLst>
          </p:nvPr>
        </p:nvGraphicFramePr>
        <p:xfrm>
          <a:off x="109728" y="143594"/>
          <a:ext cx="11969496" cy="6586390"/>
        </p:xfrm>
        <a:graphic>
          <a:graphicData uri="http://schemas.openxmlformats.org/drawingml/2006/table">
            <a:tbl>
              <a:tblPr firstRow="1" bandRow="1">
                <a:tableStyleId>{5C22544A-7EE6-4342-B048-85BDC9FD1C3A}</a:tableStyleId>
              </a:tblPr>
              <a:tblGrid>
                <a:gridCol w="5978727">
                  <a:extLst>
                    <a:ext uri="{9D8B030D-6E8A-4147-A177-3AD203B41FA5}">
                      <a16:colId xmlns:a16="http://schemas.microsoft.com/office/drawing/2014/main" val="20000"/>
                    </a:ext>
                  </a:extLst>
                </a:gridCol>
                <a:gridCol w="5990769">
                  <a:extLst>
                    <a:ext uri="{9D8B030D-6E8A-4147-A177-3AD203B41FA5}">
                      <a16:colId xmlns:a16="http://schemas.microsoft.com/office/drawing/2014/main" val="20001"/>
                    </a:ext>
                  </a:extLst>
                </a:gridCol>
              </a:tblGrid>
              <a:tr h="6586390">
                <a:tc>
                  <a:txBody>
                    <a:bodyPr/>
                    <a:lstStyle/>
                    <a:p>
                      <a:pPr algn="just"/>
                      <a:r>
                        <a:rPr lang="it-IT" sz="1200" b="1" u="sng" dirty="0">
                          <a:solidFill>
                            <a:srgbClr val="002060"/>
                          </a:solidFill>
                          <a:latin typeface="Bookman Old Style" panose="02050604050505020204" pitchFamily="18" charset="0"/>
                        </a:rPr>
                        <a:t>Art. 8. (Processo di esecuzione) – DDL testo originario</a:t>
                      </a:r>
                    </a:p>
                    <a:p>
                      <a:pPr algn="just"/>
                      <a:r>
                        <a:rPr lang="it-IT" sz="1200" b="0" dirty="0">
                          <a:solidFill>
                            <a:srgbClr val="002060"/>
                          </a:solidFill>
                          <a:latin typeface="Bookman Old Style" panose="02050604050505020204" pitchFamily="18" charset="0"/>
                        </a:rPr>
                        <a:t>……</a:t>
                      </a:r>
                    </a:p>
                    <a:p>
                      <a:pPr algn="just"/>
                      <a:r>
                        <a:rPr lang="it-IT" sz="1200" b="0" dirty="0">
                          <a:solidFill>
                            <a:srgbClr val="002060"/>
                          </a:solidFill>
                          <a:latin typeface="Bookman Old Style" panose="02050604050505020204" pitchFamily="18" charset="0"/>
                        </a:rPr>
                        <a:t>b) nel procedimento di espropriazione immobiliare, prevedere:</a:t>
                      </a:r>
                    </a:p>
                    <a:p>
                      <a:pPr algn="just"/>
                      <a:endParaRPr lang="it-IT" sz="1200" b="0" dirty="0">
                        <a:solidFill>
                          <a:srgbClr val="002060"/>
                        </a:solidFill>
                        <a:latin typeface="Bookman Old Style" panose="02050604050505020204" pitchFamily="18" charset="0"/>
                      </a:endParaRPr>
                    </a:p>
                    <a:p>
                      <a:pPr algn="just"/>
                      <a:r>
                        <a:rPr lang="it-IT" sz="1200" b="0" dirty="0">
                          <a:solidFill>
                            <a:srgbClr val="002060"/>
                          </a:solidFill>
                          <a:latin typeface="Bookman Old Style" panose="02050604050505020204" pitchFamily="18" charset="0"/>
                        </a:rPr>
                        <a:t>1) che il debitore, con istanza depositata non oltre dieci giorni prima dell’udienza prevista dall’articolo 569, primo comma, del codice di procedura civile, possa chiedere al giudice dell’esecuzione di essere autorizzato a procedere direttamente alla vendita dell’immobile pignorato;</a:t>
                      </a:r>
                    </a:p>
                    <a:p>
                      <a:pPr algn="just"/>
                      <a:r>
                        <a:rPr lang="it-IT" sz="1200" b="0" dirty="0">
                          <a:solidFill>
                            <a:srgbClr val="002060"/>
                          </a:solidFill>
                          <a:latin typeface="Bookman Old Style" panose="02050604050505020204" pitchFamily="18" charset="0"/>
                        </a:rPr>
                        <a:t>2) i criteri per la determinazione del </a:t>
                      </a:r>
                      <a:r>
                        <a:rPr lang="it-IT" sz="1200" b="0" dirty="0">
                          <a:solidFill>
                            <a:srgbClr val="C00000"/>
                          </a:solidFill>
                          <a:latin typeface="Bookman Old Style" panose="02050604050505020204" pitchFamily="18" charset="0"/>
                        </a:rPr>
                        <a:t>valore di mercato </a:t>
                      </a:r>
                      <a:r>
                        <a:rPr lang="it-IT" sz="1200" b="0" dirty="0">
                          <a:solidFill>
                            <a:srgbClr val="002060"/>
                          </a:solidFill>
                          <a:latin typeface="Bookman Old Style" panose="02050604050505020204" pitchFamily="18" charset="0"/>
                        </a:rPr>
                        <a:t>del bene pignorato ai fini dell’istanza di cui al numero 1), prevedendo che all’istanza del debitore debba essere sempre allegata l’offerta di acquisto e che, a garanzia della serietà dell’offerta, sia prestata cauzione in misura non inferiore al decimo del prezzo proposto;</a:t>
                      </a:r>
                    </a:p>
                    <a:p>
                      <a:pPr algn="just"/>
                      <a:r>
                        <a:rPr lang="it-IT" sz="1200" b="0" dirty="0">
                          <a:solidFill>
                            <a:srgbClr val="002060"/>
                          </a:solidFill>
                          <a:latin typeface="Bookman Old Style" panose="02050604050505020204" pitchFamily="18" charset="0"/>
                        </a:rPr>
                        <a:t>3) che </a:t>
                      </a:r>
                      <a:r>
                        <a:rPr lang="it-IT" sz="1200" b="0" dirty="0">
                          <a:solidFill>
                            <a:srgbClr val="C00000"/>
                          </a:solidFill>
                          <a:latin typeface="Bookman Old Style" panose="02050604050505020204" pitchFamily="18" charset="0"/>
                        </a:rPr>
                        <a:t>il giudice dell’esecuzione debba verificare l’ammissibilità dell’istanza e instaurare sulla stessa il contraddittorio </a:t>
                      </a:r>
                      <a:r>
                        <a:rPr lang="it-IT" sz="1200" b="0" dirty="0">
                          <a:solidFill>
                            <a:srgbClr val="002060"/>
                          </a:solidFill>
                          <a:latin typeface="Bookman Old Style" panose="02050604050505020204" pitchFamily="18" charset="0"/>
                        </a:rPr>
                        <a:t>con il debitore, i comproprietari, il creditore procedente, i creditori intervenuti, i creditori iscritti e l’offerente, acquisendo il consenso dei creditori;</a:t>
                      </a:r>
                    </a:p>
                    <a:p>
                      <a:pPr algn="just"/>
                      <a:r>
                        <a:rPr lang="it-IT" sz="1200" b="0" dirty="0">
                          <a:solidFill>
                            <a:srgbClr val="002060"/>
                          </a:solidFill>
                          <a:latin typeface="Bookman Old Style" panose="02050604050505020204" pitchFamily="18" charset="0"/>
                        </a:rPr>
                        <a:t>4) che il giudice dell’esecuzione, nel contraddittorio tra gli interessati, possa assumere sommarie informazioni, anche sul valore del bene e sulla effettiva capacità di adempimento dell’offerente;</a:t>
                      </a:r>
                    </a:p>
                    <a:p>
                      <a:pPr algn="just"/>
                      <a:r>
                        <a:rPr lang="it-IT" sz="1200" b="0" dirty="0">
                          <a:solidFill>
                            <a:srgbClr val="002060"/>
                          </a:solidFill>
                          <a:latin typeface="Bookman Old Style" panose="02050604050505020204" pitchFamily="18" charset="0"/>
                        </a:rPr>
                        <a:t>5) che con il provvedimento con il quale il giudice dell’esecuzione autorizza il debitore a procedere alla vendita debbano essere stabiliti il prezzo, le modalità del pagamento e il termine, non superiore a novanta giorni, entro il quale </a:t>
                      </a:r>
                      <a:r>
                        <a:rPr lang="it-IT" sz="1200" b="0" dirty="0">
                          <a:solidFill>
                            <a:srgbClr val="C00000"/>
                          </a:solidFill>
                          <a:latin typeface="Bookman Old Style" panose="02050604050505020204" pitchFamily="18" charset="0"/>
                        </a:rPr>
                        <a:t>l’atto di trasferimento deve essere stipulato </a:t>
                      </a:r>
                      <a:r>
                        <a:rPr lang="it-IT" sz="1200" b="0" dirty="0">
                          <a:solidFill>
                            <a:srgbClr val="002060"/>
                          </a:solidFill>
                          <a:latin typeface="Bookman Old Style" panose="02050604050505020204" pitchFamily="18" charset="0"/>
                        </a:rPr>
                        <a:t>e il prezzo deve essere versato;</a:t>
                      </a:r>
                    </a:p>
                    <a:p>
                      <a:pPr algn="just"/>
                      <a:r>
                        <a:rPr lang="it-IT" sz="1200" b="0" dirty="0">
                          <a:solidFill>
                            <a:srgbClr val="002060"/>
                          </a:solidFill>
                          <a:latin typeface="Bookman Old Style" panose="02050604050505020204" pitchFamily="18" charset="0"/>
                        </a:rPr>
                        <a:t>6) che, in deroga a quanto previsto dal numero 3), il giudice possa </a:t>
                      </a:r>
                      <a:r>
                        <a:rPr lang="it-IT" sz="1200" b="0" dirty="0">
                          <a:solidFill>
                            <a:srgbClr val="C00000"/>
                          </a:solidFill>
                          <a:latin typeface="Bookman Old Style" panose="02050604050505020204" pitchFamily="18" charset="0"/>
                        </a:rPr>
                        <a:t>autorizzare il debitore a procedere alla vendita anche in caso di opposizione di uno o più creditori</a:t>
                      </a:r>
                      <a:r>
                        <a:rPr lang="it-IT" sz="1200" b="0" dirty="0">
                          <a:solidFill>
                            <a:srgbClr val="002060"/>
                          </a:solidFill>
                          <a:latin typeface="Bookman Old Style" panose="02050604050505020204" pitchFamily="18" charset="0"/>
                        </a:rPr>
                        <a:t>, nei casi in cui ritenga probabile che la vendita con modalità competitive non consentirebbe di ricavare un importo maggiore, in tal caso garantendo l’impugnabilità del relativo provvedimento </a:t>
                      </a:r>
                      <a:r>
                        <a:rPr lang="it-IT" sz="1200" b="0" dirty="0" err="1">
                          <a:solidFill>
                            <a:srgbClr val="002060"/>
                          </a:solidFill>
                          <a:latin typeface="Bookman Old Style" panose="02050604050505020204" pitchFamily="18" charset="0"/>
                        </a:rPr>
                        <a:t>autorizzatorio</a:t>
                      </a:r>
                      <a:r>
                        <a:rPr lang="it-IT" sz="1200" b="0" dirty="0">
                          <a:solidFill>
                            <a:srgbClr val="002060"/>
                          </a:solidFill>
                          <a:latin typeface="Bookman Old Style" panose="02050604050505020204" pitchFamily="18" charset="0"/>
                        </a:rPr>
                        <a:t>;</a:t>
                      </a:r>
                    </a:p>
                    <a:p>
                      <a:pPr algn="just"/>
                      <a:endParaRPr lang="it-IT" sz="1200" b="0" dirty="0">
                        <a:solidFill>
                          <a:srgbClr val="002060"/>
                        </a:solidFill>
                        <a:latin typeface="Bookman Old Style" panose="02050604050505020204" pitchFamily="18" charset="0"/>
                      </a:endParaRPr>
                    </a:p>
                    <a:p>
                      <a:endParaRPr lang="it-IT" sz="1050" dirty="0">
                        <a:solidFill>
                          <a:srgbClr val="002060"/>
                        </a:solidFill>
                        <a:latin typeface="Bookman Old Style" panose="02050604050505020204" pitchFamily="18" charset="0"/>
                      </a:endParaRPr>
                    </a:p>
                  </a:txBody>
                  <a:tcPr/>
                </a:tc>
                <a:tc>
                  <a:txBody>
                    <a:bodyPr/>
                    <a:lstStyle/>
                    <a:p>
                      <a:pPr algn="just"/>
                      <a:r>
                        <a:rPr lang="it-IT" sz="1200" b="1" u="sng" dirty="0">
                          <a:solidFill>
                            <a:srgbClr val="002060"/>
                          </a:solidFill>
                          <a:latin typeface="Bookman Old Style" panose="02050604050505020204" pitchFamily="18" charset="0"/>
                        </a:rPr>
                        <a:t>Art. 8 (Processo di esecuzione) – DDL testo emendato</a:t>
                      </a:r>
                    </a:p>
                    <a:p>
                      <a:pPr algn="just"/>
                      <a:r>
                        <a:rPr lang="it-IT" sz="1200" b="0" dirty="0">
                          <a:solidFill>
                            <a:srgbClr val="002060"/>
                          </a:solidFill>
                          <a:latin typeface="Bookman Old Style" panose="02050604050505020204" pitchFamily="18" charset="0"/>
                        </a:rPr>
                        <a:t>            …….</a:t>
                      </a:r>
                    </a:p>
                    <a:p>
                      <a:pPr algn="just"/>
                      <a:r>
                        <a:rPr lang="it-IT" sz="1200" b="0" dirty="0">
                          <a:solidFill>
                            <a:srgbClr val="002060"/>
                          </a:solidFill>
                          <a:latin typeface="Bookman Old Style" panose="02050604050505020204" pitchFamily="18" charset="0"/>
                        </a:rPr>
                        <a:t>i) prevedere:</a:t>
                      </a:r>
                    </a:p>
                    <a:p>
                      <a:pPr algn="just"/>
                      <a:r>
                        <a:rPr lang="it-IT" sz="1200" b="0" dirty="0">
                          <a:solidFill>
                            <a:srgbClr val="002060"/>
                          </a:solidFill>
                          <a:latin typeface="Bookman Old Style" panose="02050604050505020204" pitchFamily="18" charset="0"/>
                        </a:rPr>
                        <a:t>        </a:t>
                      </a:r>
                    </a:p>
                    <a:p>
                      <a:pPr algn="just"/>
                      <a:r>
                        <a:rPr lang="it-IT" sz="1200" b="0" dirty="0">
                          <a:solidFill>
                            <a:srgbClr val="002060"/>
                          </a:solidFill>
                          <a:latin typeface="Bookman Old Style" panose="02050604050505020204" pitchFamily="18" charset="0"/>
                        </a:rPr>
                        <a:t>1) che il debitore, con istanza depositata non oltre dieci giorni prima dell'udienza prevista dall'articolo 569, primo comma, del codice di procedura civile, può chiedere al giudice dell'esecuzione di essere autorizzato a procedere direttamente alla vendita dell'immobile pignorato </a:t>
                      </a:r>
                      <a:r>
                        <a:rPr lang="it-IT" sz="1200" b="0" dirty="0">
                          <a:solidFill>
                            <a:srgbClr val="C00000"/>
                          </a:solidFill>
                          <a:latin typeface="Bookman Old Style" panose="02050604050505020204" pitchFamily="18" charset="0"/>
                        </a:rPr>
                        <a:t>per un prezzo non inferiore al prezzo base indicato nella perizia di stima </a:t>
                      </a:r>
                      <a:r>
                        <a:rPr lang="it-IT" sz="1200" b="0" dirty="0">
                          <a:solidFill>
                            <a:srgbClr val="002060"/>
                          </a:solidFill>
                          <a:latin typeface="Bookman Old Style" panose="02050604050505020204" pitchFamily="18" charset="0"/>
                        </a:rPr>
                        <a:t>prevedendo che all'istanza del debitore deve essere sempre allegata l'offerta di acquisto irrevocabile per centoventi giorni e che, a garanzia della serietà dell'offerta, è prestata cauzione in misura non inferiore al decimo del prezzo proposto;</a:t>
                      </a:r>
                    </a:p>
                    <a:p>
                      <a:pPr algn="just"/>
                      <a:r>
                        <a:rPr lang="it-IT" sz="1200" b="0" dirty="0">
                          <a:solidFill>
                            <a:srgbClr val="002060"/>
                          </a:solidFill>
                          <a:latin typeface="Bookman Old Style" panose="02050604050505020204" pitchFamily="18" charset="0"/>
                        </a:rPr>
                        <a:t> </a:t>
                      </a:r>
                    </a:p>
                    <a:p>
                      <a:pPr algn="just"/>
                      <a:r>
                        <a:rPr lang="it-IT" sz="1200" b="0" dirty="0">
                          <a:solidFill>
                            <a:srgbClr val="002060"/>
                          </a:solidFill>
                          <a:latin typeface="Bookman Old Style" panose="02050604050505020204" pitchFamily="18" charset="0"/>
                        </a:rPr>
                        <a:t>2) che il giudice dell'esecuzione, con decreto, deve: verificata l'ammissibilità dell'istanza, </a:t>
                      </a:r>
                      <a:r>
                        <a:rPr lang="it-IT" sz="1200" b="0" dirty="0">
                          <a:solidFill>
                            <a:srgbClr val="C00000"/>
                          </a:solidFill>
                          <a:latin typeface="Bookman Old Style" panose="02050604050505020204" pitchFamily="18" charset="0"/>
                        </a:rPr>
                        <a:t>disporre che l'esecutato rilasci l'immobile </a:t>
                      </a:r>
                      <a:r>
                        <a:rPr lang="it-IT" sz="1200" b="0" dirty="0">
                          <a:solidFill>
                            <a:srgbClr val="002060"/>
                          </a:solidFill>
                          <a:latin typeface="Bookman Old Style" panose="02050604050505020204" pitchFamily="18" charset="0"/>
                        </a:rPr>
                        <a:t>nella disponibilità del custode entro trenta giorni a pena di decadenza dall'istanza, salvo che il bene sia occupato con titolo opponibile alla procedura; disporre che entro quindici giorni è data pubblicità, ai sensi dell'articolo 490 del codice di procedura civile, dell'offerta pervenuta rendendo noto che entro sessanta giorni possono essere formulate </a:t>
                      </a:r>
                      <a:r>
                        <a:rPr lang="it-IT" sz="1200" b="0" dirty="0">
                          <a:solidFill>
                            <a:srgbClr val="C00000"/>
                          </a:solidFill>
                          <a:latin typeface="Bookman Old Style" panose="02050604050505020204" pitchFamily="18" charset="0"/>
                        </a:rPr>
                        <a:t>ulteriori offerte di acquisto</a:t>
                      </a:r>
                      <a:r>
                        <a:rPr lang="it-IT" sz="1200" b="0" dirty="0">
                          <a:solidFill>
                            <a:srgbClr val="002060"/>
                          </a:solidFill>
                          <a:latin typeface="Bookman Old Style" panose="02050604050505020204" pitchFamily="18" charset="0"/>
                        </a:rPr>
                        <a:t>, garantite da cauzione in misura non inferiore al decimo del prezzo proposto, il quale non può essere inferiore a quello dell'offerta già presentata a corredo dell'istanza dell'esecutato; convocare il debitore, i comproprietari, il creditore procedente, i creditori intervenuti, i creditori iscritti e gli offerenti ad un'udienza da fissare entro novanta giorni per la deliberazione sull'offerta e, in caso di pluralità di offerte, per la gara tra gli offerenti;</a:t>
                      </a:r>
                    </a:p>
                    <a:p>
                      <a:pPr algn="just"/>
                      <a:r>
                        <a:rPr lang="it-IT" sz="1200" b="0" dirty="0">
                          <a:solidFill>
                            <a:srgbClr val="002060"/>
                          </a:solidFill>
                          <a:latin typeface="Bookman Old Style" panose="02050604050505020204" pitchFamily="18" charset="0"/>
                        </a:rPr>
                        <a:t>3) che con il provvedimento con il quale il giudice dell'esecuzione aggiudica l'immobile al </a:t>
                      </a:r>
                      <a:r>
                        <a:rPr lang="it-IT" sz="1200" b="0" dirty="0">
                          <a:solidFill>
                            <a:srgbClr val="C00000"/>
                          </a:solidFill>
                          <a:latin typeface="Bookman Old Style" panose="02050604050505020204" pitchFamily="18" charset="0"/>
                        </a:rPr>
                        <a:t>miglior offerente </a:t>
                      </a:r>
                      <a:r>
                        <a:rPr lang="it-IT" sz="1200" b="0" dirty="0">
                          <a:solidFill>
                            <a:srgbClr val="002060"/>
                          </a:solidFill>
                          <a:latin typeface="Bookman Old Style" panose="02050604050505020204" pitchFamily="18" charset="0"/>
                        </a:rPr>
                        <a:t>devono essere stabilite le modalità del pagamento del prezzo, da versare entro novanta giorni, a pena di decadenza ai sensi dell'articolo 587 del codice di procedura civile;</a:t>
                      </a:r>
                    </a:p>
                    <a:p>
                      <a:endParaRPr lang="it-IT"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60795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3381349443"/>
              </p:ext>
            </p:extLst>
          </p:nvPr>
        </p:nvGraphicFramePr>
        <p:xfrm>
          <a:off x="201168" y="262466"/>
          <a:ext cx="11795760" cy="6284638"/>
        </p:xfrm>
        <a:graphic>
          <a:graphicData uri="http://schemas.openxmlformats.org/drawingml/2006/table">
            <a:tbl>
              <a:tblPr firstRow="1" bandRow="1">
                <a:tableStyleId>{5C22544A-7EE6-4342-B048-85BDC9FD1C3A}</a:tableStyleId>
              </a:tblPr>
              <a:tblGrid>
                <a:gridCol w="5815584">
                  <a:extLst>
                    <a:ext uri="{9D8B030D-6E8A-4147-A177-3AD203B41FA5}">
                      <a16:colId xmlns:a16="http://schemas.microsoft.com/office/drawing/2014/main" val="20000"/>
                    </a:ext>
                  </a:extLst>
                </a:gridCol>
                <a:gridCol w="5980176">
                  <a:extLst>
                    <a:ext uri="{9D8B030D-6E8A-4147-A177-3AD203B41FA5}">
                      <a16:colId xmlns:a16="http://schemas.microsoft.com/office/drawing/2014/main" val="20001"/>
                    </a:ext>
                  </a:extLst>
                </a:gridCol>
              </a:tblGrid>
              <a:tr h="6284638">
                <a:tc>
                  <a:txBody>
                    <a:bodyPr/>
                    <a:lstStyle/>
                    <a:p>
                      <a:pPr algn="just"/>
                      <a:r>
                        <a:rPr lang="it-IT" b="0" dirty="0">
                          <a:solidFill>
                            <a:srgbClr val="002060"/>
                          </a:solidFill>
                          <a:latin typeface="Bookman Old Style" panose="02050604050505020204" pitchFamily="18" charset="0"/>
                        </a:rPr>
                        <a:t>7) che il giudice dell’esecuzione possa delegare uno dei professionisti iscritti nell’elenco di cui all’articolo 179-ter delle disposizioni per l’attuazione del codice di procedura civile alla riscossione del prezzo nonché alle operazioni di distribuzione del ricavato e che, </a:t>
                      </a:r>
                      <a:r>
                        <a:rPr lang="it-IT" b="0" dirty="0">
                          <a:solidFill>
                            <a:srgbClr val="FF0000"/>
                          </a:solidFill>
                          <a:latin typeface="Bookman Old Style" panose="02050604050505020204" pitchFamily="18" charset="0"/>
                        </a:rPr>
                        <a:t>una volta eseguita la vendita</a:t>
                      </a:r>
                      <a:r>
                        <a:rPr lang="it-IT" b="0" dirty="0">
                          <a:solidFill>
                            <a:srgbClr val="002060"/>
                          </a:solidFill>
                          <a:latin typeface="Bookman Old Style" panose="02050604050505020204" pitchFamily="18" charset="0"/>
                        </a:rPr>
                        <a:t> e riscosso interamente il prezzo, ordini la cancellazione delle trascrizioni dei pignoramenti e delle iscrizioni ipotecarie ai sensi dell’articolo 586 del codice di procedura civile, </a:t>
                      </a:r>
                      <a:r>
                        <a:rPr lang="it-IT" b="0" dirty="0">
                          <a:solidFill>
                            <a:srgbClr val="FF0000"/>
                          </a:solidFill>
                          <a:latin typeface="Bookman Old Style" panose="02050604050505020204" pitchFamily="18" charset="0"/>
                        </a:rPr>
                        <a:t>da effettuare a cura delle parti contraenti</a:t>
                      </a:r>
                      <a:r>
                        <a:rPr lang="it-IT" b="0" dirty="0">
                          <a:solidFill>
                            <a:srgbClr val="002060"/>
                          </a:solidFill>
                          <a:latin typeface="Bookman Old Style" panose="02050604050505020204" pitchFamily="18" charset="0"/>
                        </a:rPr>
                        <a:t>;</a:t>
                      </a:r>
                    </a:p>
                    <a:p>
                      <a:pPr algn="just"/>
                      <a:endParaRPr lang="it-IT" b="0" dirty="0">
                        <a:solidFill>
                          <a:srgbClr val="002060"/>
                        </a:solidFill>
                        <a:latin typeface="Bookman Old Style" panose="02050604050505020204" pitchFamily="18" charset="0"/>
                      </a:endParaRPr>
                    </a:p>
                    <a:p>
                      <a:pPr algn="just"/>
                      <a:r>
                        <a:rPr lang="it-IT" b="0" dirty="0">
                          <a:solidFill>
                            <a:srgbClr val="002060"/>
                          </a:solidFill>
                          <a:latin typeface="Bookman Old Style" panose="02050604050505020204" pitchFamily="18" charset="0"/>
                        </a:rPr>
                        <a:t>8) che, se nel termine assegnato il bene </a:t>
                      </a:r>
                      <a:r>
                        <a:rPr lang="it-IT" b="0" dirty="0">
                          <a:solidFill>
                            <a:srgbClr val="FF0000"/>
                          </a:solidFill>
                          <a:latin typeface="Bookman Old Style" panose="02050604050505020204" pitchFamily="18" charset="0"/>
                        </a:rPr>
                        <a:t>non è stato venduto</a:t>
                      </a:r>
                      <a:r>
                        <a:rPr lang="it-IT" b="0" dirty="0">
                          <a:solidFill>
                            <a:srgbClr val="002060"/>
                          </a:solidFill>
                          <a:latin typeface="Bookman Old Style" panose="02050604050505020204" pitchFamily="18" charset="0"/>
                        </a:rPr>
                        <a:t> o il prezzo non è stato versato, il giudice provveda ai sensi dell’articolo 569 del codice di procedura civile;</a:t>
                      </a:r>
                    </a:p>
                    <a:p>
                      <a:pPr algn="just"/>
                      <a:r>
                        <a:rPr lang="it-IT" b="0" dirty="0">
                          <a:solidFill>
                            <a:srgbClr val="002060"/>
                          </a:solidFill>
                          <a:latin typeface="Bookman Old Style" panose="02050604050505020204" pitchFamily="18" charset="0"/>
                        </a:rPr>
                        <a:t>9) che l’istanza di cui al numero 1) possa essere formulata per una sola volta a pena di inammissibilità.</a:t>
                      </a:r>
                    </a:p>
                    <a:p>
                      <a:endParaRPr lang="it-IT" dirty="0"/>
                    </a:p>
                  </a:txBody>
                  <a:tcPr/>
                </a:tc>
                <a:tc>
                  <a:txBody>
                    <a:bodyPr/>
                    <a:lstStyle/>
                    <a:p>
                      <a:pPr algn="just"/>
                      <a:r>
                        <a:rPr lang="it-IT" b="0" dirty="0">
                          <a:solidFill>
                            <a:srgbClr val="002060"/>
                          </a:solidFill>
                          <a:latin typeface="Bookman Old Style" panose="02050604050505020204" pitchFamily="18" charset="0"/>
                        </a:rPr>
                        <a:t>4) che il giudice dell'esecuzione può delegare uno dei professionisti iscritti nell'elenco di cui all'articolo 179-ter delle disposizioni per l'attuazione del codice di procedura civile e disposizioni transitorie, di cui al regio decreto 18 dicembre 1941, n.1368,  alla deliberazione sulle offerte e allo svolgimento della gara, alla riscossione del prezzo nonché alle operazioni di distribuzione del ricavato e che, una volta riscosso interamente il prezzo, ordina la cancellazione delle trascrizioni dei pignoramenti e delle iscrizioni ipotecarie ai sensi dell'articolo 586 del codice di procedura civile;</a:t>
                      </a:r>
                    </a:p>
                    <a:p>
                      <a:pPr algn="just"/>
                      <a:r>
                        <a:rPr lang="it-IT" b="0" dirty="0">
                          <a:solidFill>
                            <a:srgbClr val="002060"/>
                          </a:solidFill>
                          <a:latin typeface="Bookman Old Style" panose="02050604050505020204" pitchFamily="18" charset="0"/>
                        </a:rPr>
                        <a:t> 5) che, se nel termine assegnato il prezzo non è stato versato, il giudice provveda ai sensi degli articoli 587 e 569 del codice di procedura civile;</a:t>
                      </a:r>
                    </a:p>
                    <a:p>
                      <a:pPr algn="just"/>
                      <a:r>
                        <a:rPr lang="it-IT" b="0" dirty="0">
                          <a:solidFill>
                            <a:srgbClr val="002060"/>
                          </a:solidFill>
                          <a:latin typeface="Bookman Old Style" panose="02050604050505020204" pitchFamily="18" charset="0"/>
                        </a:rPr>
                        <a:t> </a:t>
                      </a:r>
                    </a:p>
                    <a:p>
                      <a:pPr algn="just"/>
                      <a:r>
                        <a:rPr lang="it-IT" b="0" dirty="0">
                          <a:solidFill>
                            <a:srgbClr val="002060"/>
                          </a:solidFill>
                          <a:latin typeface="Bookman Old Style" panose="02050604050505020204" pitchFamily="18" charset="0"/>
                        </a:rPr>
                        <a:t>6) che l'istanza di cui al numero 1) può essere formulata per una sola volta a pena di inammissibilità;</a:t>
                      </a:r>
                    </a:p>
                    <a:p>
                      <a:pPr algn="just"/>
                      <a:endParaRPr lang="it-IT" b="0" dirty="0">
                        <a:latin typeface="Bookman Old Style" panose="02050604050505020204" pitchFamily="18"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32133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
            <a:ext cx="12192000" cy="914399"/>
          </a:xfrm>
        </p:spPr>
        <p:txBody>
          <a:bodyPr>
            <a:normAutofit/>
          </a:bodyPr>
          <a:lstStyle/>
          <a:p>
            <a:pPr algn="ctr"/>
            <a:r>
              <a:rPr lang="it-IT" sz="1800" b="1" i="1" dirty="0">
                <a:solidFill>
                  <a:srgbClr val="C00000"/>
                </a:solidFill>
                <a:latin typeface="Bookman Old Style" panose="02050604050505020204" pitchFamily="18" charset="0"/>
              </a:rPr>
              <a:t>La c.d. </a:t>
            </a:r>
            <a:r>
              <a:rPr lang="it-IT" sz="1800" b="1" i="1" dirty="0" err="1">
                <a:solidFill>
                  <a:srgbClr val="C00000"/>
                </a:solidFill>
                <a:latin typeface="Bookman Old Style" panose="02050604050505020204" pitchFamily="18" charset="0"/>
              </a:rPr>
              <a:t>Vente</a:t>
            </a:r>
            <a:r>
              <a:rPr lang="it-IT" sz="1800" b="1" i="1" dirty="0">
                <a:solidFill>
                  <a:srgbClr val="C00000"/>
                </a:solidFill>
                <a:latin typeface="Bookman Old Style" panose="02050604050505020204" pitchFamily="18" charset="0"/>
              </a:rPr>
              <a:t> </a:t>
            </a:r>
            <a:r>
              <a:rPr lang="it-IT" sz="1800" b="1" i="1" dirty="0" err="1">
                <a:solidFill>
                  <a:srgbClr val="C00000"/>
                </a:solidFill>
                <a:latin typeface="Bookman Old Style" panose="02050604050505020204" pitchFamily="18" charset="0"/>
              </a:rPr>
              <a:t>Privee</a:t>
            </a:r>
            <a:br>
              <a:rPr lang="it-IT" sz="18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Il procedimento.</a:t>
            </a:r>
          </a:p>
        </p:txBody>
      </p:sp>
      <p:sp>
        <p:nvSpPr>
          <p:cNvPr id="3" name="Segnaposto contenuto 2"/>
          <p:cNvSpPr>
            <a:spLocks noGrp="1"/>
          </p:cNvSpPr>
          <p:nvPr>
            <p:ph idx="1"/>
          </p:nvPr>
        </p:nvSpPr>
        <p:spPr>
          <a:xfrm>
            <a:off x="218941" y="978794"/>
            <a:ext cx="11973059" cy="5615189"/>
          </a:xfrm>
        </p:spPr>
        <p:txBody>
          <a:bodyPr>
            <a:normAutofit/>
          </a:bodyPr>
          <a:lstStyle/>
          <a:p>
            <a:pPr marL="0" indent="0" algn="just">
              <a:buNone/>
            </a:pPr>
            <a:r>
              <a:rPr lang="it-IT" sz="2400" dirty="0">
                <a:solidFill>
                  <a:srgbClr val="002060"/>
                </a:solidFill>
                <a:latin typeface="Bookman Old Style" panose="02050604050505020204" pitchFamily="18" charset="0"/>
              </a:rPr>
              <a:t>«Il debitore, con istanza depositata non oltre dieci giorni prima dell'udienza prevista dall'articolo 569, primo comma, del codice di procedura civile, può chiedere al giudice dell'esecuzione di essere autorizzato a procedere direttamente alla vendita dell'immobile pignorato per un prezzo non inferiore al prezzo base indicato nella perizia di stima».</a:t>
            </a:r>
          </a:p>
          <a:p>
            <a:pPr marL="0" indent="0" algn="just">
              <a:buNone/>
            </a:pPr>
            <a:r>
              <a:rPr lang="it-IT" sz="2400" b="1" dirty="0">
                <a:solidFill>
                  <a:srgbClr val="002060"/>
                </a:solidFill>
                <a:latin typeface="Bookman Old Style" panose="02050604050505020204" pitchFamily="18" charset="0"/>
              </a:rPr>
              <a:t>Modus </a:t>
            </a:r>
            <a:r>
              <a:rPr lang="it-IT" sz="2400" b="1" dirty="0" err="1">
                <a:solidFill>
                  <a:srgbClr val="002060"/>
                </a:solidFill>
                <a:latin typeface="Bookman Old Style" panose="02050604050505020204" pitchFamily="18" charset="0"/>
              </a:rPr>
              <a:t>ingrediendi</a:t>
            </a:r>
            <a:r>
              <a:rPr lang="it-IT" sz="2400" b="1" dirty="0">
                <a:solidFill>
                  <a:srgbClr val="002060"/>
                </a:solidFill>
                <a:latin typeface="Bookman Old Style" panose="02050604050505020204" pitchFamily="18" charset="0"/>
              </a:rPr>
              <a:t>: </a:t>
            </a:r>
          </a:p>
          <a:p>
            <a:pPr marL="0" indent="0" algn="just">
              <a:buNone/>
            </a:pPr>
            <a:r>
              <a:rPr lang="it-IT" sz="2400" b="1" dirty="0">
                <a:solidFill>
                  <a:srgbClr val="002060"/>
                </a:solidFill>
                <a:latin typeface="Bookman Old Style" panose="02050604050505020204" pitchFamily="18" charset="0"/>
              </a:rPr>
              <a:t>Forma della istanza. </a:t>
            </a:r>
            <a:r>
              <a:rPr lang="it-IT" sz="2400" dirty="0">
                <a:solidFill>
                  <a:srgbClr val="002060"/>
                </a:solidFill>
                <a:latin typeface="Bookman Old Style" panose="02050604050505020204" pitchFamily="18" charset="0"/>
              </a:rPr>
              <a:t>Necessario il ministero di un difensore? Risposta probabilmente positiva (</a:t>
            </a:r>
            <a:r>
              <a:rPr lang="it-IT" sz="2400" dirty="0" err="1">
                <a:solidFill>
                  <a:srgbClr val="002060"/>
                </a:solidFill>
                <a:latin typeface="Bookman Old Style" panose="02050604050505020204" pitchFamily="18" charset="0"/>
              </a:rPr>
              <a:t>arg</a:t>
            </a:r>
            <a:r>
              <a:rPr lang="it-IT" sz="2400" dirty="0">
                <a:solidFill>
                  <a:srgbClr val="002060"/>
                </a:solidFill>
                <a:latin typeface="Bookman Old Style" panose="02050604050505020204" pitchFamily="18" charset="0"/>
              </a:rPr>
              <a:t>. </a:t>
            </a:r>
            <a:r>
              <a:rPr lang="it-IT" sz="2400" i="1" dirty="0">
                <a:solidFill>
                  <a:srgbClr val="002060"/>
                </a:solidFill>
                <a:latin typeface="Bookman Old Style" panose="02050604050505020204" pitchFamily="18" charset="0"/>
              </a:rPr>
              <a:t>ex</a:t>
            </a:r>
            <a:r>
              <a:rPr lang="it-IT" sz="2400" dirty="0">
                <a:solidFill>
                  <a:srgbClr val="002060"/>
                </a:solidFill>
                <a:latin typeface="Bookman Old Style" panose="02050604050505020204" pitchFamily="18" charset="0"/>
              </a:rPr>
              <a:t> art.82, comma terzo c.p.c.) </a:t>
            </a:r>
          </a:p>
          <a:p>
            <a:pPr marL="0" indent="0" algn="just">
              <a:buNone/>
            </a:pPr>
            <a:r>
              <a:rPr lang="it-IT" sz="2400" b="1" dirty="0">
                <a:solidFill>
                  <a:srgbClr val="002060"/>
                </a:solidFill>
                <a:latin typeface="Bookman Old Style" panose="02050604050505020204" pitchFamily="18" charset="0"/>
              </a:rPr>
              <a:t>Termine per la presentazione della stessa</a:t>
            </a:r>
            <a:r>
              <a:rPr lang="it-IT" sz="2400" dirty="0">
                <a:solidFill>
                  <a:srgbClr val="002060"/>
                </a:solidFill>
                <a:latin typeface="Bookman Old Style" panose="02050604050505020204" pitchFamily="18" charset="0"/>
              </a:rPr>
              <a:t>. Perentorio? Si può discutere se questo termine sia perentorio, in realtà la norma non lo qualifica ed il dubbio è legittimo. Se si considera il termine non perentorio si pone il problema del momento entro il quale l’istanza possa essere presentata: ragionevolmente, il termine ultimo deve essere considerato l’udienza 569 c.p.c., nell’ambito della quale il processo esecutivo deve sfociare nella fase liquidativa, o su iniziativa diretta del debitore o su ordine di vendita da parte del GE. </a:t>
            </a:r>
          </a:p>
          <a:p>
            <a:pPr marL="0" indent="0" algn="just">
              <a:buNone/>
            </a:pP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663167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0456" y="1"/>
            <a:ext cx="11778803" cy="1194485"/>
          </a:xfrm>
        </p:spPr>
        <p:txBody>
          <a:bodyPr>
            <a:normAutofit/>
          </a:bodyPr>
          <a:lstStyle/>
          <a:p>
            <a:pPr algn="ctr"/>
            <a:r>
              <a:rPr lang="it-IT" sz="1800" b="1" i="1" dirty="0" err="1">
                <a:solidFill>
                  <a:srgbClr val="C00000"/>
                </a:solidFill>
                <a:latin typeface="Bookman Old Style" panose="02050604050505020204" pitchFamily="18" charset="0"/>
              </a:rPr>
              <a:t>Vente</a:t>
            </a:r>
            <a:r>
              <a:rPr lang="it-IT" sz="1800" b="1" i="1" dirty="0">
                <a:solidFill>
                  <a:srgbClr val="C00000"/>
                </a:solidFill>
                <a:latin typeface="Bookman Old Style" panose="02050604050505020204" pitchFamily="18" charset="0"/>
              </a:rPr>
              <a:t> </a:t>
            </a:r>
            <a:r>
              <a:rPr lang="it-IT" sz="1800" b="1" i="1" dirty="0" err="1">
                <a:solidFill>
                  <a:srgbClr val="C00000"/>
                </a:solidFill>
                <a:latin typeface="Bookman Old Style" panose="02050604050505020204" pitchFamily="18" charset="0"/>
              </a:rPr>
              <a:t>Privee</a:t>
            </a:r>
            <a:br>
              <a:rPr lang="it-IT" sz="18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Contenuto dell’istanza</a:t>
            </a:r>
          </a:p>
        </p:txBody>
      </p:sp>
      <p:sp>
        <p:nvSpPr>
          <p:cNvPr id="3" name="Segnaposto contenuto 2"/>
          <p:cNvSpPr>
            <a:spLocks noGrp="1"/>
          </p:cNvSpPr>
          <p:nvPr>
            <p:ph idx="1"/>
          </p:nvPr>
        </p:nvSpPr>
        <p:spPr>
          <a:xfrm>
            <a:off x="270455" y="1070919"/>
            <a:ext cx="11778803" cy="5696465"/>
          </a:xfrm>
        </p:spPr>
        <p:txBody>
          <a:bodyPr>
            <a:normAutofit fontScale="85000" lnSpcReduction="10000"/>
          </a:bodyPr>
          <a:lstStyle/>
          <a:p>
            <a:pPr marL="0" indent="0" algn="just">
              <a:buNone/>
            </a:pPr>
            <a:r>
              <a:rPr lang="it-IT" sz="2400" b="1" dirty="0">
                <a:solidFill>
                  <a:srgbClr val="002060"/>
                </a:solidFill>
                <a:latin typeface="Bookman Old Style" panose="02050604050505020204" pitchFamily="18" charset="0"/>
              </a:rPr>
              <a:t>Contenuto</a:t>
            </a:r>
            <a:r>
              <a:rPr lang="it-IT" sz="2400" dirty="0">
                <a:solidFill>
                  <a:srgbClr val="002060"/>
                </a:solidFill>
                <a:latin typeface="Bookman Old Style" panose="02050604050505020204" pitchFamily="18" charset="0"/>
              </a:rPr>
              <a:t>. </a:t>
            </a:r>
          </a:p>
          <a:p>
            <a:pPr marL="0" indent="0" algn="just">
              <a:buNone/>
            </a:pPr>
            <a:r>
              <a:rPr lang="it-IT" sz="2400" b="1" dirty="0">
                <a:solidFill>
                  <a:srgbClr val="002060"/>
                </a:solidFill>
                <a:latin typeface="Bookman Old Style" panose="02050604050505020204" pitchFamily="18" charset="0"/>
              </a:rPr>
              <a:t>Richiesta di autorizzazione alla vendita ad un prezzo non inferiore al prezzo base indicato nella perizia di stima </a:t>
            </a:r>
            <a:r>
              <a:rPr lang="it-IT" sz="2400" dirty="0">
                <a:solidFill>
                  <a:srgbClr val="002060"/>
                </a:solidFill>
                <a:latin typeface="Bookman Old Style" panose="02050604050505020204" pitchFamily="18" charset="0"/>
              </a:rPr>
              <a:t>( con deciso cambio di passo rispetto alla norma originaria che parlava di valore di mercato). Ricordiamo che l’istanza viene depositata a ridosso dell’udienza 569 c.p.c., dunque, interviene quando: è stata già depositata la documentazione </a:t>
            </a:r>
            <a:r>
              <a:rPr lang="it-IT" sz="2400" dirty="0" err="1">
                <a:solidFill>
                  <a:srgbClr val="002060"/>
                </a:solidFill>
                <a:latin typeface="Bookman Old Style" panose="02050604050505020204" pitchFamily="18" charset="0"/>
              </a:rPr>
              <a:t>ipocatastale</a:t>
            </a:r>
            <a:r>
              <a:rPr lang="it-IT" sz="2400" dirty="0">
                <a:solidFill>
                  <a:srgbClr val="002060"/>
                </a:solidFill>
                <a:latin typeface="Bookman Old Style" panose="02050604050505020204" pitchFamily="18" charset="0"/>
              </a:rPr>
              <a:t> di cui all’art. 567 c.p.c.; è stato già nominato l’esperto per la stima; e questi ha già trasmesso la bozza del proprio elaborato alle parti (art. 173-bis, comma terzo, </a:t>
            </a:r>
            <a:r>
              <a:rPr lang="it-IT" sz="2400" dirty="0" err="1">
                <a:solidFill>
                  <a:srgbClr val="002060"/>
                </a:solidFill>
                <a:latin typeface="Bookman Old Style" panose="02050604050505020204" pitchFamily="18" charset="0"/>
              </a:rPr>
              <a:t>disp</a:t>
            </a:r>
            <a:r>
              <a:rPr lang="it-IT" sz="2400" dirty="0">
                <a:solidFill>
                  <a:srgbClr val="002060"/>
                </a:solidFill>
                <a:latin typeface="Bookman Old Style" panose="02050604050505020204" pitchFamily="18" charset="0"/>
              </a:rPr>
              <a:t>. </a:t>
            </a:r>
            <a:r>
              <a:rPr lang="it-IT" sz="2400" dirty="0" err="1">
                <a:solidFill>
                  <a:srgbClr val="002060"/>
                </a:solidFill>
                <a:latin typeface="Bookman Old Style" panose="02050604050505020204" pitchFamily="18" charset="0"/>
              </a:rPr>
              <a:t>att</a:t>
            </a:r>
            <a:r>
              <a:rPr lang="it-IT" sz="2400" dirty="0">
                <a:solidFill>
                  <a:srgbClr val="002060"/>
                </a:solidFill>
                <a:latin typeface="Bookman Old Style" panose="02050604050505020204" pitchFamily="18" charset="0"/>
              </a:rPr>
              <a:t>. c.p.c.), ricevendo da costoro (nei successivi 15 giorni) eventuali osservazioni, a norma del successivo comma 4 del citato art. 173-bis. </a:t>
            </a:r>
          </a:p>
          <a:p>
            <a:pPr marL="0" indent="0" algn="just">
              <a:buNone/>
            </a:pPr>
            <a:r>
              <a:rPr lang="it-IT" sz="2400" dirty="0">
                <a:solidFill>
                  <a:srgbClr val="002060"/>
                </a:solidFill>
                <a:latin typeface="Bookman Old Style" panose="02050604050505020204" pitchFamily="18" charset="0"/>
              </a:rPr>
              <a:t> </a:t>
            </a:r>
          </a:p>
          <a:p>
            <a:pPr marL="0" indent="0" algn="just">
              <a:buNone/>
            </a:pPr>
            <a:r>
              <a:rPr lang="it-IT" sz="2400" b="1" dirty="0">
                <a:solidFill>
                  <a:srgbClr val="002060"/>
                </a:solidFill>
                <a:latin typeface="Bookman Old Style" panose="02050604050505020204" pitchFamily="18" charset="0"/>
              </a:rPr>
              <a:t>La determinazione del prezzo</a:t>
            </a:r>
            <a:r>
              <a:rPr lang="it-IT" sz="2400" dirty="0">
                <a:solidFill>
                  <a:srgbClr val="002060"/>
                </a:solidFill>
                <a:latin typeface="Bookman Old Style" panose="02050604050505020204" pitchFamily="18" charset="0"/>
              </a:rPr>
              <a:t> </a:t>
            </a:r>
          </a:p>
          <a:p>
            <a:pPr marL="0" indent="0" algn="just">
              <a:buNone/>
            </a:pPr>
            <a:r>
              <a:rPr lang="it-IT" sz="2400" dirty="0">
                <a:solidFill>
                  <a:srgbClr val="002060"/>
                </a:solidFill>
                <a:latin typeface="Bookman Old Style" panose="02050604050505020204" pitchFamily="18" charset="0"/>
              </a:rPr>
              <a:t>Art.568 c.p.c.</a:t>
            </a:r>
          </a:p>
          <a:p>
            <a:pPr marL="0" indent="0" algn="just">
              <a:buNone/>
            </a:pPr>
            <a:r>
              <a:rPr lang="it-IT" sz="2400" dirty="0">
                <a:solidFill>
                  <a:srgbClr val="002060"/>
                </a:solidFill>
                <a:latin typeface="Bookman Old Style" panose="02050604050505020204" pitchFamily="18" charset="0"/>
              </a:rPr>
              <a:t>Art.569 c.p.c. ( terzo comma) distinzione tra prezzo base ed offerta minima.</a:t>
            </a:r>
          </a:p>
          <a:p>
            <a:pPr marL="0" indent="0" algn="just">
              <a:buNone/>
            </a:pPr>
            <a:r>
              <a:rPr lang="it-IT" sz="2400" dirty="0">
                <a:solidFill>
                  <a:srgbClr val="002060"/>
                </a:solidFill>
                <a:latin typeface="Bookman Old Style" panose="02050604050505020204" pitchFamily="18" charset="0"/>
              </a:rPr>
              <a:t>  </a:t>
            </a:r>
          </a:p>
          <a:p>
            <a:pPr marL="0" indent="0" algn="just">
              <a:buNone/>
            </a:pPr>
            <a:r>
              <a:rPr lang="it-IT" sz="2400" b="1" dirty="0">
                <a:solidFill>
                  <a:srgbClr val="002060"/>
                </a:solidFill>
                <a:latin typeface="Bookman Old Style" panose="02050604050505020204" pitchFamily="18" charset="0"/>
              </a:rPr>
              <a:t>Allegati</a:t>
            </a:r>
          </a:p>
          <a:p>
            <a:pPr marL="0" indent="0" algn="just">
              <a:buNone/>
            </a:pPr>
            <a:r>
              <a:rPr lang="it-IT" sz="2400" dirty="0">
                <a:solidFill>
                  <a:srgbClr val="002060"/>
                </a:solidFill>
                <a:latin typeface="Bookman Old Style" panose="02050604050505020204" pitchFamily="18" charset="0"/>
              </a:rPr>
              <a:t>Una offerta di acquisto irrevocabile per centoventi giorni (sul punto si richiama la disposizione dell’art.571, terzo comma, c.p.c.) e relativa cauzione prestata nella misura non inferiore al decimo del prezzo proposto ( ne vedremo successivamente i profili problematici).</a:t>
            </a:r>
          </a:p>
        </p:txBody>
      </p:sp>
    </p:spTree>
    <p:extLst>
      <p:ext uri="{BB962C8B-B14F-4D97-AF65-F5344CB8AC3E}">
        <p14:creationId xmlns:p14="http://schemas.microsoft.com/office/powerpoint/2010/main" val="3502694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7577" y="159064"/>
            <a:ext cx="11934423" cy="1064430"/>
          </a:xfrm>
        </p:spPr>
        <p:txBody>
          <a:bodyPr>
            <a:normAutofit/>
          </a:bodyPr>
          <a:lstStyle/>
          <a:p>
            <a:pPr algn="ctr"/>
            <a:r>
              <a:rPr lang="it-IT" sz="1800" b="1" i="1" dirty="0" err="1">
                <a:solidFill>
                  <a:srgbClr val="C00000"/>
                </a:solidFill>
                <a:latin typeface="Bookman Old Style" panose="02050604050505020204" pitchFamily="18" charset="0"/>
              </a:rPr>
              <a:t>Vente</a:t>
            </a:r>
            <a:r>
              <a:rPr lang="it-IT" sz="1800" b="1" i="1" dirty="0">
                <a:solidFill>
                  <a:srgbClr val="C00000"/>
                </a:solidFill>
                <a:latin typeface="Bookman Old Style" panose="02050604050505020204" pitchFamily="18" charset="0"/>
              </a:rPr>
              <a:t> </a:t>
            </a:r>
            <a:r>
              <a:rPr lang="it-IT" sz="1800" b="1" i="1" dirty="0" err="1">
                <a:solidFill>
                  <a:srgbClr val="C00000"/>
                </a:solidFill>
                <a:latin typeface="Bookman Old Style" panose="02050604050505020204" pitchFamily="18" charset="0"/>
              </a:rPr>
              <a:t>Privee</a:t>
            </a:r>
            <a:br>
              <a:rPr lang="it-IT" sz="18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Cosa deve fare il GE ?</a:t>
            </a:r>
          </a:p>
        </p:txBody>
      </p:sp>
      <p:sp>
        <p:nvSpPr>
          <p:cNvPr id="3" name="Segnaposto contenuto 2"/>
          <p:cNvSpPr>
            <a:spLocks noGrp="1"/>
          </p:cNvSpPr>
          <p:nvPr>
            <p:ph idx="1"/>
          </p:nvPr>
        </p:nvSpPr>
        <p:spPr>
          <a:xfrm>
            <a:off x="257577" y="1223494"/>
            <a:ext cx="11934423" cy="5292636"/>
          </a:xfrm>
        </p:spPr>
        <p:txBody>
          <a:bodyPr>
            <a:normAutofit/>
          </a:bodyPr>
          <a:lstStyle/>
          <a:p>
            <a:pPr marL="0" indent="0" algn="just">
              <a:buNone/>
            </a:pPr>
            <a:r>
              <a:rPr lang="it-IT" sz="2400" b="1" dirty="0">
                <a:solidFill>
                  <a:srgbClr val="002060"/>
                </a:solidFill>
                <a:latin typeface="Bookman Old Style" panose="02050604050505020204" pitchFamily="18" charset="0"/>
              </a:rPr>
              <a:t>La norma demanda al GE la valutazione della ammissibilità dell’istanza.</a:t>
            </a:r>
          </a:p>
          <a:p>
            <a:pPr marL="0" indent="0" algn="just">
              <a:buNone/>
            </a:pPr>
            <a:r>
              <a:rPr lang="it-IT" sz="2400" dirty="0">
                <a:solidFill>
                  <a:srgbClr val="002060"/>
                </a:solidFill>
                <a:latin typeface="Bookman Old Style" panose="02050604050505020204" pitchFamily="18" charset="0"/>
              </a:rPr>
              <a:t>Dunque il GE deve verificare che l’istanza:</a:t>
            </a:r>
          </a:p>
          <a:p>
            <a:pPr marL="0" indent="0" algn="just">
              <a:buNone/>
            </a:pPr>
            <a:r>
              <a:rPr lang="it-IT" sz="2400" dirty="0">
                <a:solidFill>
                  <a:srgbClr val="002060"/>
                </a:solidFill>
                <a:latin typeface="Bookman Old Style" panose="02050604050505020204" pitchFamily="18" charset="0"/>
              </a:rPr>
              <a:t>a) sia depositata tempestivamente; </a:t>
            </a:r>
          </a:p>
          <a:p>
            <a:pPr marL="0" indent="0" algn="just">
              <a:buNone/>
            </a:pPr>
            <a:r>
              <a:rPr lang="it-IT" sz="2400" dirty="0">
                <a:solidFill>
                  <a:srgbClr val="002060"/>
                </a:solidFill>
                <a:latin typeface="Bookman Old Style" panose="02050604050505020204" pitchFamily="18" charset="0"/>
              </a:rPr>
              <a:t>b) sia corredata dagli allegati sopra citati (offerta d’acquisto e cauzione a garanzia);</a:t>
            </a:r>
          </a:p>
          <a:p>
            <a:pPr marL="0" indent="0" algn="just">
              <a:buNone/>
            </a:pPr>
            <a:r>
              <a:rPr lang="it-IT" sz="1800" dirty="0">
                <a:solidFill>
                  <a:srgbClr val="002060"/>
                </a:solidFill>
                <a:latin typeface="Bookman Old Style" panose="02050604050505020204" pitchFamily="18" charset="0"/>
              </a:rPr>
              <a:t>Tralascio gli interrogativi che immediatamente si pongono e cioè come debba essere redatta questa offerta ( atto pubblico o scrittura privata autenticata?) e come debba versata la detta cauzione la quale deve essere trattenuta nel caso in cui la vendita non vada a buon fine ( stante la disposizione </a:t>
            </a:r>
            <a:r>
              <a:rPr lang="it-IT" sz="1800" dirty="0" err="1">
                <a:solidFill>
                  <a:srgbClr val="002060"/>
                </a:solidFill>
                <a:latin typeface="Bookman Old Style" panose="02050604050505020204" pitchFamily="18" charset="0"/>
              </a:rPr>
              <a:t>codicistica</a:t>
            </a:r>
            <a:r>
              <a:rPr lang="it-IT" sz="1800" dirty="0">
                <a:solidFill>
                  <a:srgbClr val="002060"/>
                </a:solidFill>
                <a:latin typeface="Bookman Old Style" panose="02050604050505020204" pitchFamily="18" charset="0"/>
              </a:rPr>
              <a:t> di cui all’art. 587 c.p.c. che viene espressamente richiamata in punto di dichiarazione di decadenza</a:t>
            </a:r>
            <a:r>
              <a:rPr lang="it-IT" sz="2400" dirty="0">
                <a:solidFill>
                  <a:srgbClr val="002060"/>
                </a:solidFill>
                <a:latin typeface="Bookman Old Style" panose="02050604050505020204" pitchFamily="18" charset="0"/>
              </a:rPr>
              <a:t>).    </a:t>
            </a:r>
          </a:p>
          <a:p>
            <a:pPr marL="0" indent="0" algn="just">
              <a:buNone/>
            </a:pPr>
            <a:endParaRPr lang="it-IT" sz="2400"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La norma demanda al GE la autorizzazione della vendita ad iniziativa del debitore e la indicazione delle disposizioni necessarie circa il successivo sviluppo del procedimento di vendita.</a:t>
            </a:r>
          </a:p>
          <a:p>
            <a:pPr marL="0" indent="0" algn="just">
              <a:buNone/>
            </a:pP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829919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
            <a:ext cx="12192000" cy="1005014"/>
          </a:xfrm>
        </p:spPr>
        <p:txBody>
          <a:bodyPr>
            <a:normAutofit/>
          </a:bodyPr>
          <a:lstStyle/>
          <a:p>
            <a:pPr algn="ctr"/>
            <a:r>
              <a:rPr lang="it-IT" sz="1800" b="1" i="1" dirty="0" err="1">
                <a:solidFill>
                  <a:srgbClr val="C00000"/>
                </a:solidFill>
                <a:latin typeface="Bookman Old Style" panose="02050604050505020204" pitchFamily="18" charset="0"/>
              </a:rPr>
              <a:t>Vente</a:t>
            </a:r>
            <a:r>
              <a:rPr lang="it-IT" sz="1800" b="1" i="1" dirty="0">
                <a:solidFill>
                  <a:srgbClr val="C00000"/>
                </a:solidFill>
                <a:latin typeface="Bookman Old Style" panose="02050604050505020204" pitchFamily="18" charset="0"/>
              </a:rPr>
              <a:t> </a:t>
            </a:r>
            <a:r>
              <a:rPr lang="it-IT" sz="1800" b="1" i="1" dirty="0" err="1">
                <a:solidFill>
                  <a:srgbClr val="C00000"/>
                </a:solidFill>
                <a:latin typeface="Bookman Old Style" panose="02050604050505020204" pitchFamily="18" charset="0"/>
              </a:rPr>
              <a:t>Privee</a:t>
            </a: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Il procedimento di vendita</a:t>
            </a:r>
          </a:p>
        </p:txBody>
      </p:sp>
      <p:sp>
        <p:nvSpPr>
          <p:cNvPr id="3" name="Segnaposto contenuto 2"/>
          <p:cNvSpPr>
            <a:spLocks noGrp="1"/>
          </p:cNvSpPr>
          <p:nvPr>
            <p:ph idx="1"/>
          </p:nvPr>
        </p:nvSpPr>
        <p:spPr>
          <a:xfrm>
            <a:off x="0" y="939114"/>
            <a:ext cx="12192000" cy="5615828"/>
          </a:xfrm>
        </p:spPr>
        <p:txBody>
          <a:bodyPr>
            <a:normAutofit/>
          </a:bodyPr>
          <a:lstStyle/>
          <a:p>
            <a:pPr marL="0" indent="0" algn="just">
              <a:buNone/>
            </a:pPr>
            <a:r>
              <a:rPr lang="it-IT" sz="2000" b="1" dirty="0">
                <a:solidFill>
                  <a:srgbClr val="002060"/>
                </a:solidFill>
                <a:latin typeface="Bookman Old Style" panose="02050604050505020204" pitchFamily="18" charset="0"/>
              </a:rPr>
              <a:t>Una prima considerazione</a:t>
            </a:r>
            <a:r>
              <a:rPr lang="it-IT" sz="2000" dirty="0">
                <a:solidFill>
                  <a:srgbClr val="002060"/>
                </a:solidFill>
                <a:latin typeface="Bookman Old Style" panose="02050604050505020204" pitchFamily="18" charset="0"/>
              </a:rPr>
              <a:t>. Gli emendamenti hanno inciso la disposizione originaria, in quanto – da quanto si legge alla attualità – sembrerebbe che sulla offerta di acquisto depositata dallo stesso debitore nell’interesse dell’acquirente individuato, si possa aprire una vera e propria gara.</a:t>
            </a:r>
          </a:p>
          <a:p>
            <a:pPr marL="0" indent="0" algn="just">
              <a:buNone/>
            </a:pPr>
            <a:r>
              <a:rPr lang="it-IT" sz="2000" b="1" dirty="0">
                <a:solidFill>
                  <a:srgbClr val="002060"/>
                </a:solidFill>
                <a:latin typeface="Bookman Old Style" panose="02050604050505020204" pitchFamily="18" charset="0"/>
              </a:rPr>
              <a:t>Invero, il GE deve:</a:t>
            </a:r>
          </a:p>
          <a:p>
            <a:pPr marL="0" indent="0" algn="just">
              <a:buNone/>
            </a:pPr>
            <a:r>
              <a:rPr lang="it-IT" sz="2000" dirty="0">
                <a:solidFill>
                  <a:srgbClr val="002060"/>
                </a:solidFill>
                <a:latin typeface="Bookman Old Style" panose="02050604050505020204" pitchFamily="18" charset="0"/>
              </a:rPr>
              <a:t>1)	disporre che entro quindici giorni (ritengo dalla declaratoria di ammissibilità della offerta) sia data </a:t>
            </a:r>
            <a:r>
              <a:rPr lang="it-IT" sz="2000" b="1" dirty="0">
                <a:solidFill>
                  <a:srgbClr val="002060"/>
                </a:solidFill>
                <a:latin typeface="Bookman Old Style" panose="02050604050505020204" pitchFamily="18" charset="0"/>
              </a:rPr>
              <a:t>pubblicità, ai sensi dell'articolo 490 </a:t>
            </a:r>
            <a:r>
              <a:rPr lang="it-IT" sz="2000" dirty="0">
                <a:solidFill>
                  <a:srgbClr val="002060"/>
                </a:solidFill>
                <a:latin typeface="Bookman Old Style" panose="02050604050505020204" pitchFamily="18" charset="0"/>
              </a:rPr>
              <a:t>del codice di procedura civile, dell'offerta pervenuta (qui ci sarebbe da dire sul contenuto della pubblicità che naturalmente deve riguardare esclusivamente la circostanza che è stata presentata l’offerta ed il relativo prezzo); </a:t>
            </a:r>
          </a:p>
          <a:p>
            <a:pPr marL="0" indent="0" algn="just">
              <a:buNone/>
            </a:pPr>
            <a:r>
              <a:rPr lang="it-IT" sz="2000" dirty="0">
                <a:solidFill>
                  <a:srgbClr val="002060"/>
                </a:solidFill>
                <a:latin typeface="Bookman Old Style" panose="02050604050505020204" pitchFamily="18" charset="0"/>
              </a:rPr>
              <a:t>2)	rendere noto che entro sessanta giorni (ritengo dalla data in cui viene materialmente effettuata la pubblicità) possono essere formulate </a:t>
            </a:r>
            <a:r>
              <a:rPr lang="it-IT" sz="2000" b="1" dirty="0">
                <a:solidFill>
                  <a:srgbClr val="002060"/>
                </a:solidFill>
                <a:latin typeface="Bookman Old Style" panose="02050604050505020204" pitchFamily="18" charset="0"/>
              </a:rPr>
              <a:t>ulteriori offerte di acquisto</a:t>
            </a:r>
            <a:r>
              <a:rPr lang="it-IT" sz="2000" dirty="0">
                <a:solidFill>
                  <a:srgbClr val="002060"/>
                </a:solidFill>
                <a:latin typeface="Bookman Old Style" panose="02050604050505020204" pitchFamily="18" charset="0"/>
              </a:rPr>
              <a:t>, garantite da cauzione in misura non inferiore al decimo del prezzo proposto, il quale non può essere inferiore a quello dell'offerta già presentata a corredo dell'istanza dell'esecutato (contenuto questo a mio parere che incide anche sull’avviso di vendita su istanza del debitore, atto da redigere con gli elementi necessari all’espletamento della procedura di vendita);</a:t>
            </a:r>
          </a:p>
          <a:p>
            <a:pPr marL="0" indent="0" algn="just">
              <a:buNone/>
            </a:pPr>
            <a:r>
              <a:rPr lang="it-IT" sz="2000" dirty="0">
                <a:solidFill>
                  <a:srgbClr val="002060"/>
                </a:solidFill>
                <a:latin typeface="Bookman Old Style" panose="02050604050505020204" pitchFamily="18" charset="0"/>
              </a:rPr>
              <a:t>3)	convocare il debitore, i comproprietari, il creditore procedente, i creditori intervenuti, i creditori iscritti e gli offerenti ad un'udienza da fissare entro novanta giorni (ritengo dalla ammissibilità dell’istanza) per la </a:t>
            </a:r>
            <a:r>
              <a:rPr lang="it-IT" sz="2000" b="1" dirty="0">
                <a:solidFill>
                  <a:srgbClr val="002060"/>
                </a:solidFill>
                <a:latin typeface="Bookman Old Style" panose="02050604050505020204" pitchFamily="18" charset="0"/>
              </a:rPr>
              <a:t>deliberazione sull'offerta e, in caso di pluralità di offerte, per la gara tra gli offerenti. </a:t>
            </a:r>
          </a:p>
          <a:p>
            <a:pPr marL="0" indent="0" algn="just">
              <a:buNone/>
            </a:pPr>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630652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2522"/>
            <a:ext cx="10515600" cy="1103850"/>
          </a:xfrm>
        </p:spPr>
        <p:txBody>
          <a:bodyPr>
            <a:normAutofit fontScale="90000"/>
          </a:bodyPr>
          <a:lstStyle/>
          <a:p>
            <a:pPr algn="ctr"/>
            <a:br>
              <a:rPr lang="it-IT" sz="3600" b="1" i="1" dirty="0">
                <a:solidFill>
                  <a:srgbClr val="C00000"/>
                </a:solidFill>
                <a:latin typeface="Bookman Old Style" panose="02050604050505020204" pitchFamily="18" charset="0"/>
              </a:rPr>
            </a:br>
            <a:r>
              <a:rPr lang="it-IT" sz="3600" b="1" i="1" dirty="0">
                <a:solidFill>
                  <a:srgbClr val="C00000"/>
                </a:solidFill>
                <a:latin typeface="Bookman Old Style" panose="02050604050505020204" pitchFamily="18" charset="0"/>
              </a:rPr>
              <a:t>Prospettive di riforma…</a:t>
            </a:r>
            <a:br>
              <a:rPr lang="it-IT" dirty="0">
                <a:solidFill>
                  <a:srgbClr val="C00000"/>
                </a:solidFill>
                <a:latin typeface="Bookman Old Style" panose="02050604050505020204" pitchFamily="18" charset="0"/>
              </a:rPr>
            </a:br>
            <a:endParaRPr lang="it-IT"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448614" y="1236372"/>
            <a:ext cx="11294772" cy="5621628"/>
          </a:xfrm>
        </p:spPr>
        <p:txBody>
          <a:bodyPr>
            <a:normAutofit/>
          </a:bodyPr>
          <a:lstStyle/>
          <a:p>
            <a:pPr marL="0" indent="0" algn="ctr">
              <a:buNone/>
            </a:pPr>
            <a:endParaRPr lang="it-IT" sz="2400" b="1" dirty="0">
              <a:solidFill>
                <a:srgbClr val="002060"/>
              </a:solidFill>
              <a:latin typeface="Bookman Old Style" panose="02050604050505020204" pitchFamily="18" charset="0"/>
            </a:endParaRPr>
          </a:p>
          <a:p>
            <a:pPr marL="0" indent="0" algn="ctr">
              <a:buNone/>
            </a:pPr>
            <a:r>
              <a:rPr lang="it-IT" sz="2400" b="1" dirty="0">
                <a:solidFill>
                  <a:srgbClr val="002060"/>
                </a:solidFill>
                <a:latin typeface="Bookman Old Style" panose="02050604050505020204" pitchFamily="18" charset="0"/>
              </a:rPr>
              <a:t>Introduzione: una considerazione di ampio respiro.</a:t>
            </a:r>
          </a:p>
          <a:p>
            <a:pPr marL="0" indent="0" algn="just">
              <a:buNone/>
            </a:pPr>
            <a:endParaRPr lang="it-IT" sz="2400" b="1" dirty="0">
              <a:solidFill>
                <a:srgbClr val="002060"/>
              </a:solidFill>
              <a:latin typeface="Bookman Old Style" panose="02050604050505020204" pitchFamily="18" charset="0"/>
            </a:endParaRPr>
          </a:p>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Il rinnovato interesse del legislatore per il processo esecutivo.</a:t>
            </a:r>
          </a:p>
          <a:p>
            <a:pPr marL="0" indent="0" algn="just">
              <a:buNone/>
            </a:pPr>
            <a:endParaRPr lang="it-IT" sz="2400" b="1" dirty="0">
              <a:solidFill>
                <a:srgbClr val="002060"/>
              </a:solidFill>
              <a:latin typeface="Bookman Old Style" panose="02050604050505020204" pitchFamily="18" charset="0"/>
            </a:endParaRPr>
          </a:p>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Gli interventi normativi dell’ultimo decennio.</a:t>
            </a:r>
          </a:p>
          <a:p>
            <a:pPr marL="0" indent="0" algn="just">
              <a:buNone/>
            </a:pPr>
            <a:endParaRPr lang="it-IT" sz="2400" dirty="0">
              <a:solidFill>
                <a:srgbClr val="002060"/>
              </a:solidFill>
              <a:latin typeface="Bookman Old Style" panose="02050604050505020204" pitchFamily="18" charset="0"/>
            </a:endParaRPr>
          </a:p>
          <a:p>
            <a:pPr marL="0" indent="0" algn="just">
              <a:buNone/>
            </a:pPr>
            <a:endParaRPr lang="it-IT" sz="2400"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La legislazione emergenziale «figlia» della Pandemia</a:t>
            </a:r>
            <a:r>
              <a:rPr lang="it-IT" sz="2400" dirty="0">
                <a:solidFill>
                  <a:srgbClr val="002060"/>
                </a:solidFill>
                <a:latin typeface="Bookman Old Style" panose="02050604050505020204" pitchFamily="18" charset="0"/>
              </a:rPr>
              <a:t>.</a:t>
            </a:r>
          </a:p>
        </p:txBody>
      </p:sp>
    </p:spTree>
    <p:extLst>
      <p:ext uri="{BB962C8B-B14F-4D97-AF65-F5344CB8AC3E}">
        <p14:creationId xmlns:p14="http://schemas.microsoft.com/office/powerpoint/2010/main" val="1340850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347729"/>
            <a:ext cx="12192000" cy="1286844"/>
          </a:xfrm>
        </p:spPr>
        <p:txBody>
          <a:bodyPr>
            <a:normAutofit/>
          </a:bodyPr>
          <a:lstStyle/>
          <a:p>
            <a:pPr algn="ctr"/>
            <a:br>
              <a:rPr lang="it-IT" sz="2800" b="1" i="1" dirty="0">
                <a:solidFill>
                  <a:srgbClr val="C00000"/>
                </a:solidFill>
                <a:latin typeface="Bookman Old Style" panose="02050604050505020204" pitchFamily="18" charset="0"/>
              </a:rPr>
            </a:br>
            <a:r>
              <a:rPr lang="it-IT" sz="1800" b="1" i="1" dirty="0" err="1">
                <a:solidFill>
                  <a:srgbClr val="C00000"/>
                </a:solidFill>
                <a:latin typeface="Bookman Old Style" panose="02050604050505020204" pitchFamily="18" charset="0"/>
              </a:rPr>
              <a:t>Vente</a:t>
            </a:r>
            <a:r>
              <a:rPr lang="it-IT" sz="1800" b="1" i="1" dirty="0">
                <a:solidFill>
                  <a:srgbClr val="C00000"/>
                </a:solidFill>
                <a:latin typeface="Bookman Old Style" panose="02050604050505020204" pitchFamily="18" charset="0"/>
              </a:rPr>
              <a:t> </a:t>
            </a:r>
            <a:r>
              <a:rPr lang="it-IT" sz="1800" b="1" i="1" dirty="0" err="1">
                <a:solidFill>
                  <a:srgbClr val="C00000"/>
                </a:solidFill>
                <a:latin typeface="Bookman Old Style" panose="02050604050505020204" pitchFamily="18" charset="0"/>
              </a:rPr>
              <a:t>Privee</a:t>
            </a:r>
            <a:br>
              <a:rPr lang="it-IT" sz="1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Aggiudicazione e atto di trasferimento</a:t>
            </a:r>
          </a:p>
        </p:txBody>
      </p:sp>
      <p:sp>
        <p:nvSpPr>
          <p:cNvPr id="3" name="Segnaposto contenuto 2"/>
          <p:cNvSpPr>
            <a:spLocks noGrp="1"/>
          </p:cNvSpPr>
          <p:nvPr>
            <p:ph idx="1"/>
          </p:nvPr>
        </p:nvSpPr>
        <p:spPr>
          <a:xfrm>
            <a:off x="0" y="939115"/>
            <a:ext cx="12192000" cy="6767382"/>
          </a:xfrm>
        </p:spPr>
        <p:txBody>
          <a:bodyPr>
            <a:noAutofit/>
          </a:bodyPr>
          <a:lstStyle/>
          <a:p>
            <a:pPr marL="0" indent="0" algn="just">
              <a:buNone/>
            </a:pPr>
            <a:r>
              <a:rPr lang="it-IT" sz="1600" b="1" dirty="0">
                <a:solidFill>
                  <a:srgbClr val="002060"/>
                </a:solidFill>
                <a:latin typeface="Bookman Old Style" panose="02050604050505020204" pitchFamily="18" charset="0"/>
              </a:rPr>
              <a:t>La deliberazione dell’offerta o delle offerte. La aggiudicazione al migliore offerente.</a:t>
            </a:r>
          </a:p>
          <a:p>
            <a:pPr marL="0" indent="0" algn="just">
              <a:buNone/>
            </a:pPr>
            <a:r>
              <a:rPr lang="it-IT" sz="1600" dirty="0">
                <a:solidFill>
                  <a:srgbClr val="002060"/>
                </a:solidFill>
                <a:latin typeface="Bookman Old Style" panose="02050604050505020204" pitchFamily="18" charset="0"/>
              </a:rPr>
              <a:t>Atto del GE o del PD ( se vi è stata delega). Meccanismi di tutela ( all’attualità, 617 c.p.c. vs 591 ter c.p.c., de iure condendo, sempre 617 c.p.c.). Spunti di riflessione: è necessaria una vera e propria udienza? O il legislatore l’ha inserita per dare una effettiva scansione temporale?</a:t>
            </a:r>
          </a:p>
          <a:p>
            <a:pPr marL="0" indent="0" algn="just">
              <a:buNone/>
            </a:pPr>
            <a:r>
              <a:rPr lang="it-IT" sz="1600" b="1" dirty="0">
                <a:solidFill>
                  <a:srgbClr val="002060"/>
                </a:solidFill>
                <a:latin typeface="Bookman Old Style" panose="02050604050505020204" pitchFamily="18" charset="0"/>
              </a:rPr>
              <a:t>Una volta aggiudicato al migliore offerente devono essere indicate le modalità del pagamento del prezzo</a:t>
            </a:r>
            <a:r>
              <a:rPr lang="it-IT" sz="1600" dirty="0">
                <a:solidFill>
                  <a:srgbClr val="002060"/>
                </a:solidFill>
                <a:latin typeface="Bookman Old Style" panose="02050604050505020204" pitchFamily="18" charset="0"/>
              </a:rPr>
              <a:t>, da versare entro novanta giorni, a pena di decadenza ai sensi dell'articolo 587 del codice di procedura civile. </a:t>
            </a:r>
          </a:p>
          <a:p>
            <a:pPr marL="457200" indent="-457200" algn="just">
              <a:buAutoNum type="alphaLcParenR"/>
            </a:pPr>
            <a:endParaRPr lang="it-IT" sz="1600" dirty="0">
              <a:solidFill>
                <a:srgbClr val="002060"/>
              </a:solidFill>
              <a:latin typeface="Bookman Old Style" panose="02050604050505020204" pitchFamily="18" charset="0"/>
            </a:endParaRPr>
          </a:p>
          <a:p>
            <a:pPr marL="0" indent="0" algn="just">
              <a:buNone/>
            </a:pPr>
            <a:r>
              <a:rPr lang="it-IT" sz="1600" b="1" dirty="0">
                <a:solidFill>
                  <a:srgbClr val="002060"/>
                </a:solidFill>
                <a:latin typeface="Bookman Old Style" panose="02050604050505020204" pitchFamily="18" charset="0"/>
              </a:rPr>
              <a:t>Una volta versato il prezzo, deve essere posto in essere l’atto di trasferimento.</a:t>
            </a:r>
          </a:p>
          <a:p>
            <a:pPr marL="0" indent="0" algn="just">
              <a:buNone/>
            </a:pPr>
            <a:r>
              <a:rPr lang="it-IT" sz="1600" dirty="0">
                <a:solidFill>
                  <a:srgbClr val="002060"/>
                </a:solidFill>
                <a:latin typeface="Bookman Old Style" panose="02050604050505020204" pitchFamily="18" charset="0"/>
              </a:rPr>
              <a:t>Ebbene, nella norma originaria si parlava espressamente di termine entro il quale il prezzo doveva essere versato e l’atto di trasferimento </a:t>
            </a:r>
            <a:r>
              <a:rPr lang="it-IT" sz="1600" b="1" dirty="0">
                <a:solidFill>
                  <a:srgbClr val="002060"/>
                </a:solidFill>
                <a:latin typeface="Bookman Old Style" panose="02050604050505020204" pitchFamily="18" charset="0"/>
              </a:rPr>
              <a:t>«stipulato</a:t>
            </a:r>
            <a:r>
              <a:rPr lang="it-IT" sz="1600" dirty="0">
                <a:solidFill>
                  <a:srgbClr val="002060"/>
                </a:solidFill>
                <a:latin typeface="Bookman Old Style" panose="02050604050505020204" pitchFamily="18" charset="0"/>
              </a:rPr>
              <a:t>», così come espressamente era statuito che «</a:t>
            </a:r>
            <a:r>
              <a:rPr lang="it-IT" sz="1600" b="1" dirty="0">
                <a:solidFill>
                  <a:srgbClr val="002060"/>
                </a:solidFill>
                <a:latin typeface="Bookman Old Style" panose="02050604050505020204" pitchFamily="18" charset="0"/>
              </a:rPr>
              <a:t>una volta eseguita la vendita», </a:t>
            </a:r>
            <a:r>
              <a:rPr lang="it-IT" sz="1600" dirty="0">
                <a:solidFill>
                  <a:srgbClr val="002060"/>
                </a:solidFill>
                <a:latin typeface="Bookman Old Style" panose="02050604050505020204" pitchFamily="18" charset="0"/>
              </a:rPr>
              <a:t>il GE ordinava la cancellazione delle trascrizioni dei pignoramenti e delle iscrizioni ipotecarie ai sensi dell’art.586 c.p.c. «</a:t>
            </a:r>
            <a:r>
              <a:rPr lang="it-IT" sz="1600" b="1" dirty="0">
                <a:solidFill>
                  <a:srgbClr val="002060"/>
                </a:solidFill>
                <a:latin typeface="Bookman Old Style" panose="02050604050505020204" pitchFamily="18" charset="0"/>
              </a:rPr>
              <a:t>da effettuare a cura delle parti contraenti»</a:t>
            </a:r>
            <a:r>
              <a:rPr lang="it-IT" sz="1600" dirty="0">
                <a:solidFill>
                  <a:srgbClr val="002060"/>
                </a:solidFill>
                <a:latin typeface="Bookman Old Style" panose="02050604050505020204" pitchFamily="18" charset="0"/>
              </a:rPr>
              <a:t>. Nella norma emendata sono scomparsi questi riferimenti, ma resta la relazione originaria al disegno di legge.</a:t>
            </a:r>
          </a:p>
          <a:p>
            <a:pPr marL="0" indent="0" algn="just">
              <a:buNone/>
            </a:pPr>
            <a:endParaRPr lang="it-IT" sz="1600" dirty="0">
              <a:solidFill>
                <a:srgbClr val="002060"/>
              </a:solidFill>
              <a:latin typeface="Bookman Old Style" panose="02050604050505020204" pitchFamily="18" charset="0"/>
            </a:endParaRPr>
          </a:p>
          <a:p>
            <a:pPr marL="0" indent="0" algn="just">
              <a:buNone/>
            </a:pPr>
            <a:r>
              <a:rPr lang="it-IT" sz="1600" b="1" dirty="0">
                <a:solidFill>
                  <a:srgbClr val="002060"/>
                </a:solidFill>
                <a:latin typeface="Bookman Old Style" panose="02050604050505020204" pitchFamily="18" charset="0"/>
              </a:rPr>
              <a:t>Dubbi interpretativi. Diverse le tesi prospettabili.</a:t>
            </a:r>
          </a:p>
          <a:p>
            <a:pPr marL="342900" indent="-342900" algn="just">
              <a:buFont typeface="+mj-lt"/>
              <a:buAutoNum type="alphaLcParenR"/>
            </a:pPr>
            <a:r>
              <a:rPr lang="it-IT" sz="1600" dirty="0">
                <a:solidFill>
                  <a:srgbClr val="002060"/>
                </a:solidFill>
                <a:latin typeface="Bookman Old Style" panose="02050604050505020204" pitchFamily="18" charset="0"/>
              </a:rPr>
              <a:t>L’atto di trasferimento non è il decreto del GE, perché al giudice è richiesto soltanto di ordinare la cancellazione ( anche nella versione ultima della norma, per come emendata)?</a:t>
            </a:r>
          </a:p>
          <a:p>
            <a:pPr marL="342900" indent="-342900" algn="just">
              <a:buFont typeface="+mj-lt"/>
              <a:buAutoNum type="alphaLcParenR"/>
            </a:pPr>
            <a:r>
              <a:rPr lang="it-IT" sz="1600" dirty="0">
                <a:solidFill>
                  <a:srgbClr val="002060"/>
                </a:solidFill>
                <a:latin typeface="Bookman Old Style" panose="02050604050505020204" pitchFamily="18" charset="0"/>
              </a:rPr>
              <a:t>Oppure il riferimento all’art.586 per la sola cancellazione può leggersi come indicazione di un trasferimento ad opera del GE?  </a:t>
            </a:r>
          </a:p>
          <a:p>
            <a:pPr marL="342900" indent="-342900" algn="just">
              <a:buFont typeface="+mj-lt"/>
              <a:buAutoNum type="alphaLcParenR"/>
            </a:pPr>
            <a:r>
              <a:rPr lang="it-IT" sz="1600" dirty="0">
                <a:solidFill>
                  <a:srgbClr val="002060"/>
                </a:solidFill>
                <a:latin typeface="Bookman Old Style" panose="02050604050505020204" pitchFamily="18" charset="0"/>
              </a:rPr>
              <a:t>Una diversa struttura quando vi sono più offerte e la aggiudicazione avvenga in favore di un terzo? </a:t>
            </a:r>
          </a:p>
          <a:p>
            <a:pPr marL="0" indent="0" algn="just">
              <a:buNone/>
            </a:pPr>
            <a:endParaRPr lang="it-IT" sz="16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56400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9470" y="1"/>
            <a:ext cx="11895438" cy="804671"/>
          </a:xfrm>
        </p:spPr>
        <p:txBody>
          <a:bodyPr>
            <a:normAutofit/>
          </a:bodyPr>
          <a:lstStyle/>
          <a:p>
            <a:pPr algn="ctr"/>
            <a:r>
              <a:rPr lang="it-IT" sz="1600" b="1" i="1" dirty="0" err="1">
                <a:solidFill>
                  <a:srgbClr val="C00000"/>
                </a:solidFill>
                <a:latin typeface="Bookman Old Style" panose="02050604050505020204" pitchFamily="18" charset="0"/>
              </a:rPr>
              <a:t>Vente</a:t>
            </a:r>
            <a:r>
              <a:rPr lang="it-IT" sz="1600" b="1" i="1" dirty="0">
                <a:solidFill>
                  <a:srgbClr val="C00000"/>
                </a:solidFill>
                <a:latin typeface="Bookman Old Style" panose="02050604050505020204" pitchFamily="18" charset="0"/>
              </a:rPr>
              <a:t> </a:t>
            </a:r>
            <a:r>
              <a:rPr lang="it-IT" sz="1600" b="1" i="1" dirty="0" err="1">
                <a:solidFill>
                  <a:srgbClr val="C00000"/>
                </a:solidFill>
                <a:latin typeface="Bookman Old Style" panose="02050604050505020204" pitchFamily="18" charset="0"/>
              </a:rPr>
              <a:t>Privee</a:t>
            </a:r>
            <a:br>
              <a:rPr lang="it-IT" sz="1600" b="1" i="1" dirty="0">
                <a:solidFill>
                  <a:srgbClr val="C00000"/>
                </a:solidFill>
                <a:latin typeface="Bookman Old Style" panose="02050604050505020204" pitchFamily="18" charset="0"/>
              </a:rPr>
            </a:br>
            <a:r>
              <a:rPr lang="it-IT" sz="2400" b="1" i="1" dirty="0">
                <a:solidFill>
                  <a:srgbClr val="C00000"/>
                </a:solidFill>
                <a:latin typeface="Bookman Old Style" panose="02050604050505020204" pitchFamily="18" charset="0"/>
              </a:rPr>
              <a:t>Natura giuridica</a:t>
            </a:r>
            <a:endParaRPr lang="it-IT" sz="2400"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89470" y="640080"/>
            <a:ext cx="11895438" cy="6217919"/>
          </a:xfrm>
        </p:spPr>
        <p:txBody>
          <a:bodyPr>
            <a:normAutofit fontScale="62500" lnSpcReduction="20000"/>
          </a:bodyPr>
          <a:lstStyle/>
          <a:p>
            <a:pPr marL="0" indent="0" algn="just">
              <a:buNone/>
            </a:pPr>
            <a:endParaRPr lang="it-IT" sz="2000" b="1" dirty="0">
              <a:solidFill>
                <a:srgbClr val="002060"/>
              </a:solidFill>
              <a:latin typeface="Bookman Old Style" panose="02050604050505020204" pitchFamily="18" charset="0"/>
            </a:endParaRPr>
          </a:p>
          <a:p>
            <a:pPr marL="0" indent="0" algn="just">
              <a:buNone/>
            </a:pPr>
            <a:r>
              <a:rPr lang="it-IT" sz="2600" b="1" dirty="0">
                <a:solidFill>
                  <a:srgbClr val="002060"/>
                </a:solidFill>
                <a:latin typeface="Bookman Old Style" panose="02050604050505020204" pitchFamily="18" charset="0"/>
              </a:rPr>
              <a:t>Dato normativo</a:t>
            </a:r>
            <a:r>
              <a:rPr lang="it-IT" sz="2600" dirty="0">
                <a:solidFill>
                  <a:srgbClr val="002060"/>
                </a:solidFill>
                <a:latin typeface="Bookman Old Style" panose="02050604050505020204" pitchFamily="18" charset="0"/>
              </a:rPr>
              <a:t>: da nessuna parte è scritto che a trasferire il diritto sia il GE. Il GE dispone la cancellazione. Sebbene i riferimenti all’atto privatistico siano scomparsi nella norma emendata, resta la relazione al disegno di legge.</a:t>
            </a:r>
          </a:p>
          <a:p>
            <a:pPr marL="0" indent="0" algn="just">
              <a:buNone/>
            </a:pPr>
            <a:r>
              <a:rPr lang="it-IT" sz="2600" b="1" dirty="0">
                <a:solidFill>
                  <a:srgbClr val="002060"/>
                </a:solidFill>
                <a:latin typeface="Bookman Old Style" panose="02050604050505020204" pitchFamily="18" charset="0"/>
              </a:rPr>
              <a:t>Se si dovesse aderire alla tesi sub a) ovvero a quella per la quale si è di fronte ad un atto di trasferimento privato che si inserisce nel subprocedimento di vendita giudiziaria, sarebbe necessario interrogarsi sulla qualificazione giuridica della vendita. Trattasi di vendita forzata si o no? </a:t>
            </a:r>
          </a:p>
          <a:p>
            <a:pPr marL="0" indent="0" algn="just">
              <a:buNone/>
            </a:pPr>
            <a:r>
              <a:rPr lang="it-IT" sz="2600" dirty="0">
                <a:solidFill>
                  <a:srgbClr val="002060"/>
                </a:solidFill>
                <a:latin typeface="Bookman Old Style" panose="02050604050505020204" pitchFamily="18" charset="0"/>
              </a:rPr>
              <a:t>La natura complessa dell’istituto della vendita forzata: &lt;&lt; essa si articola nell'incontro della volontà negoziale di una sola parte, cioè dell'acquirente, con una disposizione coattiva emessa dall'organo giurisdizionale che procede alla vendita &gt;&gt; (Cassazione civile sez. III, - 02/04/2014, n. 7708);</a:t>
            </a:r>
          </a:p>
          <a:p>
            <a:pPr marL="0" indent="0" algn="just">
              <a:buNone/>
            </a:pPr>
            <a:r>
              <a:rPr lang="it-IT" sz="2600" dirty="0">
                <a:solidFill>
                  <a:srgbClr val="002060"/>
                </a:solidFill>
                <a:latin typeface="Bookman Old Style" panose="02050604050505020204" pitchFamily="18" charset="0"/>
              </a:rPr>
              <a:t>&lt;&lt;La vendita forzata non può essere regolata sic et simpliciter dalla disciplina di quella volontaria (a cominciare da quella in tema di interpretazione, ma per proseguire con quella in tema di vizi della volontà o validità del vincolo negoziale): i suoi stessi effetti restano regolati da una disciplina speciale, nella quale si ravvisano soltanto alcuni dei principi generali della vendita volontaria, assorbiti e coordinati in vista delle esigenze pubblicistiche del procedimento - esecutivo - in cui essa si inserisce. &gt;&gt; (Cassazione civile sez. III, - 02/04/2014, n. 7708).</a:t>
            </a:r>
          </a:p>
          <a:p>
            <a:pPr marL="0" indent="0" algn="just">
              <a:buNone/>
            </a:pPr>
            <a:endParaRPr lang="it-IT" sz="2600" b="1" dirty="0">
              <a:solidFill>
                <a:srgbClr val="002060"/>
              </a:solidFill>
              <a:latin typeface="Bookman Old Style" panose="02050604050505020204" pitchFamily="18" charset="0"/>
            </a:endParaRPr>
          </a:p>
          <a:p>
            <a:pPr marL="0" indent="0" algn="just">
              <a:buNone/>
            </a:pPr>
            <a:r>
              <a:rPr lang="it-IT" sz="2600" b="1" dirty="0">
                <a:solidFill>
                  <a:srgbClr val="002060"/>
                </a:solidFill>
                <a:latin typeface="Bookman Old Style" panose="02050604050505020204" pitchFamily="18" charset="0"/>
              </a:rPr>
              <a:t>Impatto pratico. I rimedi per i vizi</a:t>
            </a:r>
          </a:p>
          <a:p>
            <a:pPr marL="0" indent="0" algn="just">
              <a:buNone/>
            </a:pPr>
            <a:r>
              <a:rPr lang="it-IT" sz="2600" b="1" dirty="0">
                <a:solidFill>
                  <a:srgbClr val="002060"/>
                </a:solidFill>
                <a:latin typeface="Bookman Old Style" panose="02050604050505020204" pitchFamily="18" charset="0"/>
              </a:rPr>
              <a:t>Vendita forzata: art.2921 c.c. </a:t>
            </a:r>
            <a:r>
              <a:rPr lang="it-IT" sz="2600" dirty="0">
                <a:solidFill>
                  <a:srgbClr val="002060"/>
                </a:solidFill>
                <a:latin typeface="Bookman Old Style" panose="02050604050505020204" pitchFamily="18" charset="0"/>
              </a:rPr>
              <a:t>( evizione) </a:t>
            </a:r>
            <a:r>
              <a:rPr lang="it-IT" sz="2600" b="1" dirty="0">
                <a:solidFill>
                  <a:srgbClr val="002060"/>
                </a:solidFill>
                <a:latin typeface="Bookman Old Style" panose="02050604050505020204" pitchFamily="18" charset="0"/>
              </a:rPr>
              <a:t>art.</a:t>
            </a:r>
            <a:r>
              <a:rPr lang="it-IT" sz="2600" dirty="0">
                <a:solidFill>
                  <a:srgbClr val="002060"/>
                </a:solidFill>
                <a:latin typeface="Bookman Old Style" panose="02050604050505020204" pitchFamily="18" charset="0"/>
              </a:rPr>
              <a:t> </a:t>
            </a:r>
            <a:r>
              <a:rPr lang="it-IT" sz="2600" b="1" dirty="0">
                <a:solidFill>
                  <a:srgbClr val="002060"/>
                </a:solidFill>
                <a:latin typeface="Bookman Old Style" panose="02050604050505020204" pitchFamily="18" charset="0"/>
              </a:rPr>
              <a:t>2922 c.c. </a:t>
            </a:r>
            <a:r>
              <a:rPr lang="it-IT" sz="2600" dirty="0">
                <a:solidFill>
                  <a:srgbClr val="002060"/>
                </a:solidFill>
                <a:latin typeface="Bookman Old Style" panose="02050604050505020204" pitchFamily="18" charset="0"/>
              </a:rPr>
              <a:t>(esclusione della garanzia per i vizi, di cui all’art. di cui all’art. 1490 c.c., che viene estesa anche alla mancanza di qualità di cui all’art.1497 c.c.);</a:t>
            </a:r>
            <a:r>
              <a:rPr lang="it-IT" sz="2600" b="1" dirty="0">
                <a:solidFill>
                  <a:srgbClr val="002060"/>
                </a:solidFill>
                <a:latin typeface="Bookman Old Style" panose="02050604050505020204" pitchFamily="18" charset="0"/>
              </a:rPr>
              <a:t> </a:t>
            </a:r>
            <a:r>
              <a:rPr lang="it-IT" sz="2600" b="1" dirty="0" err="1">
                <a:solidFill>
                  <a:srgbClr val="002060"/>
                </a:solidFill>
                <a:latin typeface="Bookman Old Style" panose="02050604050505020204" pitchFamily="18" charset="0"/>
              </a:rPr>
              <a:t>aliud</a:t>
            </a:r>
            <a:r>
              <a:rPr lang="it-IT" sz="2600" b="1" dirty="0">
                <a:solidFill>
                  <a:srgbClr val="002060"/>
                </a:solidFill>
                <a:latin typeface="Bookman Old Style" panose="02050604050505020204" pitchFamily="18" charset="0"/>
              </a:rPr>
              <a:t> pro alio; art.1489 c.c. </a:t>
            </a:r>
            <a:r>
              <a:rPr lang="it-IT" sz="2600" dirty="0">
                <a:solidFill>
                  <a:srgbClr val="002060"/>
                </a:solidFill>
                <a:latin typeface="Bookman Old Style" panose="02050604050505020204" pitchFamily="18" charset="0"/>
              </a:rPr>
              <a:t>(sussistenza di oneri o diritti di godimento dei terzi sulla cosa che non siano stati indicati negli atti della procedura)</a:t>
            </a:r>
            <a:r>
              <a:rPr lang="it-IT" sz="2600" b="1" dirty="0">
                <a:solidFill>
                  <a:srgbClr val="002060"/>
                </a:solidFill>
                <a:latin typeface="Bookman Old Style" panose="02050604050505020204" pitchFamily="18" charset="0"/>
              </a:rPr>
              <a:t> </a:t>
            </a:r>
            <a:r>
              <a:rPr lang="it-IT" sz="2600" dirty="0">
                <a:solidFill>
                  <a:srgbClr val="002060"/>
                </a:solidFill>
                <a:latin typeface="Bookman Old Style" panose="02050604050505020204" pitchFamily="18" charset="0"/>
              </a:rPr>
              <a:t>e </a:t>
            </a:r>
            <a:r>
              <a:rPr lang="it-IT" sz="2600" b="1" dirty="0">
                <a:solidFill>
                  <a:srgbClr val="002060"/>
                </a:solidFill>
                <a:latin typeface="Bookman Old Style" panose="02050604050505020204" pitchFamily="18" charset="0"/>
              </a:rPr>
              <a:t>tutela di carattere risarcitorio</a:t>
            </a:r>
            <a:r>
              <a:rPr lang="it-IT" sz="2600" dirty="0">
                <a:solidFill>
                  <a:srgbClr val="002060"/>
                </a:solidFill>
                <a:latin typeface="Bookman Old Style" panose="02050604050505020204" pitchFamily="18" charset="0"/>
              </a:rPr>
              <a:t>. </a:t>
            </a:r>
          </a:p>
          <a:p>
            <a:pPr marL="0" indent="0" algn="just">
              <a:buNone/>
            </a:pPr>
            <a:r>
              <a:rPr lang="it-IT" sz="2600" b="1" dirty="0">
                <a:solidFill>
                  <a:srgbClr val="002060"/>
                </a:solidFill>
                <a:latin typeface="Bookman Old Style" panose="02050604050505020204" pitchFamily="18" charset="0"/>
              </a:rPr>
              <a:t>Vendita privatistica: articoli 1490 c.c. </a:t>
            </a:r>
            <a:r>
              <a:rPr lang="it-IT" sz="2600" dirty="0">
                <a:solidFill>
                  <a:srgbClr val="002060"/>
                </a:solidFill>
                <a:latin typeface="Bookman Old Style" panose="02050604050505020204" pitchFamily="18" charset="0"/>
              </a:rPr>
              <a:t>( vizi della cosa venduta) </a:t>
            </a:r>
            <a:r>
              <a:rPr lang="it-IT" sz="2600" b="1" dirty="0">
                <a:solidFill>
                  <a:srgbClr val="002060"/>
                </a:solidFill>
                <a:latin typeface="Bookman Old Style" panose="02050604050505020204" pitchFamily="18" charset="0"/>
              </a:rPr>
              <a:t>e 1497 c.c. </a:t>
            </a:r>
            <a:r>
              <a:rPr lang="it-IT" sz="2600" dirty="0">
                <a:solidFill>
                  <a:srgbClr val="002060"/>
                </a:solidFill>
                <a:latin typeface="Bookman Old Style" panose="02050604050505020204" pitchFamily="18" charset="0"/>
              </a:rPr>
              <a:t>(qualità promesse ovvero quelle essenziali per l'uso a cui è destinata) e cosi via…. </a:t>
            </a:r>
          </a:p>
          <a:p>
            <a:pPr marL="0" indent="0" algn="just">
              <a:buNone/>
            </a:pPr>
            <a:endParaRPr lang="it-IT" sz="2600" dirty="0">
              <a:solidFill>
                <a:srgbClr val="002060"/>
              </a:solidFill>
              <a:latin typeface="Bookman Old Style" panose="02050604050505020204" pitchFamily="18" charset="0"/>
            </a:endParaRPr>
          </a:p>
          <a:p>
            <a:pPr marL="0" indent="0" algn="just">
              <a:buNone/>
            </a:pPr>
            <a:r>
              <a:rPr lang="it-IT" sz="2600" b="1" dirty="0">
                <a:solidFill>
                  <a:srgbClr val="002060"/>
                </a:solidFill>
                <a:latin typeface="Bookman Old Style" panose="02050604050505020204" pitchFamily="18" charset="0"/>
              </a:rPr>
              <a:t>Quale che sia la soluzione prescelta, la struttura della </a:t>
            </a:r>
            <a:r>
              <a:rPr lang="it-IT" sz="2600" b="1" dirty="0" err="1">
                <a:solidFill>
                  <a:srgbClr val="002060"/>
                </a:solidFill>
                <a:latin typeface="Bookman Old Style" panose="02050604050505020204" pitchFamily="18" charset="0"/>
              </a:rPr>
              <a:t>vente</a:t>
            </a:r>
            <a:r>
              <a:rPr lang="it-IT" sz="2600" b="1" dirty="0">
                <a:solidFill>
                  <a:srgbClr val="002060"/>
                </a:solidFill>
                <a:latin typeface="Bookman Old Style" panose="02050604050505020204" pitchFamily="18" charset="0"/>
              </a:rPr>
              <a:t> </a:t>
            </a:r>
            <a:r>
              <a:rPr lang="it-IT" sz="2600" b="1" dirty="0" err="1">
                <a:solidFill>
                  <a:srgbClr val="002060"/>
                </a:solidFill>
                <a:latin typeface="Bookman Old Style" panose="02050604050505020204" pitchFamily="18" charset="0"/>
              </a:rPr>
              <a:t>privee</a:t>
            </a:r>
            <a:r>
              <a:rPr lang="it-IT" sz="2600" b="1" dirty="0">
                <a:solidFill>
                  <a:srgbClr val="002060"/>
                </a:solidFill>
                <a:latin typeface="Bookman Old Style" panose="02050604050505020204" pitchFamily="18" charset="0"/>
              </a:rPr>
              <a:t> appare diversa da una vendita normale soltanto nel meccanismo della individuazione della acquisizione delle offerte, che è contraddistinto da una offerta preventiva, nota agli offerenti concorrenti e successivi. ( art.163 bis </a:t>
            </a:r>
            <a:r>
              <a:rPr lang="it-IT" sz="2600" b="1">
                <a:solidFill>
                  <a:srgbClr val="002060"/>
                </a:solidFill>
                <a:latin typeface="Bookman Old Style" panose="02050604050505020204" pitchFamily="18" charset="0"/>
              </a:rPr>
              <a:t>legge fallimentare?) </a:t>
            </a:r>
            <a:endParaRPr lang="it-IT" sz="2600" b="1" dirty="0">
              <a:solidFill>
                <a:srgbClr val="002060"/>
              </a:solidFill>
              <a:latin typeface="Bookman Old Style" panose="02050604050505020204" pitchFamily="18" charset="0"/>
            </a:endParaRPr>
          </a:p>
          <a:p>
            <a:pPr marL="0" indent="0" algn="just">
              <a:buNone/>
            </a:pPr>
            <a:r>
              <a:rPr lang="it-IT" sz="2600" b="1" dirty="0">
                <a:solidFill>
                  <a:srgbClr val="002060"/>
                </a:solidFill>
                <a:latin typeface="Bookman Old Style" panose="02050604050505020204" pitchFamily="18" charset="0"/>
              </a:rPr>
              <a:t>Attesa per il testo definitivo.</a:t>
            </a:r>
          </a:p>
        </p:txBody>
      </p:sp>
    </p:spTree>
    <p:extLst>
      <p:ext uri="{BB962C8B-B14F-4D97-AF65-F5344CB8AC3E}">
        <p14:creationId xmlns:p14="http://schemas.microsoft.com/office/powerpoint/2010/main" val="873477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425" y="82379"/>
            <a:ext cx="12024575" cy="1013253"/>
          </a:xfrm>
        </p:spPr>
        <p:txBody>
          <a:bodyPr>
            <a:normAutofit fontScale="90000"/>
          </a:bodyPr>
          <a:lstStyle/>
          <a:p>
            <a:pPr algn="ctr"/>
            <a:br>
              <a:rPr lang="it-IT" sz="2400" b="1" i="1" dirty="0">
                <a:solidFill>
                  <a:srgbClr val="C00000"/>
                </a:solidFill>
                <a:latin typeface="Bookman Old Style" panose="02050604050505020204" pitchFamily="18" charset="0"/>
              </a:rPr>
            </a:br>
            <a:r>
              <a:rPr lang="it-IT" sz="2000" b="1" i="1" dirty="0" err="1">
                <a:solidFill>
                  <a:srgbClr val="C00000"/>
                </a:solidFill>
                <a:latin typeface="Bookman Old Style" panose="02050604050505020204" pitchFamily="18" charset="0"/>
              </a:rPr>
              <a:t>Vente</a:t>
            </a:r>
            <a:r>
              <a:rPr lang="it-IT" sz="2000" b="1" i="1" dirty="0">
                <a:solidFill>
                  <a:srgbClr val="C00000"/>
                </a:solidFill>
                <a:latin typeface="Bookman Old Style" panose="02050604050505020204" pitchFamily="18" charset="0"/>
              </a:rPr>
              <a:t> </a:t>
            </a:r>
            <a:r>
              <a:rPr lang="it-IT" sz="2000" b="1" i="1" dirty="0" err="1">
                <a:solidFill>
                  <a:srgbClr val="C00000"/>
                </a:solidFill>
                <a:latin typeface="Bookman Old Style" panose="02050604050505020204" pitchFamily="18" charset="0"/>
              </a:rPr>
              <a:t>privee</a:t>
            </a:r>
            <a:br>
              <a:rPr lang="it-IT" sz="2000" b="1" i="1" dirty="0">
                <a:solidFill>
                  <a:srgbClr val="C00000"/>
                </a:solidFill>
                <a:latin typeface="Bookman Old Style" panose="02050604050505020204" pitchFamily="18" charset="0"/>
              </a:rPr>
            </a:br>
            <a:r>
              <a:rPr lang="it-IT" sz="2400" b="1" i="1" dirty="0">
                <a:solidFill>
                  <a:srgbClr val="C00000"/>
                </a:solidFill>
                <a:latin typeface="Bookman Old Style" panose="02050604050505020204" pitchFamily="18" charset="0"/>
              </a:rPr>
              <a:t>Un istituto veramente utile al debitore?</a:t>
            </a:r>
            <a:br>
              <a:rPr lang="it-IT" sz="2400" b="1" i="1" dirty="0">
                <a:solidFill>
                  <a:srgbClr val="C00000"/>
                </a:solidFill>
                <a:latin typeface="Bookman Old Style" panose="02050604050505020204" pitchFamily="18" charset="0"/>
              </a:rPr>
            </a:br>
            <a:r>
              <a:rPr lang="it-IT" sz="2400" b="1" i="1" dirty="0">
                <a:solidFill>
                  <a:srgbClr val="C00000"/>
                </a:solidFill>
                <a:latin typeface="Bookman Old Style" panose="02050604050505020204" pitchFamily="18" charset="0"/>
              </a:rPr>
              <a:t>Un istituto idoneo a rendere il processo esecutivo più efficiente?</a:t>
            </a:r>
            <a:br>
              <a:rPr lang="it-IT" sz="2400" b="1" i="1" dirty="0">
                <a:solidFill>
                  <a:srgbClr val="C00000"/>
                </a:solidFill>
                <a:latin typeface="Bookman Old Style" panose="02050604050505020204" pitchFamily="18" charset="0"/>
              </a:rPr>
            </a:br>
            <a:r>
              <a:rPr lang="it-IT" sz="2400" b="1" i="1" dirty="0">
                <a:solidFill>
                  <a:srgbClr val="C00000"/>
                </a:solidFill>
                <a:latin typeface="Bookman Old Style" panose="02050604050505020204" pitchFamily="18" charset="0"/>
              </a:rPr>
              <a:t> </a:t>
            </a:r>
          </a:p>
        </p:txBody>
      </p:sp>
      <p:sp>
        <p:nvSpPr>
          <p:cNvPr id="3" name="Segnaposto contenuto 2"/>
          <p:cNvSpPr>
            <a:spLocks noGrp="1"/>
          </p:cNvSpPr>
          <p:nvPr>
            <p:ph idx="1"/>
          </p:nvPr>
        </p:nvSpPr>
        <p:spPr>
          <a:xfrm>
            <a:off x="34343" y="1095632"/>
            <a:ext cx="12157657" cy="5762368"/>
          </a:xfrm>
        </p:spPr>
        <p:txBody>
          <a:bodyPr>
            <a:normAutofit fontScale="92500" lnSpcReduction="10000"/>
          </a:bodyPr>
          <a:lstStyle/>
          <a:p>
            <a:pPr marL="0" indent="0">
              <a:buNone/>
            </a:pPr>
            <a:r>
              <a:rPr lang="it-IT" sz="1800" b="1" dirty="0">
                <a:solidFill>
                  <a:srgbClr val="002060"/>
                </a:solidFill>
                <a:latin typeface="Bookman Old Style" panose="02050604050505020204" pitchFamily="18" charset="0"/>
              </a:rPr>
              <a:t>Perplessità notevoli.</a:t>
            </a:r>
          </a:p>
          <a:p>
            <a:pPr marL="0" indent="0">
              <a:buNone/>
            </a:pPr>
            <a:r>
              <a:rPr lang="it-IT" sz="1800" b="1" dirty="0">
                <a:solidFill>
                  <a:srgbClr val="002060"/>
                </a:solidFill>
                <a:latin typeface="Bookman Old Style" panose="02050604050505020204" pitchFamily="18" charset="0"/>
              </a:rPr>
              <a:t>Sul primo profilo. Un bilanciamento costi/benefici per il debitore.</a:t>
            </a:r>
          </a:p>
          <a:p>
            <a:pPr marL="0" indent="0" algn="just">
              <a:buNone/>
            </a:pPr>
            <a:r>
              <a:rPr lang="it-IT" sz="1800" dirty="0">
                <a:solidFill>
                  <a:srgbClr val="002060"/>
                </a:solidFill>
                <a:latin typeface="Bookman Old Style" panose="02050604050505020204" pitchFamily="18" charset="0"/>
              </a:rPr>
              <a:t>La norma dispone </a:t>
            </a:r>
            <a:r>
              <a:rPr lang="it-IT" sz="1800" i="1" dirty="0" err="1">
                <a:solidFill>
                  <a:srgbClr val="002060"/>
                </a:solidFill>
                <a:latin typeface="Bookman Old Style" panose="02050604050505020204" pitchFamily="18" charset="0"/>
              </a:rPr>
              <a:t>expressis</a:t>
            </a:r>
            <a:r>
              <a:rPr lang="it-IT" sz="1800" i="1" dirty="0">
                <a:solidFill>
                  <a:srgbClr val="002060"/>
                </a:solidFill>
                <a:latin typeface="Bookman Old Style" panose="02050604050505020204" pitchFamily="18" charset="0"/>
              </a:rPr>
              <a:t> </a:t>
            </a:r>
            <a:r>
              <a:rPr lang="it-IT" sz="1800" i="1" dirty="0" err="1">
                <a:solidFill>
                  <a:srgbClr val="002060"/>
                </a:solidFill>
                <a:latin typeface="Bookman Old Style" panose="02050604050505020204" pitchFamily="18" charset="0"/>
              </a:rPr>
              <a:t>verbis</a:t>
            </a:r>
            <a:r>
              <a:rPr lang="it-IT" sz="1800" i="1" dirty="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che «il giudice dell'esecuzione, con decreto, deve: verificata l'ammissibilità dell'istanza, disporre che l'esecutato rilasci l'immobile nella disponibilità del custode entro trenta giorni a pena di decadenza dall'istanza». </a:t>
            </a:r>
          </a:p>
          <a:p>
            <a:pPr marL="0" indent="0" algn="just">
              <a:buNone/>
            </a:pPr>
            <a:r>
              <a:rPr lang="it-IT" sz="1800" b="1" dirty="0">
                <a:solidFill>
                  <a:srgbClr val="002060"/>
                </a:solidFill>
                <a:latin typeface="Bookman Old Style" panose="02050604050505020204" pitchFamily="18" charset="0"/>
              </a:rPr>
              <a:t>Eccezione alla attuale disciplina dell’art.560 c.p.c. </a:t>
            </a:r>
            <a:r>
              <a:rPr lang="it-IT" sz="1800" dirty="0">
                <a:solidFill>
                  <a:srgbClr val="002060"/>
                </a:solidFill>
                <a:latin typeface="Bookman Old Style" panose="02050604050505020204" pitchFamily="18" charset="0"/>
              </a:rPr>
              <a:t>(e pure alla norma </a:t>
            </a:r>
            <a:r>
              <a:rPr lang="it-IT" sz="1800" i="1" dirty="0">
                <a:solidFill>
                  <a:srgbClr val="002060"/>
                </a:solidFill>
                <a:latin typeface="Bookman Old Style" panose="02050604050505020204" pitchFamily="18" charset="0"/>
              </a:rPr>
              <a:t>de iure condendo</a:t>
            </a:r>
            <a:r>
              <a:rPr lang="it-IT" sz="1800" dirty="0">
                <a:solidFill>
                  <a:srgbClr val="002060"/>
                </a:solidFill>
                <a:latin typeface="Bookman Old Style" panose="02050604050505020204" pitchFamily="18" charset="0"/>
              </a:rPr>
              <a:t>). </a:t>
            </a:r>
          </a:p>
          <a:p>
            <a:pPr marL="0" indent="0" algn="just">
              <a:buNone/>
            </a:pPr>
            <a:r>
              <a:rPr lang="it-IT" sz="1800" b="1" dirty="0">
                <a:solidFill>
                  <a:srgbClr val="002060"/>
                </a:solidFill>
                <a:latin typeface="Bookman Old Style" panose="02050604050505020204" pitchFamily="18" charset="0"/>
              </a:rPr>
              <a:t>Quale sarebbe la tutela o la utilità per il debitore? </a:t>
            </a:r>
            <a:r>
              <a:rPr lang="it-IT" sz="1800" dirty="0">
                <a:solidFill>
                  <a:srgbClr val="002060"/>
                </a:solidFill>
                <a:latin typeface="Bookman Old Style" panose="02050604050505020204" pitchFamily="18" charset="0"/>
              </a:rPr>
              <a:t>… forse la possibilità di evitare la vendita alla somma prevista per l’offerta minima o il deprezzamento del bene con il meccanismo del ribasso… e nella definizione celere della procedura. E per quanto concerne i costi? Nella vendita con atto notarile, sono tutti a carico dell’acquirente? </a:t>
            </a:r>
          </a:p>
          <a:p>
            <a:pPr marL="0" indent="0" algn="just">
              <a:buNone/>
            </a:pPr>
            <a:endParaRPr lang="it-IT" sz="1800" b="1" dirty="0">
              <a:solidFill>
                <a:srgbClr val="002060"/>
              </a:solidFill>
              <a:latin typeface="Bookman Old Style" panose="02050604050505020204" pitchFamily="18" charset="0"/>
            </a:endParaRPr>
          </a:p>
          <a:p>
            <a:pPr marL="0" indent="0">
              <a:buNone/>
            </a:pPr>
            <a:r>
              <a:rPr lang="it-IT" sz="1800" b="1" dirty="0">
                <a:solidFill>
                  <a:srgbClr val="002060"/>
                </a:solidFill>
                <a:latin typeface="Bookman Old Style" panose="02050604050505020204" pitchFamily="18" charset="0"/>
              </a:rPr>
              <a:t>Sul secondo profilo. Non si tratta più di una deroga alla vendita competitiva.</a:t>
            </a:r>
          </a:p>
          <a:p>
            <a:pPr marL="0" indent="0" algn="just">
              <a:buNone/>
            </a:pPr>
            <a:r>
              <a:rPr lang="it-IT" sz="1800" dirty="0">
                <a:solidFill>
                  <a:srgbClr val="002060"/>
                </a:solidFill>
                <a:latin typeface="Bookman Old Style" panose="02050604050505020204" pitchFamily="18" charset="0"/>
              </a:rPr>
              <a:t>La possibilità di presentare più offerte. Una diversa regolamentazione delle operazioni di vendita, che, per tutti (tanti)  gli aspetti non disciplinati deve essere integrata dalle disposizioni </a:t>
            </a:r>
            <a:r>
              <a:rPr lang="it-IT" sz="1800" dirty="0" err="1">
                <a:solidFill>
                  <a:srgbClr val="002060"/>
                </a:solidFill>
                <a:latin typeface="Bookman Old Style" panose="02050604050505020204" pitchFamily="18" charset="0"/>
              </a:rPr>
              <a:t>codicistiche</a:t>
            </a:r>
            <a:r>
              <a:rPr lang="it-IT" sz="1800" dirty="0">
                <a:solidFill>
                  <a:srgbClr val="002060"/>
                </a:solidFill>
                <a:latin typeface="Bookman Old Style" panose="02050604050505020204" pitchFamily="18" charset="0"/>
              </a:rPr>
              <a:t>. </a:t>
            </a:r>
            <a:r>
              <a:rPr lang="it-IT" sz="1800" b="1" dirty="0">
                <a:solidFill>
                  <a:srgbClr val="002060"/>
                </a:solidFill>
                <a:latin typeface="Bookman Old Style" panose="02050604050505020204" pitchFamily="18" charset="0"/>
              </a:rPr>
              <a:t>La maggiore efficienza, allora dovrebbe ritrarsi soltanto dalla scansione temporale più «</a:t>
            </a:r>
            <a:r>
              <a:rPr lang="it-IT" sz="1800" b="1" dirty="0" err="1">
                <a:solidFill>
                  <a:srgbClr val="002060"/>
                </a:solidFill>
                <a:latin typeface="Bookman Old Style" panose="02050604050505020204" pitchFamily="18" charset="0"/>
              </a:rPr>
              <a:t>accellerata</a:t>
            </a:r>
            <a:r>
              <a:rPr lang="it-IT" sz="1800" b="1" dirty="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(entro 15 giorni deve essere data pubblicità, entro 60 devono essere presentate le offerte, entro 90 complessivamente considerati dalla declaratoria di ammissibilità, deve essere effettuata la deliberazione delle offerte, entro altri 90 giorni – e non già 120 come prevede l’art. 569, terzo comma, c.p.c. – deve essere versato il saldo prezzo) ( il c.d. «lasso di tempo contenuto» di cui alla relazione preliminare).  </a:t>
            </a:r>
          </a:p>
          <a:p>
            <a:pPr marL="0" indent="0">
              <a:buNone/>
            </a:pPr>
            <a:r>
              <a:rPr lang="it-IT" sz="1800" b="1" dirty="0">
                <a:solidFill>
                  <a:srgbClr val="002060"/>
                </a:solidFill>
                <a:latin typeface="Bookman Old Style" panose="02050604050505020204" pitchFamily="18" charset="0"/>
              </a:rPr>
              <a:t>E cosa succede se sorge una difficoltà? </a:t>
            </a:r>
            <a:r>
              <a:rPr lang="it-IT" sz="1800" dirty="0">
                <a:solidFill>
                  <a:srgbClr val="002060"/>
                </a:solidFill>
                <a:latin typeface="Bookman Old Style" panose="02050604050505020204" pitchFamily="18" charset="0"/>
              </a:rPr>
              <a:t>Principi generali, vendita dinanzi al GE/vendita delegata al PD.</a:t>
            </a:r>
          </a:p>
          <a:p>
            <a:pPr marL="0" indent="0">
              <a:buNone/>
            </a:pPr>
            <a:r>
              <a:rPr lang="it-IT" sz="1800" b="1" dirty="0">
                <a:solidFill>
                  <a:srgbClr val="002060"/>
                </a:solidFill>
                <a:latin typeface="Bookman Old Style" panose="02050604050505020204" pitchFamily="18" charset="0"/>
              </a:rPr>
              <a:t>E quid </a:t>
            </a:r>
            <a:r>
              <a:rPr lang="it-IT" sz="1800" b="1" dirty="0" err="1">
                <a:solidFill>
                  <a:srgbClr val="002060"/>
                </a:solidFill>
                <a:latin typeface="Bookman Old Style" panose="02050604050505020204" pitchFamily="18" charset="0"/>
              </a:rPr>
              <a:t>juris</a:t>
            </a:r>
            <a:r>
              <a:rPr lang="it-IT" sz="1800" b="1" dirty="0">
                <a:solidFill>
                  <a:srgbClr val="002060"/>
                </a:solidFill>
                <a:latin typeface="Bookman Old Style" panose="02050604050505020204" pitchFamily="18" charset="0"/>
              </a:rPr>
              <a:t> sui vizi del bene venduto? Criticità maggiore derivante dall’inquadramento giuridico.</a:t>
            </a:r>
          </a:p>
          <a:p>
            <a:pPr marL="0" indent="0">
              <a:buNone/>
            </a:pPr>
            <a:endParaRPr lang="it-IT" sz="1800" b="1" dirty="0">
              <a:solidFill>
                <a:srgbClr val="002060"/>
              </a:solidFill>
              <a:latin typeface="Bookman Old Style" panose="02050604050505020204" pitchFamily="18" charset="0"/>
            </a:endParaRPr>
          </a:p>
          <a:p>
            <a:pPr marL="0" indent="0">
              <a:buNone/>
            </a:pPr>
            <a:endParaRPr lang="it-IT" b="1" dirty="0">
              <a:solidFill>
                <a:srgbClr val="002060"/>
              </a:solidFill>
              <a:latin typeface="Bookman Old Style" panose="02050604050505020204" pitchFamily="18" charset="0"/>
            </a:endParaRPr>
          </a:p>
          <a:p>
            <a:endParaRPr lang="it-IT" dirty="0">
              <a:latin typeface="Bookman Old Style" panose="02050604050505020204" pitchFamily="18" charset="0"/>
            </a:endParaRPr>
          </a:p>
        </p:txBody>
      </p:sp>
    </p:spTree>
    <p:extLst>
      <p:ext uri="{BB962C8B-B14F-4D97-AF65-F5344CB8AC3E}">
        <p14:creationId xmlns:p14="http://schemas.microsoft.com/office/powerpoint/2010/main" val="1877812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764" y="-23785"/>
            <a:ext cx="12192000" cy="1242985"/>
          </a:xfrm>
        </p:spPr>
        <p:txBody>
          <a:bodyPr>
            <a:normAutofit fontScale="90000"/>
          </a:bodyPr>
          <a:lstStyle/>
          <a:p>
            <a:pPr algn="ctr"/>
            <a:br>
              <a:rPr lang="it-IT" sz="32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L’art. 8 del DDL S. 1662</a:t>
            </a:r>
            <a:br>
              <a:rPr lang="it-IT" sz="32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Riflessioni conclusive</a:t>
            </a:r>
            <a:br>
              <a:rPr lang="it-IT" sz="3200" b="1" i="1" dirty="0">
                <a:solidFill>
                  <a:srgbClr val="C00000"/>
                </a:solidFill>
                <a:latin typeface="Bookman Old Style" panose="02050604050505020204" pitchFamily="18" charset="0"/>
              </a:rPr>
            </a:b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4293" y="1219200"/>
            <a:ext cx="12203806" cy="5638800"/>
          </a:xfrm>
        </p:spPr>
        <p:txBody>
          <a:bodyPr>
            <a:normAutofit/>
          </a:bodyPr>
          <a:lstStyle/>
          <a:p>
            <a:pPr algn="just"/>
            <a:endParaRPr lang="it-IT" sz="2000" dirty="0">
              <a:solidFill>
                <a:srgbClr val="002060"/>
              </a:solidFill>
              <a:latin typeface="Bookman Old Style" panose="02050604050505020204" pitchFamily="18" charset="0"/>
            </a:endParaRPr>
          </a:p>
          <a:p>
            <a:pPr algn="just"/>
            <a:r>
              <a:rPr lang="it-IT" dirty="0">
                <a:solidFill>
                  <a:srgbClr val="002060"/>
                </a:solidFill>
                <a:latin typeface="Bookman Old Style" panose="02050604050505020204" pitchFamily="18" charset="0"/>
              </a:rPr>
              <a:t>Il controllo sugli atti del professionista delegato ex art. 591 ter c.p.c.: reclamo al </a:t>
            </a:r>
            <a:r>
              <a:rPr lang="it-IT" dirty="0" err="1">
                <a:solidFill>
                  <a:srgbClr val="002060"/>
                </a:solidFill>
                <a:latin typeface="Bookman Old Style" panose="02050604050505020204" pitchFamily="18" charset="0"/>
              </a:rPr>
              <a:t>g.e</a:t>
            </a:r>
            <a:r>
              <a:rPr lang="it-IT" dirty="0">
                <a:solidFill>
                  <a:srgbClr val="002060"/>
                </a:solidFill>
                <a:latin typeface="Bookman Old Style" panose="02050604050505020204" pitchFamily="18" charset="0"/>
              </a:rPr>
              <a:t>. entro venti giorni e successiva opposizione agli atti esecutivi ex art. 617, comma 2, c.p.c., in luogo del reclamo al collegio ex art. 669 </a:t>
            </a:r>
            <a:r>
              <a:rPr lang="it-IT" dirty="0" err="1">
                <a:solidFill>
                  <a:srgbClr val="002060"/>
                </a:solidFill>
                <a:latin typeface="Bookman Old Style" panose="02050604050505020204" pitchFamily="18" charset="0"/>
              </a:rPr>
              <a:t>terdecies</a:t>
            </a:r>
            <a:r>
              <a:rPr lang="it-IT" dirty="0">
                <a:solidFill>
                  <a:srgbClr val="002060"/>
                </a:solidFill>
                <a:latin typeface="Bookman Old Style" panose="02050604050505020204" pitchFamily="18" charset="0"/>
              </a:rPr>
              <a:t> c.p.c. (art. 8, </a:t>
            </a:r>
            <a:r>
              <a:rPr lang="it-IT" dirty="0" err="1">
                <a:solidFill>
                  <a:srgbClr val="002060"/>
                </a:solidFill>
                <a:latin typeface="Bookman Old Style" panose="02050604050505020204" pitchFamily="18" charset="0"/>
              </a:rPr>
              <a:t>lett</a:t>
            </a:r>
            <a:r>
              <a:rPr lang="it-IT" dirty="0">
                <a:solidFill>
                  <a:srgbClr val="002060"/>
                </a:solidFill>
                <a:latin typeface="Bookman Old Style" panose="02050604050505020204" pitchFamily="18" charset="0"/>
              </a:rPr>
              <a:t>. g, </a:t>
            </a:r>
            <a:r>
              <a:rPr lang="it-IT" dirty="0" err="1">
                <a:solidFill>
                  <a:srgbClr val="002060"/>
                </a:solidFill>
                <a:latin typeface="Bookman Old Style" panose="02050604050505020204" pitchFamily="18" charset="0"/>
              </a:rPr>
              <a:t>d.d.l.</a:t>
            </a:r>
            <a:r>
              <a:rPr lang="it-IT" dirty="0">
                <a:solidFill>
                  <a:srgbClr val="002060"/>
                </a:solidFill>
                <a:latin typeface="Bookman Old Style" panose="02050604050505020204" pitchFamily="18" charset="0"/>
              </a:rPr>
              <a:t> delega). </a:t>
            </a:r>
            <a:r>
              <a:rPr lang="it-IT" b="1" dirty="0">
                <a:solidFill>
                  <a:srgbClr val="002060"/>
                </a:solidFill>
                <a:latin typeface="Bookman Old Style" panose="02050604050505020204" pitchFamily="18" charset="0"/>
              </a:rPr>
              <a:t>Riforma da salutare con assoluto favore!</a:t>
            </a:r>
          </a:p>
          <a:p>
            <a:pPr algn="just"/>
            <a:endParaRPr lang="it-IT" dirty="0">
              <a:solidFill>
                <a:srgbClr val="002060"/>
              </a:solidFill>
              <a:latin typeface="Bookman Old Style" panose="02050604050505020204" pitchFamily="18" charset="0"/>
            </a:endParaRPr>
          </a:p>
          <a:p>
            <a:pPr algn="just"/>
            <a:r>
              <a:rPr lang="it-IT" dirty="0">
                <a:solidFill>
                  <a:srgbClr val="002060"/>
                </a:solidFill>
                <a:latin typeface="Bookman Old Style" panose="02050604050505020204" pitchFamily="18" charset="0"/>
              </a:rPr>
              <a:t>La c.d. vendita privata o vendita ad istanza del debitore, (art. 8, </a:t>
            </a:r>
            <a:r>
              <a:rPr lang="it-IT" dirty="0" err="1">
                <a:solidFill>
                  <a:srgbClr val="002060"/>
                </a:solidFill>
                <a:latin typeface="Bookman Old Style" panose="02050604050505020204" pitchFamily="18" charset="0"/>
              </a:rPr>
              <a:t>lett</a:t>
            </a:r>
            <a:r>
              <a:rPr lang="it-IT" dirty="0">
                <a:solidFill>
                  <a:srgbClr val="002060"/>
                </a:solidFill>
                <a:latin typeface="Bookman Old Style" panose="02050604050505020204" pitchFamily="18" charset="0"/>
              </a:rPr>
              <a:t>. i, </a:t>
            </a:r>
            <a:r>
              <a:rPr lang="it-IT" dirty="0" err="1">
                <a:solidFill>
                  <a:srgbClr val="002060"/>
                </a:solidFill>
                <a:latin typeface="Bookman Old Style" panose="02050604050505020204" pitchFamily="18" charset="0"/>
              </a:rPr>
              <a:t>d.d.l.</a:t>
            </a:r>
            <a:r>
              <a:rPr lang="it-IT" dirty="0">
                <a:solidFill>
                  <a:srgbClr val="002060"/>
                </a:solidFill>
                <a:latin typeface="Bookman Old Style" panose="02050604050505020204" pitchFamily="18" charset="0"/>
              </a:rPr>
              <a:t> delega). </a:t>
            </a:r>
            <a:r>
              <a:rPr lang="it-IT" b="1" dirty="0">
                <a:solidFill>
                  <a:srgbClr val="002060"/>
                </a:solidFill>
                <a:latin typeface="Bookman Old Style" panose="02050604050505020204" pitchFamily="18" charset="0"/>
              </a:rPr>
              <a:t>Riforma sulla quale sorgono non poche perplessità in punto di utilità, efficienza ed impatto pratico.</a:t>
            </a:r>
          </a:p>
          <a:p>
            <a:pPr algn="just"/>
            <a:endParaRPr lang="it-IT" b="1" dirty="0">
              <a:solidFill>
                <a:srgbClr val="002060"/>
              </a:solidFill>
              <a:latin typeface="Bookman Old Style" panose="02050604050505020204" pitchFamily="18" charset="0"/>
            </a:endParaRPr>
          </a:p>
          <a:p>
            <a:pPr algn="just"/>
            <a:endParaRPr lang="it-IT"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42055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1676" y="232156"/>
            <a:ext cx="4564856" cy="6086475"/>
          </a:xfrm>
        </p:spPr>
      </p:pic>
    </p:spTree>
    <p:extLst>
      <p:ext uri="{BB962C8B-B14F-4D97-AF65-F5344CB8AC3E}">
        <p14:creationId xmlns:p14="http://schemas.microsoft.com/office/powerpoint/2010/main" val="2959230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2034746" y="3451654"/>
            <a:ext cx="8122508" cy="3080951"/>
          </a:xfrm>
          <a:prstGeom prst="rect">
            <a:avLst/>
          </a:prstGeom>
        </p:spPr>
      </p:pic>
      <p:graphicFrame>
        <p:nvGraphicFramePr>
          <p:cNvPr id="2" name="Tabella 1"/>
          <p:cNvGraphicFramePr>
            <a:graphicFrameLocks noGrp="1"/>
          </p:cNvGraphicFramePr>
          <p:nvPr>
            <p:extLst>
              <p:ext uri="{D42A27DB-BD31-4B8C-83A1-F6EECF244321}">
                <p14:modId xmlns:p14="http://schemas.microsoft.com/office/powerpoint/2010/main" val="3753866436"/>
              </p:ext>
            </p:extLst>
          </p:nvPr>
        </p:nvGraphicFramePr>
        <p:xfrm>
          <a:off x="2032000" y="719665"/>
          <a:ext cx="8128000" cy="2855557"/>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0000"/>
                    </a:ext>
                  </a:extLst>
                </a:gridCol>
              </a:tblGrid>
              <a:tr h="2855557">
                <a:tc>
                  <a:txBody>
                    <a:bodyPr/>
                    <a:lstStyle/>
                    <a:p>
                      <a:pPr algn="ctr"/>
                      <a:endParaRPr lang="it-IT" sz="2400" i="1" dirty="0">
                        <a:solidFill>
                          <a:srgbClr val="C00000"/>
                        </a:solidFill>
                        <a:latin typeface="Bookman Old Style" panose="02050604050505020204" pitchFamily="18" charset="0"/>
                      </a:endParaRPr>
                    </a:p>
                    <a:p>
                      <a:pPr algn="ctr"/>
                      <a:endParaRPr lang="it-IT" sz="3600" i="1" dirty="0">
                        <a:solidFill>
                          <a:srgbClr val="002060"/>
                        </a:solidFill>
                        <a:latin typeface="Bookman Old Style" panose="02050604050505020204" pitchFamily="18" charset="0"/>
                      </a:endParaRPr>
                    </a:p>
                    <a:p>
                      <a:pPr algn="ctr"/>
                      <a:r>
                        <a:rPr lang="it-IT" sz="3600" i="1" dirty="0">
                          <a:solidFill>
                            <a:srgbClr val="002060"/>
                          </a:solidFill>
                          <a:latin typeface="Bookman Old Style" panose="02050604050505020204" pitchFamily="18" charset="0"/>
                        </a:rPr>
                        <a:t>Arrivederci all’anno prossimo! </a:t>
                      </a:r>
                    </a:p>
                    <a:p>
                      <a:pPr algn="ctr"/>
                      <a:r>
                        <a:rPr lang="it-IT" sz="3600" i="1" dirty="0">
                          <a:solidFill>
                            <a:srgbClr val="002060"/>
                          </a:solidFill>
                          <a:latin typeface="Bookman Old Style" panose="02050604050505020204" pitchFamily="18" charset="0"/>
                        </a:rPr>
                        <a:t>(speriamo!)</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66641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7077" y="185531"/>
            <a:ext cx="11317357" cy="1020418"/>
          </a:xfrm>
        </p:spPr>
        <p:txBody>
          <a:bodyPr>
            <a:normAutofit/>
          </a:bodyPr>
          <a:lstStyle/>
          <a:p>
            <a:pPr algn="ctr"/>
            <a:r>
              <a:rPr lang="it-IT" sz="3200" b="1" i="1" dirty="0">
                <a:solidFill>
                  <a:srgbClr val="C00000"/>
                </a:solidFill>
                <a:latin typeface="Bookman Old Style" panose="02050604050505020204" pitchFamily="18" charset="0"/>
              </a:rPr>
              <a:t>…un’altra riforma ancora!</a:t>
            </a:r>
          </a:p>
        </p:txBody>
      </p:sp>
      <p:sp>
        <p:nvSpPr>
          <p:cNvPr id="3" name="Segnaposto contenuto 2"/>
          <p:cNvSpPr>
            <a:spLocks noGrp="1"/>
          </p:cNvSpPr>
          <p:nvPr>
            <p:ph idx="1"/>
          </p:nvPr>
        </p:nvSpPr>
        <p:spPr>
          <a:xfrm>
            <a:off x="477077" y="1205949"/>
            <a:ext cx="11317357" cy="5420138"/>
          </a:xfrm>
        </p:spPr>
        <p:txBody>
          <a:bodyPr>
            <a:normAutofit/>
          </a:bodyPr>
          <a:lstStyle/>
          <a:p>
            <a:pPr marL="0" indent="0" algn="just">
              <a:buNone/>
            </a:pPr>
            <a:r>
              <a:rPr lang="it-IT" sz="2400" b="1" dirty="0">
                <a:solidFill>
                  <a:srgbClr val="002060"/>
                </a:solidFill>
                <a:latin typeface="Bookman Old Style" panose="02050604050505020204" pitchFamily="18" charset="0"/>
              </a:rPr>
              <a:t>Numerosi sono gli interventi normativi dell’ultimo decennio.</a:t>
            </a:r>
          </a:p>
          <a:p>
            <a:pPr marL="0" indent="0" algn="just">
              <a:buNone/>
            </a:pP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24 giugno 2014, n. 90, convertito in l. 11 agosto 2014, n. 114;</a:t>
            </a:r>
          </a:p>
          <a:p>
            <a:pPr marL="0" indent="0" algn="just">
              <a:buNone/>
            </a:pP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27 giugno 2015, n. 83, convertito in l. 6 agosto 2015, n. 132;</a:t>
            </a:r>
          </a:p>
          <a:p>
            <a:pPr marL="0" indent="0" algn="just">
              <a:buNone/>
            </a:pP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3 maggio 2016 n. 59, convertito in l. 30 giugno 2016 n. 11;</a:t>
            </a:r>
          </a:p>
          <a:p>
            <a:pPr marL="0" indent="0" algn="just">
              <a:buNone/>
            </a:pP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14 dicembre 2018, n. 135, convertito con l. 11 febbraio 2019, n. 12;</a:t>
            </a:r>
          </a:p>
          <a:p>
            <a:pPr marL="0" indent="0" algn="just">
              <a:buNone/>
            </a:pP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30 dicembre 2019, n. 162 convertito, con modificazioni, con l. 28 febbraio 2020, n. 8. </a:t>
            </a:r>
          </a:p>
          <a:p>
            <a:pPr marL="0" indent="0" algn="just">
              <a:buNone/>
            </a:pPr>
            <a:endParaRPr lang="it-IT" sz="2400"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Alla porte, un’altra riforma ancora</a:t>
            </a:r>
            <a:r>
              <a:rPr lang="it-IT" sz="2400" dirty="0">
                <a:solidFill>
                  <a:srgbClr val="002060"/>
                </a:solidFill>
                <a:latin typeface="Bookman Old Style" panose="02050604050505020204" pitchFamily="18" charset="0"/>
              </a:rPr>
              <a:t>.</a:t>
            </a:r>
          </a:p>
          <a:p>
            <a:pPr marL="0" indent="0" algn="just">
              <a:buNone/>
            </a:pPr>
            <a:r>
              <a:rPr lang="it-IT" sz="2400" dirty="0">
                <a:solidFill>
                  <a:srgbClr val="002060"/>
                </a:solidFill>
                <a:latin typeface="Bookman Old Style" panose="02050604050505020204" pitchFamily="18" charset="0"/>
              </a:rPr>
              <a:t>L’art. 8 del DDL S. 1662, recante “Delega al Governo per l'efficienza del processo civile e per la revisione della disciplina degli strumenti di risoluzione alternativa delle controversie” (c.d. Delega processo civile) inciderà nuovamente la disciplina del processo di esecuzione.</a:t>
            </a:r>
          </a:p>
        </p:txBody>
      </p:sp>
    </p:spTree>
    <p:extLst>
      <p:ext uri="{BB962C8B-B14F-4D97-AF65-F5344CB8AC3E}">
        <p14:creationId xmlns:p14="http://schemas.microsoft.com/office/powerpoint/2010/main" val="326935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185531"/>
            <a:ext cx="11675165" cy="914399"/>
          </a:xfrm>
        </p:spPr>
        <p:txBody>
          <a:bodyPr>
            <a:normAutofit fontScale="90000"/>
          </a:bodyPr>
          <a:lstStyle/>
          <a:p>
            <a:pPr algn="ctr"/>
            <a:r>
              <a:rPr lang="it-IT" sz="3200" b="1" i="1" dirty="0">
                <a:solidFill>
                  <a:srgbClr val="C00000"/>
                </a:solidFill>
                <a:latin typeface="Bookman Old Style" panose="02050604050505020204" pitchFamily="18" charset="0"/>
              </a:rPr>
              <a:t>L’art. 8 del DDL S. 1662</a:t>
            </a:r>
            <a:br>
              <a:rPr lang="it-IT" sz="3200" b="1" i="1" dirty="0">
                <a:solidFill>
                  <a:srgbClr val="C00000"/>
                </a:solidFill>
                <a:latin typeface="Bookman Old Style" panose="02050604050505020204" pitchFamily="18" charset="0"/>
              </a:rPr>
            </a:br>
            <a:r>
              <a:rPr lang="it-IT" sz="3200" b="1" i="1" dirty="0">
                <a:solidFill>
                  <a:srgbClr val="C00000"/>
                </a:solidFill>
                <a:latin typeface="Bookman Old Style" panose="02050604050505020204" pitchFamily="18" charset="0"/>
              </a:rPr>
              <a:t>Delimitazione ambito di indagine</a:t>
            </a:r>
          </a:p>
        </p:txBody>
      </p:sp>
      <p:sp>
        <p:nvSpPr>
          <p:cNvPr id="3" name="Segnaposto contenuto 2"/>
          <p:cNvSpPr>
            <a:spLocks noGrp="1"/>
          </p:cNvSpPr>
          <p:nvPr>
            <p:ph idx="1"/>
          </p:nvPr>
        </p:nvSpPr>
        <p:spPr>
          <a:xfrm>
            <a:off x="291548" y="1099929"/>
            <a:ext cx="11595652" cy="5448095"/>
          </a:xfrm>
        </p:spPr>
        <p:txBody>
          <a:bodyPr>
            <a:normAutofit/>
          </a:bodyPr>
          <a:lstStyle/>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Due istituti in particolare, collocati nella fase liquidativa.</a:t>
            </a:r>
          </a:p>
          <a:p>
            <a:pPr marL="0" indent="0" algn="just">
              <a:buNone/>
            </a:pPr>
            <a:endParaRPr lang="it-IT" sz="2400"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Il controllo sugli atti del professionista delegato ex art. 591 ter c.p.c.:</a:t>
            </a:r>
            <a:r>
              <a:rPr lang="it-IT" sz="2400" dirty="0">
                <a:solidFill>
                  <a:srgbClr val="002060"/>
                </a:solidFill>
                <a:latin typeface="Bookman Old Style" panose="02050604050505020204" pitchFamily="18" charset="0"/>
              </a:rPr>
              <a:t> reclamo al </a:t>
            </a:r>
            <a:r>
              <a:rPr lang="it-IT" sz="2400" dirty="0" err="1">
                <a:solidFill>
                  <a:srgbClr val="002060"/>
                </a:solidFill>
                <a:latin typeface="Bookman Old Style" panose="02050604050505020204" pitchFamily="18" charset="0"/>
              </a:rPr>
              <a:t>g.e</a:t>
            </a:r>
            <a:r>
              <a:rPr lang="it-IT" sz="2400" dirty="0">
                <a:solidFill>
                  <a:srgbClr val="002060"/>
                </a:solidFill>
                <a:latin typeface="Bookman Old Style" panose="02050604050505020204" pitchFamily="18" charset="0"/>
              </a:rPr>
              <a:t>. entro venti giorni e successiva opposizione agli atti esecutivi ex art. 617, comma 2, c.p.c., in luogo del reclamo al collegio ex art. 669 </a:t>
            </a:r>
            <a:r>
              <a:rPr lang="it-IT" sz="2400" dirty="0" err="1">
                <a:solidFill>
                  <a:srgbClr val="002060"/>
                </a:solidFill>
                <a:latin typeface="Bookman Old Style" panose="02050604050505020204" pitchFamily="18" charset="0"/>
              </a:rPr>
              <a:t>terdecies</a:t>
            </a:r>
            <a:r>
              <a:rPr lang="it-IT" sz="2400" dirty="0">
                <a:solidFill>
                  <a:srgbClr val="002060"/>
                </a:solidFill>
                <a:latin typeface="Bookman Old Style" panose="02050604050505020204" pitchFamily="18" charset="0"/>
              </a:rPr>
              <a:t> c.p.c. (art. 8, </a:t>
            </a:r>
            <a:r>
              <a:rPr lang="it-IT" sz="2400" dirty="0" err="1">
                <a:solidFill>
                  <a:srgbClr val="FF0000"/>
                </a:solidFill>
                <a:latin typeface="Bookman Old Style" panose="02050604050505020204" pitchFamily="18" charset="0"/>
              </a:rPr>
              <a:t>lett</a:t>
            </a:r>
            <a:r>
              <a:rPr lang="it-IT" sz="2400" dirty="0">
                <a:solidFill>
                  <a:srgbClr val="FF0000"/>
                </a:solidFill>
                <a:latin typeface="Bookman Old Style" panose="02050604050505020204" pitchFamily="18" charset="0"/>
              </a:rPr>
              <a:t>. </a:t>
            </a:r>
            <a:r>
              <a:rPr lang="it-IT" sz="2400" b="1" dirty="0">
                <a:solidFill>
                  <a:srgbClr val="FF0000"/>
                </a:solidFill>
                <a:latin typeface="Bookman Old Style" panose="02050604050505020204" pitchFamily="18" charset="0"/>
              </a:rPr>
              <a:t>l</a:t>
            </a:r>
            <a:r>
              <a:rPr lang="it-IT" sz="2400" dirty="0">
                <a:solidFill>
                  <a:srgbClr val="002060"/>
                </a:solidFill>
                <a:latin typeface="Bookman Old Style" panose="02050604050505020204" pitchFamily="18" charset="0"/>
              </a:rPr>
              <a:t>, </a:t>
            </a:r>
            <a:r>
              <a:rPr lang="it-IT" sz="2400" dirty="0" err="1">
                <a:solidFill>
                  <a:srgbClr val="002060"/>
                </a:solidFill>
                <a:latin typeface="Bookman Old Style" panose="02050604050505020204" pitchFamily="18" charset="0"/>
              </a:rPr>
              <a:t>d.d.l.</a:t>
            </a:r>
            <a:r>
              <a:rPr lang="it-IT" sz="2400" dirty="0">
                <a:solidFill>
                  <a:srgbClr val="002060"/>
                </a:solidFill>
                <a:latin typeface="Bookman Old Style" panose="02050604050505020204" pitchFamily="18" charset="0"/>
              </a:rPr>
              <a:t> delega).</a:t>
            </a:r>
          </a:p>
          <a:p>
            <a:pPr marL="0" indent="0" algn="just">
              <a:buNone/>
            </a:pPr>
            <a:endParaRPr lang="it-IT" sz="2400"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La c.d. vendita privata o vendita ad istanza del debitore</a:t>
            </a:r>
            <a:r>
              <a:rPr lang="it-IT" sz="2400" dirty="0">
                <a:solidFill>
                  <a:srgbClr val="002060"/>
                </a:solidFill>
                <a:latin typeface="Bookman Old Style" panose="02050604050505020204" pitchFamily="18" charset="0"/>
              </a:rPr>
              <a:t>: prospettata come la novità più eclatante della riforma </a:t>
            </a:r>
            <a:r>
              <a:rPr lang="nn-NO" sz="2400" dirty="0">
                <a:solidFill>
                  <a:srgbClr val="002060"/>
                </a:solidFill>
                <a:latin typeface="Bookman Old Style" panose="02050604050505020204" pitchFamily="18" charset="0"/>
              </a:rPr>
              <a:t>(art. 8, </a:t>
            </a:r>
            <a:r>
              <a:rPr lang="nn-NO" sz="2400" dirty="0">
                <a:solidFill>
                  <a:srgbClr val="FF0000"/>
                </a:solidFill>
                <a:latin typeface="Bookman Old Style" panose="02050604050505020204" pitchFamily="18" charset="0"/>
              </a:rPr>
              <a:t>lett. </a:t>
            </a:r>
            <a:r>
              <a:rPr lang="nn-NO" sz="2400" b="1" dirty="0">
                <a:solidFill>
                  <a:srgbClr val="FF0000"/>
                </a:solidFill>
                <a:latin typeface="Bookman Old Style" panose="02050604050505020204" pitchFamily="18" charset="0"/>
              </a:rPr>
              <a:t>n</a:t>
            </a:r>
            <a:r>
              <a:rPr lang="nn-NO" sz="2400" dirty="0">
                <a:solidFill>
                  <a:srgbClr val="002060"/>
                </a:solidFill>
                <a:latin typeface="Bookman Old Style" panose="02050604050505020204" pitchFamily="18" charset="0"/>
              </a:rPr>
              <a:t>, d.d.l. delega).</a:t>
            </a:r>
          </a:p>
          <a:p>
            <a:pPr marL="0" indent="0" algn="just">
              <a:buNone/>
            </a:pPr>
            <a:endParaRPr lang="nn-NO" sz="2400" dirty="0">
              <a:solidFill>
                <a:srgbClr val="002060"/>
              </a:solidFill>
              <a:latin typeface="Bookman Old Style" panose="02050604050505020204" pitchFamily="18" charset="0"/>
            </a:endParaRPr>
          </a:p>
          <a:p>
            <a:pPr marL="0" indent="0" algn="just">
              <a:buNone/>
            </a:pPr>
            <a:r>
              <a:rPr lang="it-IT" sz="2400" dirty="0">
                <a:solidFill>
                  <a:srgbClr val="002060"/>
                </a:solidFill>
                <a:latin typeface="Bookman Old Style" panose="02050604050505020204" pitchFamily="18" charset="0"/>
              </a:rPr>
              <a:t>Una riforma tra scelte condivisibili e qualche perplessità.</a:t>
            </a:r>
          </a:p>
        </p:txBody>
      </p:sp>
    </p:spTree>
    <p:extLst>
      <p:ext uri="{BB962C8B-B14F-4D97-AF65-F5344CB8AC3E}">
        <p14:creationId xmlns:p14="http://schemas.microsoft.com/office/powerpoint/2010/main" val="1916087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669" y="0"/>
            <a:ext cx="11874320" cy="1036020"/>
          </a:xfrm>
        </p:spPr>
        <p:txBody>
          <a:bodyPr>
            <a:normAutofit fontScale="90000"/>
          </a:bodyPr>
          <a:lstStyle/>
          <a:p>
            <a:pPr algn="ctr"/>
            <a:br>
              <a:rPr lang="it-IT" sz="2800" b="1" i="1" dirty="0">
                <a:solidFill>
                  <a:srgbClr val="C00000"/>
                </a:solidFill>
                <a:latin typeface="Bookman Old Style" panose="02050604050505020204" pitchFamily="18" charset="0"/>
              </a:rPr>
            </a:b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Il controllo sugli atti del professionista delegato </a:t>
            </a: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ex art. 591 ter c.p.c.: </a:t>
            </a:r>
            <a:br>
              <a:rPr lang="it-IT" sz="2800" b="1" i="1" dirty="0">
                <a:solidFill>
                  <a:srgbClr val="C00000"/>
                </a:solidFill>
                <a:latin typeface="Bookman Old Style" panose="02050604050505020204" pitchFamily="18" charset="0"/>
              </a:rPr>
            </a:br>
            <a:br>
              <a:rPr lang="it-IT" sz="2800" b="1" i="1" dirty="0">
                <a:solidFill>
                  <a:srgbClr val="C00000"/>
                </a:solidFill>
                <a:latin typeface="Bookman Old Style" panose="02050604050505020204" pitchFamily="18" charset="0"/>
              </a:rPr>
            </a:br>
            <a:endParaRPr lang="it-IT" sz="28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41669" y="941294"/>
            <a:ext cx="11874320" cy="5652689"/>
          </a:xfrm>
        </p:spPr>
        <p:txBody>
          <a:bodyPr>
            <a:normAutofit fontScale="92500"/>
          </a:bodyPr>
          <a:lstStyle/>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Struttura</a:t>
            </a:r>
          </a:p>
          <a:p>
            <a:pPr marL="0" indent="0" algn="just">
              <a:buNone/>
            </a:pPr>
            <a:r>
              <a:rPr lang="it-IT" sz="2400" dirty="0">
                <a:solidFill>
                  <a:srgbClr val="002060"/>
                </a:solidFill>
                <a:latin typeface="Bookman Old Style" panose="02050604050505020204" pitchFamily="18" charset="0"/>
              </a:rPr>
              <a:t>Il ricorso del delegato al GE: il GE si esprime con decreto. </a:t>
            </a:r>
          </a:p>
          <a:p>
            <a:pPr marL="0" indent="0" algn="just">
              <a:buNone/>
            </a:pPr>
            <a:r>
              <a:rPr lang="it-IT" sz="2400" dirty="0">
                <a:solidFill>
                  <a:srgbClr val="002060"/>
                </a:solidFill>
                <a:latin typeface="Bookman Old Style" panose="02050604050505020204" pitchFamily="18" charset="0"/>
              </a:rPr>
              <a:t>Il ricorso delle parti o degli altri interessati al GE.</a:t>
            </a:r>
          </a:p>
          <a:p>
            <a:pPr marL="0" indent="0" algn="just">
              <a:buNone/>
            </a:pPr>
            <a:r>
              <a:rPr lang="it-IT" sz="2400" dirty="0">
                <a:solidFill>
                  <a:srgbClr val="002060"/>
                </a:solidFill>
                <a:latin typeface="Bookman Old Style" panose="02050604050505020204" pitchFamily="18" charset="0"/>
              </a:rPr>
              <a:t>Oggetto: o lo stesso decreto con cui il GE ha risposto al delegato, o proprio l’atto del delegato.</a:t>
            </a:r>
          </a:p>
          <a:p>
            <a:pPr marL="0" indent="0" algn="just">
              <a:buNone/>
            </a:pPr>
            <a:r>
              <a:rPr lang="it-IT" sz="2400" dirty="0">
                <a:solidFill>
                  <a:srgbClr val="002060"/>
                </a:solidFill>
                <a:latin typeface="Bookman Old Style" panose="02050604050505020204" pitchFamily="18" charset="0"/>
              </a:rPr>
              <a:t>Il GE si esprime con  ordinanza.</a:t>
            </a:r>
          </a:p>
          <a:p>
            <a:pPr marL="0" indent="0" algn="just">
              <a:buNone/>
            </a:pPr>
            <a:r>
              <a:rPr lang="it-IT" sz="2400" dirty="0">
                <a:solidFill>
                  <a:srgbClr val="002060"/>
                </a:solidFill>
                <a:latin typeface="Bookman Old Style" panose="02050604050505020204" pitchFamily="18" charset="0"/>
              </a:rPr>
              <a:t>La ordinanza è reclamabile dinanzi al Collegio nelle forme dell’art.669 </a:t>
            </a:r>
            <a:r>
              <a:rPr lang="it-IT" sz="2400" i="1" dirty="0" err="1">
                <a:solidFill>
                  <a:srgbClr val="002060"/>
                </a:solidFill>
                <a:latin typeface="Bookman Old Style" panose="02050604050505020204" pitchFamily="18" charset="0"/>
              </a:rPr>
              <a:t>terdecies</a:t>
            </a:r>
            <a:r>
              <a:rPr lang="it-IT" sz="2400" dirty="0">
                <a:solidFill>
                  <a:srgbClr val="002060"/>
                </a:solidFill>
                <a:latin typeface="Bookman Old Style" panose="02050604050505020204" pitchFamily="18" charset="0"/>
              </a:rPr>
              <a:t> c.p.c.</a:t>
            </a:r>
          </a:p>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Attenzione!</a:t>
            </a:r>
          </a:p>
          <a:p>
            <a:pPr marL="0" indent="0" algn="just">
              <a:buNone/>
            </a:pPr>
            <a:r>
              <a:rPr lang="it-IT" sz="2400" dirty="0">
                <a:solidFill>
                  <a:srgbClr val="002060"/>
                </a:solidFill>
                <a:latin typeface="Bookman Old Style" panose="02050604050505020204" pitchFamily="18" charset="0"/>
              </a:rPr>
              <a:t>La norma utilizza per ben due volte il termine «reclamo». Una volta indirizzato al GE, una volta indirizzato al Collegio.</a:t>
            </a:r>
          </a:p>
          <a:p>
            <a:pPr marL="0" indent="0" algn="just">
              <a:buNone/>
            </a:pPr>
            <a:r>
              <a:rPr lang="it-IT" sz="2400" dirty="0">
                <a:solidFill>
                  <a:srgbClr val="002060"/>
                </a:solidFill>
                <a:latin typeface="Bookman Old Style" panose="02050604050505020204" pitchFamily="18" charset="0"/>
              </a:rPr>
              <a:t>Una lettura semplificata: il «ricorso reclamo» al GE ed il vero e proprio «reclamo» al Collegio.</a:t>
            </a:r>
          </a:p>
          <a:p>
            <a:pPr marL="0" indent="0" algn="just">
              <a:buNone/>
            </a:pPr>
            <a:endParaRPr lang="it-IT" sz="2000" b="1" dirty="0">
              <a:solidFill>
                <a:srgbClr val="002060"/>
              </a:solidFill>
              <a:latin typeface="Bookman Old Style" panose="02050604050505020204" pitchFamily="18" charset="0"/>
            </a:endParaRPr>
          </a:p>
          <a:p>
            <a:pPr marL="0" indent="0" algn="just">
              <a:buNone/>
            </a:pPr>
            <a:endParaRPr lang="it-IT" sz="2000" b="1" dirty="0">
              <a:solidFill>
                <a:srgbClr val="002060"/>
              </a:solidFill>
              <a:latin typeface="Bookman Old Style" panose="02050604050505020204" pitchFamily="18" charset="0"/>
            </a:endParaRPr>
          </a:p>
          <a:p>
            <a:pPr marL="0" indent="0" algn="just">
              <a:buNone/>
            </a:pPr>
            <a:endParaRPr lang="it-IT" sz="1800" b="1" dirty="0">
              <a:solidFill>
                <a:srgbClr val="002060"/>
              </a:solidFill>
              <a:latin typeface="Bookman Old Style" panose="02050604050505020204" pitchFamily="18" charset="0"/>
            </a:endParaRPr>
          </a:p>
          <a:p>
            <a:pPr marL="0" indent="0" algn="just">
              <a:buNone/>
            </a:pPr>
            <a:endParaRPr lang="it-IT" sz="1800" b="1"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60339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2697" y="296563"/>
            <a:ext cx="12029303" cy="988540"/>
          </a:xfrm>
        </p:spPr>
        <p:txBody>
          <a:bodyPr>
            <a:noAutofit/>
          </a:bodyPr>
          <a:lstStyle/>
          <a:p>
            <a:pPr algn="ctr"/>
            <a:br>
              <a:rPr lang="it-IT" sz="2000" b="1" i="1" dirty="0">
                <a:solidFill>
                  <a:srgbClr val="C00000"/>
                </a:solidFill>
                <a:latin typeface="Bookman Old Style" panose="02050604050505020204" pitchFamily="18" charset="0"/>
              </a:rPr>
            </a:br>
            <a:r>
              <a:rPr lang="it-IT" sz="2000" b="1" i="1" dirty="0">
                <a:solidFill>
                  <a:srgbClr val="C00000"/>
                </a:solidFill>
                <a:latin typeface="Bookman Old Style" panose="02050604050505020204" pitchFamily="18" charset="0"/>
              </a:rPr>
              <a:t>Il controllo sugli atti del professionista delegato </a:t>
            </a:r>
            <a:br>
              <a:rPr lang="it-IT" sz="2000" b="1" i="1" dirty="0">
                <a:solidFill>
                  <a:srgbClr val="C00000"/>
                </a:solidFill>
                <a:latin typeface="Bookman Old Style" panose="02050604050505020204" pitchFamily="18" charset="0"/>
              </a:rPr>
            </a:br>
            <a:r>
              <a:rPr lang="it-IT" sz="2000" b="1" i="1" dirty="0">
                <a:solidFill>
                  <a:srgbClr val="C00000"/>
                </a:solidFill>
                <a:latin typeface="Bookman Old Style" panose="02050604050505020204" pitchFamily="18" charset="0"/>
              </a:rPr>
              <a:t>ex art. 591 ter c.p.c.</a:t>
            </a:r>
            <a:br>
              <a:rPr lang="it-IT" sz="2000" b="1" i="1" dirty="0">
                <a:solidFill>
                  <a:srgbClr val="C00000"/>
                </a:solidFill>
                <a:latin typeface="Bookman Old Style" panose="02050604050505020204" pitchFamily="18" charset="0"/>
              </a:rPr>
            </a:br>
            <a:r>
              <a:rPr lang="it-IT" sz="2000" b="1" i="1" dirty="0">
                <a:solidFill>
                  <a:srgbClr val="C00000"/>
                </a:solidFill>
                <a:latin typeface="Bookman Old Style" panose="02050604050505020204" pitchFamily="18" charset="0"/>
              </a:rPr>
              <a:t>Segue</a:t>
            </a:r>
            <a:br>
              <a:rPr lang="it-IT" sz="2400" b="1" i="1" dirty="0">
                <a:solidFill>
                  <a:srgbClr val="C00000"/>
                </a:solidFill>
                <a:latin typeface="Bookman Old Style" panose="02050604050505020204" pitchFamily="18" charset="0"/>
              </a:rPr>
            </a:br>
            <a:endParaRPr lang="it-IT" sz="2400" b="1" i="1" dirty="0">
              <a:solidFill>
                <a:srgbClr val="C00000"/>
              </a:solidFill>
              <a:latin typeface="Bookman Old Style" panose="02050604050505020204" pitchFamily="18" charset="0"/>
            </a:endParaRPr>
          </a:p>
        </p:txBody>
      </p:sp>
      <p:sp>
        <p:nvSpPr>
          <p:cNvPr id="3" name="Segnaposto contenuto 2"/>
          <p:cNvSpPr>
            <a:spLocks noGrp="1"/>
          </p:cNvSpPr>
          <p:nvPr>
            <p:ph sz="half" idx="1"/>
          </p:nvPr>
        </p:nvSpPr>
        <p:spPr>
          <a:xfrm>
            <a:off x="162698" y="1285103"/>
            <a:ext cx="2547552" cy="5453448"/>
          </a:xfrm>
        </p:spPr>
        <p:txBody>
          <a:bodyPr>
            <a:normAutofit/>
          </a:bodyPr>
          <a:lstStyle/>
          <a:p>
            <a:pPr marL="0" indent="0" algn="just">
              <a:buNone/>
            </a:pPr>
            <a:endParaRPr lang="it-IT" dirty="0">
              <a:solidFill>
                <a:srgbClr val="C00000"/>
              </a:solidFill>
              <a:latin typeface="Bookman Old Style" panose="02050604050505020204" pitchFamily="18" charset="0"/>
            </a:endParaRPr>
          </a:p>
          <a:p>
            <a:pPr marL="0" indent="0" algn="just">
              <a:buNone/>
            </a:pPr>
            <a:r>
              <a:rPr lang="it-IT" dirty="0">
                <a:solidFill>
                  <a:srgbClr val="C00000"/>
                </a:solidFill>
                <a:latin typeface="Bookman Old Style" panose="02050604050505020204" pitchFamily="18" charset="0"/>
              </a:rPr>
              <a:t>Potere di controllo ex 591 ter c.p.c.</a:t>
            </a:r>
          </a:p>
          <a:p>
            <a:pPr marL="0" indent="0" algn="just">
              <a:buNone/>
            </a:pPr>
            <a:r>
              <a:rPr lang="it-IT" dirty="0">
                <a:solidFill>
                  <a:srgbClr val="C00000"/>
                </a:solidFill>
                <a:latin typeface="Bookman Old Style" panose="02050604050505020204" pitchFamily="18" charset="0"/>
              </a:rPr>
              <a:t>(mini sistema tripartito)</a:t>
            </a:r>
          </a:p>
        </p:txBody>
      </p:sp>
      <p:sp>
        <p:nvSpPr>
          <p:cNvPr id="4" name="Segnaposto contenuto 3"/>
          <p:cNvSpPr>
            <a:spLocks noGrp="1"/>
          </p:cNvSpPr>
          <p:nvPr>
            <p:ph sz="half" idx="2"/>
          </p:nvPr>
        </p:nvSpPr>
        <p:spPr>
          <a:xfrm>
            <a:off x="2842054" y="1285103"/>
            <a:ext cx="9349946" cy="5453448"/>
          </a:xfrm>
        </p:spPr>
        <p:txBody>
          <a:bodyPr>
            <a:normAutofit/>
          </a:bodyPr>
          <a:lstStyle/>
          <a:p>
            <a:pPr marL="0" indent="0" algn="just">
              <a:buNone/>
            </a:pPr>
            <a:endParaRPr lang="it-IT" sz="1600" b="1" dirty="0">
              <a:solidFill>
                <a:srgbClr val="002060"/>
              </a:solidFill>
              <a:latin typeface="Bookman Old Style" panose="02050604050505020204" pitchFamily="18" charset="0"/>
            </a:endParaRPr>
          </a:p>
          <a:p>
            <a:pPr marL="0" indent="0" algn="just">
              <a:buNone/>
            </a:pPr>
            <a:r>
              <a:rPr lang="it-IT" sz="1600" b="1" dirty="0">
                <a:solidFill>
                  <a:srgbClr val="002060"/>
                </a:solidFill>
                <a:latin typeface="Bookman Old Style" panose="02050604050505020204" pitchFamily="18" charset="0"/>
              </a:rPr>
              <a:t>a) Atti del professionista reclamabili con </a:t>
            </a:r>
            <a:r>
              <a:rPr lang="it-IT" sz="1600" b="1" u="sng" dirty="0">
                <a:solidFill>
                  <a:srgbClr val="002060"/>
                </a:solidFill>
                <a:latin typeface="Bookman Old Style" panose="02050604050505020204" pitchFamily="18" charset="0"/>
              </a:rPr>
              <a:t>ricorso</a:t>
            </a:r>
            <a:r>
              <a:rPr lang="it-IT" sz="1600" b="1" dirty="0">
                <a:solidFill>
                  <a:srgbClr val="002060"/>
                </a:solidFill>
                <a:latin typeface="Bookman Old Style" panose="02050604050505020204" pitchFamily="18" charset="0"/>
              </a:rPr>
              <a:t> al giudice dell'esecuzione;</a:t>
            </a:r>
          </a:p>
          <a:p>
            <a:pPr marL="0" indent="0" algn="just">
              <a:buNone/>
            </a:pPr>
            <a:r>
              <a:rPr lang="it-IT" sz="1600" b="1" dirty="0">
                <a:solidFill>
                  <a:srgbClr val="002060"/>
                </a:solidFill>
                <a:latin typeface="Bookman Old Style" panose="02050604050505020204" pitchFamily="18" charset="0"/>
              </a:rPr>
              <a:t>b) Decreti del giudice dell'esecuzione per risolvere le difficoltà sorte nello svolgimento delle operazioni delegate al professionista, che possono essere </a:t>
            </a:r>
            <a:r>
              <a:rPr lang="it-IT" sz="1600" b="1" u="sng" dirty="0">
                <a:solidFill>
                  <a:srgbClr val="002060"/>
                </a:solidFill>
                <a:latin typeface="Bookman Old Style" panose="02050604050505020204" pitchFamily="18" charset="0"/>
              </a:rPr>
              <a:t>reclamati con ricorso </a:t>
            </a:r>
            <a:r>
              <a:rPr lang="it-IT" sz="1600" b="1" dirty="0">
                <a:solidFill>
                  <a:srgbClr val="002060"/>
                </a:solidFill>
                <a:latin typeface="Bookman Old Style" panose="02050604050505020204" pitchFamily="18" charset="0"/>
              </a:rPr>
              <a:t>allo stesso G.E. il quale provvede con ordinanza; </a:t>
            </a:r>
          </a:p>
          <a:p>
            <a:pPr marL="0" indent="0" algn="just">
              <a:buNone/>
            </a:pPr>
            <a:r>
              <a:rPr lang="it-IT" sz="1600" b="1" dirty="0">
                <a:solidFill>
                  <a:srgbClr val="002060"/>
                </a:solidFill>
                <a:latin typeface="Bookman Old Style" panose="02050604050505020204" pitchFamily="18" charset="0"/>
              </a:rPr>
              <a:t>c) Ordinanze emesse dal G.E. in esito ai ricorsi sub a) e b), a loro volta </a:t>
            </a:r>
            <a:r>
              <a:rPr lang="it-IT" sz="1600" b="1" u="sng" dirty="0">
                <a:solidFill>
                  <a:srgbClr val="002060"/>
                </a:solidFill>
                <a:latin typeface="Bookman Old Style" panose="02050604050505020204" pitchFamily="18" charset="0"/>
              </a:rPr>
              <a:t>reclamabil</a:t>
            </a:r>
            <a:r>
              <a:rPr lang="it-IT" sz="1600" b="1" dirty="0">
                <a:solidFill>
                  <a:srgbClr val="002060"/>
                </a:solidFill>
                <a:latin typeface="Bookman Old Style" panose="02050604050505020204" pitchFamily="18" charset="0"/>
              </a:rPr>
              <a:t>i ai sensi dell'art. 669 </a:t>
            </a:r>
            <a:r>
              <a:rPr lang="it-IT" sz="1600" b="1" i="1" dirty="0" err="1">
                <a:solidFill>
                  <a:srgbClr val="002060"/>
                </a:solidFill>
                <a:latin typeface="Bookman Old Style" panose="02050604050505020204" pitchFamily="18" charset="0"/>
              </a:rPr>
              <a:t>terdecies</a:t>
            </a:r>
            <a:r>
              <a:rPr lang="it-IT" sz="1600" b="1" dirty="0">
                <a:solidFill>
                  <a:srgbClr val="002060"/>
                </a:solidFill>
                <a:latin typeface="Bookman Old Style" panose="02050604050505020204" pitchFamily="18" charset="0"/>
              </a:rPr>
              <a:t> (reclamo cautelare) al tribunale in composizione collegiale.</a:t>
            </a:r>
          </a:p>
          <a:p>
            <a:pPr marL="0" indent="0" algn="just">
              <a:buNone/>
            </a:pPr>
            <a:endParaRPr lang="it-IT" sz="1600" b="1" dirty="0">
              <a:solidFill>
                <a:srgbClr val="002060"/>
              </a:solidFill>
              <a:latin typeface="Bookman Old Style" panose="02050604050505020204" pitchFamily="18" charset="0"/>
            </a:endParaRPr>
          </a:p>
          <a:p>
            <a:pPr marL="0" indent="0" algn="just">
              <a:buNone/>
            </a:pPr>
            <a:endParaRPr lang="it-IT" sz="1600" b="1" dirty="0">
              <a:solidFill>
                <a:srgbClr val="002060"/>
              </a:solidFill>
              <a:latin typeface="Bookman Old Style" panose="02050604050505020204" pitchFamily="18" charset="0"/>
            </a:endParaRPr>
          </a:p>
          <a:p>
            <a:pPr marL="0" indent="0" algn="just">
              <a:buNone/>
            </a:pPr>
            <a:endParaRPr lang="it-IT" sz="1600" b="1" dirty="0">
              <a:solidFill>
                <a:srgbClr val="002060"/>
              </a:solidFill>
              <a:latin typeface="Bookman Old Style" panose="02050604050505020204" pitchFamily="18" charset="0"/>
            </a:endParaRPr>
          </a:p>
          <a:p>
            <a:pPr marL="0" indent="0" algn="just">
              <a:buNone/>
            </a:pPr>
            <a:r>
              <a:rPr lang="it-IT" sz="1600" b="1" dirty="0">
                <a:solidFill>
                  <a:srgbClr val="002060"/>
                </a:solidFill>
                <a:latin typeface="Bookman Old Style" panose="02050604050505020204" pitchFamily="18" charset="0"/>
              </a:rPr>
              <a:t>Ante riforma del 2015, l'ordinanza decisoria con cui il G.E. definiva il reclamo era impugnabile con l'opposizione agli atti. A tale conclusione si perveniva in considerazione del fatto che l'art. 591-ter c.p.c., nel suo ultimo periodo, stabiliva che «restano ferme le disposizioni di cui all'art. 617». A tale conclusione si sarebbe pervenuti anche in difetto di qualsiasi previsione espressa, stante la funzione di rimedio di chiusura e residuale dell’art. 617 c.p.c.</a:t>
            </a:r>
          </a:p>
          <a:p>
            <a:pPr marL="0" indent="0" algn="just">
              <a:buNone/>
            </a:pPr>
            <a:endParaRPr lang="it-IT" dirty="0">
              <a:solidFill>
                <a:srgbClr val="C00000"/>
              </a:solidFill>
              <a:latin typeface="Bookman Old Style" panose="02050604050505020204" pitchFamily="18" charset="0"/>
            </a:endParaRPr>
          </a:p>
        </p:txBody>
      </p:sp>
    </p:spTree>
    <p:extLst>
      <p:ext uri="{BB962C8B-B14F-4D97-AF65-F5344CB8AC3E}">
        <p14:creationId xmlns:p14="http://schemas.microsoft.com/office/powerpoint/2010/main" val="3845721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978793"/>
          </a:xfrm>
        </p:spPr>
        <p:txBody>
          <a:bodyPr>
            <a:normAutofit fontScale="90000"/>
          </a:bodyPr>
          <a:lstStyle/>
          <a:p>
            <a:pPr algn="ctr"/>
            <a:br>
              <a:rPr lang="it-IT" sz="2800" b="1" i="1" dirty="0">
                <a:solidFill>
                  <a:srgbClr val="C00000"/>
                </a:solidFill>
                <a:latin typeface="Bookman Old Style" panose="02050604050505020204" pitchFamily="18" charset="0"/>
              </a:rPr>
            </a:b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Art.591 ter c.p.c.:</a:t>
            </a: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Procedimento</a:t>
            </a:r>
            <a:br>
              <a:rPr lang="it-IT" sz="2800" b="1" i="1" dirty="0">
                <a:solidFill>
                  <a:srgbClr val="C00000"/>
                </a:solidFill>
                <a:latin typeface="Bookman Old Style" panose="02050604050505020204" pitchFamily="18" charset="0"/>
              </a:rPr>
            </a:b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	</a:t>
            </a:r>
          </a:p>
        </p:txBody>
      </p:sp>
      <p:sp>
        <p:nvSpPr>
          <p:cNvPr id="3" name="Segnaposto contenuto 2"/>
          <p:cNvSpPr>
            <a:spLocks noGrp="1"/>
          </p:cNvSpPr>
          <p:nvPr>
            <p:ph idx="1"/>
          </p:nvPr>
        </p:nvSpPr>
        <p:spPr>
          <a:xfrm>
            <a:off x="0" y="978794"/>
            <a:ext cx="12192000" cy="5879205"/>
          </a:xfrm>
        </p:spPr>
        <p:txBody>
          <a:bodyPr>
            <a:normAutofit/>
          </a:bodyPr>
          <a:lstStyle/>
          <a:p>
            <a:pPr algn="just"/>
            <a:r>
              <a:rPr lang="it-IT" sz="2000" b="1" dirty="0">
                <a:solidFill>
                  <a:srgbClr val="002060"/>
                </a:solidFill>
                <a:latin typeface="Bookman Old Style" panose="02050604050505020204" pitchFamily="18" charset="0"/>
              </a:rPr>
              <a:t>A ben vedere, il sub-procedimento nasce sempre da un atto del delegato.</a:t>
            </a:r>
          </a:p>
          <a:p>
            <a:pPr algn="just"/>
            <a:r>
              <a:rPr lang="it-IT" sz="2000" dirty="0">
                <a:solidFill>
                  <a:srgbClr val="002060"/>
                </a:solidFill>
                <a:latin typeface="Bookman Old Style" panose="02050604050505020204" pitchFamily="18" charset="0"/>
              </a:rPr>
              <a:t>O in chiave preventiva, il delegato stesso si rivolge al GE per risolvere la difficoltà in cui è insorto ( c.d. controllo preventivo), o in chiave successiva, sono le parti o gli altri interessati a rivolgersi al GE per chiedere un controllo sull’atto (c.d. controllo successivo).   </a:t>
            </a:r>
          </a:p>
          <a:p>
            <a:pPr algn="just"/>
            <a:endParaRPr lang="it-IT" sz="2000" b="1" dirty="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Subprocedimento di carattere incidentale</a:t>
            </a:r>
          </a:p>
          <a:p>
            <a:pPr algn="just"/>
            <a:r>
              <a:rPr lang="it-IT" sz="2000" b="1" dirty="0">
                <a:solidFill>
                  <a:srgbClr val="002060"/>
                </a:solidFill>
                <a:latin typeface="Bookman Old Style" panose="02050604050505020204" pitchFamily="18" charset="0"/>
              </a:rPr>
              <a:t>Il decreto e l’ordinanza del GE sono di carattere ordinatorio, così come l’ordinanza collegiale che ne mutua la medesima natura (</a:t>
            </a:r>
            <a:r>
              <a:rPr lang="it-IT" sz="2000" b="1" dirty="0" err="1">
                <a:solidFill>
                  <a:srgbClr val="002060"/>
                </a:solidFill>
                <a:latin typeface="Bookman Old Style" panose="02050604050505020204" pitchFamily="18" charset="0"/>
              </a:rPr>
              <a:t>Cass</a:t>
            </a:r>
            <a:r>
              <a:rPr lang="it-IT" sz="2000" b="1" dirty="0">
                <a:solidFill>
                  <a:srgbClr val="002060"/>
                </a:solidFill>
                <a:latin typeface="Bookman Old Style" panose="02050604050505020204" pitchFamily="18" charset="0"/>
              </a:rPr>
              <a:t>. 9 maggio 2019, n. 12238)</a:t>
            </a:r>
          </a:p>
          <a:p>
            <a:pPr algn="just"/>
            <a:r>
              <a:rPr lang="it-IT" sz="2000" dirty="0">
                <a:solidFill>
                  <a:srgbClr val="002060"/>
                </a:solidFill>
                <a:latin typeface="Bookman Old Style" panose="02050604050505020204" pitchFamily="18" charset="0"/>
              </a:rPr>
              <a:t>Trattasi di procedimento volto complessivamente alla soluzione di difficoltà, ostacoli di ordine pratico ed incertezze del professionista delegato. I c.d. «incagli» del procedimento di vendita, come li definisce sempre la Cassazione nel 2019. </a:t>
            </a:r>
          </a:p>
          <a:p>
            <a:pPr algn="just"/>
            <a:endParaRPr lang="it-IT" sz="2000" b="1" dirty="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Il provvedimento collegiale, dunque, non ha contenuto decisorio, non statuisce su diritti e non può acquistare efficacia di giudicato. Difetta altresì del carattere della definitività e conseguentemente non è ricorribile in Cassazione </a:t>
            </a:r>
            <a:r>
              <a:rPr lang="it-IT" sz="2000" dirty="0">
                <a:solidFill>
                  <a:srgbClr val="002060"/>
                </a:solidFill>
                <a:latin typeface="Bookman Old Style" panose="02050604050505020204" pitchFamily="18" charset="0"/>
              </a:rPr>
              <a:t>( ancora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9 maggio 2019, n. 12238, nonché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20 febbraio 2020 n. 4964 e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21 luglio 2020, n. 15441). </a:t>
            </a:r>
          </a:p>
        </p:txBody>
      </p:sp>
    </p:spTree>
    <p:extLst>
      <p:ext uri="{BB962C8B-B14F-4D97-AF65-F5344CB8AC3E}">
        <p14:creationId xmlns:p14="http://schemas.microsoft.com/office/powerpoint/2010/main" val="222901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068946"/>
          </a:xfrm>
        </p:spPr>
        <p:txBody>
          <a:bodyPr>
            <a:normAutofit/>
          </a:bodyPr>
          <a:lstStyle/>
          <a:p>
            <a:pPr algn="ctr"/>
            <a:r>
              <a:rPr lang="it-IT" sz="2400" b="1" i="1" dirty="0">
                <a:solidFill>
                  <a:srgbClr val="C00000"/>
                </a:solidFill>
                <a:latin typeface="Bookman Old Style" panose="02050604050505020204" pitchFamily="18" charset="0"/>
              </a:rPr>
              <a:t>La non opponibilità dell’ordinanza del GE resa ex art.591 ter c.p.c.</a:t>
            </a:r>
            <a:br>
              <a:rPr lang="it-IT" sz="2400" b="1" i="1" dirty="0">
                <a:solidFill>
                  <a:srgbClr val="C00000"/>
                </a:solidFill>
                <a:latin typeface="Bookman Old Style" panose="02050604050505020204" pitchFamily="18" charset="0"/>
              </a:rPr>
            </a:br>
            <a:r>
              <a:rPr lang="it-IT" sz="2400" b="1" i="1" dirty="0">
                <a:solidFill>
                  <a:srgbClr val="C00000"/>
                </a:solidFill>
                <a:latin typeface="Bookman Old Style" panose="02050604050505020204" pitchFamily="18" charset="0"/>
              </a:rPr>
              <a:t>conseguenze di sistema.</a:t>
            </a:r>
            <a:endParaRPr lang="it-IT" sz="2400"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875763"/>
            <a:ext cx="12192000" cy="5982237"/>
          </a:xfrm>
        </p:spPr>
        <p:txBody>
          <a:bodyPr>
            <a:normAutofit lnSpcReduction="10000"/>
          </a:bodyPr>
          <a:lstStyle/>
          <a:p>
            <a:pPr algn="just"/>
            <a:endParaRPr lang="it-IT" sz="2000" b="1" dirty="0">
              <a:solidFill>
                <a:srgbClr val="002060"/>
              </a:solidFill>
              <a:latin typeface="Bookman Old Style" panose="02050604050505020204" pitchFamily="18" charset="0"/>
            </a:endParaRPr>
          </a:p>
          <a:p>
            <a:pPr algn="just"/>
            <a:r>
              <a:rPr lang="it-IT" b="1" dirty="0">
                <a:solidFill>
                  <a:srgbClr val="002060"/>
                </a:solidFill>
                <a:latin typeface="Bookman Old Style" panose="02050604050505020204" pitchFamily="18" charset="0"/>
              </a:rPr>
              <a:t>Sebbene sia stato sostenuto anche il contrario, la modifica del mezzo di controllo della ordinanza del GE resa ai sensi dell’art.591 ter c.p.c., non è stata una modifica solo formale, priva di effetti sulla natura del controllo e soprattutto sulle conseguenze della mancata attivazione del controllo.</a:t>
            </a:r>
          </a:p>
          <a:p>
            <a:pPr algn="just"/>
            <a:endParaRPr lang="it-IT" b="1" dirty="0">
              <a:solidFill>
                <a:srgbClr val="002060"/>
              </a:solidFill>
              <a:latin typeface="Bookman Old Style" panose="02050604050505020204" pitchFamily="18" charset="0"/>
            </a:endParaRPr>
          </a:p>
          <a:p>
            <a:pPr algn="just"/>
            <a:r>
              <a:rPr lang="it-IT" b="1" dirty="0">
                <a:solidFill>
                  <a:srgbClr val="002060"/>
                </a:solidFill>
                <a:latin typeface="Bookman Old Style" panose="02050604050505020204" pitchFamily="18" charset="0"/>
              </a:rPr>
              <a:t>Invero, si è passati da incidente di cognizione ( la opposizione 617 c.p.c.) ad un subprocedimento </a:t>
            </a:r>
            <a:r>
              <a:rPr lang="it-IT" b="1" dirty="0" err="1">
                <a:solidFill>
                  <a:srgbClr val="002060"/>
                </a:solidFill>
                <a:latin typeface="Bookman Old Style" panose="02050604050505020204" pitchFamily="18" charset="0"/>
              </a:rPr>
              <a:t>endoprocessuale</a:t>
            </a:r>
            <a:r>
              <a:rPr lang="it-IT" b="1" dirty="0">
                <a:solidFill>
                  <a:srgbClr val="002060"/>
                </a:solidFill>
                <a:latin typeface="Bookman Old Style" panose="02050604050505020204" pitchFamily="18" charset="0"/>
              </a:rPr>
              <a:t> ( il reclamo al Collegio ex art.669 </a:t>
            </a:r>
            <a:r>
              <a:rPr lang="it-IT" b="1" dirty="0" err="1">
                <a:solidFill>
                  <a:srgbClr val="002060"/>
                </a:solidFill>
                <a:latin typeface="Bookman Old Style" panose="02050604050505020204" pitchFamily="18" charset="0"/>
              </a:rPr>
              <a:t>terdecies</a:t>
            </a:r>
            <a:r>
              <a:rPr lang="it-IT" b="1" dirty="0">
                <a:solidFill>
                  <a:srgbClr val="002060"/>
                </a:solidFill>
                <a:latin typeface="Bookman Old Style" panose="02050604050505020204" pitchFamily="18" charset="0"/>
              </a:rPr>
              <a:t> c.p.c.). </a:t>
            </a:r>
          </a:p>
          <a:p>
            <a:pPr algn="just"/>
            <a:endParaRPr lang="it-IT" b="1" dirty="0">
              <a:solidFill>
                <a:srgbClr val="002060"/>
              </a:solidFill>
              <a:latin typeface="Bookman Old Style" panose="02050604050505020204" pitchFamily="18" charset="0"/>
            </a:endParaRPr>
          </a:p>
          <a:p>
            <a:pPr algn="just"/>
            <a:r>
              <a:rPr lang="it-IT" b="1" dirty="0">
                <a:solidFill>
                  <a:srgbClr val="002060"/>
                </a:solidFill>
                <a:latin typeface="Bookman Old Style" panose="02050604050505020204" pitchFamily="18" charset="0"/>
              </a:rPr>
              <a:t>La (significativa) modifica di sistema si apprezza nella diversa collocazione della stabilità dell’atto all’interno della fase di vendita.  </a:t>
            </a:r>
          </a:p>
        </p:txBody>
      </p:sp>
    </p:spTree>
    <p:extLst>
      <p:ext uri="{BB962C8B-B14F-4D97-AF65-F5344CB8AC3E}">
        <p14:creationId xmlns:p14="http://schemas.microsoft.com/office/powerpoint/2010/main" val="2619684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957" y="1"/>
            <a:ext cx="10515600" cy="798490"/>
          </a:xfrm>
        </p:spPr>
        <p:txBody>
          <a:bodyPr>
            <a:normAutofit/>
          </a:bodyPr>
          <a:lstStyle/>
          <a:p>
            <a:pPr algn="ctr"/>
            <a:r>
              <a:rPr lang="it-IT" sz="2800" b="1" i="1" dirty="0">
                <a:solidFill>
                  <a:srgbClr val="C00000"/>
                </a:solidFill>
                <a:latin typeface="Bookman Old Style" panose="02050604050505020204" pitchFamily="18" charset="0"/>
              </a:rPr>
              <a:t>591 ter c.p.c. – riforma e controriforma. </a:t>
            </a:r>
          </a:p>
        </p:txBody>
      </p:sp>
      <p:sp>
        <p:nvSpPr>
          <p:cNvPr id="3" name="Segnaposto contenuto 2"/>
          <p:cNvSpPr>
            <a:spLocks noGrp="1"/>
          </p:cNvSpPr>
          <p:nvPr>
            <p:ph idx="1"/>
          </p:nvPr>
        </p:nvSpPr>
        <p:spPr>
          <a:xfrm>
            <a:off x="1" y="798490"/>
            <a:ext cx="12192000" cy="5962917"/>
          </a:xfrm>
        </p:spPr>
        <p:txBody>
          <a:bodyPr>
            <a:normAutofit/>
          </a:bodyPr>
          <a:lstStyle/>
          <a:p>
            <a:pPr marL="0" indent="0" algn="just">
              <a:buNone/>
            </a:pPr>
            <a:endParaRPr lang="it-IT" sz="18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La norma come modificata dalla l. </a:t>
            </a:r>
            <a:r>
              <a:rPr lang="pt-BR" sz="2400" b="1" dirty="0">
                <a:solidFill>
                  <a:srgbClr val="002060"/>
                </a:solidFill>
                <a:latin typeface="Bookman Old Style" panose="02050604050505020204" pitchFamily="18" charset="0"/>
              </a:rPr>
              <a:t>6 agosto 2015, n. 132 </a:t>
            </a:r>
          </a:p>
          <a:p>
            <a:pPr marL="0" indent="0" algn="just">
              <a:buNone/>
            </a:pPr>
            <a:r>
              <a:rPr lang="pt-BR" sz="2400" dirty="0">
                <a:solidFill>
                  <a:srgbClr val="002060"/>
                </a:solidFill>
                <a:latin typeface="Bookman Old Style" panose="02050604050505020204" pitchFamily="18" charset="0"/>
              </a:rPr>
              <a:t>La soppressione del periodo &lt;&lt;Restano ferme le disposizioni di cui all’art.617 &gt;&gt; e la introduzione della nuova affermazione &lt;&lt; </a:t>
            </a:r>
            <a:r>
              <a:rPr lang="it-IT" sz="2400" dirty="0">
                <a:solidFill>
                  <a:srgbClr val="002060"/>
                </a:solidFill>
                <a:latin typeface="Bookman Old Style" panose="02050604050505020204" pitchFamily="18" charset="0"/>
              </a:rPr>
              <a:t>Contro l’ordinanza del giudice è ammesso reclamo al collegio entro quindici giorni dalla conoscenza legale dell’ordinanza, ai sensi dell’art. 669 </a:t>
            </a:r>
            <a:r>
              <a:rPr lang="it-IT" sz="2400" dirty="0" err="1">
                <a:solidFill>
                  <a:srgbClr val="002060"/>
                </a:solidFill>
                <a:latin typeface="Bookman Old Style" panose="02050604050505020204" pitchFamily="18" charset="0"/>
              </a:rPr>
              <a:t>terdecies</a:t>
            </a:r>
            <a:r>
              <a:rPr lang="it-IT" sz="2400" dirty="0">
                <a:solidFill>
                  <a:srgbClr val="002060"/>
                </a:solidFill>
                <a:latin typeface="Bookman Old Style" panose="02050604050505020204" pitchFamily="18" charset="0"/>
              </a:rPr>
              <a:t> c.p.c. &gt;&gt;.</a:t>
            </a:r>
          </a:p>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b="1" dirty="0">
                <a:solidFill>
                  <a:srgbClr val="002060"/>
                </a:solidFill>
                <a:latin typeface="Bookman Old Style" panose="02050604050505020204" pitchFamily="18" charset="0"/>
              </a:rPr>
              <a:t>La prospettiva di riforma: un ritorno al passato!</a:t>
            </a:r>
          </a:p>
          <a:p>
            <a:pPr marL="0" indent="0" algn="just">
              <a:buNone/>
            </a:pPr>
            <a:r>
              <a:rPr lang="it-IT" sz="2400" dirty="0">
                <a:solidFill>
                  <a:srgbClr val="002060"/>
                </a:solidFill>
                <a:latin typeface="Bookman Old Style" panose="02050604050505020204" pitchFamily="18" charset="0"/>
              </a:rPr>
              <a:t>L’emendamento, da ultimo approvato, all’articolo 8 </a:t>
            </a:r>
            <a:r>
              <a:rPr lang="it-IT" sz="2400" dirty="0" err="1">
                <a:solidFill>
                  <a:srgbClr val="002060"/>
                </a:solidFill>
                <a:latin typeface="Bookman Old Style" panose="02050604050505020204" pitchFamily="18" charset="0"/>
              </a:rPr>
              <a:t>lett</a:t>
            </a:r>
            <a:r>
              <a:rPr lang="it-IT" sz="2400" dirty="0">
                <a:solidFill>
                  <a:srgbClr val="002060"/>
                </a:solidFill>
                <a:latin typeface="Bookman Old Style" panose="02050604050505020204" pitchFamily="18" charset="0"/>
              </a:rPr>
              <a:t>. l), del </a:t>
            </a:r>
            <a:r>
              <a:rPr lang="it-IT" sz="2400" dirty="0" err="1">
                <a:solidFill>
                  <a:srgbClr val="002060"/>
                </a:solidFill>
                <a:latin typeface="Bookman Old Style" panose="02050604050505020204" pitchFamily="18" charset="0"/>
              </a:rPr>
              <a:t>d.d.l.</a:t>
            </a:r>
            <a:r>
              <a:rPr lang="it-IT" sz="2400" dirty="0">
                <a:solidFill>
                  <a:srgbClr val="002060"/>
                </a:solidFill>
                <a:latin typeface="Bookman Old Style" panose="02050604050505020204" pitchFamily="18" charset="0"/>
              </a:rPr>
              <a:t> delega demanda al legislatore delegato di «prevedere un termine di venti giorni per la proposizione del reclamo al giudice dell'esecuzione avverso l'atto del professionista delegato ai sensi dell'articolo 591-ter del codice di procedura civile e prevedere che l'ordinanza con cui il giudice dell'esecuzione decide il reclamo possa essere impugnata con l'opposizione di cui all'articolo 617 dello stesso codice». Nella relazione illustrativa si legge che </a:t>
            </a:r>
            <a:r>
              <a:rPr lang="it-IT" sz="2400" b="1" dirty="0">
                <a:solidFill>
                  <a:srgbClr val="002060"/>
                </a:solidFill>
                <a:latin typeface="Bookman Old Style" panose="02050604050505020204" pitchFamily="18" charset="0"/>
              </a:rPr>
              <a:t>la modifica è «volta a rafforzare la stabilità del decreto di trasferimento».</a:t>
            </a:r>
          </a:p>
          <a:p>
            <a:pPr marL="0" indent="0" algn="just">
              <a:buNone/>
            </a:pPr>
            <a:endParaRPr lang="it-IT" sz="2400" b="1"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494364730"/>
      </p:ext>
    </p:extLst>
  </p:cSld>
  <p:clrMapOvr>
    <a:masterClrMapping/>
  </p:clrMapOvr>
</p:sld>
</file>

<file path=ppt/theme/theme1.xml><?xml version="1.0" encoding="utf-8"?>
<a:theme xmlns:a="http://schemas.openxmlformats.org/drawingml/2006/main" name="Profondità">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TM04033923[[fn=Profondità]]</Template>
  <TotalTime>4339</TotalTime>
  <Words>4823</Words>
  <Application>Microsoft Office PowerPoint</Application>
  <PresentationFormat>Widescreen</PresentationFormat>
  <Paragraphs>216</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Profondità</vt:lpstr>
      <vt:lpstr>Presentazione standard di PowerPoint</vt:lpstr>
      <vt:lpstr> Prospettive di riforma… </vt:lpstr>
      <vt:lpstr>…un’altra riforma ancora!</vt:lpstr>
      <vt:lpstr>L’art. 8 del DDL S. 1662 Delimitazione ambito di indagine</vt:lpstr>
      <vt:lpstr>  Il controllo sugli atti del professionista delegato  ex art. 591 ter c.p.c.:   </vt:lpstr>
      <vt:lpstr> Il controllo sugli atti del professionista delegato  ex art. 591 ter c.p.c. Segue </vt:lpstr>
      <vt:lpstr>  Art.591 ter c.p.c.: Procedimento   </vt:lpstr>
      <vt:lpstr>La non opponibilità dell’ordinanza del GE resa ex art.591 ter c.p.c. conseguenze di sistema.</vt:lpstr>
      <vt:lpstr>591 ter c.p.c. – riforma e controriforma. </vt:lpstr>
      <vt:lpstr> Uno sguardo d’insieme sul sistema ( ai fini di una completa comprensione della tematica posta)</vt:lpstr>
      <vt:lpstr>La mancata opponibilità dell’ordinanza del GE…segue.</vt:lpstr>
      <vt:lpstr>Le prospettive di riforma</vt:lpstr>
      <vt:lpstr>La c.d. Vente Privee Fonte – Ratio – Nozione. </vt:lpstr>
      <vt:lpstr>Presentazione standard di PowerPoint</vt:lpstr>
      <vt:lpstr>Presentazione standard di PowerPoint</vt:lpstr>
      <vt:lpstr>La c.d. Vente Privee Il procedimento.</vt:lpstr>
      <vt:lpstr>Vente Privee Contenuto dell’istanza</vt:lpstr>
      <vt:lpstr>Vente Privee Cosa deve fare il GE ?</vt:lpstr>
      <vt:lpstr>Vente Privee Il procedimento di vendita</vt:lpstr>
      <vt:lpstr> Vente Privee Aggiudicazione e atto di trasferimento</vt:lpstr>
      <vt:lpstr>Vente Privee Natura giuridica</vt:lpstr>
      <vt:lpstr> Vente privee Un istituto veramente utile al debitore? Un istituto idoneo a rendere il processo esecutivo più efficiente?  </vt:lpstr>
      <vt:lpstr> L’art. 8 del DDL S. 1662 Riflessioni conclusive </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Elmelinda Mercurio</dc:creator>
  <cp:lastModifiedBy>Maria Ludovica Russo</cp:lastModifiedBy>
  <cp:revision>315</cp:revision>
  <dcterms:created xsi:type="dcterms:W3CDTF">2019-03-21T17:48:00Z</dcterms:created>
  <dcterms:modified xsi:type="dcterms:W3CDTF">2021-10-25T10:30:30Z</dcterms:modified>
</cp:coreProperties>
</file>