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drawingml.diagramData+xml" PartName="/ppt/diagrams/data3.xml"/>
  <Override ContentType="application/vnd.openxmlformats-officedocument.drawingml.diagramData+xml" PartName="/ppt/diagrams/data2.xml"/>
  <Override ContentType="application/vnd.openxmlformats-officedocument.drawingml.diagramData+xml" PartName="/ppt/diagrams/data1.xml"/>
  <Override ContentType="application/vnd.openxmlformats-officedocument.drawingml.diagramData+xml" PartName="/ppt/diagrams/data5.xml"/>
  <Override ContentType="application/vnd.openxmlformats-officedocument.drawingml.diagramData+xml" PartName="/ppt/diagrams/data4.xml"/>
  <Override ContentType="application/vnd.openxmlformats-officedocument.drawingml.diagramData+xml" PartName="/ppt/diagrams/data6.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presentation.main+xml" PartName="/ppt/presentation.xml"/>
  <Override ContentType="application/vnd.ms-office.drawingml.diagramDrawing+xml" PartName="/ppt/diagrams/drawing2.xml"/>
  <Override ContentType="application/vnd.ms-office.drawingml.diagramDrawing+xml" PartName="/ppt/diagrams/drawing1.xml"/>
  <Override ContentType="application/vnd.ms-office.drawingml.diagramDrawing+xml" PartName="/ppt/diagrams/drawing6.xml"/>
  <Override ContentType="application/vnd.ms-office.drawingml.diagramDrawing+xml" PartName="/ppt/diagrams/drawing3.xml"/>
  <Override ContentType="application/vnd.ms-office.drawingml.diagramDrawing+xml" PartName="/ppt/diagrams/drawing4.xml"/>
  <Override ContentType="application/vnd.ms-office.drawingml.diagramDrawing+xml" PartName="/ppt/diagrams/drawing5.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drawingml.diagramLayout+xml" PartName="/ppt/diagrams/layout4.xml"/>
  <Override ContentType="application/vnd.openxmlformats-officedocument.drawingml.diagramLayout+xml" PartName="/ppt/diagrams/layout5.xml"/>
  <Override ContentType="application/vnd.openxmlformats-officedocument.drawingml.diagramLayout+xml" PartName="/ppt/diagrams/layout3.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drawingml.diagramLayout+xml" PartName="/ppt/diagrams/layout6.xml"/>
  <Override ContentType="application/vnd.openxmlformats-officedocument.drawingml.diagramStyle+xml" PartName="/ppt/diagrams/quickStyle5.xml"/>
  <Override ContentType="application/vnd.openxmlformats-officedocument.drawingml.diagramStyle+xml" PartName="/ppt/diagrams/quickStyle4.xml"/>
  <Override ContentType="application/vnd.openxmlformats-officedocument.drawingml.diagramStyle+xml" PartName="/ppt/diagrams/quickStyle2.xml"/>
  <Override ContentType="application/vnd.openxmlformats-officedocument.drawingml.diagramStyle+xml" PartName="/ppt/diagrams/quickStyle1.xml"/>
  <Override ContentType="application/vnd.openxmlformats-officedocument.drawingml.diagramStyle+xml" PartName="/ppt/diagrams/quickStyle3.xml"/>
  <Override ContentType="application/vnd.openxmlformats-officedocument.drawingml.diagramStyle+xml" PartName="/ppt/diagrams/quickStyle6.xml"/>
  <Override ContentType="application/vnd.openxmlformats-officedocument.presentationml.notesMaster+xml" PartName="/ppt/notesMasters/notesMaster1.xml"/>
  <Override ContentType="application/vnd.openxmlformats-officedocument.presentationml.presProps+xml" PartName="/ppt/presProps1.xml"/>
  <Override ContentType="application/vnd.openxmlformats-officedocument.drawingml.diagramColors+xml" PartName="/ppt/diagrams/colors6.xml"/>
  <Override ContentType="application/vnd.openxmlformats-officedocument.drawingml.diagramColors+xml" PartName="/ppt/diagrams/colors5.xml"/>
  <Override ContentType="application/vnd.openxmlformats-officedocument.drawingml.diagramColors+xml" PartName="/ppt/diagrams/colors3.xml"/>
  <Override ContentType="application/vnd.openxmlformats-officedocument.drawingml.diagramColors+xml" PartName="/ppt/diagrams/colors2.xml"/>
  <Override ContentType="application/vnd.openxmlformats-officedocument.drawingml.diagramColors+xml" PartName="/ppt/diagrams/colors4.xml"/>
  <Override ContentType="application/vnd.openxmlformats-officedocument.drawingml.diagramColors+xml" PartName="/ppt/diagrams/color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y="6858000" cx="12192000"/>
  <p:notesSz cx="6858000" cy="9144000"/>
  <p:defaultTextStyle>
    <a:defPPr lvl="0">
      <a:defRPr lang="it-IT"/>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6D46FD-B100-46E2-ACF7-EA3D6E1EA51C}"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US"/>
        </a:p>
      </dgm:t>
    </dgm:pt>
    <dgm:pt modelId="{CC9AF5D9-C35C-4F23-AC1A-E267463D0573}">
      <dgm:prSet/>
      <dgm:spPr/>
      <dgm:t>
        <a:bodyPr/>
        <a:lstStyle/>
        <a:p>
          <a:r>
            <a:rPr lang="it-IT"/>
            <a:t>Per Cass. 1669/2016; Cass. 7708/2014 </a:t>
          </a:r>
          <a:r>
            <a:rPr lang="it-IT" b="1"/>
            <a:t>le azioni volte a risolvere o contestare la vendita giudiziaria vanno ricondotte all’opposizione </a:t>
          </a:r>
          <a:r>
            <a:rPr lang="it-IT" b="1" i="1"/>
            <a:t>ex </a:t>
          </a:r>
          <a:r>
            <a:rPr lang="it-IT" b="1"/>
            <a:t>art. 617 c.p.c</a:t>
          </a:r>
          <a:r>
            <a:rPr lang="it-IT"/>
            <a:t>. “</a:t>
          </a:r>
          <a:r>
            <a:rPr lang="it-IT" i="1"/>
            <a:t>che va esperita entro il termine perentorio di venti giorni dalla legale conoscenza dell'atto viziato, ovvero dal momento in cui la conoscenza del vizio si è conseguita o sarebbe stata conseguibile secondo una diligenza ordinaria</a:t>
          </a:r>
          <a:r>
            <a:rPr lang="it-IT"/>
            <a:t>”.</a:t>
          </a:r>
        </a:p>
        <a:p>
          <a:r>
            <a:rPr lang="it-IT"/>
            <a:t>Cass. 22.06.2021, n. 17811➢ in una azione di rivendica tra due aggiudicatari di due diversi lotti, la Cass. </a:t>
          </a:r>
          <a:r>
            <a:rPr lang="it-IT" b="0" i="0" u="none"/>
            <a:t>ha riformato la decisione di appello che aveva disposto la rettifica dei relativi decreti di trasferimento, siccome aventi ad oggetto beni di consistenza diversa da quella reale</a:t>
          </a:r>
          <a:r>
            <a:rPr lang="it-IT"/>
            <a:t> ed ha ribadito che: </a:t>
          </a:r>
          <a:r>
            <a:rPr lang="it-IT" b="0" i="0" u="none">
              <a:solidFill>
                <a:srgbClr val="C00000"/>
              </a:solidFill>
            </a:rPr>
            <a:t>il decreto di trasferimento di cui all'art. 586 c.p.c., ancorché abbia avuto ad oggetto un bene in tutto o in parte diverso da quello pignorato, non è inesistente, ma solo affetto da invalidità, da fare valere con il rimedio dell'opposizione agli atti esecutivi nei termini di cui all'art. 617 c.p.c. e ciò anche nell'ipotesi in cui risulti controversa l'identificazione del bene oggetto del decreto con riferimento alla sua estensione (Conf. 2018/17041)</a:t>
          </a:r>
          <a:r>
            <a:rPr lang="it-IT" b="0" i="0" u="none"/>
            <a:t>. </a:t>
          </a:r>
          <a:endParaRPr lang="en-US" dirty="0"/>
        </a:p>
      </dgm:t>
    </dgm:pt>
    <dgm:pt modelId="{DE11F4BA-08C1-4D67-A0B8-ACA89205D693}" type="parTrans" cxnId="{19647B11-1209-4650-B04A-E73EC12EEE74}">
      <dgm:prSet/>
      <dgm:spPr/>
      <dgm:t>
        <a:bodyPr/>
        <a:lstStyle/>
        <a:p>
          <a:endParaRPr lang="en-US"/>
        </a:p>
      </dgm:t>
    </dgm:pt>
    <dgm:pt modelId="{9C8C11CC-32D7-4CEE-850F-79CED56E5C14}" type="sibTrans" cxnId="{19647B11-1209-4650-B04A-E73EC12EEE74}">
      <dgm:prSet/>
      <dgm:spPr/>
      <dgm:t>
        <a:bodyPr/>
        <a:lstStyle/>
        <a:p>
          <a:endParaRPr lang="en-US"/>
        </a:p>
      </dgm:t>
    </dgm:pt>
    <dgm:pt modelId="{EE687AEC-CF2E-4093-ADAC-2CC58CB8324B}">
      <dgm:prSet custT="1"/>
      <dgm:spPr/>
      <dgm:t>
        <a:bodyPr/>
        <a:lstStyle/>
        <a:p>
          <a:r>
            <a:rPr lang="it-IT" sz="2000" dirty="0"/>
            <a:t>Sussiste </a:t>
          </a:r>
          <a:r>
            <a:rPr lang="it-IT" sz="2000" i="1" dirty="0" err="1"/>
            <a:t>aliud</a:t>
          </a:r>
          <a:r>
            <a:rPr lang="it-IT" sz="2000" i="1" dirty="0"/>
            <a:t> pro alio</a:t>
          </a:r>
          <a:r>
            <a:rPr lang="it-IT" sz="2000" dirty="0"/>
            <a:t> «quando il bene aggiudicato appartenga ad </a:t>
          </a:r>
          <a:r>
            <a:rPr lang="it-IT" sz="2000" b="1" dirty="0"/>
            <a:t>un genere del tutto diverso da quello indicato nell’ordinanza di vendita, ovvero manchi delle qualità necessarie per assolvere la sua naturale funzione economico-sociale, ovvero risulti compromessa la destinazione del bene </a:t>
          </a:r>
          <a:r>
            <a:rPr lang="it-IT" sz="2000" dirty="0"/>
            <a:t>all’uso che, preso in considerazione dalla succitata ordinanza, abbia costituito elemento determinante per l’offerta di acquisto» (</a:t>
          </a:r>
          <a:r>
            <a:rPr lang="it-IT" sz="2000" dirty="0" err="1"/>
            <a:t>Cass</a:t>
          </a:r>
          <a:r>
            <a:rPr lang="it-IT" sz="2000" dirty="0"/>
            <a:t>. 12/07/2016, n. 14165; </a:t>
          </a:r>
          <a:r>
            <a:rPr lang="it-IT" sz="2000" dirty="0" err="1"/>
            <a:t>Cass</a:t>
          </a:r>
          <a:r>
            <a:rPr lang="it-IT" sz="2000" dirty="0"/>
            <a:t>. 25/10/2016, n. 21480).</a:t>
          </a:r>
          <a:endParaRPr lang="en-US" sz="2000" dirty="0"/>
        </a:p>
      </dgm:t>
    </dgm:pt>
    <dgm:pt modelId="{2F1E0CF7-F42E-4DF5-9491-B726953498B2}" type="parTrans" cxnId="{0F0A1358-2653-4488-997D-EDBCADB51805}">
      <dgm:prSet/>
      <dgm:spPr/>
      <dgm:t>
        <a:bodyPr/>
        <a:lstStyle/>
        <a:p>
          <a:endParaRPr lang="en-US"/>
        </a:p>
      </dgm:t>
    </dgm:pt>
    <dgm:pt modelId="{A729A58B-3AA8-4295-9649-DDBA270DAD86}" type="sibTrans" cxnId="{0F0A1358-2653-4488-997D-EDBCADB51805}">
      <dgm:prSet/>
      <dgm:spPr/>
      <dgm:t>
        <a:bodyPr/>
        <a:lstStyle/>
        <a:p>
          <a:endParaRPr lang="en-US"/>
        </a:p>
      </dgm:t>
    </dgm:pt>
    <dgm:pt modelId="{6713719A-F576-BC46-9136-04163D01E07B}" type="pres">
      <dgm:prSet presAssocID="{1B6D46FD-B100-46E2-ACF7-EA3D6E1EA51C}" presName="linear" presStyleCnt="0">
        <dgm:presLayoutVars>
          <dgm:animLvl val="lvl"/>
          <dgm:resizeHandles val="exact"/>
        </dgm:presLayoutVars>
      </dgm:prSet>
      <dgm:spPr/>
    </dgm:pt>
    <dgm:pt modelId="{F0414195-95CC-0F43-AC38-81AE3AE3F72B}" type="pres">
      <dgm:prSet presAssocID="{CC9AF5D9-C35C-4F23-AC1A-E267463D0573}" presName="parentText" presStyleLbl="node1" presStyleIdx="0" presStyleCnt="2">
        <dgm:presLayoutVars>
          <dgm:chMax val="0"/>
          <dgm:bulletEnabled val="1"/>
        </dgm:presLayoutVars>
      </dgm:prSet>
      <dgm:spPr/>
    </dgm:pt>
    <dgm:pt modelId="{C4E78591-439B-CC41-9E42-8FEC44068ABD}" type="pres">
      <dgm:prSet presAssocID="{9C8C11CC-32D7-4CEE-850F-79CED56E5C14}" presName="spacer" presStyleCnt="0"/>
      <dgm:spPr/>
    </dgm:pt>
    <dgm:pt modelId="{67FC9433-D3CA-684B-AE6D-97B1019B58BF}" type="pres">
      <dgm:prSet presAssocID="{EE687AEC-CF2E-4093-ADAC-2CC58CB8324B}" presName="parentText" presStyleLbl="node1" presStyleIdx="1" presStyleCnt="2">
        <dgm:presLayoutVars>
          <dgm:chMax val="0"/>
          <dgm:bulletEnabled val="1"/>
        </dgm:presLayoutVars>
      </dgm:prSet>
      <dgm:spPr/>
    </dgm:pt>
  </dgm:ptLst>
  <dgm:cxnLst>
    <dgm:cxn modelId="{19647B11-1209-4650-B04A-E73EC12EEE74}" srcId="{1B6D46FD-B100-46E2-ACF7-EA3D6E1EA51C}" destId="{CC9AF5D9-C35C-4F23-AC1A-E267463D0573}" srcOrd="0" destOrd="0" parTransId="{DE11F4BA-08C1-4D67-A0B8-ACA89205D693}" sibTransId="{9C8C11CC-32D7-4CEE-850F-79CED56E5C14}"/>
    <dgm:cxn modelId="{1A022E33-0524-A74C-9578-BE91FACA6E40}" type="presOf" srcId="{EE687AEC-CF2E-4093-ADAC-2CC58CB8324B}" destId="{67FC9433-D3CA-684B-AE6D-97B1019B58BF}" srcOrd="0" destOrd="0" presId="urn:microsoft.com/office/officeart/2005/8/layout/vList2"/>
    <dgm:cxn modelId="{0F0A1358-2653-4488-997D-EDBCADB51805}" srcId="{1B6D46FD-B100-46E2-ACF7-EA3D6E1EA51C}" destId="{EE687AEC-CF2E-4093-ADAC-2CC58CB8324B}" srcOrd="1" destOrd="0" parTransId="{2F1E0CF7-F42E-4DF5-9491-B726953498B2}" sibTransId="{A729A58B-3AA8-4295-9649-DDBA270DAD86}"/>
    <dgm:cxn modelId="{DA6F81C6-025B-344A-85A5-04C460936F5A}" type="presOf" srcId="{CC9AF5D9-C35C-4F23-AC1A-E267463D0573}" destId="{F0414195-95CC-0F43-AC38-81AE3AE3F72B}" srcOrd="0" destOrd="0" presId="urn:microsoft.com/office/officeart/2005/8/layout/vList2"/>
    <dgm:cxn modelId="{5AF558D9-17F0-344E-9DE4-96F115DECC17}" type="presOf" srcId="{1B6D46FD-B100-46E2-ACF7-EA3D6E1EA51C}" destId="{6713719A-F576-BC46-9136-04163D01E07B}" srcOrd="0" destOrd="0" presId="urn:microsoft.com/office/officeart/2005/8/layout/vList2"/>
    <dgm:cxn modelId="{485E5485-CF72-2E47-8F84-A491F6E266E7}" type="presParOf" srcId="{6713719A-F576-BC46-9136-04163D01E07B}" destId="{F0414195-95CC-0F43-AC38-81AE3AE3F72B}" srcOrd="0" destOrd="0" presId="urn:microsoft.com/office/officeart/2005/8/layout/vList2"/>
    <dgm:cxn modelId="{DFE16005-299E-AC4D-9BAB-E9748677408D}" type="presParOf" srcId="{6713719A-F576-BC46-9136-04163D01E07B}" destId="{C4E78591-439B-CC41-9E42-8FEC44068ABD}" srcOrd="1" destOrd="0" presId="urn:microsoft.com/office/officeart/2005/8/layout/vList2"/>
    <dgm:cxn modelId="{9A2BFE81-1F7D-8044-9A23-0BB159636847}" type="presParOf" srcId="{6713719A-F576-BC46-9136-04163D01E07B}" destId="{67FC9433-D3CA-684B-AE6D-97B1019B58B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2C8B76-0EF3-4DF8-8F32-19F551F97695}" type="doc">
      <dgm:prSet loTypeId="urn:microsoft.com/office/officeart/2008/layout/LinedList" loCatId="list" qsTypeId="urn:microsoft.com/office/officeart/2005/8/quickstyle/simple5" qsCatId="simple" csTypeId="urn:microsoft.com/office/officeart/2005/8/colors/colorful5" csCatId="colorful" phldr="1"/>
      <dgm:spPr/>
      <dgm:t>
        <a:bodyPr/>
        <a:lstStyle/>
        <a:p>
          <a:endParaRPr lang="en-US"/>
        </a:p>
      </dgm:t>
    </dgm:pt>
    <dgm:pt modelId="{93ACC43F-8E46-4AEE-AA08-FD7E95C4CB8E}">
      <dgm:prSet custT="1"/>
      <dgm:spPr/>
      <dgm:t>
        <a:bodyPr/>
        <a:lstStyle/>
        <a:p>
          <a:r>
            <a:rPr lang="it-IT" sz="2400" dirty="0"/>
            <a:t>Il decreto di trasferimento non </a:t>
          </a:r>
          <a:r>
            <a:rPr lang="it-IT" sz="2400" dirty="0" err="1"/>
            <a:t>puo</a:t>
          </a:r>
          <a:r>
            <a:rPr lang="it-IT" sz="2400" dirty="0"/>
            <a:t>̀ essere opposto dall’aggiudicatario per i vizi dell’immobile noti o </a:t>
          </a:r>
          <a:r>
            <a:rPr lang="it-IT" sz="2400" dirty="0" err="1"/>
            <a:t>cmq</a:t>
          </a:r>
          <a:r>
            <a:rPr lang="it-IT" sz="2400" dirty="0"/>
            <a:t> contenuti nella relazione del perito e/o nel bando di vendita (</a:t>
          </a:r>
          <a:r>
            <a:rPr lang="it-IT" sz="2400" b="1" dirty="0" err="1"/>
            <a:t>Cass</a:t>
          </a:r>
          <a:r>
            <a:rPr lang="it-IT" sz="2400" b="1" dirty="0"/>
            <a:t>. 25 ottobre 2016, n. 21480</a:t>
          </a:r>
          <a:r>
            <a:rPr lang="it-IT" sz="2400" dirty="0"/>
            <a:t>). </a:t>
          </a:r>
          <a:endParaRPr lang="en-US" sz="2400" dirty="0"/>
        </a:p>
      </dgm:t>
    </dgm:pt>
    <dgm:pt modelId="{76AC935C-C07A-4EA1-A6FD-406936733657}" type="parTrans" cxnId="{D0657537-C14E-4EE1-866B-FAD920C78FBB}">
      <dgm:prSet/>
      <dgm:spPr/>
      <dgm:t>
        <a:bodyPr/>
        <a:lstStyle/>
        <a:p>
          <a:endParaRPr lang="en-US"/>
        </a:p>
      </dgm:t>
    </dgm:pt>
    <dgm:pt modelId="{DB147B94-8EB5-4075-A68B-7B33BF7B84A4}" type="sibTrans" cxnId="{D0657537-C14E-4EE1-866B-FAD920C78FBB}">
      <dgm:prSet/>
      <dgm:spPr/>
      <dgm:t>
        <a:bodyPr/>
        <a:lstStyle/>
        <a:p>
          <a:endParaRPr lang="en-US"/>
        </a:p>
      </dgm:t>
    </dgm:pt>
    <dgm:pt modelId="{248DF024-EE84-46E2-8CC5-7A868E483975}">
      <dgm:prSet/>
      <dgm:spPr/>
      <dgm:t>
        <a:bodyPr/>
        <a:lstStyle/>
        <a:p>
          <a:r>
            <a:rPr lang="it-IT" dirty="0"/>
            <a:t>Laddove l’avviso e/o l’ordinanza di vendita  pubblicizzati </a:t>
          </a:r>
          <a:r>
            <a:rPr lang="it-IT" u="sng" dirty="0"/>
            <a:t>non riportino tutte le indicazioni rilevanti al fine della determinazione del valore del bene</a:t>
          </a:r>
          <a:r>
            <a:rPr lang="it-IT" dirty="0"/>
            <a:t>, </a:t>
          </a:r>
          <a:r>
            <a:rPr lang="it-IT" b="1" dirty="0"/>
            <a:t>la circostanza che siano «ricavabili dall’esame della relazione di stima e dal fascicolo processuale che è onere degli interessati all’acquisto consultare» esclude che l’aggiudicatario possa agire per </a:t>
          </a:r>
          <a:r>
            <a:rPr lang="it-IT" b="1" i="1" dirty="0"/>
            <a:t>l’</a:t>
          </a:r>
          <a:r>
            <a:rPr lang="it-IT" b="1" i="1" dirty="0" err="1"/>
            <a:t>aliud</a:t>
          </a:r>
          <a:r>
            <a:rPr lang="it-IT" b="1" i="1" dirty="0"/>
            <a:t> pro alio </a:t>
          </a:r>
          <a:r>
            <a:rPr lang="it-IT" b="1" dirty="0"/>
            <a:t>ove la demolizione dell’abuso edilizio risulti dalla perizia</a:t>
          </a:r>
          <a:r>
            <a:rPr lang="it-IT" dirty="0"/>
            <a:t> (e non da </a:t>
          </a:r>
          <a:r>
            <a:rPr lang="it-IT" dirty="0" err="1"/>
            <a:t>ord</a:t>
          </a:r>
          <a:r>
            <a:rPr lang="it-IT" dirty="0"/>
            <a:t>. 569 o avviso pubblicizzati).</a:t>
          </a:r>
          <a:endParaRPr lang="en-US" dirty="0"/>
        </a:p>
      </dgm:t>
    </dgm:pt>
    <dgm:pt modelId="{903D186C-A3A4-4678-A0A4-85858FFAEB9E}" type="parTrans" cxnId="{42F1850E-8855-4FFF-B8A3-C67F6C276063}">
      <dgm:prSet/>
      <dgm:spPr/>
      <dgm:t>
        <a:bodyPr/>
        <a:lstStyle/>
        <a:p>
          <a:endParaRPr lang="en-US"/>
        </a:p>
      </dgm:t>
    </dgm:pt>
    <dgm:pt modelId="{7CD83DB1-72AF-4155-9FCE-F3F3B20F80E5}" type="sibTrans" cxnId="{42F1850E-8855-4FFF-B8A3-C67F6C276063}">
      <dgm:prSet/>
      <dgm:spPr/>
      <dgm:t>
        <a:bodyPr/>
        <a:lstStyle/>
        <a:p>
          <a:endParaRPr lang="en-US"/>
        </a:p>
      </dgm:t>
    </dgm:pt>
    <dgm:pt modelId="{AF442F58-CBEE-4E4D-BE20-B88929DF984B}">
      <dgm:prSet custT="1"/>
      <dgm:spPr/>
      <dgm:t>
        <a:bodyPr/>
        <a:lstStyle/>
        <a:p>
          <a:r>
            <a:rPr lang="it-IT" sz="2400" dirty="0"/>
            <a:t>Forte collegamento con il comma 2 dell’art. 490 </a:t>
          </a:r>
          <a:r>
            <a:rPr lang="it-IT" sz="2400" dirty="0" err="1"/>
            <a:t>c.p.c.</a:t>
          </a:r>
          <a:r>
            <a:rPr lang="it-IT" sz="2400" dirty="0"/>
            <a:t> (la relazione di stima va anche pubblicata </a:t>
          </a:r>
          <a:r>
            <a:rPr lang="it-IT" sz="2400" i="1" dirty="0"/>
            <a:t>on line</a:t>
          </a:r>
          <a:r>
            <a:rPr lang="it-IT" sz="2400" dirty="0"/>
            <a:t>, per divulgare in maniera circostanziata tutte le caratteristiche del bene). Scopo della norma è certamente la migliore informazione degli interessati, </a:t>
          </a:r>
          <a:r>
            <a:rPr lang="it-IT" sz="2400" dirty="0" err="1"/>
            <a:t>nonche</a:t>
          </a:r>
          <a:r>
            <a:rPr lang="it-IT" sz="2400" dirty="0"/>
            <a:t>́ l’aumento della c.d. </a:t>
          </a:r>
          <a:r>
            <a:rPr lang="it-IT" sz="2400" b="1" dirty="0"/>
            <a:t>stabilità della vendita forzata</a:t>
          </a:r>
          <a:r>
            <a:rPr lang="it-IT" sz="2400" dirty="0"/>
            <a:t>, precludendo eventuali contestazioni dell’acquirente, fondate sulla incompletezza dei dati riportati nell’avviso di vendita </a:t>
          </a:r>
          <a:endParaRPr lang="en-US" sz="2400" dirty="0"/>
        </a:p>
      </dgm:t>
    </dgm:pt>
    <dgm:pt modelId="{17B5707E-C6AD-4D41-8AED-0CBC24E4015D}" type="parTrans" cxnId="{F1B6CAE4-14B4-4E94-8A64-B96E06DFB52C}">
      <dgm:prSet/>
      <dgm:spPr/>
      <dgm:t>
        <a:bodyPr/>
        <a:lstStyle/>
        <a:p>
          <a:endParaRPr lang="en-US"/>
        </a:p>
      </dgm:t>
    </dgm:pt>
    <dgm:pt modelId="{B7EE8BCD-CA7B-4A08-A343-6F77C4145420}" type="sibTrans" cxnId="{F1B6CAE4-14B4-4E94-8A64-B96E06DFB52C}">
      <dgm:prSet/>
      <dgm:spPr/>
      <dgm:t>
        <a:bodyPr/>
        <a:lstStyle/>
        <a:p>
          <a:endParaRPr lang="en-US"/>
        </a:p>
      </dgm:t>
    </dgm:pt>
    <dgm:pt modelId="{FC3E70AE-A141-6A41-9B05-2DFD89F8242F}" type="pres">
      <dgm:prSet presAssocID="{092C8B76-0EF3-4DF8-8F32-19F551F97695}" presName="vert0" presStyleCnt="0">
        <dgm:presLayoutVars>
          <dgm:dir/>
          <dgm:animOne val="branch"/>
          <dgm:animLvl val="lvl"/>
        </dgm:presLayoutVars>
      </dgm:prSet>
      <dgm:spPr/>
    </dgm:pt>
    <dgm:pt modelId="{C24E49C2-784E-CA4C-8B97-B3FA453398DB}" type="pres">
      <dgm:prSet presAssocID="{93ACC43F-8E46-4AEE-AA08-FD7E95C4CB8E}" presName="thickLine" presStyleLbl="alignNode1" presStyleIdx="0" presStyleCnt="3"/>
      <dgm:spPr/>
    </dgm:pt>
    <dgm:pt modelId="{35DAEDBE-31A9-F542-8323-0264B8BF0C85}" type="pres">
      <dgm:prSet presAssocID="{93ACC43F-8E46-4AEE-AA08-FD7E95C4CB8E}" presName="horz1" presStyleCnt="0"/>
      <dgm:spPr/>
    </dgm:pt>
    <dgm:pt modelId="{0A8532FA-E9BD-FE46-9B15-72A9B4169A7B}" type="pres">
      <dgm:prSet presAssocID="{93ACC43F-8E46-4AEE-AA08-FD7E95C4CB8E}" presName="tx1" presStyleLbl="revTx" presStyleIdx="0" presStyleCnt="3"/>
      <dgm:spPr/>
    </dgm:pt>
    <dgm:pt modelId="{F01AF322-3C8E-7143-BB1C-1D454470CBC4}" type="pres">
      <dgm:prSet presAssocID="{93ACC43F-8E46-4AEE-AA08-FD7E95C4CB8E}" presName="vert1" presStyleCnt="0"/>
      <dgm:spPr/>
    </dgm:pt>
    <dgm:pt modelId="{E395C13E-A58A-5643-96EF-F019EB19FCEE}" type="pres">
      <dgm:prSet presAssocID="{248DF024-EE84-46E2-8CC5-7A868E483975}" presName="thickLine" presStyleLbl="alignNode1" presStyleIdx="1" presStyleCnt="3"/>
      <dgm:spPr/>
    </dgm:pt>
    <dgm:pt modelId="{65B403A6-31DF-F84C-B2B2-B9B9F4CBBD0B}" type="pres">
      <dgm:prSet presAssocID="{248DF024-EE84-46E2-8CC5-7A868E483975}" presName="horz1" presStyleCnt="0"/>
      <dgm:spPr/>
    </dgm:pt>
    <dgm:pt modelId="{3A412793-C6E9-A143-A12E-085811139F4C}" type="pres">
      <dgm:prSet presAssocID="{248DF024-EE84-46E2-8CC5-7A868E483975}" presName="tx1" presStyleLbl="revTx" presStyleIdx="1" presStyleCnt="3" custScaleY="141450"/>
      <dgm:spPr/>
    </dgm:pt>
    <dgm:pt modelId="{12647F15-C621-FF45-AB7C-E716CBF7D012}" type="pres">
      <dgm:prSet presAssocID="{248DF024-EE84-46E2-8CC5-7A868E483975}" presName="vert1" presStyleCnt="0"/>
      <dgm:spPr/>
    </dgm:pt>
    <dgm:pt modelId="{6018E3D0-DEA7-5041-930C-0E79E3D3DEBD}" type="pres">
      <dgm:prSet presAssocID="{AF442F58-CBEE-4E4D-BE20-B88929DF984B}" presName="thickLine" presStyleLbl="alignNode1" presStyleIdx="2" presStyleCnt="3"/>
      <dgm:spPr/>
    </dgm:pt>
    <dgm:pt modelId="{44285114-4DAD-464F-9255-103E71865146}" type="pres">
      <dgm:prSet presAssocID="{AF442F58-CBEE-4E4D-BE20-B88929DF984B}" presName="horz1" presStyleCnt="0"/>
      <dgm:spPr/>
    </dgm:pt>
    <dgm:pt modelId="{1375D26F-BF51-F94E-B1B5-26158164AE66}" type="pres">
      <dgm:prSet presAssocID="{AF442F58-CBEE-4E4D-BE20-B88929DF984B}" presName="tx1" presStyleLbl="revTx" presStyleIdx="2" presStyleCnt="3" custScaleY="173826"/>
      <dgm:spPr/>
    </dgm:pt>
    <dgm:pt modelId="{991BA8FF-13BB-7B4C-B374-536AE79AC506}" type="pres">
      <dgm:prSet presAssocID="{AF442F58-CBEE-4E4D-BE20-B88929DF984B}" presName="vert1" presStyleCnt="0"/>
      <dgm:spPr/>
    </dgm:pt>
  </dgm:ptLst>
  <dgm:cxnLst>
    <dgm:cxn modelId="{42F1850E-8855-4FFF-B8A3-C67F6C276063}" srcId="{092C8B76-0EF3-4DF8-8F32-19F551F97695}" destId="{248DF024-EE84-46E2-8CC5-7A868E483975}" srcOrd="1" destOrd="0" parTransId="{903D186C-A3A4-4678-A0A4-85858FFAEB9E}" sibTransId="{7CD83DB1-72AF-4155-9FCE-F3F3B20F80E5}"/>
    <dgm:cxn modelId="{C5852419-97BA-9C4A-9541-AFB076BD3609}" type="presOf" srcId="{AF442F58-CBEE-4E4D-BE20-B88929DF984B}" destId="{1375D26F-BF51-F94E-B1B5-26158164AE66}" srcOrd="0" destOrd="0" presId="urn:microsoft.com/office/officeart/2008/layout/LinedList"/>
    <dgm:cxn modelId="{6C71CC26-08E4-C241-BFA7-786496B90C15}" type="presOf" srcId="{93ACC43F-8E46-4AEE-AA08-FD7E95C4CB8E}" destId="{0A8532FA-E9BD-FE46-9B15-72A9B4169A7B}" srcOrd="0" destOrd="0" presId="urn:microsoft.com/office/officeart/2008/layout/LinedList"/>
    <dgm:cxn modelId="{D0657537-C14E-4EE1-866B-FAD920C78FBB}" srcId="{092C8B76-0EF3-4DF8-8F32-19F551F97695}" destId="{93ACC43F-8E46-4AEE-AA08-FD7E95C4CB8E}" srcOrd="0" destOrd="0" parTransId="{76AC935C-C07A-4EA1-A6FD-406936733657}" sibTransId="{DB147B94-8EB5-4075-A68B-7B33BF7B84A4}"/>
    <dgm:cxn modelId="{1D0F1165-AC84-F646-8F49-9E4B75D9B817}" type="presOf" srcId="{248DF024-EE84-46E2-8CC5-7A868E483975}" destId="{3A412793-C6E9-A143-A12E-085811139F4C}" srcOrd="0" destOrd="0" presId="urn:microsoft.com/office/officeart/2008/layout/LinedList"/>
    <dgm:cxn modelId="{F1B6CAE4-14B4-4E94-8A64-B96E06DFB52C}" srcId="{092C8B76-0EF3-4DF8-8F32-19F551F97695}" destId="{AF442F58-CBEE-4E4D-BE20-B88929DF984B}" srcOrd="2" destOrd="0" parTransId="{17B5707E-C6AD-4D41-8AED-0CBC24E4015D}" sibTransId="{B7EE8BCD-CA7B-4A08-A343-6F77C4145420}"/>
    <dgm:cxn modelId="{4AD1EBE6-46FE-364D-8913-F50D331A7FCF}" type="presOf" srcId="{092C8B76-0EF3-4DF8-8F32-19F551F97695}" destId="{FC3E70AE-A141-6A41-9B05-2DFD89F8242F}" srcOrd="0" destOrd="0" presId="urn:microsoft.com/office/officeart/2008/layout/LinedList"/>
    <dgm:cxn modelId="{E1A2E6D4-E042-6949-B5B6-1450EDC20CA5}" type="presParOf" srcId="{FC3E70AE-A141-6A41-9B05-2DFD89F8242F}" destId="{C24E49C2-784E-CA4C-8B97-B3FA453398DB}" srcOrd="0" destOrd="0" presId="urn:microsoft.com/office/officeart/2008/layout/LinedList"/>
    <dgm:cxn modelId="{586C60F6-009B-C542-AF83-E140BE812F14}" type="presParOf" srcId="{FC3E70AE-A141-6A41-9B05-2DFD89F8242F}" destId="{35DAEDBE-31A9-F542-8323-0264B8BF0C85}" srcOrd="1" destOrd="0" presId="urn:microsoft.com/office/officeart/2008/layout/LinedList"/>
    <dgm:cxn modelId="{5305F74C-59D1-A04A-A04D-672D39589908}" type="presParOf" srcId="{35DAEDBE-31A9-F542-8323-0264B8BF0C85}" destId="{0A8532FA-E9BD-FE46-9B15-72A9B4169A7B}" srcOrd="0" destOrd="0" presId="urn:microsoft.com/office/officeart/2008/layout/LinedList"/>
    <dgm:cxn modelId="{B286E437-4B7E-D642-94D8-EA3B1F02D833}" type="presParOf" srcId="{35DAEDBE-31A9-F542-8323-0264B8BF0C85}" destId="{F01AF322-3C8E-7143-BB1C-1D454470CBC4}" srcOrd="1" destOrd="0" presId="urn:microsoft.com/office/officeart/2008/layout/LinedList"/>
    <dgm:cxn modelId="{198FDEBC-C1F5-C449-B22E-A27C40148211}" type="presParOf" srcId="{FC3E70AE-A141-6A41-9B05-2DFD89F8242F}" destId="{E395C13E-A58A-5643-96EF-F019EB19FCEE}" srcOrd="2" destOrd="0" presId="urn:microsoft.com/office/officeart/2008/layout/LinedList"/>
    <dgm:cxn modelId="{EC67B88F-30FF-6946-86F3-A5245917589B}" type="presParOf" srcId="{FC3E70AE-A141-6A41-9B05-2DFD89F8242F}" destId="{65B403A6-31DF-F84C-B2B2-B9B9F4CBBD0B}" srcOrd="3" destOrd="0" presId="urn:microsoft.com/office/officeart/2008/layout/LinedList"/>
    <dgm:cxn modelId="{8E9F952A-F29A-BE48-B999-C48A2A615437}" type="presParOf" srcId="{65B403A6-31DF-F84C-B2B2-B9B9F4CBBD0B}" destId="{3A412793-C6E9-A143-A12E-085811139F4C}" srcOrd="0" destOrd="0" presId="urn:microsoft.com/office/officeart/2008/layout/LinedList"/>
    <dgm:cxn modelId="{4C75FCEF-C2BF-374A-8B28-2CF397E5AB21}" type="presParOf" srcId="{65B403A6-31DF-F84C-B2B2-B9B9F4CBBD0B}" destId="{12647F15-C621-FF45-AB7C-E716CBF7D012}" srcOrd="1" destOrd="0" presId="urn:microsoft.com/office/officeart/2008/layout/LinedList"/>
    <dgm:cxn modelId="{A44516CD-F140-0E42-9905-0A9FF5CFF06A}" type="presParOf" srcId="{FC3E70AE-A141-6A41-9B05-2DFD89F8242F}" destId="{6018E3D0-DEA7-5041-930C-0E79E3D3DEBD}" srcOrd="4" destOrd="0" presId="urn:microsoft.com/office/officeart/2008/layout/LinedList"/>
    <dgm:cxn modelId="{4A297788-4CC5-AA44-9E9A-297616BED71E}" type="presParOf" srcId="{FC3E70AE-A141-6A41-9B05-2DFD89F8242F}" destId="{44285114-4DAD-464F-9255-103E71865146}" srcOrd="5" destOrd="0" presId="urn:microsoft.com/office/officeart/2008/layout/LinedList"/>
    <dgm:cxn modelId="{AF1D4DBD-6A23-FE4B-B725-7DBA44DB8D42}" type="presParOf" srcId="{44285114-4DAD-464F-9255-103E71865146}" destId="{1375D26F-BF51-F94E-B1B5-26158164AE66}" srcOrd="0" destOrd="0" presId="urn:microsoft.com/office/officeart/2008/layout/LinedList"/>
    <dgm:cxn modelId="{EA72B82C-478E-B546-8D9F-3D3FAF03A705}" type="presParOf" srcId="{44285114-4DAD-464F-9255-103E71865146}" destId="{991BA8FF-13BB-7B4C-B374-536AE79AC50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A7A441-7169-445F-8401-86E33551D16B}"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BDC916F-576D-45BB-AA59-2A0356BC87B1}">
      <dgm:prSet/>
      <dgm:spPr/>
      <dgm:t>
        <a:bodyPr/>
        <a:lstStyle/>
        <a:p>
          <a:r>
            <a:rPr lang="it-IT" dirty="0"/>
            <a:t>il </a:t>
          </a:r>
          <a:r>
            <a:rPr lang="it-IT" b="1" dirty="0"/>
            <a:t>decorso del termine per l’opposizione agli atti non è sempre individuabile in maniera certa</a:t>
          </a:r>
          <a:r>
            <a:rPr lang="it-IT" dirty="0"/>
            <a:t>: ed infatti, in mancanza di una norma che disponga la comunicazione del decreto di trasferimento esso decorre dal momento in cui l’opponente ne ha avuto conoscenza, comunque conseguita. Il lasso di tempo è ampio e incerto</a:t>
          </a:r>
          <a:endParaRPr lang="en-US" dirty="0"/>
        </a:p>
      </dgm:t>
    </dgm:pt>
    <dgm:pt modelId="{92FF5ADD-2FEC-4635-BBF7-3190EC1ECD02}" type="parTrans" cxnId="{5CDEC992-6C21-45C8-A033-FA788CD4C257}">
      <dgm:prSet/>
      <dgm:spPr/>
      <dgm:t>
        <a:bodyPr/>
        <a:lstStyle/>
        <a:p>
          <a:endParaRPr lang="en-US"/>
        </a:p>
      </dgm:t>
    </dgm:pt>
    <dgm:pt modelId="{4E4C55BA-EC67-4058-B10D-23BC66CB7032}" type="sibTrans" cxnId="{5CDEC992-6C21-45C8-A033-FA788CD4C257}">
      <dgm:prSet/>
      <dgm:spPr/>
      <dgm:t>
        <a:bodyPr/>
        <a:lstStyle/>
        <a:p>
          <a:endParaRPr lang="en-US"/>
        </a:p>
      </dgm:t>
    </dgm:pt>
    <dgm:pt modelId="{A1EE75DB-34F7-4EC2-B3F3-D2E9D7ED8D8F}">
      <dgm:prSet/>
      <dgm:spPr/>
      <dgm:t>
        <a:bodyPr/>
        <a:lstStyle/>
        <a:p>
          <a:r>
            <a:rPr lang="it-IT" dirty="0"/>
            <a:t>la richiesta del conservatore di subordinare l’effetto purgativo ad un’attestazione di stabilità del decreto </a:t>
          </a:r>
          <a:r>
            <a:rPr lang="it-IT" b="1" dirty="0"/>
            <a:t>non è prevista dalla legge</a:t>
          </a:r>
          <a:r>
            <a:rPr lang="it-IT" dirty="0"/>
            <a:t>, né può istituirsi in forza dell’“</a:t>
          </a:r>
          <a:r>
            <a:rPr lang="it-IT" i="1" dirty="0"/>
            <a:t>estro interpretativo di una autorità amministrativa preposta a settori diversi dal processo</a:t>
          </a:r>
          <a:r>
            <a:rPr lang="it-IT" dirty="0"/>
            <a:t>” (</a:t>
          </a:r>
          <a:r>
            <a:rPr lang="it-IT" i="1" dirty="0"/>
            <a:t>sub</a:t>
          </a:r>
          <a:r>
            <a:rPr lang="it-IT" dirty="0"/>
            <a:t> par. 51). </a:t>
          </a:r>
          <a:endParaRPr lang="en-US" dirty="0"/>
        </a:p>
      </dgm:t>
    </dgm:pt>
    <dgm:pt modelId="{175BBC06-70BE-4BC0-AE2E-002F2E87CE46}" type="parTrans" cxnId="{3C50CDF5-C215-4C70-9286-210378274A53}">
      <dgm:prSet/>
      <dgm:spPr/>
      <dgm:t>
        <a:bodyPr/>
        <a:lstStyle/>
        <a:p>
          <a:endParaRPr lang="en-US"/>
        </a:p>
      </dgm:t>
    </dgm:pt>
    <dgm:pt modelId="{27A6310D-99E6-42AB-8E28-1E4F8AEDDFB2}" type="sibTrans" cxnId="{3C50CDF5-C215-4C70-9286-210378274A53}">
      <dgm:prSet/>
      <dgm:spPr/>
      <dgm:t>
        <a:bodyPr/>
        <a:lstStyle/>
        <a:p>
          <a:endParaRPr lang="en-US"/>
        </a:p>
      </dgm:t>
    </dgm:pt>
    <dgm:pt modelId="{F50964CE-3AC4-4D5A-AA1E-1EE28B8FA5D3}">
      <dgm:prSet custT="1"/>
      <dgm:spPr/>
      <dgm:t>
        <a:bodyPr/>
        <a:lstStyle/>
        <a:p>
          <a:r>
            <a:rPr lang="it-IT" sz="2400" dirty="0"/>
            <a:t>se il decreto trasferisce il bene e chiude la fase espropriativa, la liberazione dai vincoli deve consentire la conseguente e celere immissione del cespite nel traffico giuridico </a:t>
          </a:r>
          <a:endParaRPr lang="en-US" sz="2400" dirty="0"/>
        </a:p>
      </dgm:t>
    </dgm:pt>
    <dgm:pt modelId="{00B32392-36F8-4A5E-B933-05149C2B5D43}" type="parTrans" cxnId="{540A3115-13A1-47D6-8CDB-E057B9EBBA51}">
      <dgm:prSet/>
      <dgm:spPr/>
      <dgm:t>
        <a:bodyPr/>
        <a:lstStyle/>
        <a:p>
          <a:endParaRPr lang="en-US"/>
        </a:p>
      </dgm:t>
    </dgm:pt>
    <dgm:pt modelId="{9A1CB768-B353-4320-8740-3F523062A7B7}" type="sibTrans" cxnId="{540A3115-13A1-47D6-8CDB-E057B9EBBA51}">
      <dgm:prSet/>
      <dgm:spPr/>
      <dgm:t>
        <a:bodyPr/>
        <a:lstStyle/>
        <a:p>
          <a:endParaRPr lang="en-US"/>
        </a:p>
      </dgm:t>
    </dgm:pt>
    <dgm:pt modelId="{B81A4497-36DD-EA4C-807C-F407391FA31B}" type="pres">
      <dgm:prSet presAssocID="{C7A7A441-7169-445F-8401-86E33551D16B}" presName="vert0" presStyleCnt="0">
        <dgm:presLayoutVars>
          <dgm:dir/>
          <dgm:animOne val="branch"/>
          <dgm:animLvl val="lvl"/>
        </dgm:presLayoutVars>
      </dgm:prSet>
      <dgm:spPr/>
    </dgm:pt>
    <dgm:pt modelId="{4C96E868-AADB-DD4E-B38F-C40B9CF222B5}" type="pres">
      <dgm:prSet presAssocID="{5BDC916F-576D-45BB-AA59-2A0356BC87B1}" presName="thickLine" presStyleLbl="alignNode1" presStyleIdx="0" presStyleCnt="3"/>
      <dgm:spPr/>
    </dgm:pt>
    <dgm:pt modelId="{95F6C234-2170-DE4A-8D2B-39EED456D6C0}" type="pres">
      <dgm:prSet presAssocID="{5BDC916F-576D-45BB-AA59-2A0356BC87B1}" presName="horz1" presStyleCnt="0"/>
      <dgm:spPr/>
    </dgm:pt>
    <dgm:pt modelId="{4650EB0D-0292-A74E-945F-6E6BC4064893}" type="pres">
      <dgm:prSet presAssocID="{5BDC916F-576D-45BB-AA59-2A0356BC87B1}" presName="tx1" presStyleLbl="revTx" presStyleIdx="0" presStyleCnt="3"/>
      <dgm:spPr/>
    </dgm:pt>
    <dgm:pt modelId="{68436ADF-3D16-A240-8311-4BA07E9D568D}" type="pres">
      <dgm:prSet presAssocID="{5BDC916F-576D-45BB-AA59-2A0356BC87B1}" presName="vert1" presStyleCnt="0"/>
      <dgm:spPr/>
    </dgm:pt>
    <dgm:pt modelId="{B5092D94-7C8D-2744-9AEB-0EC62397D8B3}" type="pres">
      <dgm:prSet presAssocID="{A1EE75DB-34F7-4EC2-B3F3-D2E9D7ED8D8F}" presName="thickLine" presStyleLbl="alignNode1" presStyleIdx="1" presStyleCnt="3"/>
      <dgm:spPr/>
    </dgm:pt>
    <dgm:pt modelId="{6829D09C-FA6F-9748-88F8-67C5C8EC7763}" type="pres">
      <dgm:prSet presAssocID="{A1EE75DB-34F7-4EC2-B3F3-D2E9D7ED8D8F}" presName="horz1" presStyleCnt="0"/>
      <dgm:spPr/>
    </dgm:pt>
    <dgm:pt modelId="{7BE85192-2709-DD44-9BF1-623E159062B7}" type="pres">
      <dgm:prSet presAssocID="{A1EE75DB-34F7-4EC2-B3F3-D2E9D7ED8D8F}" presName="tx1" presStyleLbl="revTx" presStyleIdx="1" presStyleCnt="3" custScaleY="99707"/>
      <dgm:spPr/>
    </dgm:pt>
    <dgm:pt modelId="{EBC7534C-B6DB-0D4D-99B2-8A4C7B6A169F}" type="pres">
      <dgm:prSet presAssocID="{A1EE75DB-34F7-4EC2-B3F3-D2E9D7ED8D8F}" presName="vert1" presStyleCnt="0"/>
      <dgm:spPr/>
    </dgm:pt>
    <dgm:pt modelId="{97367B43-0598-DA42-8ED9-69D187BF2FB3}" type="pres">
      <dgm:prSet presAssocID="{F50964CE-3AC4-4D5A-AA1E-1EE28B8FA5D3}" presName="thickLine" presStyleLbl="alignNode1" presStyleIdx="2" presStyleCnt="3"/>
      <dgm:spPr/>
    </dgm:pt>
    <dgm:pt modelId="{A03711FB-7A89-164F-A665-86AC7523A68E}" type="pres">
      <dgm:prSet presAssocID="{F50964CE-3AC4-4D5A-AA1E-1EE28B8FA5D3}" presName="horz1" presStyleCnt="0"/>
      <dgm:spPr/>
    </dgm:pt>
    <dgm:pt modelId="{0FABF921-FCF7-894D-895D-AE90B340DC75}" type="pres">
      <dgm:prSet presAssocID="{F50964CE-3AC4-4D5A-AA1E-1EE28B8FA5D3}" presName="tx1" presStyleLbl="revTx" presStyleIdx="2" presStyleCnt="3" custScaleY="99000"/>
      <dgm:spPr/>
    </dgm:pt>
    <dgm:pt modelId="{9B484AB7-CD86-AE45-AEBE-EAADB44D08F8}" type="pres">
      <dgm:prSet presAssocID="{F50964CE-3AC4-4D5A-AA1E-1EE28B8FA5D3}" presName="vert1" presStyleCnt="0"/>
      <dgm:spPr/>
    </dgm:pt>
  </dgm:ptLst>
  <dgm:cxnLst>
    <dgm:cxn modelId="{540A3115-13A1-47D6-8CDB-E057B9EBBA51}" srcId="{C7A7A441-7169-445F-8401-86E33551D16B}" destId="{F50964CE-3AC4-4D5A-AA1E-1EE28B8FA5D3}" srcOrd="2" destOrd="0" parTransId="{00B32392-36F8-4A5E-B933-05149C2B5D43}" sibTransId="{9A1CB768-B353-4320-8740-3F523062A7B7}"/>
    <dgm:cxn modelId="{77313A19-ABF3-0B49-A97F-A623890AD409}" type="presOf" srcId="{A1EE75DB-34F7-4EC2-B3F3-D2E9D7ED8D8F}" destId="{7BE85192-2709-DD44-9BF1-623E159062B7}" srcOrd="0" destOrd="0" presId="urn:microsoft.com/office/officeart/2008/layout/LinedList"/>
    <dgm:cxn modelId="{1400E526-DA78-5C47-9063-85190650724B}" type="presOf" srcId="{5BDC916F-576D-45BB-AA59-2A0356BC87B1}" destId="{4650EB0D-0292-A74E-945F-6E6BC4064893}" srcOrd="0" destOrd="0" presId="urn:microsoft.com/office/officeart/2008/layout/LinedList"/>
    <dgm:cxn modelId="{4F38D154-534D-1644-924B-0C10567A8ADA}" type="presOf" srcId="{C7A7A441-7169-445F-8401-86E33551D16B}" destId="{B81A4497-36DD-EA4C-807C-F407391FA31B}" srcOrd="0" destOrd="0" presId="urn:microsoft.com/office/officeart/2008/layout/LinedList"/>
    <dgm:cxn modelId="{1F0F456B-6A9F-4747-9D2A-EDCD3D4FA650}" type="presOf" srcId="{F50964CE-3AC4-4D5A-AA1E-1EE28B8FA5D3}" destId="{0FABF921-FCF7-894D-895D-AE90B340DC75}" srcOrd="0" destOrd="0" presId="urn:microsoft.com/office/officeart/2008/layout/LinedList"/>
    <dgm:cxn modelId="{5CDEC992-6C21-45C8-A033-FA788CD4C257}" srcId="{C7A7A441-7169-445F-8401-86E33551D16B}" destId="{5BDC916F-576D-45BB-AA59-2A0356BC87B1}" srcOrd="0" destOrd="0" parTransId="{92FF5ADD-2FEC-4635-BBF7-3190EC1ECD02}" sibTransId="{4E4C55BA-EC67-4058-B10D-23BC66CB7032}"/>
    <dgm:cxn modelId="{3C50CDF5-C215-4C70-9286-210378274A53}" srcId="{C7A7A441-7169-445F-8401-86E33551D16B}" destId="{A1EE75DB-34F7-4EC2-B3F3-D2E9D7ED8D8F}" srcOrd="1" destOrd="0" parTransId="{175BBC06-70BE-4BC0-AE2E-002F2E87CE46}" sibTransId="{27A6310D-99E6-42AB-8E28-1E4F8AEDDFB2}"/>
    <dgm:cxn modelId="{A0ED9510-443B-404D-9533-3DB8727A01BF}" type="presParOf" srcId="{B81A4497-36DD-EA4C-807C-F407391FA31B}" destId="{4C96E868-AADB-DD4E-B38F-C40B9CF222B5}" srcOrd="0" destOrd="0" presId="urn:microsoft.com/office/officeart/2008/layout/LinedList"/>
    <dgm:cxn modelId="{4D16A9F2-6FBF-C147-B5C6-4E48E1EFABD6}" type="presParOf" srcId="{B81A4497-36DD-EA4C-807C-F407391FA31B}" destId="{95F6C234-2170-DE4A-8D2B-39EED456D6C0}" srcOrd="1" destOrd="0" presId="urn:microsoft.com/office/officeart/2008/layout/LinedList"/>
    <dgm:cxn modelId="{42111A98-81F2-8F40-B7DD-7335DD5F8C97}" type="presParOf" srcId="{95F6C234-2170-DE4A-8D2B-39EED456D6C0}" destId="{4650EB0D-0292-A74E-945F-6E6BC4064893}" srcOrd="0" destOrd="0" presId="urn:microsoft.com/office/officeart/2008/layout/LinedList"/>
    <dgm:cxn modelId="{367182E3-0E70-B543-AD4C-52B0852AC60D}" type="presParOf" srcId="{95F6C234-2170-DE4A-8D2B-39EED456D6C0}" destId="{68436ADF-3D16-A240-8311-4BA07E9D568D}" srcOrd="1" destOrd="0" presId="urn:microsoft.com/office/officeart/2008/layout/LinedList"/>
    <dgm:cxn modelId="{8DDBA37D-D600-9841-B60D-1E78F8378610}" type="presParOf" srcId="{B81A4497-36DD-EA4C-807C-F407391FA31B}" destId="{B5092D94-7C8D-2744-9AEB-0EC62397D8B3}" srcOrd="2" destOrd="0" presId="urn:microsoft.com/office/officeart/2008/layout/LinedList"/>
    <dgm:cxn modelId="{0EC30D6F-8700-EE4C-8876-E697F90151D9}" type="presParOf" srcId="{B81A4497-36DD-EA4C-807C-F407391FA31B}" destId="{6829D09C-FA6F-9748-88F8-67C5C8EC7763}" srcOrd="3" destOrd="0" presId="urn:microsoft.com/office/officeart/2008/layout/LinedList"/>
    <dgm:cxn modelId="{F1FF95A6-0F84-0D4B-9DCA-03D5C3CDC926}" type="presParOf" srcId="{6829D09C-FA6F-9748-88F8-67C5C8EC7763}" destId="{7BE85192-2709-DD44-9BF1-623E159062B7}" srcOrd="0" destOrd="0" presId="urn:microsoft.com/office/officeart/2008/layout/LinedList"/>
    <dgm:cxn modelId="{36789603-7FDC-8F43-81EA-705A3E74EDF0}" type="presParOf" srcId="{6829D09C-FA6F-9748-88F8-67C5C8EC7763}" destId="{EBC7534C-B6DB-0D4D-99B2-8A4C7B6A169F}" srcOrd="1" destOrd="0" presId="urn:microsoft.com/office/officeart/2008/layout/LinedList"/>
    <dgm:cxn modelId="{C3F69462-08C7-1F4B-AFA7-3F50094964E2}" type="presParOf" srcId="{B81A4497-36DD-EA4C-807C-F407391FA31B}" destId="{97367B43-0598-DA42-8ED9-69D187BF2FB3}" srcOrd="4" destOrd="0" presId="urn:microsoft.com/office/officeart/2008/layout/LinedList"/>
    <dgm:cxn modelId="{0A4F3814-81EB-2C41-9558-1696EB391E28}" type="presParOf" srcId="{B81A4497-36DD-EA4C-807C-F407391FA31B}" destId="{A03711FB-7A89-164F-A665-86AC7523A68E}" srcOrd="5" destOrd="0" presId="urn:microsoft.com/office/officeart/2008/layout/LinedList"/>
    <dgm:cxn modelId="{DC3EA651-3192-5143-B1A5-6D7A71719B41}" type="presParOf" srcId="{A03711FB-7A89-164F-A665-86AC7523A68E}" destId="{0FABF921-FCF7-894D-895D-AE90B340DC75}" srcOrd="0" destOrd="0" presId="urn:microsoft.com/office/officeart/2008/layout/LinedList"/>
    <dgm:cxn modelId="{BC25A81C-0FB1-AE4E-A28B-41A65B60CB6C}" type="presParOf" srcId="{A03711FB-7A89-164F-A665-86AC7523A68E}" destId="{9B484AB7-CD86-AE45-AEBE-EAADB44D08F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EC7E25-D54E-4E00-9883-6D020C9C5B3F}"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80EFB221-A016-4BEB-B36B-13F549D72C57}">
      <dgm:prSet/>
      <dgm:spPr/>
      <dgm:t>
        <a:bodyPr/>
        <a:lstStyle/>
        <a:p>
          <a:r>
            <a:rPr lang="it-IT"/>
            <a:t>in caso di assunzione del debito da parte dell’aggiudicatario, </a:t>
          </a:r>
          <a:r>
            <a:rPr lang="it-IT" i="1"/>
            <a:t>ex </a:t>
          </a:r>
          <a:r>
            <a:rPr lang="it-IT"/>
            <a:t>art. 508 c.p.c. l’ipotecario conserva la propria garanzia, di grado anteriore rispetto a quella di altri eventuali creditori dell’aggiudicatario, con conseguente parziale rinuncia all’effetto purgativo della vendita</a:t>
          </a:r>
          <a:endParaRPr lang="en-US"/>
        </a:p>
      </dgm:t>
    </dgm:pt>
    <dgm:pt modelId="{24A09C99-2AAA-405A-81F0-E9447AF65DF2}" type="parTrans" cxnId="{C3742772-47CB-4A3D-9F1B-2B0236F79EE3}">
      <dgm:prSet/>
      <dgm:spPr/>
      <dgm:t>
        <a:bodyPr/>
        <a:lstStyle/>
        <a:p>
          <a:endParaRPr lang="en-US"/>
        </a:p>
      </dgm:t>
    </dgm:pt>
    <dgm:pt modelId="{822FA38E-0765-4551-BF13-8122E813D8AD}" type="sibTrans" cxnId="{C3742772-47CB-4A3D-9F1B-2B0236F79EE3}">
      <dgm:prSet/>
      <dgm:spPr/>
      <dgm:t>
        <a:bodyPr/>
        <a:lstStyle/>
        <a:p>
          <a:endParaRPr lang="en-US"/>
        </a:p>
      </dgm:t>
    </dgm:pt>
    <dgm:pt modelId="{4809E01C-2931-48EE-AFE1-C21C280F5EA2}">
      <dgm:prSet/>
      <dgm:spPr/>
      <dgm:t>
        <a:bodyPr/>
        <a:lstStyle/>
        <a:p>
          <a:r>
            <a:rPr lang="it-IT"/>
            <a:t>In forza del quinto comma dell’art. 41, t.u.b., l’aggiudicatario può, anche senza autorizzazione del giudice, subentrare nel contratto di finanziamento stipulato dal debitore purché, entro quindici giorni dal decreto di cui all’art. 574 c.p.c. (o dalla data dell’aggiudicazione), corrisponda direttamente al creditore fondiario l’importo garantito da ipoteca </a:t>
          </a:r>
          <a:r>
            <a:rPr lang="it-IT" i="1"/>
            <a:t>ex </a:t>
          </a:r>
          <a:r>
            <a:rPr lang="it-IT"/>
            <a:t>art. 2855 c.c.</a:t>
          </a:r>
          <a:endParaRPr lang="en-US"/>
        </a:p>
      </dgm:t>
    </dgm:pt>
    <dgm:pt modelId="{8932CD26-3B03-4CCF-A122-6D293ED9F032}" type="parTrans" cxnId="{50CB6171-98AE-44E9-B234-ACE5E7B4ACE3}">
      <dgm:prSet/>
      <dgm:spPr/>
      <dgm:t>
        <a:bodyPr/>
        <a:lstStyle/>
        <a:p>
          <a:endParaRPr lang="en-US"/>
        </a:p>
      </dgm:t>
    </dgm:pt>
    <dgm:pt modelId="{6D9CB27B-8AF6-4855-8A6B-D63CF4DBAC83}" type="sibTrans" cxnId="{50CB6171-98AE-44E9-B234-ACE5E7B4ACE3}">
      <dgm:prSet/>
      <dgm:spPr/>
      <dgm:t>
        <a:bodyPr/>
        <a:lstStyle/>
        <a:p>
          <a:endParaRPr lang="en-US"/>
        </a:p>
      </dgm:t>
    </dgm:pt>
    <dgm:pt modelId="{FCC2BBD4-6808-0D4E-A5E4-6EEAFD67C5C0}" type="pres">
      <dgm:prSet presAssocID="{DEEC7E25-D54E-4E00-9883-6D020C9C5B3F}" presName="linear" presStyleCnt="0">
        <dgm:presLayoutVars>
          <dgm:animLvl val="lvl"/>
          <dgm:resizeHandles val="exact"/>
        </dgm:presLayoutVars>
      </dgm:prSet>
      <dgm:spPr/>
    </dgm:pt>
    <dgm:pt modelId="{F6A24803-3507-554D-B17F-84746ADF4E00}" type="pres">
      <dgm:prSet presAssocID="{80EFB221-A016-4BEB-B36B-13F549D72C57}" presName="parentText" presStyleLbl="node1" presStyleIdx="0" presStyleCnt="2">
        <dgm:presLayoutVars>
          <dgm:chMax val="0"/>
          <dgm:bulletEnabled val="1"/>
        </dgm:presLayoutVars>
      </dgm:prSet>
      <dgm:spPr/>
    </dgm:pt>
    <dgm:pt modelId="{E989A3BB-8CBF-814A-901B-D65131825DD3}" type="pres">
      <dgm:prSet presAssocID="{822FA38E-0765-4551-BF13-8122E813D8AD}" presName="spacer" presStyleCnt="0"/>
      <dgm:spPr/>
    </dgm:pt>
    <dgm:pt modelId="{5353E8ED-7F95-3441-B9C9-44DE11E0CC87}" type="pres">
      <dgm:prSet presAssocID="{4809E01C-2931-48EE-AFE1-C21C280F5EA2}" presName="parentText" presStyleLbl="node1" presStyleIdx="1" presStyleCnt="2">
        <dgm:presLayoutVars>
          <dgm:chMax val="0"/>
          <dgm:bulletEnabled val="1"/>
        </dgm:presLayoutVars>
      </dgm:prSet>
      <dgm:spPr/>
    </dgm:pt>
  </dgm:ptLst>
  <dgm:cxnLst>
    <dgm:cxn modelId="{07EEC734-5AC6-9D48-80C7-74FCA6CA623C}" type="presOf" srcId="{80EFB221-A016-4BEB-B36B-13F549D72C57}" destId="{F6A24803-3507-554D-B17F-84746ADF4E00}" srcOrd="0" destOrd="0" presId="urn:microsoft.com/office/officeart/2005/8/layout/vList2"/>
    <dgm:cxn modelId="{BCE75A43-960E-994E-8BA8-CC8FEBAA67B7}" type="presOf" srcId="{DEEC7E25-D54E-4E00-9883-6D020C9C5B3F}" destId="{FCC2BBD4-6808-0D4E-A5E4-6EEAFD67C5C0}" srcOrd="0" destOrd="0" presId="urn:microsoft.com/office/officeart/2005/8/layout/vList2"/>
    <dgm:cxn modelId="{1C9A3350-0F33-A745-B41C-617C9FC0F01B}" type="presOf" srcId="{4809E01C-2931-48EE-AFE1-C21C280F5EA2}" destId="{5353E8ED-7F95-3441-B9C9-44DE11E0CC87}" srcOrd="0" destOrd="0" presId="urn:microsoft.com/office/officeart/2005/8/layout/vList2"/>
    <dgm:cxn modelId="{50CB6171-98AE-44E9-B234-ACE5E7B4ACE3}" srcId="{DEEC7E25-D54E-4E00-9883-6D020C9C5B3F}" destId="{4809E01C-2931-48EE-AFE1-C21C280F5EA2}" srcOrd="1" destOrd="0" parTransId="{8932CD26-3B03-4CCF-A122-6D293ED9F032}" sibTransId="{6D9CB27B-8AF6-4855-8A6B-D63CF4DBAC83}"/>
    <dgm:cxn modelId="{C3742772-47CB-4A3D-9F1B-2B0236F79EE3}" srcId="{DEEC7E25-D54E-4E00-9883-6D020C9C5B3F}" destId="{80EFB221-A016-4BEB-B36B-13F549D72C57}" srcOrd="0" destOrd="0" parTransId="{24A09C99-2AAA-405A-81F0-E9447AF65DF2}" sibTransId="{822FA38E-0765-4551-BF13-8122E813D8AD}"/>
    <dgm:cxn modelId="{CCC976F2-132E-0E42-8316-66869FA2F48D}" type="presParOf" srcId="{FCC2BBD4-6808-0D4E-A5E4-6EEAFD67C5C0}" destId="{F6A24803-3507-554D-B17F-84746ADF4E00}" srcOrd="0" destOrd="0" presId="urn:microsoft.com/office/officeart/2005/8/layout/vList2"/>
    <dgm:cxn modelId="{43EBC5ED-2ACC-E84D-A754-C3CE0F17954D}" type="presParOf" srcId="{FCC2BBD4-6808-0D4E-A5E4-6EEAFD67C5C0}" destId="{E989A3BB-8CBF-814A-901B-D65131825DD3}" srcOrd="1" destOrd="0" presId="urn:microsoft.com/office/officeart/2005/8/layout/vList2"/>
    <dgm:cxn modelId="{2AEEC9B4-960E-9B4A-B605-6F8CEA7270C3}" type="presParOf" srcId="{FCC2BBD4-6808-0D4E-A5E4-6EEAFD67C5C0}" destId="{5353E8ED-7F95-3441-B9C9-44DE11E0CC8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442E82-F31B-4A6C-BC68-D002BEACEB6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4BD7FFB-0F31-43D2-8312-2E19723313C5}">
      <dgm:prSet/>
      <dgm:spPr/>
      <dgm:t>
        <a:bodyPr/>
        <a:lstStyle/>
        <a:p>
          <a:r>
            <a:rPr lang="it-IT" dirty="0"/>
            <a:t>A tale assetto si affianca il duplice sistema di controlli di cui agli artt. 617 e 591-</a:t>
          </a:r>
          <a:r>
            <a:rPr lang="it-IT" i="1" dirty="0"/>
            <a:t>ter </a:t>
          </a:r>
          <a:r>
            <a:rPr lang="it-IT" dirty="0" err="1"/>
            <a:t>c.p.c.</a:t>
          </a:r>
          <a:r>
            <a:rPr lang="it-IT" dirty="0"/>
            <a:t> (quest’ultimo operante nelle vendite delegate). Solo il giudice può sospendere </a:t>
          </a:r>
          <a:r>
            <a:rPr lang="it-IT" i="1" dirty="0"/>
            <a:t>ex </a:t>
          </a:r>
          <a:r>
            <a:rPr lang="it-IT" dirty="0"/>
            <a:t>art. 618 </a:t>
          </a:r>
          <a:r>
            <a:rPr lang="it-IT" dirty="0" err="1"/>
            <a:t>c.p.c.</a:t>
          </a:r>
          <a:r>
            <a:rPr lang="it-IT" dirty="0"/>
            <a:t> ovvero modificare o revocare i provvedimenti, </a:t>
          </a:r>
          <a:r>
            <a:rPr lang="it-IT" i="1" dirty="0"/>
            <a:t>ex </a:t>
          </a:r>
          <a:r>
            <a:rPr lang="it-IT" dirty="0"/>
            <a:t>art. 487 </a:t>
          </a:r>
          <a:r>
            <a:rPr lang="it-IT" dirty="0" err="1"/>
            <a:t>c.p.c.</a:t>
          </a:r>
          <a:endParaRPr lang="en-US" dirty="0"/>
        </a:p>
      </dgm:t>
    </dgm:pt>
    <dgm:pt modelId="{7A3E5F7A-F4BF-4642-A76E-1EA7770B80E2}" type="parTrans" cxnId="{91BB2A47-09E9-4399-B965-46AF99BC91E7}">
      <dgm:prSet/>
      <dgm:spPr/>
      <dgm:t>
        <a:bodyPr/>
        <a:lstStyle/>
        <a:p>
          <a:endParaRPr lang="en-US"/>
        </a:p>
      </dgm:t>
    </dgm:pt>
    <dgm:pt modelId="{DC03DFF0-C7EC-44C1-8792-D4C30AFA9555}" type="sibTrans" cxnId="{91BB2A47-09E9-4399-B965-46AF99BC91E7}">
      <dgm:prSet/>
      <dgm:spPr/>
      <dgm:t>
        <a:bodyPr/>
        <a:lstStyle/>
        <a:p>
          <a:endParaRPr lang="en-US"/>
        </a:p>
      </dgm:t>
    </dgm:pt>
    <dgm:pt modelId="{42F6B4A9-C166-4E07-A883-5FA5F818122A}">
      <dgm:prSet/>
      <dgm:spPr/>
      <dgm:t>
        <a:bodyPr/>
        <a:lstStyle/>
        <a:p>
          <a:r>
            <a:rPr lang="it-IT" dirty="0"/>
            <a:t>Il conservatore deve ottemperare l’ordine di cancellazione, anche in pendenza dell’opposizione </a:t>
          </a:r>
          <a:r>
            <a:rPr lang="it-IT" i="1" dirty="0"/>
            <a:t>ex </a:t>
          </a:r>
          <a:r>
            <a:rPr lang="it-IT" dirty="0"/>
            <a:t>art. 617 </a:t>
          </a:r>
          <a:r>
            <a:rPr lang="it-IT" dirty="0" err="1"/>
            <a:t>c.p.c.</a:t>
          </a:r>
          <a:r>
            <a:rPr lang="it-IT" dirty="0"/>
            <a:t>, qualora i motivi di opposizione siano stati ritenuti dal giudice infondati (e, quindi, l’istanza di sospensione rigettata). </a:t>
          </a:r>
          <a:endParaRPr lang="en-US" dirty="0"/>
        </a:p>
      </dgm:t>
    </dgm:pt>
    <dgm:pt modelId="{8D269CE2-C043-4E8F-AD14-1D30F1DEF98C}" type="parTrans" cxnId="{4198C5D3-A743-42E8-942A-E092CDE99239}">
      <dgm:prSet/>
      <dgm:spPr/>
      <dgm:t>
        <a:bodyPr/>
        <a:lstStyle/>
        <a:p>
          <a:endParaRPr lang="en-US"/>
        </a:p>
      </dgm:t>
    </dgm:pt>
    <dgm:pt modelId="{BD6EB7AF-FA89-4249-95B4-84B3C25410E5}" type="sibTrans" cxnId="{4198C5D3-A743-42E8-942A-E092CDE99239}">
      <dgm:prSet/>
      <dgm:spPr/>
      <dgm:t>
        <a:bodyPr/>
        <a:lstStyle/>
        <a:p>
          <a:endParaRPr lang="en-US"/>
        </a:p>
      </dgm:t>
    </dgm:pt>
    <dgm:pt modelId="{3DFA4C09-5813-47A1-AAF5-694FB9706FF0}">
      <dgm:prSet/>
      <dgm:spPr/>
      <dgm:t>
        <a:bodyPr/>
        <a:lstStyle/>
        <a:p>
          <a:r>
            <a:rPr lang="it-IT" dirty="0"/>
            <a:t>È al giudice che il legislatore, in via esclusiva, affida la tutela dei creditori e del debitore; pertanto, il conservatore non può interferire con la valutazione già operata sui motivi di opposizione e, in generale, sulla stabilità della vendita.</a:t>
          </a:r>
          <a:endParaRPr lang="en-US" dirty="0"/>
        </a:p>
      </dgm:t>
    </dgm:pt>
    <dgm:pt modelId="{70624F0C-EF33-41E1-BEB4-B996070E2FE0}" type="parTrans" cxnId="{A367EA91-5B9C-48B6-8C6A-E59D1D980011}">
      <dgm:prSet/>
      <dgm:spPr/>
      <dgm:t>
        <a:bodyPr/>
        <a:lstStyle/>
        <a:p>
          <a:endParaRPr lang="en-US"/>
        </a:p>
      </dgm:t>
    </dgm:pt>
    <dgm:pt modelId="{84B1D6EA-967D-4DFC-8152-347E2BFB1370}" type="sibTrans" cxnId="{A367EA91-5B9C-48B6-8C6A-E59D1D980011}">
      <dgm:prSet/>
      <dgm:spPr/>
      <dgm:t>
        <a:bodyPr/>
        <a:lstStyle/>
        <a:p>
          <a:endParaRPr lang="en-US"/>
        </a:p>
      </dgm:t>
    </dgm:pt>
    <dgm:pt modelId="{0441BD52-FD95-A74E-B683-37E5A7A7A924}" type="pres">
      <dgm:prSet presAssocID="{11442E82-F31B-4A6C-BC68-D002BEACEB69}" presName="linear" presStyleCnt="0">
        <dgm:presLayoutVars>
          <dgm:animLvl val="lvl"/>
          <dgm:resizeHandles val="exact"/>
        </dgm:presLayoutVars>
      </dgm:prSet>
      <dgm:spPr/>
    </dgm:pt>
    <dgm:pt modelId="{3ABE5EAF-0EC5-9B4D-9D36-B5383C27487D}" type="pres">
      <dgm:prSet presAssocID="{54BD7FFB-0F31-43D2-8312-2E19723313C5}" presName="parentText" presStyleLbl="node1" presStyleIdx="0" presStyleCnt="3" custScaleY="121277">
        <dgm:presLayoutVars>
          <dgm:chMax val="0"/>
          <dgm:bulletEnabled val="1"/>
        </dgm:presLayoutVars>
      </dgm:prSet>
      <dgm:spPr/>
    </dgm:pt>
    <dgm:pt modelId="{439E77CE-2242-7340-B644-110759398C10}" type="pres">
      <dgm:prSet presAssocID="{DC03DFF0-C7EC-44C1-8792-D4C30AFA9555}" presName="spacer" presStyleCnt="0"/>
      <dgm:spPr/>
    </dgm:pt>
    <dgm:pt modelId="{A0E3AEAC-B4D0-A44A-9134-EB535FA24068}" type="pres">
      <dgm:prSet presAssocID="{42F6B4A9-C166-4E07-A883-5FA5F818122A}" presName="parentText" presStyleLbl="node1" presStyleIdx="1" presStyleCnt="3">
        <dgm:presLayoutVars>
          <dgm:chMax val="0"/>
          <dgm:bulletEnabled val="1"/>
        </dgm:presLayoutVars>
      </dgm:prSet>
      <dgm:spPr/>
    </dgm:pt>
    <dgm:pt modelId="{8FC98779-CB2F-6D46-85A1-26772AF378EA}" type="pres">
      <dgm:prSet presAssocID="{BD6EB7AF-FA89-4249-95B4-84B3C25410E5}" presName="spacer" presStyleCnt="0"/>
      <dgm:spPr/>
    </dgm:pt>
    <dgm:pt modelId="{86E72163-7A46-BD40-91ED-28E6CD82849B}" type="pres">
      <dgm:prSet presAssocID="{3DFA4C09-5813-47A1-AAF5-694FB9706FF0}" presName="parentText" presStyleLbl="node1" presStyleIdx="2" presStyleCnt="3">
        <dgm:presLayoutVars>
          <dgm:chMax val="0"/>
          <dgm:bulletEnabled val="1"/>
        </dgm:presLayoutVars>
      </dgm:prSet>
      <dgm:spPr/>
    </dgm:pt>
  </dgm:ptLst>
  <dgm:cxnLst>
    <dgm:cxn modelId="{B1EDD527-2215-5546-8AF4-51E9030C32A6}" type="presOf" srcId="{54BD7FFB-0F31-43D2-8312-2E19723313C5}" destId="{3ABE5EAF-0EC5-9B4D-9D36-B5383C27487D}" srcOrd="0" destOrd="0" presId="urn:microsoft.com/office/officeart/2005/8/layout/vList2"/>
    <dgm:cxn modelId="{E6163B28-5B51-3D4B-AC29-E528262CDAF8}" type="presOf" srcId="{11442E82-F31B-4A6C-BC68-D002BEACEB69}" destId="{0441BD52-FD95-A74E-B683-37E5A7A7A924}" srcOrd="0" destOrd="0" presId="urn:microsoft.com/office/officeart/2005/8/layout/vList2"/>
    <dgm:cxn modelId="{91BB2A47-09E9-4399-B965-46AF99BC91E7}" srcId="{11442E82-F31B-4A6C-BC68-D002BEACEB69}" destId="{54BD7FFB-0F31-43D2-8312-2E19723313C5}" srcOrd="0" destOrd="0" parTransId="{7A3E5F7A-F4BF-4642-A76E-1EA7770B80E2}" sibTransId="{DC03DFF0-C7EC-44C1-8792-D4C30AFA9555}"/>
    <dgm:cxn modelId="{A367EA91-5B9C-48B6-8C6A-E59D1D980011}" srcId="{11442E82-F31B-4A6C-BC68-D002BEACEB69}" destId="{3DFA4C09-5813-47A1-AAF5-694FB9706FF0}" srcOrd="2" destOrd="0" parTransId="{70624F0C-EF33-41E1-BEB4-B996070E2FE0}" sibTransId="{84B1D6EA-967D-4DFC-8152-347E2BFB1370}"/>
    <dgm:cxn modelId="{21B9B1C7-5542-A94C-B0A0-D0445FD74AC8}" type="presOf" srcId="{3DFA4C09-5813-47A1-AAF5-694FB9706FF0}" destId="{86E72163-7A46-BD40-91ED-28E6CD82849B}" srcOrd="0" destOrd="0" presId="urn:microsoft.com/office/officeart/2005/8/layout/vList2"/>
    <dgm:cxn modelId="{4198C5D3-A743-42E8-942A-E092CDE99239}" srcId="{11442E82-F31B-4A6C-BC68-D002BEACEB69}" destId="{42F6B4A9-C166-4E07-A883-5FA5F818122A}" srcOrd="1" destOrd="0" parTransId="{8D269CE2-C043-4E8F-AD14-1D30F1DEF98C}" sibTransId="{BD6EB7AF-FA89-4249-95B4-84B3C25410E5}"/>
    <dgm:cxn modelId="{26226EFB-ED28-4243-B51F-ABAA74EC140A}" type="presOf" srcId="{42F6B4A9-C166-4E07-A883-5FA5F818122A}" destId="{A0E3AEAC-B4D0-A44A-9134-EB535FA24068}" srcOrd="0" destOrd="0" presId="urn:microsoft.com/office/officeart/2005/8/layout/vList2"/>
    <dgm:cxn modelId="{09251B46-D243-4441-9066-5F6C074EF03C}" type="presParOf" srcId="{0441BD52-FD95-A74E-B683-37E5A7A7A924}" destId="{3ABE5EAF-0EC5-9B4D-9D36-B5383C27487D}" srcOrd="0" destOrd="0" presId="urn:microsoft.com/office/officeart/2005/8/layout/vList2"/>
    <dgm:cxn modelId="{2E3287C1-C604-8B42-85D0-AC0CEB7CCE56}" type="presParOf" srcId="{0441BD52-FD95-A74E-B683-37E5A7A7A924}" destId="{439E77CE-2242-7340-B644-110759398C10}" srcOrd="1" destOrd="0" presId="urn:microsoft.com/office/officeart/2005/8/layout/vList2"/>
    <dgm:cxn modelId="{078E7508-50B8-AA48-81AF-9A81C42B1370}" type="presParOf" srcId="{0441BD52-FD95-A74E-B683-37E5A7A7A924}" destId="{A0E3AEAC-B4D0-A44A-9134-EB535FA24068}" srcOrd="2" destOrd="0" presId="urn:microsoft.com/office/officeart/2005/8/layout/vList2"/>
    <dgm:cxn modelId="{2A92C5D9-8871-5546-84D4-3086E766A2BC}" type="presParOf" srcId="{0441BD52-FD95-A74E-B683-37E5A7A7A924}" destId="{8FC98779-CB2F-6D46-85A1-26772AF378EA}" srcOrd="3" destOrd="0" presId="urn:microsoft.com/office/officeart/2005/8/layout/vList2"/>
    <dgm:cxn modelId="{D779C45A-B6B3-EA4D-91F0-E9A97E568AF0}" type="presParOf" srcId="{0441BD52-FD95-A74E-B683-37E5A7A7A924}" destId="{86E72163-7A46-BD40-91ED-28E6CD82849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7FE7F6-2828-4BC5-885F-AFE8BB06F2FA}" type="doc">
      <dgm:prSet loTypeId="urn:microsoft.com/office/officeart/2008/layout/LinedList" loCatId="list" qsTypeId="urn:microsoft.com/office/officeart/2005/8/quickstyle/simple4" qsCatId="simple" csTypeId="urn:microsoft.com/office/officeart/2005/8/colors/colorful5" csCatId="colorful" phldr="1"/>
      <dgm:spPr/>
      <dgm:t>
        <a:bodyPr/>
        <a:lstStyle/>
        <a:p>
          <a:endParaRPr lang="en-US"/>
        </a:p>
      </dgm:t>
    </dgm:pt>
    <dgm:pt modelId="{FAFACECA-0F29-41A8-A05A-8E9EEF467745}">
      <dgm:prSet/>
      <dgm:spPr/>
      <dgm:t>
        <a:bodyPr/>
        <a:lstStyle/>
        <a:p>
          <a:endParaRPr lang="it-IT"/>
        </a:p>
        <a:p>
          <a:r>
            <a:rPr lang="it-IT"/>
            <a:t>La decisione delle Sezioni unite 2020 </a:t>
          </a:r>
          <a:r>
            <a:rPr lang="it-IT" b="1"/>
            <a:t>copre anche le vendite fallimentari che presentano</a:t>
          </a:r>
          <a:r>
            <a:rPr lang="it-IT"/>
            <a:t> rischi per la stabilità delle vendite fallimentari per due diversi ordini di ragioni. </a:t>
          </a:r>
          <a:endParaRPr lang="en-US"/>
        </a:p>
      </dgm:t>
    </dgm:pt>
    <dgm:pt modelId="{CF2CF42A-6586-41F7-8578-F168B5F88838}" type="parTrans" cxnId="{F1E2AB95-271C-486F-B91B-41E9CFCAFE66}">
      <dgm:prSet/>
      <dgm:spPr/>
      <dgm:t>
        <a:bodyPr/>
        <a:lstStyle/>
        <a:p>
          <a:endParaRPr lang="en-US"/>
        </a:p>
      </dgm:t>
    </dgm:pt>
    <dgm:pt modelId="{84F5247E-7D01-4C4B-B7CB-98BCF0FC5783}" type="sibTrans" cxnId="{F1E2AB95-271C-486F-B91B-41E9CFCAFE66}">
      <dgm:prSet/>
      <dgm:spPr/>
      <dgm:t>
        <a:bodyPr/>
        <a:lstStyle/>
        <a:p>
          <a:endParaRPr lang="en-US"/>
        </a:p>
      </dgm:t>
    </dgm:pt>
    <dgm:pt modelId="{C849E536-C90B-49E4-9CD9-DAB008B8A6F3}">
      <dgm:prSet/>
      <dgm:spPr/>
      <dgm:t>
        <a:bodyPr/>
        <a:lstStyle/>
        <a:p>
          <a:r>
            <a:rPr lang="it-IT" b="1" dirty="0"/>
            <a:t>La prima</a:t>
          </a:r>
          <a:r>
            <a:rPr lang="it-IT" dirty="0"/>
            <a:t>: i creditori privilegiati non perdono i diritti già risultati opponibili al fallimento, anche se la relativa iscrizione sia stata cancellata dai registri immobiliari all’esito della vendita fallimentare, perché comunque soddisfatti secondo le risultanze del decreto di esecutività dello stato passivo. </a:t>
          </a:r>
          <a:endParaRPr lang="en-US" dirty="0"/>
        </a:p>
      </dgm:t>
    </dgm:pt>
    <dgm:pt modelId="{FC17EF42-762C-4DDC-9121-06D101F20245}" type="parTrans" cxnId="{3531B1F5-7C5D-4A51-9090-182BE8911F3C}">
      <dgm:prSet/>
      <dgm:spPr/>
      <dgm:t>
        <a:bodyPr/>
        <a:lstStyle/>
        <a:p>
          <a:endParaRPr lang="en-US"/>
        </a:p>
      </dgm:t>
    </dgm:pt>
    <dgm:pt modelId="{6F8D870C-CE5A-4036-B9B5-972A9E3D9971}" type="sibTrans" cxnId="{3531B1F5-7C5D-4A51-9090-182BE8911F3C}">
      <dgm:prSet/>
      <dgm:spPr/>
      <dgm:t>
        <a:bodyPr/>
        <a:lstStyle/>
        <a:p>
          <a:endParaRPr lang="en-US"/>
        </a:p>
      </dgm:t>
    </dgm:pt>
    <dgm:pt modelId="{5FE8EAAF-7686-4E38-8901-85F2CF1A05AB}">
      <dgm:prSet/>
      <dgm:spPr/>
      <dgm:t>
        <a:bodyPr/>
        <a:lstStyle/>
        <a:p>
          <a:r>
            <a:rPr lang="it-IT" b="1" dirty="0"/>
            <a:t>La seconda</a:t>
          </a:r>
          <a:r>
            <a:rPr lang="it-IT" dirty="0"/>
            <a:t>: la vendita eseguita dal </a:t>
          </a:r>
          <a:r>
            <a:rPr lang="it-IT" dirty="0" err="1"/>
            <a:t>g.d</a:t>
          </a:r>
          <a:r>
            <a:rPr lang="it-IT" dirty="0"/>
            <a:t>. a norma del 2° comma dell’art. 107 L. </a:t>
          </a:r>
          <a:r>
            <a:rPr lang="it-IT" dirty="0" err="1"/>
            <a:t>fall</a:t>
          </a:r>
          <a:r>
            <a:rPr lang="it-IT" dirty="0"/>
            <a:t>. gode di una stabilità analoga a quella attuata direttamente dal </a:t>
          </a:r>
          <a:r>
            <a:rPr lang="it-IT" dirty="0" err="1"/>
            <a:t>g.e</a:t>
          </a:r>
          <a:r>
            <a:rPr lang="it-IT" dirty="0"/>
            <a:t>., i cui atti sono impugnabili a norma dell’art. 26 L. </a:t>
          </a:r>
          <a:r>
            <a:rPr lang="it-IT" dirty="0" err="1"/>
            <a:t>fall</a:t>
          </a:r>
          <a:r>
            <a:rPr lang="it-IT" dirty="0"/>
            <a:t>., come avviene in sede di esecuzione forzata con l’</a:t>
          </a:r>
          <a:r>
            <a:rPr lang="it-IT" dirty="0" err="1"/>
            <a:t>opp</a:t>
          </a:r>
          <a:r>
            <a:rPr lang="it-IT" dirty="0"/>
            <a:t>. 617.</a:t>
          </a:r>
        </a:p>
        <a:p>
          <a:r>
            <a:rPr lang="it-IT" dirty="0"/>
            <a:t> </a:t>
          </a:r>
          <a:r>
            <a:rPr lang="it-IT" b="1" dirty="0"/>
            <a:t>Stesso discorso per la vendita competitiva eseguita dal curatore </a:t>
          </a:r>
          <a:r>
            <a:rPr lang="it-IT" b="0" dirty="0"/>
            <a:t>ex </a:t>
          </a:r>
          <a:r>
            <a:rPr lang="it-IT" dirty="0"/>
            <a:t>art. 107, 1° comma, L. </a:t>
          </a:r>
          <a:r>
            <a:rPr lang="it-IT" dirty="0" err="1"/>
            <a:t>fall</a:t>
          </a:r>
          <a:r>
            <a:rPr lang="it-IT" dirty="0"/>
            <a:t>. In questo caso la stabilizzazione degli atti (del curatore) diretti all’individuazione dell’acquirente è assicurata dall’art. 36 L. </a:t>
          </a:r>
          <a:r>
            <a:rPr lang="it-IT" dirty="0" err="1"/>
            <a:t>fall</a:t>
          </a:r>
          <a:r>
            <a:rPr lang="it-IT" dirty="0"/>
            <a:t>., da proporre entro un termine perentorio; pertanto gli eventuali vizi della vendita non possono riflettersi sul provvedimento che trasferisce il bene.</a:t>
          </a:r>
          <a:endParaRPr lang="en-US" dirty="0"/>
        </a:p>
      </dgm:t>
    </dgm:pt>
    <dgm:pt modelId="{59B0E049-5EFD-4F95-A6F9-2661C6C53EE8}" type="parTrans" cxnId="{438C39B8-FB71-48FA-9A82-9598B6097561}">
      <dgm:prSet/>
      <dgm:spPr/>
      <dgm:t>
        <a:bodyPr/>
        <a:lstStyle/>
        <a:p>
          <a:endParaRPr lang="en-US"/>
        </a:p>
      </dgm:t>
    </dgm:pt>
    <dgm:pt modelId="{8B285ED9-EA9D-4CE4-A58E-5C31737E3F6F}" type="sibTrans" cxnId="{438C39B8-FB71-48FA-9A82-9598B6097561}">
      <dgm:prSet/>
      <dgm:spPr/>
      <dgm:t>
        <a:bodyPr/>
        <a:lstStyle/>
        <a:p>
          <a:endParaRPr lang="en-US"/>
        </a:p>
      </dgm:t>
    </dgm:pt>
    <dgm:pt modelId="{DB494F89-168B-AA41-99B8-3EEF1C604545}" type="pres">
      <dgm:prSet presAssocID="{CA7FE7F6-2828-4BC5-885F-AFE8BB06F2FA}" presName="vert0" presStyleCnt="0">
        <dgm:presLayoutVars>
          <dgm:dir/>
          <dgm:animOne val="branch"/>
          <dgm:animLvl val="lvl"/>
        </dgm:presLayoutVars>
      </dgm:prSet>
      <dgm:spPr/>
    </dgm:pt>
    <dgm:pt modelId="{0941493E-657A-9F4F-90D7-6BE242B9483A}" type="pres">
      <dgm:prSet presAssocID="{FAFACECA-0F29-41A8-A05A-8E9EEF467745}" presName="thickLine" presStyleLbl="alignNode1" presStyleIdx="0" presStyleCnt="3"/>
      <dgm:spPr/>
    </dgm:pt>
    <dgm:pt modelId="{31B214A8-FF55-2143-B4FE-7E689A5DDB90}" type="pres">
      <dgm:prSet presAssocID="{FAFACECA-0F29-41A8-A05A-8E9EEF467745}" presName="horz1" presStyleCnt="0"/>
      <dgm:spPr/>
    </dgm:pt>
    <dgm:pt modelId="{C653484B-D18C-5449-A8F3-F76E755BA86A}" type="pres">
      <dgm:prSet presAssocID="{FAFACECA-0F29-41A8-A05A-8E9EEF467745}" presName="tx1" presStyleLbl="revTx" presStyleIdx="0" presStyleCnt="3"/>
      <dgm:spPr/>
    </dgm:pt>
    <dgm:pt modelId="{49F625D2-4CC6-4149-A816-42CABAC4610D}" type="pres">
      <dgm:prSet presAssocID="{FAFACECA-0F29-41A8-A05A-8E9EEF467745}" presName="vert1" presStyleCnt="0"/>
      <dgm:spPr/>
    </dgm:pt>
    <dgm:pt modelId="{16CDBA69-AD42-B141-8851-383A83EB4595}" type="pres">
      <dgm:prSet presAssocID="{C849E536-C90B-49E4-9CD9-DAB008B8A6F3}" presName="thickLine" presStyleLbl="alignNode1" presStyleIdx="1" presStyleCnt="3"/>
      <dgm:spPr/>
    </dgm:pt>
    <dgm:pt modelId="{CDBA48C9-667F-244C-8EE2-60CC011D91C1}" type="pres">
      <dgm:prSet presAssocID="{C849E536-C90B-49E4-9CD9-DAB008B8A6F3}" presName="horz1" presStyleCnt="0"/>
      <dgm:spPr/>
    </dgm:pt>
    <dgm:pt modelId="{22A80D9B-D273-8748-982E-0AD9E44862AF}" type="pres">
      <dgm:prSet presAssocID="{C849E536-C90B-49E4-9CD9-DAB008B8A6F3}" presName="tx1" presStyleLbl="revTx" presStyleIdx="1" presStyleCnt="3"/>
      <dgm:spPr/>
    </dgm:pt>
    <dgm:pt modelId="{1C8F8FDF-CD2C-144C-B2E9-3876D010BAEF}" type="pres">
      <dgm:prSet presAssocID="{C849E536-C90B-49E4-9CD9-DAB008B8A6F3}" presName="vert1" presStyleCnt="0"/>
      <dgm:spPr/>
    </dgm:pt>
    <dgm:pt modelId="{11D460CF-63CB-E243-9422-D1D3BA50AE1E}" type="pres">
      <dgm:prSet presAssocID="{5FE8EAAF-7686-4E38-8901-85F2CF1A05AB}" presName="thickLine" presStyleLbl="alignNode1" presStyleIdx="2" presStyleCnt="3"/>
      <dgm:spPr/>
    </dgm:pt>
    <dgm:pt modelId="{627681C1-F974-1C4E-93E2-14537E4DE3EF}" type="pres">
      <dgm:prSet presAssocID="{5FE8EAAF-7686-4E38-8901-85F2CF1A05AB}" presName="horz1" presStyleCnt="0"/>
      <dgm:spPr/>
    </dgm:pt>
    <dgm:pt modelId="{FB2EF9B6-1A68-1D47-9752-3ED5F07FDB5F}" type="pres">
      <dgm:prSet presAssocID="{5FE8EAAF-7686-4E38-8901-85F2CF1A05AB}" presName="tx1" presStyleLbl="revTx" presStyleIdx="2" presStyleCnt="3" custScaleY="170274"/>
      <dgm:spPr/>
    </dgm:pt>
    <dgm:pt modelId="{7856EEA4-1AB1-6945-9221-E3B2929E483D}" type="pres">
      <dgm:prSet presAssocID="{5FE8EAAF-7686-4E38-8901-85F2CF1A05AB}" presName="vert1" presStyleCnt="0"/>
      <dgm:spPr/>
    </dgm:pt>
  </dgm:ptLst>
  <dgm:cxnLst>
    <dgm:cxn modelId="{4D7C9E26-A21C-154C-A17E-E5CE90A6A9E7}" type="presOf" srcId="{5FE8EAAF-7686-4E38-8901-85F2CF1A05AB}" destId="{FB2EF9B6-1A68-1D47-9752-3ED5F07FDB5F}" srcOrd="0" destOrd="0" presId="urn:microsoft.com/office/officeart/2008/layout/LinedList"/>
    <dgm:cxn modelId="{B5A3FB60-F851-8248-93BA-E081C53C6B27}" type="presOf" srcId="{C849E536-C90B-49E4-9CD9-DAB008B8A6F3}" destId="{22A80D9B-D273-8748-982E-0AD9E44862AF}" srcOrd="0" destOrd="0" presId="urn:microsoft.com/office/officeart/2008/layout/LinedList"/>
    <dgm:cxn modelId="{F1E2AB95-271C-486F-B91B-41E9CFCAFE66}" srcId="{CA7FE7F6-2828-4BC5-885F-AFE8BB06F2FA}" destId="{FAFACECA-0F29-41A8-A05A-8E9EEF467745}" srcOrd="0" destOrd="0" parTransId="{CF2CF42A-6586-41F7-8578-F168B5F88838}" sibTransId="{84F5247E-7D01-4C4B-B7CB-98BCF0FC5783}"/>
    <dgm:cxn modelId="{438C39B8-FB71-48FA-9A82-9598B6097561}" srcId="{CA7FE7F6-2828-4BC5-885F-AFE8BB06F2FA}" destId="{5FE8EAAF-7686-4E38-8901-85F2CF1A05AB}" srcOrd="2" destOrd="0" parTransId="{59B0E049-5EFD-4F95-A6F9-2661C6C53EE8}" sibTransId="{8B285ED9-EA9D-4CE4-A58E-5C31737E3F6F}"/>
    <dgm:cxn modelId="{02A399DA-AE30-574C-B976-0ED5E649C884}" type="presOf" srcId="{CA7FE7F6-2828-4BC5-885F-AFE8BB06F2FA}" destId="{DB494F89-168B-AA41-99B8-3EEF1C604545}" srcOrd="0" destOrd="0" presId="urn:microsoft.com/office/officeart/2008/layout/LinedList"/>
    <dgm:cxn modelId="{3531B1F5-7C5D-4A51-9090-182BE8911F3C}" srcId="{CA7FE7F6-2828-4BC5-885F-AFE8BB06F2FA}" destId="{C849E536-C90B-49E4-9CD9-DAB008B8A6F3}" srcOrd="1" destOrd="0" parTransId="{FC17EF42-762C-4DDC-9121-06D101F20245}" sibTransId="{6F8D870C-CE5A-4036-B9B5-972A9E3D9971}"/>
    <dgm:cxn modelId="{A22730FA-7760-9A4A-97F8-01E681BDEDF1}" type="presOf" srcId="{FAFACECA-0F29-41A8-A05A-8E9EEF467745}" destId="{C653484B-D18C-5449-A8F3-F76E755BA86A}" srcOrd="0" destOrd="0" presId="urn:microsoft.com/office/officeart/2008/layout/LinedList"/>
    <dgm:cxn modelId="{6F6A7EF8-19AC-3F47-B975-6BE6C906E882}" type="presParOf" srcId="{DB494F89-168B-AA41-99B8-3EEF1C604545}" destId="{0941493E-657A-9F4F-90D7-6BE242B9483A}" srcOrd="0" destOrd="0" presId="urn:microsoft.com/office/officeart/2008/layout/LinedList"/>
    <dgm:cxn modelId="{02B69226-8807-9949-B1D0-13CAE85BC329}" type="presParOf" srcId="{DB494F89-168B-AA41-99B8-3EEF1C604545}" destId="{31B214A8-FF55-2143-B4FE-7E689A5DDB90}" srcOrd="1" destOrd="0" presId="urn:microsoft.com/office/officeart/2008/layout/LinedList"/>
    <dgm:cxn modelId="{C27B8E6B-EC37-F94A-8659-4560460ABF11}" type="presParOf" srcId="{31B214A8-FF55-2143-B4FE-7E689A5DDB90}" destId="{C653484B-D18C-5449-A8F3-F76E755BA86A}" srcOrd="0" destOrd="0" presId="urn:microsoft.com/office/officeart/2008/layout/LinedList"/>
    <dgm:cxn modelId="{100241FD-969D-2144-9A22-BE8416FF8D47}" type="presParOf" srcId="{31B214A8-FF55-2143-B4FE-7E689A5DDB90}" destId="{49F625D2-4CC6-4149-A816-42CABAC4610D}" srcOrd="1" destOrd="0" presId="urn:microsoft.com/office/officeart/2008/layout/LinedList"/>
    <dgm:cxn modelId="{CF6BF2F0-6FF7-BD4D-BE6B-60C94FBA7B62}" type="presParOf" srcId="{DB494F89-168B-AA41-99B8-3EEF1C604545}" destId="{16CDBA69-AD42-B141-8851-383A83EB4595}" srcOrd="2" destOrd="0" presId="urn:microsoft.com/office/officeart/2008/layout/LinedList"/>
    <dgm:cxn modelId="{D82C269B-5F1A-E445-A545-AEAF9899CF97}" type="presParOf" srcId="{DB494F89-168B-AA41-99B8-3EEF1C604545}" destId="{CDBA48C9-667F-244C-8EE2-60CC011D91C1}" srcOrd="3" destOrd="0" presId="urn:microsoft.com/office/officeart/2008/layout/LinedList"/>
    <dgm:cxn modelId="{A9D38B52-D193-5D42-9CAE-6A3C45CB1FEC}" type="presParOf" srcId="{CDBA48C9-667F-244C-8EE2-60CC011D91C1}" destId="{22A80D9B-D273-8748-982E-0AD9E44862AF}" srcOrd="0" destOrd="0" presId="urn:microsoft.com/office/officeart/2008/layout/LinedList"/>
    <dgm:cxn modelId="{1803116C-FDE2-AD41-A08E-1D7F9BB05A1B}" type="presParOf" srcId="{CDBA48C9-667F-244C-8EE2-60CC011D91C1}" destId="{1C8F8FDF-CD2C-144C-B2E9-3876D010BAEF}" srcOrd="1" destOrd="0" presId="urn:microsoft.com/office/officeart/2008/layout/LinedList"/>
    <dgm:cxn modelId="{6C5D22BD-D398-5C4F-BC81-DC07A6322C9A}" type="presParOf" srcId="{DB494F89-168B-AA41-99B8-3EEF1C604545}" destId="{11D460CF-63CB-E243-9422-D1D3BA50AE1E}" srcOrd="4" destOrd="0" presId="urn:microsoft.com/office/officeart/2008/layout/LinedList"/>
    <dgm:cxn modelId="{F18786C3-CEDF-DC44-9121-875691667085}" type="presParOf" srcId="{DB494F89-168B-AA41-99B8-3EEF1C604545}" destId="{627681C1-F974-1C4E-93E2-14537E4DE3EF}" srcOrd="5" destOrd="0" presId="urn:microsoft.com/office/officeart/2008/layout/LinedList"/>
    <dgm:cxn modelId="{DC176BB9-9F9E-F24A-BFB1-7B4E2B4D1FCD}" type="presParOf" srcId="{627681C1-F974-1C4E-93E2-14537E4DE3EF}" destId="{FB2EF9B6-1A68-1D47-9752-3ED5F07FDB5F}" srcOrd="0" destOrd="0" presId="urn:microsoft.com/office/officeart/2008/layout/LinedList"/>
    <dgm:cxn modelId="{5B03D0C8-0C7B-EB49-94C3-1BDB6ED80BB7}" type="presParOf" srcId="{627681C1-F974-1C4E-93E2-14537E4DE3EF}" destId="{7856EEA4-1AB1-6945-9221-E3B2929E483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14195-95CC-0F43-AC38-81AE3AE3F72B}">
      <dsp:nvSpPr>
        <dsp:cNvPr id="0" name=""/>
        <dsp:cNvSpPr/>
      </dsp:nvSpPr>
      <dsp:spPr>
        <a:xfrm>
          <a:off x="0" y="192774"/>
          <a:ext cx="11804821" cy="25459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kern="1200"/>
            <a:t>Per Cass. 1669/2016; Cass. 7708/2014 </a:t>
          </a:r>
          <a:r>
            <a:rPr lang="it-IT" sz="1600" b="1" kern="1200"/>
            <a:t>le azioni volte a risolvere o contestare la vendita giudiziaria vanno ricondotte all’opposizione </a:t>
          </a:r>
          <a:r>
            <a:rPr lang="it-IT" sz="1600" b="1" i="1" kern="1200"/>
            <a:t>ex </a:t>
          </a:r>
          <a:r>
            <a:rPr lang="it-IT" sz="1600" b="1" kern="1200"/>
            <a:t>art. 617 c.p.c</a:t>
          </a:r>
          <a:r>
            <a:rPr lang="it-IT" sz="1600" kern="1200"/>
            <a:t>. “</a:t>
          </a:r>
          <a:r>
            <a:rPr lang="it-IT" sz="1600" i="1" kern="1200"/>
            <a:t>che va esperita entro il termine perentorio di venti giorni dalla legale conoscenza dell'atto viziato, ovvero dal momento in cui la conoscenza del vizio si è conseguita o sarebbe stata conseguibile secondo una diligenza ordinaria</a:t>
          </a:r>
          <a:r>
            <a:rPr lang="it-IT" sz="1600" kern="1200"/>
            <a:t>”.</a:t>
          </a:r>
        </a:p>
        <a:p>
          <a:pPr marL="0" lvl="0" indent="0" algn="l" defTabSz="711200">
            <a:lnSpc>
              <a:spcPct val="90000"/>
            </a:lnSpc>
            <a:spcBef>
              <a:spcPct val="0"/>
            </a:spcBef>
            <a:spcAft>
              <a:spcPct val="35000"/>
            </a:spcAft>
            <a:buNone/>
          </a:pPr>
          <a:r>
            <a:rPr lang="it-IT" sz="1600" kern="1200"/>
            <a:t>Cass. 22.06.2021, n. 17811➢ in una azione di rivendica tra due aggiudicatari di due diversi lotti, la Cass. </a:t>
          </a:r>
          <a:r>
            <a:rPr lang="it-IT" sz="1600" b="0" i="0" u="none" kern="1200"/>
            <a:t>ha riformato la decisione di appello che aveva disposto la rettifica dei relativi decreti di trasferimento, siccome aventi ad oggetto beni di consistenza diversa da quella reale</a:t>
          </a:r>
          <a:r>
            <a:rPr lang="it-IT" sz="1600" kern="1200"/>
            <a:t> ed ha ribadito che: </a:t>
          </a:r>
          <a:r>
            <a:rPr lang="it-IT" sz="1600" b="0" i="0" u="none" kern="1200">
              <a:solidFill>
                <a:srgbClr val="C00000"/>
              </a:solidFill>
            </a:rPr>
            <a:t>il decreto di trasferimento di cui all'art. 586 c.p.c., ancorché abbia avuto ad oggetto un bene in tutto o in parte diverso da quello pignorato, non è inesistente, ma solo affetto da invalidità, da fare valere con il rimedio dell'opposizione agli atti esecutivi nei termini di cui all'art. 617 c.p.c. e ciò anche nell'ipotesi in cui risulti controversa l'identificazione del bene oggetto del decreto con riferimento alla sua estensione (Conf. 2018/17041)</a:t>
          </a:r>
          <a:r>
            <a:rPr lang="it-IT" sz="1600" b="0" i="0" u="none" kern="1200"/>
            <a:t>. </a:t>
          </a:r>
          <a:endParaRPr lang="en-US" sz="1600" kern="1200" dirty="0"/>
        </a:p>
      </dsp:txBody>
      <dsp:txXfrm>
        <a:off x="124282" y="317056"/>
        <a:ext cx="11556257" cy="2297356"/>
      </dsp:txXfrm>
    </dsp:sp>
    <dsp:sp modelId="{67FC9433-D3CA-684B-AE6D-97B1019B58BF}">
      <dsp:nvSpPr>
        <dsp:cNvPr id="0" name=""/>
        <dsp:cNvSpPr/>
      </dsp:nvSpPr>
      <dsp:spPr>
        <a:xfrm>
          <a:off x="0" y="2784774"/>
          <a:ext cx="11804821" cy="25459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dirty="0"/>
            <a:t>Sussiste </a:t>
          </a:r>
          <a:r>
            <a:rPr lang="it-IT" sz="2000" i="1" kern="1200" dirty="0" err="1"/>
            <a:t>aliud</a:t>
          </a:r>
          <a:r>
            <a:rPr lang="it-IT" sz="2000" i="1" kern="1200" dirty="0"/>
            <a:t> pro alio</a:t>
          </a:r>
          <a:r>
            <a:rPr lang="it-IT" sz="2000" kern="1200" dirty="0"/>
            <a:t> «quando il bene aggiudicato appartenga ad </a:t>
          </a:r>
          <a:r>
            <a:rPr lang="it-IT" sz="2000" b="1" kern="1200" dirty="0"/>
            <a:t>un genere del tutto diverso da quello indicato nell’ordinanza di vendita, ovvero manchi delle qualità necessarie per assolvere la sua naturale funzione economico-sociale, ovvero risulti compromessa la destinazione del bene </a:t>
          </a:r>
          <a:r>
            <a:rPr lang="it-IT" sz="2000" kern="1200" dirty="0"/>
            <a:t>all’uso che, preso in considerazione dalla succitata ordinanza, abbia costituito elemento determinante per l’offerta di acquisto» (</a:t>
          </a:r>
          <a:r>
            <a:rPr lang="it-IT" sz="2000" kern="1200" dirty="0" err="1"/>
            <a:t>Cass</a:t>
          </a:r>
          <a:r>
            <a:rPr lang="it-IT" sz="2000" kern="1200" dirty="0"/>
            <a:t>. 12/07/2016, n. 14165; </a:t>
          </a:r>
          <a:r>
            <a:rPr lang="it-IT" sz="2000" kern="1200" dirty="0" err="1"/>
            <a:t>Cass</a:t>
          </a:r>
          <a:r>
            <a:rPr lang="it-IT" sz="2000" kern="1200" dirty="0"/>
            <a:t>. 25/10/2016, n. 21480).</a:t>
          </a:r>
          <a:endParaRPr lang="en-US" sz="2000" kern="1200" dirty="0"/>
        </a:p>
      </dsp:txBody>
      <dsp:txXfrm>
        <a:off x="124282" y="2909056"/>
        <a:ext cx="11556257" cy="22973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E49C2-784E-CA4C-8B97-B3FA453398DB}">
      <dsp:nvSpPr>
        <dsp:cNvPr id="0" name=""/>
        <dsp:cNvSpPr/>
      </dsp:nvSpPr>
      <dsp:spPr>
        <a:xfrm>
          <a:off x="0" y="929"/>
          <a:ext cx="11714205"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A8532FA-E9BD-FE46-9B15-72A9B4169A7B}">
      <dsp:nvSpPr>
        <dsp:cNvPr id="0" name=""/>
        <dsp:cNvSpPr/>
      </dsp:nvSpPr>
      <dsp:spPr>
        <a:xfrm>
          <a:off x="0" y="929"/>
          <a:ext cx="11714205" cy="13296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it-IT" sz="2400" kern="1200" dirty="0"/>
            <a:t>Il decreto di trasferimento non </a:t>
          </a:r>
          <a:r>
            <a:rPr lang="it-IT" sz="2400" kern="1200" dirty="0" err="1"/>
            <a:t>puo</a:t>
          </a:r>
          <a:r>
            <a:rPr lang="it-IT" sz="2400" kern="1200" dirty="0"/>
            <a:t>̀ essere opposto dall’aggiudicatario per i vizi dell’immobile noti o </a:t>
          </a:r>
          <a:r>
            <a:rPr lang="it-IT" sz="2400" kern="1200" dirty="0" err="1"/>
            <a:t>cmq</a:t>
          </a:r>
          <a:r>
            <a:rPr lang="it-IT" sz="2400" kern="1200" dirty="0"/>
            <a:t> contenuti nella relazione del perito e/o nel bando di vendita (</a:t>
          </a:r>
          <a:r>
            <a:rPr lang="it-IT" sz="2400" b="1" kern="1200" dirty="0" err="1"/>
            <a:t>Cass</a:t>
          </a:r>
          <a:r>
            <a:rPr lang="it-IT" sz="2400" b="1" kern="1200" dirty="0"/>
            <a:t>. 25 ottobre 2016, n. 21480</a:t>
          </a:r>
          <a:r>
            <a:rPr lang="it-IT" sz="2400" kern="1200" dirty="0"/>
            <a:t>). </a:t>
          </a:r>
          <a:endParaRPr lang="en-US" sz="2400" kern="1200" dirty="0"/>
        </a:p>
      </dsp:txBody>
      <dsp:txXfrm>
        <a:off x="0" y="929"/>
        <a:ext cx="11714205" cy="1329626"/>
      </dsp:txXfrm>
    </dsp:sp>
    <dsp:sp modelId="{E395C13E-A58A-5643-96EF-F019EB19FCEE}">
      <dsp:nvSpPr>
        <dsp:cNvPr id="0" name=""/>
        <dsp:cNvSpPr/>
      </dsp:nvSpPr>
      <dsp:spPr>
        <a:xfrm>
          <a:off x="0" y="1330556"/>
          <a:ext cx="11714205" cy="0"/>
        </a:xfrm>
        <a:prstGeom prst="line">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w="6350" cap="flat" cmpd="sng" algn="ctr">
          <a:solidFill>
            <a:schemeClr val="accent5">
              <a:hueOff val="-3379271"/>
              <a:satOff val="-8710"/>
              <a:lumOff val="-5883"/>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A412793-C6E9-A143-A12E-085811139F4C}">
      <dsp:nvSpPr>
        <dsp:cNvPr id="0" name=""/>
        <dsp:cNvSpPr/>
      </dsp:nvSpPr>
      <dsp:spPr>
        <a:xfrm>
          <a:off x="0" y="1330556"/>
          <a:ext cx="11702765" cy="1880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it-IT" sz="2400" kern="1200" dirty="0"/>
            <a:t>Laddove l’avviso e/o l’ordinanza di vendita  pubblicizzati </a:t>
          </a:r>
          <a:r>
            <a:rPr lang="it-IT" sz="2400" u="sng" kern="1200" dirty="0"/>
            <a:t>non riportino tutte le indicazioni rilevanti al fine della determinazione del valore del bene</a:t>
          </a:r>
          <a:r>
            <a:rPr lang="it-IT" sz="2400" kern="1200" dirty="0"/>
            <a:t>, </a:t>
          </a:r>
          <a:r>
            <a:rPr lang="it-IT" sz="2400" b="1" kern="1200" dirty="0"/>
            <a:t>la circostanza che siano «ricavabili dall’esame della relazione di stima e dal fascicolo processuale che è onere degli interessati all’acquisto consultare» esclude che l’aggiudicatario possa agire per </a:t>
          </a:r>
          <a:r>
            <a:rPr lang="it-IT" sz="2400" b="1" i="1" kern="1200" dirty="0"/>
            <a:t>l’</a:t>
          </a:r>
          <a:r>
            <a:rPr lang="it-IT" sz="2400" b="1" i="1" kern="1200" dirty="0" err="1"/>
            <a:t>aliud</a:t>
          </a:r>
          <a:r>
            <a:rPr lang="it-IT" sz="2400" b="1" i="1" kern="1200" dirty="0"/>
            <a:t> pro alio </a:t>
          </a:r>
          <a:r>
            <a:rPr lang="it-IT" sz="2400" b="1" kern="1200" dirty="0"/>
            <a:t>ove la demolizione dell’abuso edilizio risulti dalla perizia</a:t>
          </a:r>
          <a:r>
            <a:rPr lang="it-IT" sz="2400" kern="1200" dirty="0"/>
            <a:t> (e non da </a:t>
          </a:r>
          <a:r>
            <a:rPr lang="it-IT" sz="2400" kern="1200" dirty="0" err="1"/>
            <a:t>ord</a:t>
          </a:r>
          <a:r>
            <a:rPr lang="it-IT" sz="2400" kern="1200" dirty="0"/>
            <a:t>. 569 o avviso pubblicizzati).</a:t>
          </a:r>
          <a:endParaRPr lang="en-US" sz="2400" kern="1200" dirty="0"/>
        </a:p>
      </dsp:txBody>
      <dsp:txXfrm>
        <a:off x="0" y="1330556"/>
        <a:ext cx="11702765" cy="1880757"/>
      </dsp:txXfrm>
    </dsp:sp>
    <dsp:sp modelId="{6018E3D0-DEA7-5041-930C-0E79E3D3DEBD}">
      <dsp:nvSpPr>
        <dsp:cNvPr id="0" name=""/>
        <dsp:cNvSpPr/>
      </dsp:nvSpPr>
      <dsp:spPr>
        <a:xfrm>
          <a:off x="0" y="3211313"/>
          <a:ext cx="11714205" cy="0"/>
        </a:xfrm>
        <a:prstGeom prst="line">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1375D26F-BF51-F94E-B1B5-26158164AE66}">
      <dsp:nvSpPr>
        <dsp:cNvPr id="0" name=""/>
        <dsp:cNvSpPr/>
      </dsp:nvSpPr>
      <dsp:spPr>
        <a:xfrm>
          <a:off x="0" y="3211313"/>
          <a:ext cx="11702765" cy="23112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it-IT" sz="2400" kern="1200" dirty="0"/>
            <a:t>Forte collegamento con il comma 2 dell’art. 490 </a:t>
          </a:r>
          <a:r>
            <a:rPr lang="it-IT" sz="2400" kern="1200" dirty="0" err="1"/>
            <a:t>c.p.c.</a:t>
          </a:r>
          <a:r>
            <a:rPr lang="it-IT" sz="2400" kern="1200" dirty="0"/>
            <a:t> (la relazione di stima va anche pubblicata </a:t>
          </a:r>
          <a:r>
            <a:rPr lang="it-IT" sz="2400" i="1" kern="1200" dirty="0"/>
            <a:t>on line</a:t>
          </a:r>
          <a:r>
            <a:rPr lang="it-IT" sz="2400" kern="1200" dirty="0"/>
            <a:t>, per divulgare in maniera circostanziata tutte le caratteristiche del bene). Scopo della norma è certamente la migliore informazione degli interessati, </a:t>
          </a:r>
          <a:r>
            <a:rPr lang="it-IT" sz="2400" kern="1200" dirty="0" err="1"/>
            <a:t>nonche</a:t>
          </a:r>
          <a:r>
            <a:rPr lang="it-IT" sz="2400" kern="1200" dirty="0"/>
            <a:t>́ l’aumento della c.d. </a:t>
          </a:r>
          <a:r>
            <a:rPr lang="it-IT" sz="2400" b="1" kern="1200" dirty="0"/>
            <a:t>stabilità della vendita forzata</a:t>
          </a:r>
          <a:r>
            <a:rPr lang="it-IT" sz="2400" kern="1200" dirty="0"/>
            <a:t>, precludendo eventuali contestazioni dell’acquirente, fondate sulla incompletezza dei dati riportati nell’avviso di vendita </a:t>
          </a:r>
          <a:endParaRPr lang="en-US" sz="2400" kern="1200" dirty="0"/>
        </a:p>
      </dsp:txBody>
      <dsp:txXfrm>
        <a:off x="0" y="3211313"/>
        <a:ext cx="11702765" cy="23112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6E868-AADB-DD4E-B38F-C40B9CF222B5}">
      <dsp:nvSpPr>
        <dsp:cNvPr id="0" name=""/>
        <dsp:cNvSpPr/>
      </dsp:nvSpPr>
      <dsp:spPr>
        <a:xfrm>
          <a:off x="0" y="2868"/>
          <a:ext cx="722138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50EB0D-0292-A74E-945F-6E6BC4064893}">
      <dsp:nvSpPr>
        <dsp:cNvPr id="0" name=""/>
        <dsp:cNvSpPr/>
      </dsp:nvSpPr>
      <dsp:spPr>
        <a:xfrm>
          <a:off x="0" y="2868"/>
          <a:ext cx="7221388" cy="2116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dirty="0"/>
            <a:t>il </a:t>
          </a:r>
          <a:r>
            <a:rPr lang="it-IT" sz="2300" b="1" kern="1200" dirty="0"/>
            <a:t>decorso del termine per l’opposizione agli atti non è sempre individuabile in maniera certa</a:t>
          </a:r>
          <a:r>
            <a:rPr lang="it-IT" sz="2300" kern="1200" dirty="0"/>
            <a:t>: ed infatti, in mancanza di una norma che disponga la comunicazione del decreto di trasferimento esso decorre dal momento in cui l’opponente ne ha avuto conoscenza, comunque conseguita. Il lasso di tempo è ampio e incerto</a:t>
          </a:r>
          <a:endParaRPr lang="en-US" sz="2300" kern="1200" dirty="0"/>
        </a:p>
      </dsp:txBody>
      <dsp:txXfrm>
        <a:off x="0" y="2868"/>
        <a:ext cx="7221388" cy="2116094"/>
      </dsp:txXfrm>
    </dsp:sp>
    <dsp:sp modelId="{B5092D94-7C8D-2744-9AEB-0EC62397D8B3}">
      <dsp:nvSpPr>
        <dsp:cNvPr id="0" name=""/>
        <dsp:cNvSpPr/>
      </dsp:nvSpPr>
      <dsp:spPr>
        <a:xfrm>
          <a:off x="0" y="2118963"/>
          <a:ext cx="7221388"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E85192-2709-DD44-9BF1-623E159062B7}">
      <dsp:nvSpPr>
        <dsp:cNvPr id="0" name=""/>
        <dsp:cNvSpPr/>
      </dsp:nvSpPr>
      <dsp:spPr>
        <a:xfrm>
          <a:off x="0" y="2118963"/>
          <a:ext cx="7221388" cy="2109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it-IT" sz="2300" kern="1200" dirty="0"/>
            <a:t>la richiesta del conservatore di subordinare l’effetto purgativo ad un’attestazione di stabilità del decreto </a:t>
          </a:r>
          <a:r>
            <a:rPr lang="it-IT" sz="2300" b="1" kern="1200" dirty="0"/>
            <a:t>non è prevista dalla legge</a:t>
          </a:r>
          <a:r>
            <a:rPr lang="it-IT" sz="2300" kern="1200" dirty="0"/>
            <a:t>, né può istituirsi in forza dell’“</a:t>
          </a:r>
          <a:r>
            <a:rPr lang="it-IT" sz="2300" i="1" kern="1200" dirty="0"/>
            <a:t>estro interpretativo di una autorità amministrativa preposta a settori diversi dal processo</a:t>
          </a:r>
          <a:r>
            <a:rPr lang="it-IT" sz="2300" kern="1200" dirty="0"/>
            <a:t>” (</a:t>
          </a:r>
          <a:r>
            <a:rPr lang="it-IT" sz="2300" i="1" kern="1200" dirty="0"/>
            <a:t>sub</a:t>
          </a:r>
          <a:r>
            <a:rPr lang="it-IT" sz="2300" kern="1200" dirty="0"/>
            <a:t> par. 51). </a:t>
          </a:r>
          <a:endParaRPr lang="en-US" sz="2300" kern="1200" dirty="0"/>
        </a:p>
      </dsp:txBody>
      <dsp:txXfrm>
        <a:off x="0" y="2118963"/>
        <a:ext cx="7221388" cy="2109894"/>
      </dsp:txXfrm>
    </dsp:sp>
    <dsp:sp modelId="{97367B43-0598-DA42-8ED9-69D187BF2FB3}">
      <dsp:nvSpPr>
        <dsp:cNvPr id="0" name=""/>
        <dsp:cNvSpPr/>
      </dsp:nvSpPr>
      <dsp:spPr>
        <a:xfrm>
          <a:off x="0" y="4228857"/>
          <a:ext cx="7221388"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ABF921-FCF7-894D-895D-AE90B340DC75}">
      <dsp:nvSpPr>
        <dsp:cNvPr id="0" name=""/>
        <dsp:cNvSpPr/>
      </dsp:nvSpPr>
      <dsp:spPr>
        <a:xfrm>
          <a:off x="0" y="4228857"/>
          <a:ext cx="7221388" cy="20949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it-IT" sz="2400" kern="1200" dirty="0"/>
            <a:t>se il decreto trasferisce il bene e chiude la fase espropriativa, la liberazione dai vincoli deve consentire la conseguente e celere immissione del cespite nel traffico giuridico </a:t>
          </a:r>
          <a:endParaRPr lang="en-US" sz="2400" kern="1200" dirty="0"/>
        </a:p>
      </dsp:txBody>
      <dsp:txXfrm>
        <a:off x="0" y="4228857"/>
        <a:ext cx="7221388" cy="20949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24803-3507-554D-B17F-84746ADF4E00}">
      <dsp:nvSpPr>
        <dsp:cNvPr id="0" name=""/>
        <dsp:cNvSpPr/>
      </dsp:nvSpPr>
      <dsp:spPr>
        <a:xfrm>
          <a:off x="0" y="54139"/>
          <a:ext cx="10515600" cy="208757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a:t>in caso di assunzione del debito da parte dell’aggiudicatario, </a:t>
          </a:r>
          <a:r>
            <a:rPr lang="it-IT" sz="2400" i="1" kern="1200"/>
            <a:t>ex </a:t>
          </a:r>
          <a:r>
            <a:rPr lang="it-IT" sz="2400" kern="1200"/>
            <a:t>art. 508 c.p.c. l’ipotecario conserva la propria garanzia, di grado anteriore rispetto a quella di altri eventuali creditori dell’aggiudicatario, con conseguente parziale rinuncia all’effetto purgativo della vendita</a:t>
          </a:r>
          <a:endParaRPr lang="en-US" sz="2400" kern="1200"/>
        </a:p>
      </dsp:txBody>
      <dsp:txXfrm>
        <a:off x="101907" y="156046"/>
        <a:ext cx="10311786" cy="1883758"/>
      </dsp:txXfrm>
    </dsp:sp>
    <dsp:sp modelId="{5353E8ED-7F95-3441-B9C9-44DE11E0CC87}">
      <dsp:nvSpPr>
        <dsp:cNvPr id="0" name=""/>
        <dsp:cNvSpPr/>
      </dsp:nvSpPr>
      <dsp:spPr>
        <a:xfrm>
          <a:off x="0" y="2210832"/>
          <a:ext cx="10515600" cy="208757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a:t>In forza del quinto comma dell’art. 41, t.u.b., l’aggiudicatario può, anche senza autorizzazione del giudice, subentrare nel contratto di finanziamento stipulato dal debitore purché, entro quindici giorni dal decreto di cui all’art. 574 c.p.c. (o dalla data dell’aggiudicazione), corrisponda direttamente al creditore fondiario l’importo garantito da ipoteca </a:t>
          </a:r>
          <a:r>
            <a:rPr lang="it-IT" sz="2400" i="1" kern="1200"/>
            <a:t>ex </a:t>
          </a:r>
          <a:r>
            <a:rPr lang="it-IT" sz="2400" kern="1200"/>
            <a:t>art. 2855 c.c.</a:t>
          </a:r>
          <a:endParaRPr lang="en-US" sz="2400" kern="1200"/>
        </a:p>
      </dsp:txBody>
      <dsp:txXfrm>
        <a:off x="101907" y="2312739"/>
        <a:ext cx="10311786" cy="18837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E5EAF-0EC5-9B4D-9D36-B5383C27487D}">
      <dsp:nvSpPr>
        <dsp:cNvPr id="0" name=""/>
        <dsp:cNvSpPr/>
      </dsp:nvSpPr>
      <dsp:spPr>
        <a:xfrm>
          <a:off x="0" y="282154"/>
          <a:ext cx="11817626" cy="173394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t-IT" sz="2600" kern="1200" dirty="0"/>
            <a:t>A tale assetto si affianca il duplice sistema di controlli di cui agli artt. 617 e 591-</a:t>
          </a:r>
          <a:r>
            <a:rPr lang="it-IT" sz="2600" i="1" kern="1200" dirty="0"/>
            <a:t>ter </a:t>
          </a:r>
          <a:r>
            <a:rPr lang="it-IT" sz="2600" kern="1200" dirty="0" err="1"/>
            <a:t>c.p.c.</a:t>
          </a:r>
          <a:r>
            <a:rPr lang="it-IT" sz="2600" kern="1200" dirty="0"/>
            <a:t> (quest’ultimo operante nelle vendite delegate). Solo il giudice può sospendere </a:t>
          </a:r>
          <a:r>
            <a:rPr lang="it-IT" sz="2600" i="1" kern="1200" dirty="0"/>
            <a:t>ex </a:t>
          </a:r>
          <a:r>
            <a:rPr lang="it-IT" sz="2600" kern="1200" dirty="0"/>
            <a:t>art. 618 </a:t>
          </a:r>
          <a:r>
            <a:rPr lang="it-IT" sz="2600" kern="1200" dirty="0" err="1"/>
            <a:t>c.p.c.</a:t>
          </a:r>
          <a:r>
            <a:rPr lang="it-IT" sz="2600" kern="1200" dirty="0"/>
            <a:t> ovvero modificare o revocare i provvedimenti, </a:t>
          </a:r>
          <a:r>
            <a:rPr lang="it-IT" sz="2600" i="1" kern="1200" dirty="0"/>
            <a:t>ex </a:t>
          </a:r>
          <a:r>
            <a:rPr lang="it-IT" sz="2600" kern="1200" dirty="0"/>
            <a:t>art. 487 </a:t>
          </a:r>
          <a:r>
            <a:rPr lang="it-IT" sz="2600" kern="1200" dirty="0" err="1"/>
            <a:t>c.p.c.</a:t>
          </a:r>
          <a:endParaRPr lang="en-US" sz="2600" kern="1200" dirty="0"/>
        </a:p>
      </dsp:txBody>
      <dsp:txXfrm>
        <a:off x="84644" y="366798"/>
        <a:ext cx="11648338" cy="1564657"/>
      </dsp:txXfrm>
    </dsp:sp>
    <dsp:sp modelId="{A0E3AEAC-B4D0-A44A-9134-EB535FA24068}">
      <dsp:nvSpPr>
        <dsp:cNvPr id="0" name=""/>
        <dsp:cNvSpPr/>
      </dsp:nvSpPr>
      <dsp:spPr>
        <a:xfrm>
          <a:off x="0" y="2090979"/>
          <a:ext cx="11817626"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t-IT" sz="2600" kern="1200" dirty="0"/>
            <a:t>Il conservatore deve ottemperare l’ordine di cancellazione, anche in pendenza dell’opposizione </a:t>
          </a:r>
          <a:r>
            <a:rPr lang="it-IT" sz="2600" i="1" kern="1200" dirty="0"/>
            <a:t>ex </a:t>
          </a:r>
          <a:r>
            <a:rPr lang="it-IT" sz="2600" kern="1200" dirty="0"/>
            <a:t>art. 617 </a:t>
          </a:r>
          <a:r>
            <a:rPr lang="it-IT" sz="2600" kern="1200" dirty="0" err="1"/>
            <a:t>c.p.c.</a:t>
          </a:r>
          <a:r>
            <a:rPr lang="it-IT" sz="2600" kern="1200" dirty="0"/>
            <a:t>, qualora i motivi di opposizione siano stati ritenuti dal giudice infondati (e, quindi, l’istanza di sospensione rigettata). </a:t>
          </a:r>
          <a:endParaRPr lang="en-US" sz="2600" kern="1200" dirty="0"/>
        </a:p>
      </dsp:txBody>
      <dsp:txXfrm>
        <a:off x="69794" y="2160773"/>
        <a:ext cx="11678038" cy="1290152"/>
      </dsp:txXfrm>
    </dsp:sp>
    <dsp:sp modelId="{86E72163-7A46-BD40-91ED-28E6CD82849B}">
      <dsp:nvSpPr>
        <dsp:cNvPr id="0" name=""/>
        <dsp:cNvSpPr/>
      </dsp:nvSpPr>
      <dsp:spPr>
        <a:xfrm>
          <a:off x="0" y="3595599"/>
          <a:ext cx="11817626"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it-IT" sz="2600" kern="1200" dirty="0"/>
            <a:t>È al giudice che il legislatore, in via esclusiva, affida la tutela dei creditori e del debitore; pertanto, il conservatore non può interferire con la valutazione già operata sui motivi di opposizione e, in generale, sulla stabilità della vendita.</a:t>
          </a:r>
          <a:endParaRPr lang="en-US" sz="2600" kern="1200" dirty="0"/>
        </a:p>
      </dsp:txBody>
      <dsp:txXfrm>
        <a:off x="69794" y="3665393"/>
        <a:ext cx="11678038" cy="12901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41493E-657A-9F4F-90D7-6BE242B9483A}">
      <dsp:nvSpPr>
        <dsp:cNvPr id="0" name=""/>
        <dsp:cNvSpPr/>
      </dsp:nvSpPr>
      <dsp:spPr>
        <a:xfrm>
          <a:off x="0" y="594"/>
          <a:ext cx="784519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653484B-D18C-5449-A8F3-F76E755BA86A}">
      <dsp:nvSpPr>
        <dsp:cNvPr id="0" name=""/>
        <dsp:cNvSpPr/>
      </dsp:nvSpPr>
      <dsp:spPr>
        <a:xfrm>
          <a:off x="0" y="594"/>
          <a:ext cx="7845193" cy="1709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endParaRPr lang="it-IT" sz="1900" kern="1200"/>
        </a:p>
        <a:p>
          <a:pPr marL="0" lvl="0" indent="0" algn="l" defTabSz="844550">
            <a:lnSpc>
              <a:spcPct val="90000"/>
            </a:lnSpc>
            <a:spcBef>
              <a:spcPct val="0"/>
            </a:spcBef>
            <a:spcAft>
              <a:spcPct val="35000"/>
            </a:spcAft>
            <a:buNone/>
          </a:pPr>
          <a:r>
            <a:rPr lang="it-IT" sz="1900" kern="1200"/>
            <a:t>La decisione delle Sezioni unite 2020 </a:t>
          </a:r>
          <a:r>
            <a:rPr lang="it-IT" sz="1900" b="1" kern="1200"/>
            <a:t>copre anche le vendite fallimentari che presentano</a:t>
          </a:r>
          <a:r>
            <a:rPr lang="it-IT" sz="1900" kern="1200"/>
            <a:t> rischi per la stabilità delle vendite fallimentari per due diversi ordini di ragioni. </a:t>
          </a:r>
          <a:endParaRPr lang="en-US" sz="1900" kern="1200"/>
        </a:p>
      </dsp:txBody>
      <dsp:txXfrm>
        <a:off x="0" y="594"/>
        <a:ext cx="7845193" cy="1709171"/>
      </dsp:txXfrm>
    </dsp:sp>
    <dsp:sp modelId="{16CDBA69-AD42-B141-8851-383A83EB4595}">
      <dsp:nvSpPr>
        <dsp:cNvPr id="0" name=""/>
        <dsp:cNvSpPr/>
      </dsp:nvSpPr>
      <dsp:spPr>
        <a:xfrm>
          <a:off x="0" y="1709766"/>
          <a:ext cx="7845193" cy="0"/>
        </a:xfrm>
        <a:prstGeom prst="line">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w="6350" cap="flat" cmpd="sng" algn="ctr">
          <a:solidFill>
            <a:schemeClr val="accent5">
              <a:hueOff val="-3379271"/>
              <a:satOff val="-8710"/>
              <a:lumOff val="-588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2A80D9B-D273-8748-982E-0AD9E44862AF}">
      <dsp:nvSpPr>
        <dsp:cNvPr id="0" name=""/>
        <dsp:cNvSpPr/>
      </dsp:nvSpPr>
      <dsp:spPr>
        <a:xfrm>
          <a:off x="0" y="1709766"/>
          <a:ext cx="7845193" cy="1709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it-IT" sz="1900" b="1" kern="1200" dirty="0"/>
            <a:t>La prima</a:t>
          </a:r>
          <a:r>
            <a:rPr lang="it-IT" sz="1900" kern="1200" dirty="0"/>
            <a:t>: i creditori privilegiati non perdono i diritti già risultati opponibili al fallimento, anche se la relativa iscrizione sia stata cancellata dai registri immobiliari all’esito della vendita fallimentare, perché comunque soddisfatti secondo le risultanze del decreto di esecutività dello stato passivo. </a:t>
          </a:r>
          <a:endParaRPr lang="en-US" sz="1900" kern="1200" dirty="0"/>
        </a:p>
      </dsp:txBody>
      <dsp:txXfrm>
        <a:off x="0" y="1709766"/>
        <a:ext cx="7845193" cy="1709171"/>
      </dsp:txXfrm>
    </dsp:sp>
    <dsp:sp modelId="{11D460CF-63CB-E243-9422-D1D3BA50AE1E}">
      <dsp:nvSpPr>
        <dsp:cNvPr id="0" name=""/>
        <dsp:cNvSpPr/>
      </dsp:nvSpPr>
      <dsp:spPr>
        <a:xfrm>
          <a:off x="0" y="3418938"/>
          <a:ext cx="7845193" cy="0"/>
        </a:xfrm>
        <a:prstGeom prst="line">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B2EF9B6-1A68-1D47-9752-3ED5F07FDB5F}">
      <dsp:nvSpPr>
        <dsp:cNvPr id="0" name=""/>
        <dsp:cNvSpPr/>
      </dsp:nvSpPr>
      <dsp:spPr>
        <a:xfrm>
          <a:off x="0" y="3418938"/>
          <a:ext cx="7837531" cy="291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it-IT" sz="1900" b="1" kern="1200" dirty="0"/>
            <a:t>La seconda</a:t>
          </a:r>
          <a:r>
            <a:rPr lang="it-IT" sz="1900" kern="1200" dirty="0"/>
            <a:t>: la vendita eseguita dal </a:t>
          </a:r>
          <a:r>
            <a:rPr lang="it-IT" sz="1900" kern="1200" dirty="0" err="1"/>
            <a:t>g.d</a:t>
          </a:r>
          <a:r>
            <a:rPr lang="it-IT" sz="1900" kern="1200" dirty="0"/>
            <a:t>. a norma del 2° comma dell’art. 107 L. </a:t>
          </a:r>
          <a:r>
            <a:rPr lang="it-IT" sz="1900" kern="1200" dirty="0" err="1"/>
            <a:t>fall</a:t>
          </a:r>
          <a:r>
            <a:rPr lang="it-IT" sz="1900" kern="1200" dirty="0"/>
            <a:t>. gode di una stabilità analoga a quella attuata direttamente dal </a:t>
          </a:r>
          <a:r>
            <a:rPr lang="it-IT" sz="1900" kern="1200" dirty="0" err="1"/>
            <a:t>g.e</a:t>
          </a:r>
          <a:r>
            <a:rPr lang="it-IT" sz="1900" kern="1200" dirty="0"/>
            <a:t>., i cui atti sono impugnabili a norma dell’art. 26 L. </a:t>
          </a:r>
          <a:r>
            <a:rPr lang="it-IT" sz="1900" kern="1200" dirty="0" err="1"/>
            <a:t>fall</a:t>
          </a:r>
          <a:r>
            <a:rPr lang="it-IT" sz="1900" kern="1200" dirty="0"/>
            <a:t>., come avviene in sede di esecuzione forzata con l’</a:t>
          </a:r>
          <a:r>
            <a:rPr lang="it-IT" sz="1900" kern="1200" dirty="0" err="1"/>
            <a:t>opp</a:t>
          </a:r>
          <a:r>
            <a:rPr lang="it-IT" sz="1900" kern="1200" dirty="0"/>
            <a:t>. 617.</a:t>
          </a:r>
        </a:p>
        <a:p>
          <a:pPr marL="0" lvl="0" indent="0" algn="l" defTabSz="844550">
            <a:lnSpc>
              <a:spcPct val="90000"/>
            </a:lnSpc>
            <a:spcBef>
              <a:spcPct val="0"/>
            </a:spcBef>
            <a:spcAft>
              <a:spcPct val="35000"/>
            </a:spcAft>
            <a:buNone/>
          </a:pPr>
          <a:r>
            <a:rPr lang="it-IT" sz="1900" kern="1200" dirty="0"/>
            <a:t> </a:t>
          </a:r>
          <a:r>
            <a:rPr lang="it-IT" sz="1900" b="1" kern="1200" dirty="0"/>
            <a:t>Stesso discorso per la vendita competitiva eseguita dal curatore </a:t>
          </a:r>
          <a:r>
            <a:rPr lang="it-IT" sz="1900" b="0" kern="1200" dirty="0"/>
            <a:t>ex </a:t>
          </a:r>
          <a:r>
            <a:rPr lang="it-IT" sz="1900" kern="1200" dirty="0"/>
            <a:t>art. 107, 1° comma, L. </a:t>
          </a:r>
          <a:r>
            <a:rPr lang="it-IT" sz="1900" kern="1200" dirty="0" err="1"/>
            <a:t>fall</a:t>
          </a:r>
          <a:r>
            <a:rPr lang="it-IT" sz="1900" kern="1200" dirty="0"/>
            <a:t>. In questo caso la stabilizzazione degli atti (del curatore) diretti all’individuazione dell’acquirente è assicurata dall’art. 36 L. </a:t>
          </a:r>
          <a:r>
            <a:rPr lang="it-IT" sz="1900" kern="1200" dirty="0" err="1"/>
            <a:t>fall</a:t>
          </a:r>
          <a:r>
            <a:rPr lang="it-IT" sz="1900" kern="1200" dirty="0"/>
            <a:t>., da proporre entro un termine perentorio; pertanto gli eventuali vizi della vendita non possono riflettersi sul provvedimento che trasferisce il bene.</a:t>
          </a:r>
          <a:endParaRPr lang="en-US" sz="1900" kern="1200" dirty="0"/>
        </a:p>
      </dsp:txBody>
      <dsp:txXfrm>
        <a:off x="0" y="3418938"/>
        <a:ext cx="7837531" cy="29102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52209-B8EC-734E-9399-DE61DF75E7CB}" type="datetimeFigureOut">
              <a:rPr lang="it-IT" smtClean="0"/>
              <a:t>23/10/21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B46E0-E1E3-E340-BDCE-D148A4DF7F14}" type="slidenum">
              <a:rPr lang="it-IT" smtClean="0"/>
              <a:t>‹N›</a:t>
            </a:fld>
            <a:endParaRPr lang="it-IT"/>
          </a:p>
        </p:txBody>
      </p:sp>
    </p:spTree>
    <p:extLst>
      <p:ext uri="{BB962C8B-B14F-4D97-AF65-F5344CB8AC3E}">
        <p14:creationId xmlns:p14="http://schemas.microsoft.com/office/powerpoint/2010/main" val="1026404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fld id="{19B06601-0F5D-48FA-B7C0-70A30692EE86}" type="slidenum">
              <a:rPr lang="it-IT" smtClean="0"/>
              <a:pPr/>
              <a:t>1</a:t>
            </a:fld>
            <a:endParaRPr lang="it-IT"/>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96483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58C28B-6540-764E-B709-01C49A723A3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B2D0810-CE4F-EB47-B5D3-CB9BBBA739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116CFD7-315B-2749-9D0E-E732B78151FF}"/>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5" name="Segnaposto piè di pagina 4">
            <a:extLst>
              <a:ext uri="{FF2B5EF4-FFF2-40B4-BE49-F238E27FC236}">
                <a16:creationId xmlns:a16="http://schemas.microsoft.com/office/drawing/2014/main" id="{05368023-47ED-8144-B73B-4243485746F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64AAA80-5BCF-2142-B375-04D38471B081}"/>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4036052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F758D5-D469-1043-BC2C-DD58489016F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ABD4696-5A6D-D041-8285-704F79A2301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9D2D3BA-0F45-984D-8AB9-91CDEABEB893}"/>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5" name="Segnaposto piè di pagina 4">
            <a:extLst>
              <a:ext uri="{FF2B5EF4-FFF2-40B4-BE49-F238E27FC236}">
                <a16:creationId xmlns:a16="http://schemas.microsoft.com/office/drawing/2014/main" id="{7BF05F04-F9ED-BF42-A91D-377041400D7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800E26-B08D-AC4D-8A5E-6872FBF30BA5}"/>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133765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4C857DA-1953-9B45-8920-3AF4A55C746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E03C1B2-1E9B-1749-AA3D-DD52B74AFAC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610A49-FA3B-7A4D-9C1C-9C29E61E99C4}"/>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5" name="Segnaposto piè di pagina 4">
            <a:extLst>
              <a:ext uri="{FF2B5EF4-FFF2-40B4-BE49-F238E27FC236}">
                <a16:creationId xmlns:a16="http://schemas.microsoft.com/office/drawing/2014/main" id="{3746EEA7-130F-5D4F-B206-D177115C338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A1F7765-AFBD-5942-91C4-F5C0C099F12C}"/>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3839494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2479A-F9C9-474D-97DB-5AE63CD8B96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506FF9E-1A7E-B745-8902-8942DCF2C2D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F4066BA-B92C-764B-8B7C-89287EE8ADA0}"/>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5" name="Segnaposto piè di pagina 4">
            <a:extLst>
              <a:ext uri="{FF2B5EF4-FFF2-40B4-BE49-F238E27FC236}">
                <a16:creationId xmlns:a16="http://schemas.microsoft.com/office/drawing/2014/main" id="{A7349BDC-C62E-7846-A1F3-80D573E27E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1548524-4E3C-6F49-9A97-C7D5178B6CF2}"/>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28216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073DE4-1700-7441-993F-EB11DB9B707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4C66CF0-DD95-F641-BD96-716272A9EF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D952502-EC01-8E4C-B20C-2AC6C753470C}"/>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5" name="Segnaposto piè di pagina 4">
            <a:extLst>
              <a:ext uri="{FF2B5EF4-FFF2-40B4-BE49-F238E27FC236}">
                <a16:creationId xmlns:a16="http://schemas.microsoft.com/office/drawing/2014/main" id="{23FAD409-A061-0C4F-A89C-D00B704191B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6AEBA0A-E6EC-634A-A851-170BE94C2E78}"/>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406709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4EBB38-7DAB-DC4B-8DC6-EE3C982B97F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2F37F0A-0ECE-074B-B5C2-898D498E8B2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004EE58-E63A-B24A-92AE-6F936A5413C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03C2FE3-134E-0046-B4EF-17542C8334B3}"/>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6" name="Segnaposto piè di pagina 5">
            <a:extLst>
              <a:ext uri="{FF2B5EF4-FFF2-40B4-BE49-F238E27FC236}">
                <a16:creationId xmlns:a16="http://schemas.microsoft.com/office/drawing/2014/main" id="{EC4F127B-0321-3649-9F1A-01DF4C7CCA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4A6B3F0-4466-7B48-8192-FF79AE8353C1}"/>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2134372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7F6A0A-EE24-DA43-BFE7-EF4E3F59DCE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4ADBAB7-B047-4D45-BF42-025A34C960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A2A222F-D852-544D-89F1-50382C5E1A8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7272E6A-4D70-8940-80A3-7EF00ED509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0150943-EEAE-F64F-B11F-AD7E94EAA7E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63CE978-739A-844F-B0C9-3D73DF61A816}"/>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8" name="Segnaposto piè di pagina 7">
            <a:extLst>
              <a:ext uri="{FF2B5EF4-FFF2-40B4-BE49-F238E27FC236}">
                <a16:creationId xmlns:a16="http://schemas.microsoft.com/office/drawing/2014/main" id="{97A26F74-BFAE-6749-B82D-F6FBA1050B1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3101F15-F113-B54D-B8F8-81F87FD7299E}"/>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263887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1DE74B-1D82-6548-A572-5EE2DEFD0FA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FCB1382-B049-7C40-B1BC-47A73E80F584}"/>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4" name="Segnaposto piè di pagina 3">
            <a:extLst>
              <a:ext uri="{FF2B5EF4-FFF2-40B4-BE49-F238E27FC236}">
                <a16:creationId xmlns:a16="http://schemas.microsoft.com/office/drawing/2014/main" id="{2607333F-3B0E-9D40-BB4B-CA72B03139A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D62EEFE-79F5-BD46-A67B-179876307C42}"/>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59876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FB5E08D-1A3B-7548-A01A-03A56CE6DC7C}"/>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3" name="Segnaposto piè di pagina 2">
            <a:extLst>
              <a:ext uri="{FF2B5EF4-FFF2-40B4-BE49-F238E27FC236}">
                <a16:creationId xmlns:a16="http://schemas.microsoft.com/office/drawing/2014/main" id="{E00FE72C-F35E-F44C-9831-F0AFC5EE0C2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DFE6FAC-1B6C-0A48-986C-A534BFEE1EC0}"/>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3805707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903332-FBE2-794E-8A0B-C7E72173999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D3A945A-D12B-3E4B-AF9C-A4C4E8FDED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B8F31C7-C1AF-AF43-B7B9-FD98F7226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F633F3D-C79D-3844-B0AE-07F7DC135693}"/>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6" name="Segnaposto piè di pagina 5">
            <a:extLst>
              <a:ext uri="{FF2B5EF4-FFF2-40B4-BE49-F238E27FC236}">
                <a16:creationId xmlns:a16="http://schemas.microsoft.com/office/drawing/2014/main" id="{859A8EBC-E99B-AE47-B400-EB500BC70C7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3171670-1408-5B40-B3EB-C579F5CCB356}"/>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1499706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661D1F-33BF-714F-AB19-1E13AAF741B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0EEC8CA-38FE-7145-97B1-7802CFD475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84B3706-F373-834C-87E3-C972F6529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8950B1-D69C-9F48-8AFB-0D80E71D2E29}"/>
              </a:ext>
            </a:extLst>
          </p:cNvPr>
          <p:cNvSpPr>
            <a:spLocks noGrp="1"/>
          </p:cNvSpPr>
          <p:nvPr>
            <p:ph type="dt" sz="half" idx="10"/>
          </p:nvPr>
        </p:nvSpPr>
        <p:spPr/>
        <p:txBody>
          <a:bodyPr/>
          <a:lstStyle/>
          <a:p>
            <a:fld id="{0E1D2291-5038-7449-84D0-2CC19B03351E}" type="datetimeFigureOut">
              <a:rPr lang="it-IT" smtClean="0"/>
              <a:t>23/10/21</a:t>
            </a:fld>
            <a:endParaRPr lang="it-IT"/>
          </a:p>
        </p:txBody>
      </p:sp>
      <p:sp>
        <p:nvSpPr>
          <p:cNvPr id="6" name="Segnaposto piè di pagina 5">
            <a:extLst>
              <a:ext uri="{FF2B5EF4-FFF2-40B4-BE49-F238E27FC236}">
                <a16:creationId xmlns:a16="http://schemas.microsoft.com/office/drawing/2014/main" id="{7FB1EE25-FD57-E942-BA55-DB0E01DBC21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0E96B58-34BA-3B43-965D-652CCC49EE03}"/>
              </a:ext>
            </a:extLst>
          </p:cNvPr>
          <p:cNvSpPr>
            <a:spLocks noGrp="1"/>
          </p:cNvSpPr>
          <p:nvPr>
            <p:ph type="sldNum" sz="quarter" idx="12"/>
          </p:nvPr>
        </p:nvSpPr>
        <p:spPr/>
        <p:txBody>
          <a:bodyPr/>
          <a:lstStyle/>
          <a:p>
            <a:fld id="{AE163605-90D2-9445-846A-5C2694773F25}" type="slidenum">
              <a:rPr lang="it-IT" smtClean="0"/>
              <a:t>‹N›</a:t>
            </a:fld>
            <a:endParaRPr lang="it-IT"/>
          </a:p>
        </p:txBody>
      </p:sp>
    </p:spTree>
    <p:extLst>
      <p:ext uri="{BB962C8B-B14F-4D97-AF65-F5344CB8AC3E}">
        <p14:creationId xmlns:p14="http://schemas.microsoft.com/office/powerpoint/2010/main" val="176665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9E09164-2BD3-0D41-B1DF-34AD619B17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B2C0656-4E1D-4F49-9BA3-C7C71E31CD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D66F621-8283-444B-B258-D0744A117E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D2291-5038-7449-84D0-2CC19B03351E}" type="datetimeFigureOut">
              <a:rPr lang="it-IT" smtClean="0"/>
              <a:t>23/10/21</a:t>
            </a:fld>
            <a:endParaRPr lang="it-IT"/>
          </a:p>
        </p:txBody>
      </p:sp>
      <p:sp>
        <p:nvSpPr>
          <p:cNvPr id="5" name="Segnaposto piè di pagina 4">
            <a:extLst>
              <a:ext uri="{FF2B5EF4-FFF2-40B4-BE49-F238E27FC236}">
                <a16:creationId xmlns:a16="http://schemas.microsoft.com/office/drawing/2014/main" id="{AAC28943-F172-7640-8BB0-D85D7B0CB8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A1A6197-5C84-D143-AFAE-65EE6FC054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63605-90D2-9445-846A-5C2694773F25}" type="slidenum">
              <a:rPr lang="it-IT" smtClean="0"/>
              <a:t>‹N›</a:t>
            </a:fld>
            <a:endParaRPr lang="it-IT"/>
          </a:p>
        </p:txBody>
      </p:sp>
    </p:spTree>
    <p:extLst>
      <p:ext uri="{BB962C8B-B14F-4D97-AF65-F5344CB8AC3E}">
        <p14:creationId xmlns:p14="http://schemas.microsoft.com/office/powerpoint/2010/main" val="352060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1"/>
          <p:cNvSpPr>
            <a:spLocks noChangeArrowheads="1"/>
          </p:cNvSpPr>
          <p:nvPr/>
        </p:nvSpPr>
        <p:spPr bwMode="auto">
          <a:xfrm>
            <a:off x="1522412" y="9582"/>
            <a:ext cx="9144000" cy="3429000"/>
          </a:xfrm>
          <a:prstGeom prst="rect">
            <a:avLst/>
          </a:prstGeom>
          <a:solidFill>
            <a:srgbClr val="006778"/>
          </a:solidFill>
          <a:ln w="9525">
            <a:noFill/>
            <a:miter lim="800000"/>
            <a:headEnd/>
            <a:tailEnd/>
          </a:ln>
        </p:spPr>
        <p:txBody>
          <a:bodyPr wrap="none" anchor="ctr"/>
          <a:lstStyle/>
          <a:p>
            <a:endParaRPr lang="it-IT"/>
          </a:p>
        </p:txBody>
      </p:sp>
      <p:sp>
        <p:nvSpPr>
          <p:cNvPr id="4099" name="Rectangle 3"/>
          <p:cNvSpPr>
            <a:spLocks noGrp="1" noChangeArrowheads="1"/>
          </p:cNvSpPr>
          <p:nvPr>
            <p:ph type="ctrTitle"/>
          </p:nvPr>
        </p:nvSpPr>
        <p:spPr>
          <a:xfrm>
            <a:off x="2149311" y="409577"/>
            <a:ext cx="8097625" cy="1390944"/>
          </a:xfrm>
        </p:spPr>
        <p:txBody>
          <a:bodyPr anchor="t">
            <a:normAutofit/>
          </a:bodyPr>
          <a:lstStyle/>
          <a:p>
            <a:r>
              <a:rPr lang="it-IT" sz="2400" dirty="0">
                <a:solidFill>
                  <a:schemeClr val="bg1"/>
                </a:solidFill>
              </a:rPr>
              <a:t>S. Servolo : 25 settembre 2021</a:t>
            </a:r>
            <a:br>
              <a:rPr lang="it-IT" sz="2400" dirty="0">
                <a:solidFill>
                  <a:schemeClr val="bg1"/>
                </a:solidFill>
              </a:rPr>
            </a:br>
            <a:r>
              <a:rPr lang="it-IT" sz="2400" b="1" dirty="0"/>
              <a:t>Il trasferimento dell’immobile e la stabilità dell’aggiudicazione </a:t>
            </a:r>
            <a:br>
              <a:rPr lang="it-IT" sz="2400" b="1" dirty="0"/>
            </a:br>
            <a:r>
              <a:rPr lang="it-IT" sz="2400" b="1" dirty="0"/>
              <a:t>L. Farina</a:t>
            </a:r>
            <a:endParaRPr lang="it-IT" sz="2400" dirty="0">
              <a:solidFill>
                <a:schemeClr val="bg1"/>
              </a:solidFill>
            </a:endParaRPr>
          </a:p>
        </p:txBody>
      </p:sp>
      <p:grpSp>
        <p:nvGrpSpPr>
          <p:cNvPr id="4100" name="Group 17"/>
          <p:cNvGrpSpPr>
            <a:grpSpLocks/>
          </p:cNvGrpSpPr>
          <p:nvPr/>
        </p:nvGrpSpPr>
        <p:grpSpPr bwMode="auto">
          <a:xfrm>
            <a:off x="1524000" y="2759076"/>
            <a:ext cx="9145588" cy="4098925"/>
            <a:chOff x="0" y="1738"/>
            <a:chExt cx="5761" cy="2582"/>
          </a:xfrm>
        </p:grpSpPr>
        <p:pic>
          <p:nvPicPr>
            <p:cNvPr id="4101" name="Picture 15" descr="Fondino"/>
            <p:cNvPicPr>
              <a:picLocks noChangeAspect="1" noChangeArrowheads="1"/>
            </p:cNvPicPr>
            <p:nvPr/>
          </p:nvPicPr>
          <p:blipFill>
            <a:blip r:embed="rId3"/>
            <a:srcRect/>
            <a:stretch>
              <a:fillRect/>
            </a:stretch>
          </p:blipFill>
          <p:spPr bwMode="auto">
            <a:xfrm>
              <a:off x="0" y="2158"/>
              <a:ext cx="5760" cy="2162"/>
            </a:xfrm>
            <a:prstGeom prst="rect">
              <a:avLst/>
            </a:prstGeom>
            <a:noFill/>
            <a:ln w="9525">
              <a:noFill/>
              <a:miter lim="800000"/>
              <a:headEnd/>
              <a:tailEnd/>
            </a:ln>
          </p:spPr>
        </p:pic>
        <p:pic>
          <p:nvPicPr>
            <p:cNvPr id="4102" name="Picture 13" descr="logo +marchio"/>
            <p:cNvPicPr>
              <a:picLocks noChangeAspect="1" noChangeArrowheads="1"/>
            </p:cNvPicPr>
            <p:nvPr/>
          </p:nvPicPr>
          <p:blipFill>
            <a:blip r:embed="rId4"/>
            <a:srcRect/>
            <a:stretch>
              <a:fillRect/>
            </a:stretch>
          </p:blipFill>
          <p:spPr bwMode="auto">
            <a:xfrm>
              <a:off x="0" y="2160"/>
              <a:ext cx="5761" cy="722"/>
            </a:xfrm>
            <a:prstGeom prst="rect">
              <a:avLst/>
            </a:prstGeom>
            <a:noFill/>
            <a:ln w="9525">
              <a:noFill/>
              <a:miter lim="800000"/>
              <a:headEnd/>
              <a:tailEnd/>
            </a:ln>
          </p:spPr>
        </p:pic>
        <p:pic>
          <p:nvPicPr>
            <p:cNvPr id="4103" name="Picture 16" descr="fascia"/>
            <p:cNvPicPr>
              <a:picLocks noChangeAspect="1" noChangeArrowheads="1"/>
            </p:cNvPicPr>
            <p:nvPr/>
          </p:nvPicPr>
          <p:blipFill>
            <a:blip r:embed="rId5"/>
            <a:srcRect/>
            <a:stretch>
              <a:fillRect/>
            </a:stretch>
          </p:blipFill>
          <p:spPr bwMode="auto">
            <a:xfrm>
              <a:off x="1316" y="1738"/>
              <a:ext cx="4444" cy="422"/>
            </a:xfrm>
            <a:prstGeom prst="rect">
              <a:avLst/>
            </a:prstGeom>
            <a:noFill/>
            <a:ln w="9525">
              <a:noFill/>
              <a:miter lim="800000"/>
              <a:headEnd/>
              <a:tailEnd/>
            </a:ln>
          </p:spPr>
        </p:pic>
      </p:grpSp>
    </p:spTree>
    <p:extLst>
      <p:ext uri="{BB962C8B-B14F-4D97-AF65-F5344CB8AC3E}">
        <p14:creationId xmlns:p14="http://schemas.microsoft.com/office/powerpoint/2010/main" val="1460661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BC0C6F-2DA7-704D-A100-70FFE4FA498F}"/>
              </a:ext>
            </a:extLst>
          </p:cNvPr>
          <p:cNvSpPr>
            <a:spLocks noGrp="1"/>
          </p:cNvSpPr>
          <p:nvPr>
            <p:ph type="title"/>
          </p:nvPr>
        </p:nvSpPr>
        <p:spPr>
          <a:xfrm>
            <a:off x="0" y="88136"/>
            <a:ext cx="12008386" cy="716096"/>
          </a:xfrm>
        </p:spPr>
        <p:txBody>
          <a:bodyPr/>
          <a:lstStyle/>
          <a:p>
            <a:r>
              <a:rPr lang="it-IT" dirty="0"/>
              <a:t>Criticità (segue)</a:t>
            </a:r>
          </a:p>
        </p:txBody>
      </p:sp>
      <p:sp>
        <p:nvSpPr>
          <p:cNvPr id="3" name="Segnaposto contenuto 2">
            <a:extLst>
              <a:ext uri="{FF2B5EF4-FFF2-40B4-BE49-F238E27FC236}">
                <a16:creationId xmlns:a16="http://schemas.microsoft.com/office/drawing/2014/main" id="{F4ED48F0-04E6-A145-87E7-D0E6F619A89C}"/>
              </a:ext>
            </a:extLst>
          </p:cNvPr>
          <p:cNvSpPr>
            <a:spLocks noGrp="1"/>
          </p:cNvSpPr>
          <p:nvPr>
            <p:ph idx="1"/>
          </p:nvPr>
        </p:nvSpPr>
        <p:spPr>
          <a:xfrm>
            <a:off x="396607" y="804232"/>
            <a:ext cx="10957193" cy="5860973"/>
          </a:xfrm>
        </p:spPr>
        <p:txBody>
          <a:bodyPr/>
          <a:lstStyle/>
          <a:p>
            <a:r>
              <a:rPr lang="it-IT" dirty="0"/>
              <a:t>Incoerenza origina dal fatto che ➡️ </a:t>
            </a:r>
            <a:r>
              <a:rPr lang="it-IT" b="1" u="sng" dirty="0"/>
              <a:t>l’aggiudicazione ha gli stessi effetti (sostanziali e processuali) sia se avviene davanti al </a:t>
            </a:r>
            <a:r>
              <a:rPr lang="it-IT" b="1" u="sng" dirty="0" err="1"/>
              <a:t>g.e</a:t>
            </a:r>
            <a:r>
              <a:rPr lang="it-IT" b="1" u="sng" dirty="0"/>
              <a:t>., sia al </a:t>
            </a:r>
            <a:r>
              <a:rPr lang="it-IT" b="1" u="sng" dirty="0" err="1"/>
              <a:t>pd</a:t>
            </a:r>
            <a:endParaRPr lang="it-IT" b="1" u="sng" dirty="0"/>
          </a:p>
          <a:p>
            <a:r>
              <a:rPr lang="it-IT" dirty="0"/>
              <a:t>La soluzione proposta dalla Cassazione rende «antieconomica» la delega ed integra una ragione che consente al creditore di domandare al </a:t>
            </a:r>
            <a:r>
              <a:rPr lang="it-IT" dirty="0" err="1"/>
              <a:t>g.e</a:t>
            </a:r>
            <a:r>
              <a:rPr lang="it-IT" dirty="0"/>
              <a:t>. di provvedere direttamente alla liquidazione, senza disporre la delega?  (v. co.2°, 591 bis, </a:t>
            </a:r>
            <a:r>
              <a:rPr lang="it-IT" dirty="0" err="1"/>
              <a:t>c.p.c.</a:t>
            </a:r>
            <a:r>
              <a:rPr lang="it-IT" dirty="0"/>
              <a:t>) </a:t>
            </a:r>
          </a:p>
          <a:p>
            <a:r>
              <a:rPr lang="it-IT" dirty="0"/>
              <a:t>Lo Stato risponde dei ritardi – v. la c.d. legge Pinto (legge 24 marzo 2001, n. 89) - nella definizione della procedura anche quando delegata (</a:t>
            </a:r>
            <a:r>
              <a:rPr lang="it-IT" dirty="0" err="1"/>
              <a:t>Cass</a:t>
            </a:r>
            <a:r>
              <a:rPr lang="it-IT" dirty="0"/>
              <a:t>., n. 13921/14).</a:t>
            </a:r>
          </a:p>
          <a:p>
            <a:r>
              <a:rPr lang="it-IT" dirty="0"/>
              <a:t>Se io offerente escluso faccio istanza 486 al </a:t>
            </a:r>
            <a:r>
              <a:rPr lang="it-IT" dirty="0" err="1"/>
              <a:t>g.e</a:t>
            </a:r>
            <a:r>
              <a:rPr lang="it-IT" dirty="0"/>
              <a:t>. senza qualificarla ed il </a:t>
            </a:r>
            <a:r>
              <a:rPr lang="it-IT" dirty="0" err="1"/>
              <a:t>g.e</a:t>
            </a:r>
            <a:r>
              <a:rPr lang="it-IT" dirty="0"/>
              <a:t>. provvede senza qualificare, il provvedimento è opponibile 617 oppure no? Se il </a:t>
            </a:r>
            <a:r>
              <a:rPr lang="it-IT" dirty="0" err="1"/>
              <a:t>g.e</a:t>
            </a:r>
            <a:r>
              <a:rPr lang="it-IT" dirty="0"/>
              <a:t>. a sua volta non qualifica? </a:t>
            </a:r>
          </a:p>
          <a:p>
            <a:endParaRPr lang="it-IT" dirty="0"/>
          </a:p>
          <a:p>
            <a:endParaRPr lang="it-IT" dirty="0"/>
          </a:p>
          <a:p>
            <a:endParaRPr lang="it-IT" dirty="0"/>
          </a:p>
        </p:txBody>
      </p:sp>
    </p:spTree>
    <p:extLst>
      <p:ext uri="{BB962C8B-B14F-4D97-AF65-F5344CB8AC3E}">
        <p14:creationId xmlns:p14="http://schemas.microsoft.com/office/powerpoint/2010/main" val="2689740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76BB0F-B3EB-0046-86AC-04C7E7F5E276}"/>
              </a:ext>
            </a:extLst>
          </p:cNvPr>
          <p:cNvSpPr>
            <a:spLocks noGrp="1"/>
          </p:cNvSpPr>
          <p:nvPr>
            <p:ph type="title"/>
          </p:nvPr>
        </p:nvSpPr>
        <p:spPr>
          <a:xfrm>
            <a:off x="838200" y="99153"/>
            <a:ext cx="10515600" cy="517792"/>
          </a:xfrm>
        </p:spPr>
        <p:txBody>
          <a:bodyPr>
            <a:normAutofit/>
          </a:bodyPr>
          <a:lstStyle/>
          <a:p>
            <a:r>
              <a:rPr lang="it-IT" sz="2800" dirty="0"/>
              <a:t>591 </a:t>
            </a:r>
            <a:r>
              <a:rPr lang="it-IT" sz="2800" i="1" dirty="0"/>
              <a:t>ter</a:t>
            </a:r>
            <a:r>
              <a:rPr lang="it-IT" sz="2800" dirty="0"/>
              <a:t>/669 </a:t>
            </a:r>
            <a:r>
              <a:rPr lang="it-IT" sz="2800" i="1" dirty="0" err="1"/>
              <a:t>terdecies</a:t>
            </a:r>
            <a:r>
              <a:rPr lang="it-IT" sz="2800" i="1" dirty="0"/>
              <a:t> +riforma 2021</a:t>
            </a:r>
          </a:p>
        </p:txBody>
      </p:sp>
      <p:sp>
        <p:nvSpPr>
          <p:cNvPr id="3" name="Segnaposto contenuto 2">
            <a:extLst>
              <a:ext uri="{FF2B5EF4-FFF2-40B4-BE49-F238E27FC236}">
                <a16:creationId xmlns:a16="http://schemas.microsoft.com/office/drawing/2014/main" id="{855340EA-D0B0-8047-9BF3-FA9F4564645B}"/>
              </a:ext>
            </a:extLst>
          </p:cNvPr>
          <p:cNvSpPr>
            <a:spLocks noGrp="1"/>
          </p:cNvSpPr>
          <p:nvPr>
            <p:ph idx="1"/>
          </p:nvPr>
        </p:nvSpPr>
        <p:spPr>
          <a:xfrm>
            <a:off x="321275" y="528810"/>
            <a:ext cx="11615351" cy="6120115"/>
          </a:xfrm>
        </p:spPr>
        <p:txBody>
          <a:bodyPr>
            <a:normAutofit lnSpcReduction="10000"/>
          </a:bodyPr>
          <a:lstStyle/>
          <a:p>
            <a:r>
              <a:rPr lang="it-IT" sz="2000" dirty="0"/>
              <a:t>Funzione 591 </a:t>
            </a:r>
            <a:r>
              <a:rPr lang="it-IT" sz="2000" i="1" dirty="0"/>
              <a:t>ter = </a:t>
            </a:r>
            <a:r>
              <a:rPr lang="it-IT" sz="2000" dirty="0"/>
              <a:t>incongruente con l’i</a:t>
            </a:r>
            <a:r>
              <a:rPr lang="it-IT" sz="2000" b="1" dirty="0"/>
              <a:t>stituto del reclamo, sempre correlato a provvedimenti dal carattere cautelare </a:t>
            </a:r>
            <a:r>
              <a:rPr lang="it-IT" sz="2000" dirty="0"/>
              <a:t>(quali le sospensioni ex art. 512 o 624 o 618 </a:t>
            </a:r>
            <a:r>
              <a:rPr lang="it-IT" sz="2000" dirty="0" err="1"/>
              <a:t>c.p.c.</a:t>
            </a:r>
            <a:r>
              <a:rPr lang="it-IT" sz="2000" dirty="0"/>
              <a:t>, dove è infatti coerentemente ammesso), di cui è privo invece lo specifico provvedimento che risolve le questioni insorte durante la vendita delega.</a:t>
            </a:r>
          </a:p>
          <a:p>
            <a:r>
              <a:rPr lang="it-IT" sz="2000" dirty="0"/>
              <a:t>L’ordinanza che risolve le questioni non ha natura diversa da quella dell’ordinanza che la delega conferisce o che la modifica o perfino revoca: sicché era ed è logico ritenere che anche il successivo provvedimento fosse assoggettato allo stesso mezzo di impugnazione del primo, e cioè l’art. 617 </a:t>
            </a:r>
            <a:r>
              <a:rPr lang="it-IT" sz="2000" dirty="0" err="1"/>
              <a:t>c.p.c.</a:t>
            </a:r>
            <a:endParaRPr lang="it-IT" sz="2000" dirty="0"/>
          </a:p>
          <a:p>
            <a:r>
              <a:rPr lang="it-IT" sz="2000" dirty="0"/>
              <a:t>Identità di effetti e funzioni tra aggiudicazione compiuta dal </a:t>
            </a:r>
            <a:r>
              <a:rPr lang="it-IT" sz="2000" dirty="0" err="1"/>
              <a:t>pd</a:t>
            </a:r>
            <a:r>
              <a:rPr lang="it-IT" sz="2000" dirty="0"/>
              <a:t> e quella disposta dal </a:t>
            </a:r>
            <a:r>
              <a:rPr lang="it-IT" sz="2000" dirty="0" err="1"/>
              <a:t>g.e</a:t>
            </a:r>
            <a:r>
              <a:rPr lang="it-IT" sz="2000" dirty="0"/>
              <a:t>. (</a:t>
            </a:r>
            <a:r>
              <a:rPr lang="it-IT" sz="2000" i="1" dirty="0"/>
              <a:t>idem</a:t>
            </a:r>
            <a:r>
              <a:rPr lang="it-IT" sz="2000" dirty="0"/>
              <a:t> per illegittima esclusione di un’offerta o ammissione di un’offerta illegittima). </a:t>
            </a:r>
            <a:r>
              <a:rPr lang="it-IT" sz="2000" b="1" dirty="0"/>
              <a:t>Dove sta il carattere cautelare</a:t>
            </a:r>
            <a:r>
              <a:rPr lang="it-IT" sz="2000" dirty="0"/>
              <a:t>? 🧐</a:t>
            </a:r>
          </a:p>
          <a:p>
            <a:r>
              <a:rPr lang="it-IT" sz="2000" dirty="0"/>
              <a:t>A noi pare che il meccanismo (imperfetto) del 591 </a:t>
            </a:r>
            <a:r>
              <a:rPr lang="it-IT" sz="2000" i="1" dirty="0"/>
              <a:t>ter tenda (e debba) </a:t>
            </a:r>
            <a:r>
              <a:rPr lang="it-IT" sz="2000" dirty="0"/>
              <a:t>ricalcare quello camerale  (art. 737 </a:t>
            </a:r>
            <a:r>
              <a:rPr lang="it-IT" sz="2000" dirty="0" err="1"/>
              <a:t>ss.c.p.c</a:t>
            </a:r>
            <a:r>
              <a:rPr lang="it-IT" sz="2000" dirty="0"/>
              <a:t>. ovvero ex art. 36 </a:t>
            </a:r>
            <a:r>
              <a:rPr lang="it-IT" sz="2000" dirty="0" err="1"/>
              <a:t>l.fall</a:t>
            </a:r>
            <a:r>
              <a:rPr lang="it-IT" sz="2000" dirty="0"/>
              <a:t>. in cui vi è una cognizione elastica, di carattere camerale; al pari di quest'ultimo, allora, </a:t>
            </a:r>
            <a:r>
              <a:rPr lang="it-IT" sz="2000" dirty="0" err="1"/>
              <a:t>puo</a:t>
            </a:r>
            <a:r>
              <a:rPr lang="it-IT" sz="2000" dirty="0"/>
              <a:t>̀ (ed anzi deve) ammettersi l'</a:t>
            </a:r>
            <a:r>
              <a:rPr lang="it-IT" sz="2000" dirty="0" err="1"/>
              <a:t>esperibilita</a:t>
            </a:r>
            <a:r>
              <a:rPr lang="it-IT" sz="2000" dirty="0"/>
              <a:t>̀ del ricorso per cassazione avverso l'ordinanza collegiale di cui all'art. 591-</a:t>
            </a:r>
            <a:r>
              <a:rPr lang="it-IT" sz="2000" i="1" dirty="0"/>
              <a:t>ter</a:t>
            </a:r>
            <a:r>
              <a:rPr lang="it-IT" sz="2000" dirty="0"/>
              <a:t>. </a:t>
            </a:r>
          </a:p>
          <a:p>
            <a:r>
              <a:rPr lang="en-US" sz="2000" dirty="0" err="1"/>
              <a:t>Nell’art</a:t>
            </a:r>
            <a:r>
              <a:rPr lang="en-US" sz="2000" dirty="0"/>
              <a:t>. 591 </a:t>
            </a:r>
            <a:r>
              <a:rPr lang="en-US" sz="2000" dirty="0" err="1"/>
              <a:t>ter</a:t>
            </a:r>
            <a:r>
              <a:rPr lang="en-US" sz="2000" dirty="0"/>
              <a:t> (come </a:t>
            </a:r>
            <a:r>
              <a:rPr lang="en-US" sz="2000" dirty="0" err="1"/>
              <a:t>nel</a:t>
            </a:r>
            <a:r>
              <a:rPr lang="en-US" sz="2000" dirty="0"/>
              <a:t> 36 l. fall.) Il </a:t>
            </a:r>
            <a:r>
              <a:rPr lang="en-US" sz="2000" dirty="0" err="1"/>
              <a:t>rimedio</a:t>
            </a:r>
            <a:r>
              <a:rPr lang="en-US" sz="2000" dirty="0"/>
              <a:t> </a:t>
            </a:r>
            <a:r>
              <a:rPr lang="en-US" sz="2000" dirty="0" err="1"/>
              <a:t>dell’art</a:t>
            </a:r>
            <a:r>
              <a:rPr lang="en-US" sz="2000" dirty="0"/>
              <a:t>. 617 </a:t>
            </a:r>
            <a:r>
              <a:rPr lang="en-US" sz="2000" dirty="0" err="1"/>
              <a:t>c.p.c.</a:t>
            </a:r>
            <a:r>
              <a:rPr lang="en-US" sz="2000" dirty="0"/>
              <a:t> (e </a:t>
            </a:r>
            <a:r>
              <a:rPr lang="en-US" sz="2000" dirty="0" err="1"/>
              <a:t>dell’omologo</a:t>
            </a:r>
            <a:r>
              <a:rPr lang="en-US" sz="2000" dirty="0"/>
              <a:t> art. 26 l. fall.) </a:t>
            </a:r>
            <a:r>
              <a:rPr lang="en-US" sz="2000" dirty="0" err="1"/>
              <a:t>è</a:t>
            </a:r>
            <a:r>
              <a:rPr lang="en-US" sz="2000" dirty="0"/>
              <a:t> </a:t>
            </a:r>
            <a:r>
              <a:rPr lang="en-US" sz="2000" dirty="0" err="1"/>
              <a:t>residuale</a:t>
            </a:r>
            <a:r>
              <a:rPr lang="en-US" sz="2000" dirty="0"/>
              <a:t>/ di </a:t>
            </a:r>
            <a:r>
              <a:rPr lang="en-US" sz="2000" dirty="0" err="1"/>
              <a:t>chiusura</a:t>
            </a:r>
            <a:r>
              <a:rPr lang="en-US" sz="2000" dirty="0"/>
              <a:t>. </a:t>
            </a:r>
            <a:r>
              <a:rPr lang="en-US" sz="2000" dirty="0" err="1"/>
              <a:t>Viene</a:t>
            </a:r>
            <a:r>
              <a:rPr lang="en-US" sz="2000" dirty="0"/>
              <a:t> </a:t>
            </a:r>
            <a:r>
              <a:rPr lang="en-US" sz="2000" dirty="0" err="1"/>
              <a:t>utilizzato</a:t>
            </a:r>
            <a:r>
              <a:rPr lang="en-US" sz="2000" dirty="0"/>
              <a:t> come </a:t>
            </a:r>
            <a:r>
              <a:rPr lang="en-US" sz="2000" dirty="0" err="1"/>
              <a:t>grimaldello</a:t>
            </a:r>
            <a:r>
              <a:rPr lang="en-US" sz="2000" dirty="0"/>
              <a:t> per </a:t>
            </a:r>
            <a:r>
              <a:rPr lang="en-US" sz="2000" dirty="0" err="1"/>
              <a:t>ottenere</a:t>
            </a:r>
            <a:r>
              <a:rPr lang="en-US" sz="2000" dirty="0"/>
              <a:t> </a:t>
            </a:r>
            <a:r>
              <a:rPr lang="en-US" sz="2000" dirty="0" err="1"/>
              <a:t>quella</a:t>
            </a:r>
            <a:r>
              <a:rPr lang="en-US" sz="2000" dirty="0"/>
              <a:t> </a:t>
            </a:r>
            <a:r>
              <a:rPr lang="en-US" sz="2000" dirty="0" err="1"/>
              <a:t>stabilità</a:t>
            </a:r>
            <a:r>
              <a:rPr lang="en-US" sz="2000" dirty="0"/>
              <a:t> </a:t>
            </a:r>
            <a:r>
              <a:rPr lang="en-US" sz="2000" dirty="0" err="1"/>
              <a:t>che</a:t>
            </a:r>
            <a:r>
              <a:rPr lang="en-US" sz="2000" dirty="0"/>
              <a:t> solo </a:t>
            </a:r>
            <a:r>
              <a:rPr lang="en-US" sz="2000" dirty="0" err="1"/>
              <a:t>l’art</a:t>
            </a:r>
            <a:r>
              <a:rPr lang="en-US" sz="2000" dirty="0"/>
              <a:t>. 617 </a:t>
            </a:r>
            <a:r>
              <a:rPr lang="en-US" sz="2000" dirty="0" err="1"/>
              <a:t>assicura</a:t>
            </a:r>
            <a:r>
              <a:rPr lang="en-US" sz="2000" dirty="0"/>
              <a:t>, </a:t>
            </a:r>
            <a:r>
              <a:rPr lang="en-US" sz="2000" dirty="0" err="1"/>
              <a:t>anche</a:t>
            </a:r>
            <a:r>
              <a:rPr lang="en-US" sz="2000" dirty="0"/>
              <a:t> se </a:t>
            </a:r>
            <a:r>
              <a:rPr lang="en-US" sz="2000" dirty="0" err="1"/>
              <a:t>l’opponibilità</a:t>
            </a:r>
            <a:r>
              <a:rPr lang="en-US" sz="2000" dirty="0"/>
              <a:t> </a:t>
            </a:r>
            <a:r>
              <a:rPr lang="en-US" sz="2000" dirty="0" err="1"/>
              <a:t>viene</a:t>
            </a:r>
            <a:r>
              <a:rPr lang="en-US" sz="2000" dirty="0"/>
              <a:t> </a:t>
            </a:r>
            <a:r>
              <a:rPr lang="en-US" sz="2000" dirty="0" err="1"/>
              <a:t>riconosciuta</a:t>
            </a:r>
            <a:r>
              <a:rPr lang="en-US" sz="2000" dirty="0"/>
              <a:t> in </a:t>
            </a:r>
            <a:r>
              <a:rPr lang="en-US" sz="2000" dirty="0" err="1"/>
              <a:t>linea</a:t>
            </a:r>
            <a:r>
              <a:rPr lang="en-US" sz="2000" dirty="0"/>
              <a:t> </a:t>
            </a:r>
            <a:r>
              <a:rPr lang="en-US" sz="2000" dirty="0" err="1"/>
              <a:t>potenziale</a:t>
            </a:r>
            <a:r>
              <a:rPr lang="en-US" sz="2000" dirty="0"/>
              <a:t>/</a:t>
            </a:r>
            <a:r>
              <a:rPr lang="en-US" sz="2000" dirty="0" err="1"/>
              <a:t>teorica</a:t>
            </a:r>
            <a:r>
              <a:rPr lang="en-US" sz="2000" dirty="0"/>
              <a:t>. </a:t>
            </a:r>
          </a:p>
          <a:p>
            <a:r>
              <a:rPr lang="en-US" sz="2000" dirty="0" err="1"/>
              <a:t>Possiamo</a:t>
            </a:r>
            <a:r>
              <a:rPr lang="en-US" sz="2000" dirty="0"/>
              <a:t>, in </a:t>
            </a:r>
            <a:r>
              <a:rPr lang="en-US" sz="2000" dirty="0" err="1"/>
              <a:t>linea</a:t>
            </a:r>
            <a:r>
              <a:rPr lang="en-US" sz="2000" dirty="0"/>
              <a:t> </a:t>
            </a:r>
            <a:r>
              <a:rPr lang="en-US" sz="2000" dirty="0" err="1"/>
              <a:t>ricostruttiva</a:t>
            </a:r>
            <a:r>
              <a:rPr lang="en-US" sz="2000" dirty="0"/>
              <a:t>,  </a:t>
            </a:r>
            <a:r>
              <a:rPr lang="en-US" sz="2000" dirty="0" err="1"/>
              <a:t>arrivare</a:t>
            </a:r>
            <a:r>
              <a:rPr lang="en-US" sz="2000" dirty="0"/>
              <a:t> a </a:t>
            </a:r>
            <a:r>
              <a:rPr lang="en-US" sz="2000" dirty="0" err="1"/>
              <a:t>concepire</a:t>
            </a:r>
            <a:r>
              <a:rPr lang="en-US" sz="2000" dirty="0"/>
              <a:t> </a:t>
            </a:r>
            <a:r>
              <a:rPr lang="en-US" sz="2000" dirty="0" err="1"/>
              <a:t>l’art</a:t>
            </a:r>
            <a:r>
              <a:rPr lang="en-US" sz="2000" dirty="0"/>
              <a:t>. 591 </a:t>
            </a:r>
            <a:r>
              <a:rPr lang="en-US" sz="2000" dirty="0" err="1"/>
              <a:t>ter</a:t>
            </a:r>
            <a:r>
              <a:rPr lang="en-US" sz="2000" dirty="0"/>
              <a:t> come </a:t>
            </a:r>
            <a:r>
              <a:rPr lang="en-US" sz="2000" dirty="0" err="1"/>
              <a:t>condizione</a:t>
            </a:r>
            <a:r>
              <a:rPr lang="en-US" sz="2000" dirty="0"/>
              <a:t> di </a:t>
            </a:r>
            <a:r>
              <a:rPr lang="en-US" sz="2000" dirty="0" err="1"/>
              <a:t>ammissibilità</a:t>
            </a:r>
            <a:r>
              <a:rPr lang="en-US" sz="2000" dirty="0"/>
              <a:t> per </a:t>
            </a:r>
            <a:r>
              <a:rPr lang="en-US" sz="2000" dirty="0" err="1"/>
              <a:t>esperire</a:t>
            </a:r>
            <a:r>
              <a:rPr lang="en-US" sz="2000" dirty="0"/>
              <a:t> </a:t>
            </a:r>
            <a:r>
              <a:rPr lang="en-US" sz="2000" dirty="0" err="1"/>
              <a:t>l’opposizione</a:t>
            </a:r>
            <a:r>
              <a:rPr lang="en-US" sz="2000" dirty="0"/>
              <a:t> ex art. 617 </a:t>
            </a:r>
            <a:r>
              <a:rPr lang="en-US" sz="2000" dirty="0" err="1"/>
              <a:t>ovvero</a:t>
            </a:r>
            <a:r>
              <a:rPr lang="en-US" sz="2000" dirty="0"/>
              <a:t> come un art. 617 </a:t>
            </a:r>
            <a:r>
              <a:rPr lang="en-US" sz="2000" dirty="0" err="1"/>
              <a:t>trifasico</a:t>
            </a:r>
            <a:r>
              <a:rPr lang="en-US" sz="2000" dirty="0"/>
              <a:t> o, </a:t>
            </a:r>
            <a:r>
              <a:rPr lang="en-US" sz="2000" dirty="0" err="1"/>
              <a:t>ancora</a:t>
            </a:r>
            <a:r>
              <a:rPr lang="en-US" sz="2000" dirty="0"/>
              <a:t>, come un </a:t>
            </a:r>
            <a:r>
              <a:rPr lang="en-US" sz="2000" dirty="0" err="1"/>
              <a:t>contenitore</a:t>
            </a:r>
            <a:r>
              <a:rPr lang="en-US" sz="2000" dirty="0"/>
              <a:t>  </a:t>
            </a:r>
            <a:r>
              <a:rPr lang="en-US" sz="2000" dirty="0" err="1"/>
              <a:t>che</a:t>
            </a:r>
            <a:r>
              <a:rPr lang="en-US" sz="2000" dirty="0"/>
              <a:t> include </a:t>
            </a:r>
            <a:r>
              <a:rPr lang="en-US" sz="2000" dirty="0" err="1"/>
              <a:t>l’art</a:t>
            </a:r>
            <a:r>
              <a:rPr lang="en-US" sz="2000" dirty="0"/>
              <a:t>. 617. </a:t>
            </a:r>
            <a:br>
              <a:rPr lang="en-US" sz="2000" dirty="0"/>
            </a:br>
            <a:br>
              <a:rPr lang="it-IT" sz="2000" dirty="0"/>
            </a:br>
            <a:endParaRPr lang="it-IT" sz="2000" dirty="0"/>
          </a:p>
        </p:txBody>
      </p:sp>
    </p:spTree>
    <p:extLst>
      <p:ext uri="{BB962C8B-B14F-4D97-AF65-F5344CB8AC3E}">
        <p14:creationId xmlns:p14="http://schemas.microsoft.com/office/powerpoint/2010/main" val="3210249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FF2F9A-0240-AA48-95F8-3C9770DD7281}"/>
              </a:ext>
            </a:extLst>
          </p:cNvPr>
          <p:cNvSpPr>
            <a:spLocks noGrp="1"/>
          </p:cNvSpPr>
          <p:nvPr>
            <p:ph type="title"/>
          </p:nvPr>
        </p:nvSpPr>
        <p:spPr>
          <a:xfrm>
            <a:off x="838200" y="165253"/>
            <a:ext cx="10515600" cy="473725"/>
          </a:xfrm>
        </p:spPr>
        <p:txBody>
          <a:bodyPr>
            <a:normAutofit fontScale="90000"/>
          </a:bodyPr>
          <a:lstStyle/>
          <a:p>
            <a:r>
              <a:rPr lang="it-IT" sz="3600" dirty="0"/>
              <a:t>591 ter: la stabilizzazione</a:t>
            </a:r>
          </a:p>
        </p:txBody>
      </p:sp>
      <p:sp>
        <p:nvSpPr>
          <p:cNvPr id="3" name="Segnaposto contenuto 2">
            <a:extLst>
              <a:ext uri="{FF2B5EF4-FFF2-40B4-BE49-F238E27FC236}">
                <a16:creationId xmlns:a16="http://schemas.microsoft.com/office/drawing/2014/main" id="{374B578D-2AC2-BC49-9343-9C651A718307}"/>
              </a:ext>
            </a:extLst>
          </p:cNvPr>
          <p:cNvSpPr>
            <a:spLocks noGrp="1"/>
          </p:cNvSpPr>
          <p:nvPr>
            <p:ph idx="1"/>
          </p:nvPr>
        </p:nvSpPr>
        <p:spPr>
          <a:xfrm>
            <a:off x="231354" y="638978"/>
            <a:ext cx="11750407" cy="6053769"/>
          </a:xfrm>
        </p:spPr>
        <p:txBody>
          <a:bodyPr>
            <a:normAutofit lnSpcReduction="10000"/>
          </a:bodyPr>
          <a:lstStyle/>
          <a:p>
            <a:r>
              <a:rPr lang="it-IT" dirty="0"/>
              <a:t>Funzione di stabilizzazione 591 ter degli atti non esclude il potere del </a:t>
            </a:r>
            <a:r>
              <a:rPr lang="it-IT" dirty="0" err="1"/>
              <a:t>g.e</a:t>
            </a:r>
            <a:r>
              <a:rPr lang="it-IT" dirty="0"/>
              <a:t>. di revocare/caducare l’aggiudicazione: è una cautela riconosciuta a favore del </a:t>
            </a:r>
            <a:r>
              <a:rPr lang="it-IT" dirty="0" err="1"/>
              <a:t>g.e</a:t>
            </a:r>
            <a:r>
              <a:rPr lang="it-IT" dirty="0"/>
              <a:t>., delle parti e della stabilita della vendita e non può essere letta come una </a:t>
            </a:r>
            <a:r>
              <a:rPr lang="it-IT" i="1" dirty="0" err="1"/>
              <a:t>deminutio</a:t>
            </a:r>
            <a:r>
              <a:rPr lang="it-IT" dirty="0"/>
              <a:t> incidente sul potere di controllo della fase </a:t>
            </a:r>
            <a:r>
              <a:rPr lang="it-IT" dirty="0" err="1"/>
              <a:t>liq</a:t>
            </a:r>
            <a:r>
              <a:rPr lang="it-IT" dirty="0"/>
              <a:t>. che l’art. 586 </a:t>
            </a:r>
            <a:r>
              <a:rPr lang="it-IT" dirty="0" err="1"/>
              <a:t>c.p.c.</a:t>
            </a:r>
            <a:r>
              <a:rPr lang="it-IT" dirty="0"/>
              <a:t> gli riconosce.</a:t>
            </a:r>
          </a:p>
          <a:p>
            <a:r>
              <a:rPr lang="it-IT" dirty="0"/>
              <a:t>Al di fuori di quei vizi che in caso di vendita non delegata sarebbero stati coperti dal decorso dei 20 gg. (ad es. violazione 572-573) il </a:t>
            </a:r>
            <a:r>
              <a:rPr lang="it-IT" dirty="0" err="1"/>
              <a:t>g.e</a:t>
            </a:r>
            <a:r>
              <a:rPr lang="it-IT" dirty="0"/>
              <a:t>. conserva il potere di revoca per tutti i vizi che superano lo sbarramento di fase come ad es., quelle nullità che possono considerarsi assolute (pubblicità, vendita di bene oggettivamente diverso da quello pignorato,  bene danneggiato e reso inutilizzabile rispetto alla sua funzione dal debitore ecc., </a:t>
            </a:r>
            <a:r>
              <a:rPr lang="it-IT" dirty="0" err="1"/>
              <a:t>aliud</a:t>
            </a:r>
            <a:r>
              <a:rPr lang="it-IT" dirty="0"/>
              <a:t> pro alio) </a:t>
            </a:r>
          </a:p>
          <a:p>
            <a:r>
              <a:rPr lang="it-IT" dirty="0"/>
              <a:t>In sintesi: come accade per i vizi degli atti del </a:t>
            </a:r>
            <a:r>
              <a:rPr lang="it-IT" dirty="0" err="1"/>
              <a:t>g.e</a:t>
            </a:r>
            <a:r>
              <a:rPr lang="it-IT" dirty="0"/>
              <a:t>. sanati dal decorso del termine preclusivo, il discorso non muta per gli atti del </a:t>
            </a:r>
            <a:r>
              <a:rPr lang="it-IT" dirty="0" err="1"/>
              <a:t>pd</a:t>
            </a:r>
            <a:r>
              <a:rPr lang="it-IT" dirty="0"/>
              <a:t> non censurati </a:t>
            </a:r>
            <a:r>
              <a:rPr lang="it-IT" i="1" dirty="0"/>
              <a:t>ex </a:t>
            </a:r>
            <a:r>
              <a:rPr lang="it-IT" dirty="0"/>
              <a:t>art. 591 ter</a:t>
            </a:r>
          </a:p>
          <a:p>
            <a:r>
              <a:rPr lang="it-IT" dirty="0"/>
              <a:t>Necessità – in sede di riforma - della specificazione sulla perentorietà del termine di 2° giorni: cfr. termine saldo prezzo</a:t>
            </a:r>
          </a:p>
        </p:txBody>
      </p:sp>
    </p:spTree>
    <p:extLst>
      <p:ext uri="{BB962C8B-B14F-4D97-AF65-F5344CB8AC3E}">
        <p14:creationId xmlns:p14="http://schemas.microsoft.com/office/powerpoint/2010/main" val="3582270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71C588-809F-FA4B-B747-A46F07D42A86}"/>
              </a:ext>
            </a:extLst>
          </p:cNvPr>
          <p:cNvSpPr>
            <a:spLocks noGrp="1"/>
          </p:cNvSpPr>
          <p:nvPr>
            <p:ph type="title"/>
          </p:nvPr>
        </p:nvSpPr>
        <p:spPr>
          <a:xfrm>
            <a:off x="838200" y="94592"/>
            <a:ext cx="10515600" cy="893380"/>
          </a:xfrm>
        </p:spPr>
        <p:txBody>
          <a:bodyPr>
            <a:normAutofit/>
          </a:bodyPr>
          <a:lstStyle/>
          <a:p>
            <a:r>
              <a:rPr lang="it-IT" sz="3200" b="1" dirty="0"/>
              <a:t>Vizi formali che resistono alla sterilizzazione 617 (segue) </a:t>
            </a:r>
          </a:p>
        </p:txBody>
      </p:sp>
      <p:sp>
        <p:nvSpPr>
          <p:cNvPr id="3" name="Segnaposto contenuto 2">
            <a:extLst>
              <a:ext uri="{FF2B5EF4-FFF2-40B4-BE49-F238E27FC236}">
                <a16:creationId xmlns:a16="http://schemas.microsoft.com/office/drawing/2014/main" id="{5CA1338E-8909-9149-9564-F07FCD9E3E70}"/>
              </a:ext>
            </a:extLst>
          </p:cNvPr>
          <p:cNvSpPr>
            <a:spLocks noGrp="1"/>
          </p:cNvSpPr>
          <p:nvPr>
            <p:ph idx="1"/>
          </p:nvPr>
        </p:nvSpPr>
        <p:spPr>
          <a:xfrm>
            <a:off x="357352" y="987972"/>
            <a:ext cx="11456276" cy="5675587"/>
          </a:xfrm>
        </p:spPr>
        <p:txBody>
          <a:bodyPr/>
          <a:lstStyle/>
          <a:p>
            <a:r>
              <a:rPr lang="it-IT" dirty="0"/>
              <a:t>- vizi in punto di </a:t>
            </a:r>
            <a:r>
              <a:rPr lang="it-IT" b="1" dirty="0"/>
              <a:t>pubblicità </a:t>
            </a:r>
            <a:r>
              <a:rPr lang="it-IT" dirty="0"/>
              <a:t>perché incide direttamente sulla gara. Di recente </a:t>
            </a:r>
            <a:r>
              <a:rPr lang="it-IT" b="1" dirty="0" err="1"/>
              <a:t>Cass</a:t>
            </a:r>
            <a:r>
              <a:rPr lang="it-IT" b="1" dirty="0"/>
              <a:t>. 5 luglio 2019, n. 18344</a:t>
            </a:r>
            <a:r>
              <a:rPr lang="it-IT" dirty="0"/>
              <a:t>: il professionista non ha il potere di scegliere un qualunque sito </a:t>
            </a:r>
            <a:r>
              <a:rPr lang="it-IT" i="1" dirty="0"/>
              <a:t>internet, anche </a:t>
            </a:r>
            <a:r>
              <a:rPr lang="it-IT" dirty="0"/>
              <a:t>al di fuori di quelli indicati nel decreto ministeriale (il giudice di merito aveva riconosciuto l'</a:t>
            </a:r>
            <a:r>
              <a:rPr lang="it-IT" dirty="0" err="1"/>
              <a:t>illegittimita</a:t>
            </a:r>
            <a:r>
              <a:rPr lang="it-IT" dirty="0"/>
              <a:t>̀ della delega, ritenendola però sanata in quanto non tempestivamente censurata mediante opposizione 617). </a:t>
            </a:r>
          </a:p>
          <a:p>
            <a:r>
              <a:rPr lang="it-IT" dirty="0"/>
              <a:t>La scelta del professionista, in forza del richiamo contenuto nella delega ai </a:t>
            </a:r>
            <a:r>
              <a:rPr lang="it-IT" i="1" dirty="0"/>
              <a:t>"siti preposti" </a:t>
            </a:r>
            <a:r>
              <a:rPr lang="it-IT" dirty="0"/>
              <a:t>e, quindi, indirettamente all'art. 490 </a:t>
            </a:r>
            <a:r>
              <a:rPr lang="it-IT" dirty="0" err="1"/>
              <a:t>c.p.c.</a:t>
            </a:r>
            <a:r>
              <a:rPr lang="it-IT" dirty="0"/>
              <a:t>, è da intendersi </a:t>
            </a:r>
            <a:r>
              <a:rPr lang="it-IT" b="1" dirty="0"/>
              <a:t>esclusivamente nell'ambito dei siti autorizzati</a:t>
            </a:r>
            <a:r>
              <a:rPr lang="it-IT" dirty="0"/>
              <a:t>, previsti dal </a:t>
            </a:r>
            <a:r>
              <a:rPr lang="it-IT" dirty="0" err="1"/>
              <a:t>d.m.</a:t>
            </a:r>
            <a:r>
              <a:rPr lang="it-IT" dirty="0"/>
              <a:t> </a:t>
            </a:r>
            <a:r>
              <a:rPr lang="it-IT" i="1" dirty="0"/>
              <a:t>ex </a:t>
            </a:r>
            <a:r>
              <a:rPr lang="it-IT" dirty="0"/>
              <a:t>art. 173 </a:t>
            </a:r>
            <a:r>
              <a:rPr lang="it-IT" i="1" dirty="0"/>
              <a:t>ter </a:t>
            </a:r>
            <a:r>
              <a:rPr lang="it-IT" dirty="0" err="1"/>
              <a:t>disp</a:t>
            </a:r>
            <a:r>
              <a:rPr lang="it-IT" dirty="0"/>
              <a:t>. </a:t>
            </a:r>
            <a:r>
              <a:rPr lang="it-IT" dirty="0" err="1"/>
              <a:t>att</a:t>
            </a:r>
            <a:r>
              <a:rPr lang="it-IT" dirty="0"/>
              <a:t>. </a:t>
            </a:r>
            <a:r>
              <a:rPr lang="it-IT" dirty="0" err="1"/>
              <a:t>c.p.c.</a:t>
            </a:r>
            <a:endParaRPr lang="it-IT" dirty="0"/>
          </a:p>
        </p:txBody>
      </p:sp>
    </p:spTree>
    <p:extLst>
      <p:ext uri="{BB962C8B-B14F-4D97-AF65-F5344CB8AC3E}">
        <p14:creationId xmlns:p14="http://schemas.microsoft.com/office/powerpoint/2010/main" val="1420552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FBD383-DE8D-914C-B16D-A8616648AB09}"/>
              </a:ext>
            </a:extLst>
          </p:cNvPr>
          <p:cNvSpPr>
            <a:spLocks noGrp="1"/>
          </p:cNvSpPr>
          <p:nvPr>
            <p:ph type="title"/>
          </p:nvPr>
        </p:nvSpPr>
        <p:spPr>
          <a:xfrm>
            <a:off x="273269" y="126125"/>
            <a:ext cx="11655972" cy="777765"/>
          </a:xfrm>
        </p:spPr>
        <p:txBody>
          <a:bodyPr/>
          <a:lstStyle/>
          <a:p>
            <a:r>
              <a:rPr lang="it-IT" dirty="0"/>
              <a:t>Vizi formali sanati dal decorso inutile dei 20 gg. </a:t>
            </a:r>
          </a:p>
        </p:txBody>
      </p:sp>
      <p:sp>
        <p:nvSpPr>
          <p:cNvPr id="3" name="Segnaposto contenuto 2">
            <a:extLst>
              <a:ext uri="{FF2B5EF4-FFF2-40B4-BE49-F238E27FC236}">
                <a16:creationId xmlns:a16="http://schemas.microsoft.com/office/drawing/2014/main" id="{17090A47-0F33-094B-86CB-D71C12D2B0A5}"/>
              </a:ext>
            </a:extLst>
          </p:cNvPr>
          <p:cNvSpPr>
            <a:spLocks noGrp="1"/>
          </p:cNvSpPr>
          <p:nvPr>
            <p:ph idx="1"/>
          </p:nvPr>
        </p:nvSpPr>
        <p:spPr>
          <a:xfrm>
            <a:off x="273269" y="1072055"/>
            <a:ext cx="11655972" cy="5549462"/>
          </a:xfrm>
        </p:spPr>
        <p:txBody>
          <a:bodyPr>
            <a:normAutofit fontScale="92500" lnSpcReduction="10000"/>
          </a:bodyPr>
          <a:lstStyle/>
          <a:p>
            <a:r>
              <a:rPr lang="it-IT" dirty="0"/>
              <a:t>Il termine per il versamento del saldo prezzo è perentorio (11171/15). In caso di tardività, l'opposizione </a:t>
            </a:r>
            <a:r>
              <a:rPr lang="it-IT" i="1" dirty="0"/>
              <a:t>ex </a:t>
            </a:r>
            <a:r>
              <a:rPr lang="it-IT" dirty="0"/>
              <a:t>art. 617 va proposta al </a:t>
            </a:r>
            <a:r>
              <a:rPr lang="it-IT" dirty="0" err="1"/>
              <a:t>piu</a:t>
            </a:r>
            <a:r>
              <a:rPr lang="it-IT" dirty="0"/>
              <a:t>̀ tardi avverso il provvedimento di rigetto dell'istanza di revoca dell'ordinanza di proroga per il versamento del saldo del prezzo: sicché l'opposizione proposta avverso il decreto di trasferimento è tardiva, </a:t>
            </a:r>
            <a:r>
              <a:rPr lang="it-IT" dirty="0" err="1"/>
              <a:t>perche</a:t>
            </a:r>
            <a:r>
              <a:rPr lang="it-IT" dirty="0"/>
              <a:t>́ tesa a far valere un vizio riflesso, senza che sia stato previamente impugnato l'atto presupposto (</a:t>
            </a:r>
            <a:r>
              <a:rPr lang="it-IT" dirty="0" err="1"/>
              <a:t>Cass</a:t>
            </a:r>
            <a:r>
              <a:rPr lang="it-IT" dirty="0"/>
              <a:t>. 10.12.2019, n. 32136)</a:t>
            </a:r>
          </a:p>
          <a:p>
            <a:r>
              <a:rPr lang="it-IT" dirty="0"/>
              <a:t>Viene superata così </a:t>
            </a:r>
            <a:r>
              <a:rPr lang="it-IT" dirty="0" err="1"/>
              <a:t>Cass</a:t>
            </a:r>
            <a:r>
              <a:rPr lang="it-IT" dirty="0"/>
              <a:t>. 7446/07 per cui: </a:t>
            </a:r>
            <a:r>
              <a:rPr lang="it-IT" i="1" dirty="0"/>
              <a:t>"se l'aggiudicatario incorre nella decadenza ex art. 587 </a:t>
            </a:r>
            <a:r>
              <a:rPr lang="it-IT" i="1" dirty="0" err="1"/>
              <a:t>c.p.c.</a:t>
            </a:r>
            <a:r>
              <a:rPr lang="it-IT" i="1" dirty="0"/>
              <a:t>, sino a quando la decadenza non è stata pronunciata, ma d'altra parte non è stato ancora pronunciato il decreto di trasferimento, il procedimento esecutivo non rivela per sé alcuna situazione di contrasto con le norme che lo regolano, e dunque non v'è spazio per un onere di opposizione, ma se mai solo la </a:t>
            </a:r>
            <a:r>
              <a:rPr lang="it-IT" i="1" dirty="0" err="1"/>
              <a:t>facolta</a:t>
            </a:r>
            <a:r>
              <a:rPr lang="it-IT" i="1" dirty="0"/>
              <a:t>̀ di presentare istanza al </a:t>
            </a:r>
            <a:r>
              <a:rPr lang="it-IT" i="1" dirty="0" err="1"/>
              <a:t>g.e</a:t>
            </a:r>
            <a:r>
              <a:rPr lang="it-IT" i="1" dirty="0"/>
              <a:t>., per sollecitarlo ad adottare il provvedimento ex art. 587 </a:t>
            </a:r>
            <a:r>
              <a:rPr lang="it-IT" i="1" dirty="0" err="1"/>
              <a:t>c.p.c.</a:t>
            </a:r>
            <a:r>
              <a:rPr lang="it-IT" i="1" dirty="0"/>
              <a:t> Solo con la pronuncia del decreto di trasferimento si determina una situazione di contrasto con l'art. 587 </a:t>
            </a:r>
            <a:r>
              <a:rPr lang="it-IT" i="1" dirty="0" err="1"/>
              <a:t>c.p.c.</a:t>
            </a:r>
            <a:r>
              <a:rPr lang="it-IT" i="1" dirty="0"/>
              <a:t>, e sorge un onere di opposizione". </a:t>
            </a:r>
            <a:endParaRPr lang="it-IT" dirty="0"/>
          </a:p>
          <a:p>
            <a:r>
              <a:rPr lang="it-IT" dirty="0"/>
              <a:t> </a:t>
            </a:r>
          </a:p>
          <a:p>
            <a:endParaRPr lang="it-IT" dirty="0"/>
          </a:p>
          <a:p>
            <a:endParaRPr lang="it-IT" dirty="0"/>
          </a:p>
        </p:txBody>
      </p:sp>
    </p:spTree>
    <p:extLst>
      <p:ext uri="{BB962C8B-B14F-4D97-AF65-F5344CB8AC3E}">
        <p14:creationId xmlns:p14="http://schemas.microsoft.com/office/powerpoint/2010/main" val="580710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720043-5E37-CE43-9A40-A4FB1CAEF66A}"/>
              </a:ext>
            </a:extLst>
          </p:cNvPr>
          <p:cNvSpPr>
            <a:spLocks noGrp="1"/>
          </p:cNvSpPr>
          <p:nvPr>
            <p:ph type="title"/>
          </p:nvPr>
        </p:nvSpPr>
        <p:spPr/>
        <p:txBody>
          <a:bodyPr/>
          <a:lstStyle/>
          <a:p>
            <a:r>
              <a:rPr lang="it-IT" dirty="0"/>
              <a:t>La stabilità dai vizi sostanziali</a:t>
            </a:r>
          </a:p>
        </p:txBody>
      </p:sp>
      <p:sp>
        <p:nvSpPr>
          <p:cNvPr id="3" name="Segnaposto contenuto 2">
            <a:extLst>
              <a:ext uri="{FF2B5EF4-FFF2-40B4-BE49-F238E27FC236}">
                <a16:creationId xmlns:a16="http://schemas.microsoft.com/office/drawing/2014/main" id="{F66A241F-4727-0445-BBB2-F5398F0E4374}"/>
              </a:ext>
            </a:extLst>
          </p:cNvPr>
          <p:cNvSpPr>
            <a:spLocks noGrp="1"/>
          </p:cNvSpPr>
          <p:nvPr>
            <p:ph idx="1"/>
          </p:nvPr>
        </p:nvSpPr>
        <p:spPr/>
        <p:txBody>
          <a:bodyPr>
            <a:normAutofit/>
          </a:bodyPr>
          <a:lstStyle/>
          <a:p>
            <a:r>
              <a:rPr lang="it-IT" dirty="0"/>
              <a:t>l’art. 2929 c.c., introducendo una preclusione analoga a quello del giudicato di cui all’art. 2909 c.c., scongiura il rischio che vizi di tipo sostanziale possano pregiudicare l’acquisto del terzo. </a:t>
            </a:r>
          </a:p>
          <a:p>
            <a:r>
              <a:rPr lang="it-IT" dirty="0"/>
              <a:t>Dopo che la giurisprudenza di legittimità aveva svilito la funzione di protezione dell’aggiudicatario affidata all’art. 2929 c.c., il legislatore ha introdotto nel 2006 l’art. 187 bis </a:t>
            </a:r>
            <a:r>
              <a:rPr lang="it-IT" dirty="0" err="1"/>
              <a:t>disp</a:t>
            </a:r>
            <a:r>
              <a:rPr lang="it-IT" dirty="0"/>
              <a:t>. </a:t>
            </a:r>
            <a:r>
              <a:rPr lang="it-IT" dirty="0" err="1"/>
              <a:t>Att</a:t>
            </a:r>
            <a:r>
              <a:rPr lang="it-IT" dirty="0"/>
              <a:t>. </a:t>
            </a:r>
            <a:r>
              <a:rPr lang="it-IT" dirty="0" err="1"/>
              <a:t>c.p.c.</a:t>
            </a:r>
            <a:endParaRPr lang="it-IT" dirty="0"/>
          </a:p>
          <a:p>
            <a:r>
              <a:rPr lang="it-IT" dirty="0"/>
              <a:t>Non è stato sufficiente. Solo nel 2012 le SS.UU. (</a:t>
            </a:r>
            <a:r>
              <a:rPr lang="it-IT" dirty="0" err="1"/>
              <a:t>rel.Rordorf</a:t>
            </a:r>
            <a:r>
              <a:rPr lang="it-IT" dirty="0"/>
              <a:t>)- senza mai disallinearsi dalla precedente interpretazione resa sul 2929 c.c.- ha riconosciuto la stabilità dell’aggiudicazione anche in caso di successivo accoglimento di un’opposizione 615 </a:t>
            </a:r>
            <a:r>
              <a:rPr lang="it-IT" dirty="0" err="1"/>
              <a:t>c.p.c.</a:t>
            </a:r>
            <a:endParaRPr lang="it-IT" dirty="0"/>
          </a:p>
          <a:p>
            <a:endParaRPr lang="it-IT" dirty="0"/>
          </a:p>
        </p:txBody>
      </p:sp>
    </p:spTree>
    <p:extLst>
      <p:ext uri="{BB962C8B-B14F-4D97-AF65-F5344CB8AC3E}">
        <p14:creationId xmlns:p14="http://schemas.microsoft.com/office/powerpoint/2010/main" val="4191230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BEA5E1-09EC-8547-A92F-3052033936EB}"/>
              </a:ext>
            </a:extLst>
          </p:cNvPr>
          <p:cNvSpPr>
            <a:spLocks noGrp="1"/>
          </p:cNvSpPr>
          <p:nvPr>
            <p:ph type="title"/>
          </p:nvPr>
        </p:nvSpPr>
        <p:spPr>
          <a:xfrm>
            <a:off x="838200" y="246993"/>
            <a:ext cx="10515600" cy="1578632"/>
          </a:xfrm>
        </p:spPr>
        <p:txBody>
          <a:bodyPr>
            <a:normAutofit/>
          </a:bodyPr>
          <a:lstStyle/>
          <a:p>
            <a:r>
              <a:rPr lang="it-IT" sz="3200" dirty="0"/>
              <a:t>La stabilità della vendita è anche a favore dell’ufficio esecutivo e dei creditori (rispetto alle contestazioni dell’aggiudicatario)</a:t>
            </a:r>
          </a:p>
        </p:txBody>
      </p:sp>
      <p:sp>
        <p:nvSpPr>
          <p:cNvPr id="3" name="Segnaposto contenuto 2">
            <a:extLst>
              <a:ext uri="{FF2B5EF4-FFF2-40B4-BE49-F238E27FC236}">
                <a16:creationId xmlns:a16="http://schemas.microsoft.com/office/drawing/2014/main" id="{0298061C-F675-3840-B95E-274F0E345E3F}"/>
              </a:ext>
            </a:extLst>
          </p:cNvPr>
          <p:cNvSpPr>
            <a:spLocks noGrp="1"/>
          </p:cNvSpPr>
          <p:nvPr>
            <p:ph idx="1"/>
          </p:nvPr>
        </p:nvSpPr>
        <p:spPr>
          <a:xfrm>
            <a:off x="228599" y="1447251"/>
            <a:ext cx="11564007" cy="5410749"/>
          </a:xfrm>
        </p:spPr>
        <p:txBody>
          <a:bodyPr>
            <a:normAutofit lnSpcReduction="10000"/>
          </a:bodyPr>
          <a:lstStyle/>
          <a:p>
            <a:r>
              <a:rPr lang="it-IT" dirty="0"/>
              <a:t>La fermezza del risultato del processo d’espropriazione viene assicurata anche con una forte limitazione degli strumenti a disposizione dell’aggiudicatario per contestare la vendita forzata.  </a:t>
            </a:r>
            <a:r>
              <a:rPr lang="it-IT" b="1" dirty="0"/>
              <a:t>Forte limitazione dei rimedi sostanziali.</a:t>
            </a:r>
          </a:p>
          <a:p>
            <a:r>
              <a:rPr lang="it-IT" dirty="0"/>
              <a:t>Il riferimento è all’art. 2922 c.c. in forza del quale va escluso che l’aggiudicatario possa:</a:t>
            </a:r>
          </a:p>
          <a:p>
            <a:r>
              <a:rPr lang="it-IT" dirty="0"/>
              <a:t> </a:t>
            </a:r>
            <a:r>
              <a:rPr lang="it-IT" i="1" dirty="0"/>
              <a:t>a</a:t>
            </a:r>
            <a:r>
              <a:rPr lang="it-IT" dirty="0"/>
              <a:t>) invocare la garanzia per i vizi della cosa, riconosciuta invece al compratore dall’art. 1490 c.c.;</a:t>
            </a:r>
          </a:p>
          <a:p>
            <a:r>
              <a:rPr lang="it-IT" dirty="0"/>
              <a:t> </a:t>
            </a:r>
            <a:r>
              <a:rPr lang="it-IT" i="1" dirty="0"/>
              <a:t>b</a:t>
            </a:r>
            <a:r>
              <a:rPr lang="it-IT" dirty="0"/>
              <a:t>) impugnare l’acquisto per cause di lesione in deroga a quanto dispone l’art. 1448 c.c. a tutela dell’acquirente che chieda la rescissione del negozio. Allo stesso modo va escluso che l’acquirente del bene espropriato possa agire per la risoluzione del contratto, per la riduzione del prezzo d’acquisto, ovvero per il risarcimento del danno.</a:t>
            </a:r>
          </a:p>
          <a:p>
            <a:r>
              <a:rPr lang="it-IT" dirty="0"/>
              <a:t>E l’</a:t>
            </a:r>
            <a:r>
              <a:rPr lang="it-IT" i="1" dirty="0" err="1"/>
              <a:t>aliud</a:t>
            </a:r>
            <a:r>
              <a:rPr lang="it-IT" i="1" dirty="0"/>
              <a:t> pro alio</a:t>
            </a:r>
            <a:r>
              <a:rPr lang="it-IT" dirty="0"/>
              <a:t>?</a:t>
            </a:r>
          </a:p>
          <a:p>
            <a:endParaRPr lang="it-IT" dirty="0"/>
          </a:p>
        </p:txBody>
      </p:sp>
    </p:spTree>
    <p:extLst>
      <p:ext uri="{BB962C8B-B14F-4D97-AF65-F5344CB8AC3E}">
        <p14:creationId xmlns:p14="http://schemas.microsoft.com/office/powerpoint/2010/main" val="791962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magine che contiene tavolo, interni, busta&#10;&#10;Descrizione generata automaticamente">
            <a:extLst>
              <a:ext uri="{FF2B5EF4-FFF2-40B4-BE49-F238E27FC236}">
                <a16:creationId xmlns:a16="http://schemas.microsoft.com/office/drawing/2014/main" id="{9D719574-8E2B-4EBD-8A6D-7DBE7F7D8473}"/>
              </a:ext>
            </a:extLst>
          </p:cNvPr>
          <p:cNvPicPr>
            <a:picLocks noChangeAspect="1"/>
          </p:cNvPicPr>
          <p:nvPr/>
        </p:nvPicPr>
        <p:blipFill rotWithShape="1">
          <a:blip r:embed="rId2">
            <a:duotone>
              <a:schemeClr val="bg2">
                <a:shade val="45000"/>
                <a:satMod val="135000"/>
              </a:schemeClr>
              <a:prstClr val="white"/>
            </a:duotone>
          </a:blip>
          <a:srcRect t="8265" r="9091" b="15126"/>
          <a:stretch/>
        </p:blipFill>
        <p:spPr>
          <a:xfrm>
            <a:off x="20" y="10"/>
            <a:ext cx="12191980" cy="6857990"/>
          </a:xfrm>
          <a:prstGeom prst="rect">
            <a:avLst/>
          </a:prstGeom>
        </p:spPr>
      </p:pic>
      <p:sp>
        <p:nvSpPr>
          <p:cNvPr id="2" name="Titolo 1">
            <a:extLst>
              <a:ext uri="{FF2B5EF4-FFF2-40B4-BE49-F238E27FC236}">
                <a16:creationId xmlns:a16="http://schemas.microsoft.com/office/drawing/2014/main" id="{06E318D0-9541-7E4A-A558-7AD4F507BF3A}"/>
              </a:ext>
            </a:extLst>
          </p:cNvPr>
          <p:cNvSpPr>
            <a:spLocks noGrp="1"/>
          </p:cNvSpPr>
          <p:nvPr>
            <p:ph type="title"/>
          </p:nvPr>
        </p:nvSpPr>
        <p:spPr>
          <a:xfrm>
            <a:off x="838199" y="1"/>
            <a:ext cx="11160211" cy="1152524"/>
          </a:xfrm>
        </p:spPr>
        <p:txBody>
          <a:bodyPr>
            <a:normAutofit fontScale="90000"/>
          </a:bodyPr>
          <a:lstStyle/>
          <a:p>
            <a:r>
              <a:rPr lang="it-IT" b="1"/>
              <a:t>617= rimedio di chiusura del sistema e della fase liquid.</a:t>
            </a:r>
            <a:endParaRPr lang="it-IT" b="1" dirty="0"/>
          </a:p>
        </p:txBody>
      </p:sp>
      <p:graphicFrame>
        <p:nvGraphicFramePr>
          <p:cNvPr id="5" name="Segnaposto contenuto 2">
            <a:extLst>
              <a:ext uri="{FF2B5EF4-FFF2-40B4-BE49-F238E27FC236}">
                <a16:creationId xmlns:a16="http://schemas.microsoft.com/office/drawing/2014/main" id="{ABD7355F-93F7-45E9-B68A-68D8C49B7A63}"/>
              </a:ext>
            </a:extLst>
          </p:cNvPr>
          <p:cNvGraphicFramePr>
            <a:graphicFrameLocks noGrp="1"/>
          </p:cNvGraphicFramePr>
          <p:nvPr>
            <p:ph idx="1"/>
            <p:extLst>
              <p:ext uri="{D42A27DB-BD31-4B8C-83A1-F6EECF244321}">
                <p14:modId xmlns:p14="http://schemas.microsoft.com/office/powerpoint/2010/main" val="782422113"/>
              </p:ext>
            </p:extLst>
          </p:nvPr>
        </p:nvGraphicFramePr>
        <p:xfrm>
          <a:off x="193589" y="1334530"/>
          <a:ext cx="11804821" cy="552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6158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3990F39-6520-3F46-A3B4-B29EAE84548D}"/>
              </a:ext>
            </a:extLst>
          </p:cNvPr>
          <p:cNvSpPr>
            <a:spLocks noGrp="1"/>
          </p:cNvSpPr>
          <p:nvPr>
            <p:ph type="title"/>
          </p:nvPr>
        </p:nvSpPr>
        <p:spPr>
          <a:xfrm>
            <a:off x="838200" y="36577"/>
            <a:ext cx="10515600" cy="1179575"/>
          </a:xfrm>
        </p:spPr>
        <p:txBody>
          <a:bodyPr>
            <a:normAutofit/>
          </a:bodyPr>
          <a:lstStyle/>
          <a:p>
            <a:r>
              <a:rPr lang="it-IT" sz="5400" i="1" dirty="0" err="1"/>
              <a:t>Aliud</a:t>
            </a:r>
            <a:r>
              <a:rPr lang="it-IT" sz="5400" i="1" dirty="0"/>
              <a:t> pro alio </a:t>
            </a:r>
            <a:r>
              <a:rPr lang="it-IT" sz="5400" dirty="0"/>
              <a:t>(segue)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66B24C0E-4E9E-6E44-A048-44588F097C2E}"/>
              </a:ext>
            </a:extLst>
          </p:cNvPr>
          <p:cNvSpPr>
            <a:spLocks noGrp="1"/>
          </p:cNvSpPr>
          <p:nvPr>
            <p:ph idx="1"/>
          </p:nvPr>
        </p:nvSpPr>
        <p:spPr>
          <a:xfrm>
            <a:off x="499872" y="1695661"/>
            <a:ext cx="11459046" cy="4937504"/>
          </a:xfrm>
        </p:spPr>
        <p:txBody>
          <a:bodyPr>
            <a:normAutofit/>
          </a:bodyPr>
          <a:lstStyle/>
          <a:p>
            <a:r>
              <a:rPr lang="it-IT" sz="2000" dirty="0"/>
              <a:t>Integrano ipotesi di </a:t>
            </a:r>
            <a:r>
              <a:rPr lang="it-IT" sz="2000" i="1" dirty="0" err="1"/>
              <a:t>aliud</a:t>
            </a:r>
            <a:r>
              <a:rPr lang="it-IT" sz="2000" i="1" dirty="0"/>
              <a:t> pro alio, </a:t>
            </a:r>
            <a:r>
              <a:rPr lang="it-IT" sz="2000" dirty="0"/>
              <a:t>ipotesi di vendite forzate di </a:t>
            </a:r>
            <a:r>
              <a:rPr lang="it-IT" sz="2000" b="1" dirty="0"/>
              <a:t>terreni con erronea indicazione della destinazione urbanistica </a:t>
            </a:r>
            <a:r>
              <a:rPr lang="it-IT" sz="2000" dirty="0"/>
              <a:t>(</a:t>
            </a:r>
            <a:r>
              <a:rPr lang="it-IT" sz="2000" dirty="0" err="1"/>
              <a:t>Cass</a:t>
            </a:r>
            <a:r>
              <a:rPr lang="it-IT" sz="2000" dirty="0"/>
              <a:t>., 14/10/2010, n. 21249) e di </a:t>
            </a:r>
            <a:r>
              <a:rPr lang="it-IT" sz="2000" b="1" dirty="0"/>
              <a:t>immobili abusivamente edificati non sanabili la cui condizione edilizia non sia stata menzionata nell’avviso di vendita </a:t>
            </a:r>
            <a:r>
              <a:rPr lang="it-IT" sz="2000" dirty="0"/>
              <a:t>(</a:t>
            </a:r>
            <a:r>
              <a:rPr lang="it-IT" sz="2000" dirty="0" err="1"/>
              <a:t>Cass</a:t>
            </a:r>
            <a:r>
              <a:rPr lang="it-IT" sz="2000" dirty="0"/>
              <a:t>. 11/10/2013, n. 23140)</a:t>
            </a:r>
          </a:p>
          <a:p>
            <a:pPr marL="0" indent="0">
              <a:buNone/>
            </a:pPr>
            <a:endParaRPr lang="it-IT" sz="2000" dirty="0"/>
          </a:p>
          <a:p>
            <a:pPr marL="0" indent="0">
              <a:buNone/>
            </a:pPr>
            <a:endParaRPr lang="it-IT" sz="2000" dirty="0"/>
          </a:p>
          <a:p>
            <a:r>
              <a:rPr lang="it-IT" sz="2000" dirty="0"/>
              <a:t>il bene oggetto di vendita forzata deve essere “</a:t>
            </a:r>
            <a:r>
              <a:rPr lang="it-IT" sz="2000" b="1" i="1" dirty="0"/>
              <a:t>ontologicamente diverso da quello sul quale è incolpevolmente caduta l’offerta dell’aggiudicatario </a:t>
            </a:r>
            <a:r>
              <a:rPr lang="it-IT" sz="2000" i="1" dirty="0"/>
              <a:t>perché, in una prospettiva funzionale, dopo il trasferimento risulti definitivamente inidoneo all’assolvimento della destinazione d’uso</a:t>
            </a:r>
            <a:r>
              <a:rPr lang="it-IT" sz="2000" dirty="0"/>
              <a:t>” in conseguenza di una situazione permanente e non semplicemente transitorio o momentaneo: così </a:t>
            </a:r>
            <a:r>
              <a:rPr lang="it-IT" sz="2000" dirty="0" err="1"/>
              <a:t>Cass</a:t>
            </a:r>
            <a:r>
              <a:rPr lang="it-IT" sz="2000" dirty="0"/>
              <a:t>., 29/01/2016, n. 1669 ha escluso l’</a:t>
            </a:r>
            <a:r>
              <a:rPr lang="it-IT" sz="2000" i="1" dirty="0" err="1"/>
              <a:t>aliud</a:t>
            </a:r>
            <a:r>
              <a:rPr lang="it-IT" sz="2000" i="1" dirty="0"/>
              <a:t> pro alio </a:t>
            </a:r>
            <a:r>
              <a:rPr lang="it-IT" sz="2000" dirty="0"/>
              <a:t>per temporanea inagibilità dell’unità abitativa causata da elementi inquinanti, non descritti in perizia, suscettibili di rimozione per il ripristino della piena salubrità dell’immobile).</a:t>
            </a:r>
          </a:p>
        </p:txBody>
      </p:sp>
    </p:spTree>
    <p:extLst>
      <p:ext uri="{BB962C8B-B14F-4D97-AF65-F5344CB8AC3E}">
        <p14:creationId xmlns:p14="http://schemas.microsoft.com/office/powerpoint/2010/main" val="2798140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BF081F-1897-42BA-A94D-956E08EC2AC7}"/>
              </a:ext>
            </a:extLst>
          </p:cNvPr>
          <p:cNvPicPr>
            <a:picLocks noChangeAspect="1"/>
          </p:cNvPicPr>
          <p:nvPr/>
        </p:nvPicPr>
        <p:blipFill rotWithShape="1">
          <a:blip r:embed="rId2"/>
          <a:srcRect r="9091" b="23391"/>
          <a:stretch/>
        </p:blipFill>
        <p:spPr>
          <a:xfrm>
            <a:off x="0" y="-148271"/>
            <a:ext cx="12191980" cy="6857990"/>
          </a:xfrm>
          <a:prstGeom prst="rect">
            <a:avLst/>
          </a:prstGeom>
        </p:spPr>
      </p:pic>
      <p:sp>
        <p:nvSpPr>
          <p:cNvPr id="11" name="Rectangle 10">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F4C29F5E-D9F3-2340-8256-FA408C33173D}"/>
              </a:ext>
            </a:extLst>
          </p:cNvPr>
          <p:cNvSpPr>
            <a:spLocks noGrp="1"/>
          </p:cNvSpPr>
          <p:nvPr>
            <p:ph type="title"/>
          </p:nvPr>
        </p:nvSpPr>
        <p:spPr>
          <a:xfrm>
            <a:off x="234778" y="1"/>
            <a:ext cx="11837772" cy="1037967"/>
          </a:xfrm>
        </p:spPr>
        <p:txBody>
          <a:bodyPr>
            <a:normAutofit fontScale="90000"/>
          </a:bodyPr>
          <a:lstStyle/>
          <a:p>
            <a:r>
              <a:rPr lang="it-IT" b="1" dirty="0"/>
              <a:t>Principio del cd. consenso informato: </a:t>
            </a:r>
            <a:r>
              <a:rPr lang="it-IT" b="1" dirty="0" err="1"/>
              <a:t>Cass</a:t>
            </a:r>
            <a:r>
              <a:rPr lang="it-IT" b="1" dirty="0"/>
              <a:t>. 2016/21480 </a:t>
            </a:r>
          </a:p>
        </p:txBody>
      </p:sp>
      <p:graphicFrame>
        <p:nvGraphicFramePr>
          <p:cNvPr id="5" name="Segnaposto contenuto 2">
            <a:extLst>
              <a:ext uri="{FF2B5EF4-FFF2-40B4-BE49-F238E27FC236}">
                <a16:creationId xmlns:a16="http://schemas.microsoft.com/office/drawing/2014/main" id="{3E285191-BB79-48A0-8214-2F430ABC5225}"/>
              </a:ext>
            </a:extLst>
          </p:cNvPr>
          <p:cNvGraphicFramePr>
            <a:graphicFrameLocks noGrp="1"/>
          </p:cNvGraphicFramePr>
          <p:nvPr>
            <p:ph idx="1"/>
            <p:extLst>
              <p:ext uri="{D42A27DB-BD31-4B8C-83A1-F6EECF244321}">
                <p14:modId xmlns:p14="http://schemas.microsoft.com/office/powerpoint/2010/main" val="513623482"/>
              </p:ext>
            </p:extLst>
          </p:nvPr>
        </p:nvGraphicFramePr>
        <p:xfrm>
          <a:off x="358345" y="1186239"/>
          <a:ext cx="11714205" cy="5523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2032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5FD88A-B198-7648-BE65-6088718F82D1}"/>
              </a:ext>
            </a:extLst>
          </p:cNvPr>
          <p:cNvSpPr>
            <a:spLocks noGrp="1"/>
          </p:cNvSpPr>
          <p:nvPr>
            <p:ph type="ctrTitle"/>
          </p:nvPr>
        </p:nvSpPr>
        <p:spPr>
          <a:xfrm>
            <a:off x="234779" y="73573"/>
            <a:ext cx="11701848" cy="977462"/>
          </a:xfrm>
        </p:spPr>
        <p:txBody>
          <a:bodyPr>
            <a:normAutofit/>
          </a:bodyPr>
          <a:lstStyle/>
          <a:p>
            <a:r>
              <a:rPr lang="it-IT" sz="2400" i="1" dirty="0"/>
              <a:t>Il decreto di trasferimento e i rimedi. La tutela dell’aggiudicatario</a:t>
            </a:r>
            <a:r>
              <a:rPr lang="it-IT" sz="2700" i="1" dirty="0"/>
              <a:t>. </a:t>
            </a:r>
            <a:endParaRPr lang="it-IT" sz="2700" dirty="0"/>
          </a:p>
        </p:txBody>
      </p:sp>
      <p:sp>
        <p:nvSpPr>
          <p:cNvPr id="3" name="Sottotitolo 2">
            <a:extLst>
              <a:ext uri="{FF2B5EF4-FFF2-40B4-BE49-F238E27FC236}">
                <a16:creationId xmlns:a16="http://schemas.microsoft.com/office/drawing/2014/main" id="{B167CC96-1351-2744-8D66-68CEBA4169AD}"/>
              </a:ext>
            </a:extLst>
          </p:cNvPr>
          <p:cNvSpPr>
            <a:spLocks noGrp="1"/>
          </p:cNvSpPr>
          <p:nvPr>
            <p:ph type="subTitle" idx="1"/>
          </p:nvPr>
        </p:nvSpPr>
        <p:spPr>
          <a:xfrm>
            <a:off x="234779" y="1051035"/>
            <a:ext cx="11701848" cy="5522760"/>
          </a:xfrm>
        </p:spPr>
        <p:txBody>
          <a:bodyPr>
            <a:normAutofit fontScale="92500"/>
          </a:bodyPr>
          <a:lstStyle/>
          <a:p>
            <a:pPr algn="just"/>
            <a:r>
              <a:rPr lang="it-IT" dirty="0"/>
              <a:t>Se è vero che </a:t>
            </a:r>
            <a:r>
              <a:rPr lang="it-IT" i="1" dirty="0"/>
              <a:t>nulla </a:t>
            </a:r>
            <a:r>
              <a:rPr lang="it-IT" i="1" dirty="0" err="1"/>
              <a:t>executio</a:t>
            </a:r>
            <a:r>
              <a:rPr lang="it-IT" i="1" dirty="0"/>
              <a:t> sine </a:t>
            </a:r>
            <a:r>
              <a:rPr lang="it-IT" i="1" dirty="0" err="1"/>
              <a:t>titulo</a:t>
            </a:r>
            <a:r>
              <a:rPr lang="it-IT" dirty="0"/>
              <a:t> è vero pure che </a:t>
            </a:r>
            <a:r>
              <a:rPr lang="it-IT" b="1" dirty="0"/>
              <a:t>nessuna liquidazione può realizzarsi senza tutela dell’aggiudicatario; </a:t>
            </a:r>
            <a:r>
              <a:rPr lang="it-IT" b="1" dirty="0" err="1"/>
              <a:t>sogg</a:t>
            </a:r>
            <a:r>
              <a:rPr lang="it-IT" b="1" dirty="0"/>
              <a:t>. </a:t>
            </a:r>
            <a:r>
              <a:rPr lang="it-IT" dirty="0"/>
              <a:t>che materialmente affida all’ufficio esecutivo il corrispettivo della vendita. Senza adeguata tutela delle aspettative dell’aggiudicatario ad ottenere il trasferimento del bene, diminuirebbero significativamente i soggetti disposti ad acquistare il bene staggito, incidendo negativamente sulla soddisfazione dei creditori.</a:t>
            </a:r>
          </a:p>
          <a:p>
            <a:pPr algn="just"/>
            <a:r>
              <a:rPr lang="it-IT" dirty="0"/>
              <a:t>Il problema della stabilità del (decreto di) trasferimento è in realtà il problema della vendita forzata- </a:t>
            </a:r>
          </a:p>
          <a:p>
            <a:pPr algn="just"/>
            <a:r>
              <a:rPr lang="it-IT" dirty="0"/>
              <a:t>Stabilità sempre biunivoca (rispetto all’aggiudicatario/rispetto all’ufficio esecutivo, al debitore e a </a:t>
            </a:r>
            <a:r>
              <a:rPr lang="it-IT" dirty="0" err="1"/>
              <a:t>sogg</a:t>
            </a:r>
            <a:r>
              <a:rPr lang="it-IT" dirty="0"/>
              <a:t>. terzi v. ad es. conduttore)</a:t>
            </a:r>
          </a:p>
          <a:p>
            <a:pPr algn="just"/>
            <a:r>
              <a:rPr lang="it-IT" b="1" dirty="0"/>
              <a:t>Controllo su stabilità vendita sempre affidato al </a:t>
            </a:r>
            <a:r>
              <a:rPr lang="it-IT" b="1" dirty="0" err="1"/>
              <a:t>g.e</a:t>
            </a:r>
            <a:r>
              <a:rPr lang="it-IT" b="1" dirty="0"/>
              <a:t>. (</a:t>
            </a:r>
            <a:r>
              <a:rPr lang="it-IT" dirty="0"/>
              <a:t>v. art. 586 </a:t>
            </a:r>
            <a:r>
              <a:rPr lang="it-IT" dirty="0" err="1"/>
              <a:t>c.p.c.</a:t>
            </a:r>
            <a:r>
              <a:rPr lang="it-IT" dirty="0"/>
              <a:t>) </a:t>
            </a:r>
            <a:endParaRPr lang="it-IT" b="1" dirty="0"/>
          </a:p>
          <a:p>
            <a:pPr algn="just"/>
            <a:r>
              <a:rPr lang="it-IT" dirty="0"/>
              <a:t>Solo lo Stato (e cioè il </a:t>
            </a:r>
            <a:r>
              <a:rPr lang="it-IT" dirty="0" err="1"/>
              <a:t>g.e</a:t>
            </a:r>
            <a:r>
              <a:rPr lang="it-IT" dirty="0"/>
              <a:t>. che di tale potere è investito dall’</a:t>
            </a:r>
            <a:r>
              <a:rPr lang="it-IT" dirty="0" err="1"/>
              <a:t>ordin</a:t>
            </a:r>
            <a:r>
              <a:rPr lang="it-IT" dirty="0"/>
              <a:t>. </a:t>
            </a:r>
            <a:r>
              <a:rPr lang="it-IT" dirty="0" err="1"/>
              <a:t>proc</a:t>
            </a:r>
            <a:r>
              <a:rPr lang="it-IT" dirty="0"/>
              <a:t>.) può trasferire la </a:t>
            </a:r>
            <a:r>
              <a:rPr lang="it-IT" dirty="0" err="1"/>
              <a:t>proprieta</a:t>
            </a:r>
            <a:r>
              <a:rPr lang="it-IT" dirty="0"/>
              <a:t>̀ del bene pignorato all’offerente – contro la volontà del debitore -per raggiungere il fine pubblico proprio della giurisdizione esecutiva. </a:t>
            </a:r>
          </a:p>
          <a:p>
            <a:pPr algn="just"/>
            <a:r>
              <a:rPr lang="it-IT" dirty="0"/>
              <a:t>Responsabilità patrimoniale (2740 c.c.) </a:t>
            </a:r>
          </a:p>
          <a:p>
            <a:pPr algn="just"/>
            <a:r>
              <a:rPr lang="it-IT" dirty="0"/>
              <a:t>Per questa ragione il </a:t>
            </a:r>
            <a:r>
              <a:rPr lang="it-IT" dirty="0" err="1"/>
              <a:t>d.t.</a:t>
            </a:r>
            <a:r>
              <a:rPr lang="it-IT" dirty="0"/>
              <a:t> è atto esclusivo del </a:t>
            </a:r>
            <a:r>
              <a:rPr lang="it-IT" dirty="0" err="1"/>
              <a:t>g.e</a:t>
            </a:r>
            <a:r>
              <a:rPr lang="it-IT" dirty="0"/>
              <a:t>. (v. 591 bis) e del </a:t>
            </a:r>
            <a:r>
              <a:rPr lang="it-IT" dirty="0" err="1"/>
              <a:t>g.d</a:t>
            </a:r>
            <a:r>
              <a:rPr lang="it-IT" dirty="0"/>
              <a:t>. (108 </a:t>
            </a:r>
            <a:r>
              <a:rPr lang="it-IT" dirty="0" err="1"/>
              <a:t>l.fall</a:t>
            </a:r>
            <a:r>
              <a:rPr lang="it-IT" dirty="0"/>
              <a:t>.) unico legittimato ad ordinare la purgazione</a:t>
            </a:r>
          </a:p>
          <a:p>
            <a:pPr algn="just"/>
            <a:endParaRPr lang="it-IT" dirty="0"/>
          </a:p>
        </p:txBody>
      </p:sp>
    </p:spTree>
    <p:extLst>
      <p:ext uri="{BB962C8B-B14F-4D97-AF65-F5344CB8AC3E}">
        <p14:creationId xmlns:p14="http://schemas.microsoft.com/office/powerpoint/2010/main" val="461325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3459D1-0DC9-6846-8AF1-81708A040F66}"/>
              </a:ext>
            </a:extLst>
          </p:cNvPr>
          <p:cNvSpPr>
            <a:spLocks noGrp="1"/>
          </p:cNvSpPr>
          <p:nvPr>
            <p:ph type="title"/>
          </p:nvPr>
        </p:nvSpPr>
        <p:spPr>
          <a:xfrm>
            <a:off x="387626" y="79513"/>
            <a:ext cx="10966174" cy="606287"/>
          </a:xfrm>
        </p:spPr>
        <p:txBody>
          <a:bodyPr>
            <a:normAutofit fontScale="90000"/>
          </a:bodyPr>
          <a:lstStyle/>
          <a:p>
            <a:r>
              <a:rPr lang="it-IT" dirty="0"/>
              <a:t>Il danneggiamento del bene</a:t>
            </a:r>
          </a:p>
        </p:txBody>
      </p:sp>
      <p:graphicFrame>
        <p:nvGraphicFramePr>
          <p:cNvPr id="4" name="Segnaposto contenuto 3">
            <a:extLst>
              <a:ext uri="{FF2B5EF4-FFF2-40B4-BE49-F238E27FC236}">
                <a16:creationId xmlns:a16="http://schemas.microsoft.com/office/drawing/2014/main" id="{969578D1-B396-AB45-B7E8-B8972F2E78D7}"/>
              </a:ext>
            </a:extLst>
          </p:cNvPr>
          <p:cNvGraphicFramePr>
            <a:graphicFrameLocks noGrp="1"/>
          </p:cNvGraphicFramePr>
          <p:nvPr>
            <p:ph idx="1"/>
            <p:extLst>
              <p:ext uri="{D42A27DB-BD31-4B8C-83A1-F6EECF244321}">
                <p14:modId xmlns:p14="http://schemas.microsoft.com/office/powerpoint/2010/main" val="2019013661"/>
              </p:ext>
            </p:extLst>
          </p:nvPr>
        </p:nvGraphicFramePr>
        <p:xfrm>
          <a:off x="0" y="765314"/>
          <a:ext cx="11877262" cy="5943600"/>
        </p:xfrm>
        <a:graphic>
          <a:graphicData uri="http://schemas.openxmlformats.org/drawingml/2006/table">
            <a:tbl>
              <a:tblPr>
                <a:tableStyleId>{5C22544A-7EE6-4342-B048-85BDC9FD1C3A}</a:tableStyleId>
              </a:tblPr>
              <a:tblGrid>
                <a:gridCol w="11877262">
                  <a:extLst>
                    <a:ext uri="{9D8B030D-6E8A-4147-A177-3AD203B41FA5}">
                      <a16:colId xmlns:a16="http://schemas.microsoft.com/office/drawing/2014/main" val="1571778524"/>
                    </a:ext>
                  </a:extLst>
                </a:gridCol>
              </a:tblGrid>
              <a:tr h="5943600">
                <a:tc>
                  <a:txBody>
                    <a:bodyPr/>
                    <a:lstStyle/>
                    <a:p>
                      <a:pPr algn="just">
                        <a:lnSpc>
                          <a:spcPct val="115000"/>
                        </a:lnSpc>
                        <a:spcAft>
                          <a:spcPts val="1000"/>
                        </a:spcAft>
                      </a:pPr>
                      <a:r>
                        <a:rPr lang="it-IT" sz="2000" u="sng" dirty="0" err="1">
                          <a:solidFill>
                            <a:schemeClr val="accent2">
                              <a:lumMod val="75000"/>
                            </a:schemeClr>
                          </a:solidFill>
                          <a:effectLst/>
                          <a:latin typeface="Calibri" panose="020F0502020204030204" pitchFamily="34" charset="0"/>
                          <a:cs typeface="Calibri" panose="020F0502020204030204" pitchFamily="34" charset="0"/>
                        </a:rPr>
                        <a:t>Cass</a:t>
                      </a:r>
                      <a:r>
                        <a:rPr lang="it-IT" sz="2000" u="sng" dirty="0">
                          <a:solidFill>
                            <a:schemeClr val="accent2">
                              <a:lumMod val="75000"/>
                            </a:schemeClr>
                          </a:solidFill>
                          <a:effectLst/>
                          <a:latin typeface="Calibri" panose="020F0502020204030204" pitchFamily="34" charset="0"/>
                          <a:cs typeface="Calibri" panose="020F0502020204030204" pitchFamily="34" charset="0"/>
                        </a:rPr>
                        <a:t>. 30/06/2014, n. 14765 </a:t>
                      </a:r>
                      <a:r>
                        <a:rPr lang="it-IT" sz="2000" dirty="0">
                          <a:effectLst/>
                          <a:latin typeface="Calibri" panose="020F0502020204030204" pitchFamily="34" charset="0"/>
                          <a:cs typeface="Calibri" panose="020F0502020204030204" pitchFamily="34" charset="0"/>
                        </a:rPr>
                        <a:t>“</a:t>
                      </a:r>
                      <a:r>
                        <a:rPr lang="it-IT" sz="2000" i="1" dirty="0">
                          <a:effectLst/>
                          <a:latin typeface="Calibri" panose="020F0502020204030204" pitchFamily="34" charset="0"/>
                          <a:cs typeface="Calibri" panose="020F0502020204030204" pitchFamily="34" charset="0"/>
                        </a:rPr>
                        <a:t>in relazione allo </a:t>
                      </a:r>
                      <a:r>
                        <a:rPr lang="it-IT" sz="2000" i="1" dirty="0" err="1">
                          <a:effectLst/>
                          <a:latin typeface="Calibri" panose="020F0502020204030204" pitchFamily="34" charset="0"/>
                          <a:cs typeface="Calibri" panose="020F0502020204030204" pitchFamily="34" charset="0"/>
                        </a:rPr>
                        <a:t>ius</a:t>
                      </a:r>
                      <a:r>
                        <a:rPr lang="it-IT" sz="2000" i="1" dirty="0">
                          <a:effectLst/>
                          <a:latin typeface="Calibri" panose="020F0502020204030204" pitchFamily="34" charset="0"/>
                          <a:cs typeface="Calibri" panose="020F0502020204030204" pitchFamily="34" charset="0"/>
                        </a:rPr>
                        <a:t> ad rem (pur condizionato al versamento del prezzo), che l'aggiudicatario acquista (…), </a:t>
                      </a:r>
                      <a:r>
                        <a:rPr lang="it-IT" sz="2000" b="1" i="1" dirty="0">
                          <a:effectLst/>
                          <a:latin typeface="Calibri" panose="020F0502020204030204" pitchFamily="34" charset="0"/>
                          <a:cs typeface="Calibri" panose="020F0502020204030204" pitchFamily="34" charset="0"/>
                        </a:rPr>
                        <a:t>è configurabile un obbligo di diligenza e di buona fede a carico del custode ...  che, allorché l'aggiudicatario lamenti la perdita o il danneggiamento dell'immobile prima del deposito del decreto di trasferimento, risponde del danno ex art. 2043</a:t>
                      </a:r>
                      <a:r>
                        <a:rPr lang="it-IT" sz="2000" dirty="0">
                          <a:effectLst/>
                          <a:latin typeface="Calibri" panose="020F0502020204030204" pitchFamily="34" charset="0"/>
                          <a:cs typeface="Calibri" panose="020F0502020204030204" pitchFamily="34" charset="0"/>
                        </a:rPr>
                        <a:t>” (nella specie era stato condannato al risarcimento dei danni un terzo che, d'accordo con i proprietari/custodi, aveva effettuato, dopo l’</a:t>
                      </a:r>
                      <a:r>
                        <a:rPr lang="it-IT" sz="2000" dirty="0" err="1">
                          <a:effectLst/>
                          <a:latin typeface="Calibri" panose="020F0502020204030204" pitchFamily="34" charset="0"/>
                          <a:cs typeface="Calibri" panose="020F0502020204030204" pitchFamily="34" charset="0"/>
                        </a:rPr>
                        <a:t>agg</a:t>
                      </a:r>
                      <a:r>
                        <a:rPr lang="it-IT" sz="2000" dirty="0">
                          <a:effectLst/>
                          <a:latin typeface="Calibri" panose="020F0502020204030204" pitchFamily="34" charset="0"/>
                          <a:cs typeface="Calibri" panose="020F0502020204030204" pitchFamily="34" charset="0"/>
                        </a:rPr>
                        <a:t>. ma prima del </a:t>
                      </a:r>
                      <a:r>
                        <a:rPr lang="it-IT" sz="2000" dirty="0" err="1">
                          <a:effectLst/>
                          <a:latin typeface="Calibri" panose="020F0502020204030204" pitchFamily="34" charset="0"/>
                          <a:cs typeface="Calibri" panose="020F0502020204030204" pitchFamily="34" charset="0"/>
                        </a:rPr>
                        <a:t>d.t.</a:t>
                      </a:r>
                      <a:r>
                        <a:rPr lang="it-IT" sz="2000" dirty="0">
                          <a:effectLst/>
                          <a:latin typeface="Calibri" panose="020F0502020204030204" pitchFamily="34" charset="0"/>
                          <a:cs typeface="Calibri" panose="020F0502020204030204" pitchFamily="34" charset="0"/>
                        </a:rPr>
                        <a:t>, il taglio di 🌳🌳🌳). Tutela dei creditori</a:t>
                      </a:r>
                      <a:endParaRPr lang="it-IT" sz="2000" dirty="0">
                        <a:effectLst/>
                        <a:highlight>
                          <a:srgbClr val="FFFF00"/>
                        </a:highlight>
                        <a:latin typeface="Calibri" panose="020F0502020204030204" pitchFamily="34" charset="0"/>
                        <a:cs typeface="Calibri" panose="020F0502020204030204" pitchFamily="34" charset="0"/>
                      </a:endParaRPr>
                    </a:p>
                    <a:p>
                      <a:pPr algn="just">
                        <a:lnSpc>
                          <a:spcPct val="115000"/>
                        </a:lnSpc>
                        <a:spcAft>
                          <a:spcPts val="1000"/>
                        </a:spcAft>
                      </a:pPr>
                      <a:r>
                        <a:rPr lang="it-IT" sz="2000" dirty="0">
                          <a:effectLst/>
                          <a:highlight>
                            <a:srgbClr val="FFFF00"/>
                          </a:highlight>
                          <a:latin typeface="Calibri" panose="020F0502020204030204" pitchFamily="34" charset="0"/>
                          <a:cs typeface="Calibri" panose="020F0502020204030204" pitchFamily="34" charset="0"/>
                        </a:rPr>
                        <a:t>Attenzione: </a:t>
                      </a:r>
                      <a:r>
                        <a:rPr lang="it-IT" sz="2000" dirty="0" err="1">
                          <a:effectLst/>
                          <a:highlight>
                            <a:srgbClr val="FFFF00"/>
                          </a:highlight>
                          <a:latin typeface="Calibri" panose="020F0502020204030204" pitchFamily="34" charset="0"/>
                          <a:cs typeface="Calibri" panose="020F0502020204030204" pitchFamily="34" charset="0"/>
                        </a:rPr>
                        <a:t>Risarc</a:t>
                      </a:r>
                      <a:r>
                        <a:rPr lang="it-IT" sz="2000" dirty="0">
                          <a:effectLst/>
                          <a:highlight>
                            <a:srgbClr val="FFFF00"/>
                          </a:highlight>
                          <a:latin typeface="Calibri" panose="020F0502020204030204" pitchFamily="34" charset="0"/>
                          <a:cs typeface="Calibri" panose="020F0502020204030204" pitchFamily="34" charset="0"/>
                        </a:rPr>
                        <a:t>. Danno </a:t>
                      </a:r>
                      <a:r>
                        <a:rPr lang="it-IT" sz="2000" i="1" dirty="0">
                          <a:effectLst/>
                          <a:highlight>
                            <a:srgbClr val="FFFF00"/>
                          </a:highlight>
                          <a:latin typeface="Calibri" panose="020F0502020204030204" pitchFamily="34" charset="0"/>
                          <a:cs typeface="Calibri" panose="020F0502020204030204" pitchFamily="34" charset="0"/>
                        </a:rPr>
                        <a:t>ex </a:t>
                      </a:r>
                      <a:r>
                        <a:rPr lang="it-IT" sz="2000" i="0" dirty="0">
                          <a:effectLst/>
                          <a:highlight>
                            <a:srgbClr val="FFFF00"/>
                          </a:highlight>
                          <a:latin typeface="Calibri" panose="020F0502020204030204" pitchFamily="34" charset="0"/>
                          <a:cs typeface="Calibri" panose="020F0502020204030204" pitchFamily="34" charset="0"/>
                        </a:rPr>
                        <a:t>art. 2043 anche per revoca dell’aggiudicazione per ragioni imputabili al creditore</a:t>
                      </a:r>
                    </a:p>
                    <a:p>
                      <a:pPr algn="just">
                        <a:lnSpc>
                          <a:spcPct val="115000"/>
                        </a:lnSpc>
                        <a:spcAft>
                          <a:spcPts val="1000"/>
                        </a:spcAft>
                      </a:pPr>
                      <a:r>
                        <a:rPr lang="it-IT" sz="2000" dirty="0" err="1">
                          <a:effectLst/>
                          <a:highlight>
                            <a:srgbClr val="FFFF00"/>
                          </a:highlight>
                          <a:latin typeface="Calibri" panose="020F0502020204030204" pitchFamily="34" charset="0"/>
                          <a:cs typeface="Calibri" panose="020F0502020204030204" pitchFamily="34" charset="0"/>
                        </a:rPr>
                        <a:t>Cass</a:t>
                      </a:r>
                      <a:r>
                        <a:rPr lang="it-IT" sz="2000" dirty="0">
                          <a:effectLst/>
                          <a:highlight>
                            <a:srgbClr val="FFFF00"/>
                          </a:highlight>
                          <a:latin typeface="Calibri" panose="020F0502020204030204" pitchFamily="34" charset="0"/>
                          <a:cs typeface="Calibri" panose="020F0502020204030204" pitchFamily="34" charset="0"/>
                        </a:rPr>
                        <a:t>., </a:t>
                      </a:r>
                      <a:r>
                        <a:rPr lang="it-IT" sz="2000" dirty="0" err="1">
                          <a:effectLst/>
                          <a:highlight>
                            <a:srgbClr val="FFFF00"/>
                          </a:highlight>
                          <a:latin typeface="Calibri" panose="020F0502020204030204" pitchFamily="34" charset="0"/>
                          <a:cs typeface="Calibri" panose="020F0502020204030204" pitchFamily="34" charset="0"/>
                        </a:rPr>
                        <a:t>ord</a:t>
                      </a:r>
                      <a:r>
                        <a:rPr lang="it-IT" sz="2000" dirty="0">
                          <a:effectLst/>
                          <a:highlight>
                            <a:srgbClr val="FFFF00"/>
                          </a:highlight>
                          <a:latin typeface="Calibri" panose="020F0502020204030204" pitchFamily="34" charset="0"/>
                          <a:cs typeface="Calibri" panose="020F0502020204030204" pitchFamily="34" charset="0"/>
                        </a:rPr>
                        <a:t>., 26.08.2020, n.17814, in caso di revoca dell’aggiudicazione,</a:t>
                      </a:r>
                      <a:r>
                        <a:rPr lang="it-IT" sz="1800" b="0" i="0" u="none" strike="noStrike" kern="1200" dirty="0">
                          <a:solidFill>
                            <a:schemeClr val="dk1"/>
                          </a:solidFill>
                          <a:effectLst/>
                          <a:highlight>
                            <a:srgbClr val="FFFF00"/>
                          </a:highlight>
                          <a:latin typeface="+mn-lt"/>
                          <a:ea typeface="+mn-ea"/>
                          <a:cs typeface="+mn-cs"/>
                        </a:rPr>
                        <a:t> né il creditore (nell'espropriazione ordinaria), né l'agente della riscossione (nella procedura giurisdizionale di riscossione coattiva) assumono obbligazioni dirette, di natura contrattuale o precontrattuale, nei confronti dell'aggiudicatario; ne consegue che non è configurabile, in caso di mancato trasferimento del bene aggiudicato, una loro responsabilità contrattuale ex artt. 1218 e ss. c.c. o precontrattuale ex artt. 1337 e 1338 c.c., fermo restando il dovere di "</a:t>
                      </a:r>
                      <a:r>
                        <a:rPr lang="it-IT" sz="1800" b="0" i="0" u="none" strike="noStrike" kern="1200" dirty="0" err="1">
                          <a:solidFill>
                            <a:schemeClr val="dk1"/>
                          </a:solidFill>
                          <a:effectLst/>
                          <a:highlight>
                            <a:srgbClr val="FFFF00"/>
                          </a:highlight>
                          <a:latin typeface="+mn-lt"/>
                          <a:ea typeface="+mn-ea"/>
                          <a:cs typeface="+mn-cs"/>
                        </a:rPr>
                        <a:t>neminem</a:t>
                      </a:r>
                      <a:r>
                        <a:rPr lang="it-IT" sz="1800" b="0" i="0" u="none" strike="noStrike" kern="1200" dirty="0">
                          <a:solidFill>
                            <a:schemeClr val="dk1"/>
                          </a:solidFill>
                          <a:effectLst/>
                          <a:highlight>
                            <a:srgbClr val="FFFF00"/>
                          </a:highlight>
                          <a:latin typeface="+mn-lt"/>
                          <a:ea typeface="+mn-ea"/>
                          <a:cs typeface="+mn-cs"/>
                        </a:rPr>
                        <a:t> </a:t>
                      </a:r>
                      <a:r>
                        <a:rPr lang="it-IT" sz="1800" b="0" i="0" u="none" strike="noStrike" kern="1200" dirty="0" err="1">
                          <a:solidFill>
                            <a:schemeClr val="dk1"/>
                          </a:solidFill>
                          <a:effectLst/>
                          <a:highlight>
                            <a:srgbClr val="FFFF00"/>
                          </a:highlight>
                          <a:latin typeface="+mn-lt"/>
                          <a:ea typeface="+mn-ea"/>
                          <a:cs typeface="+mn-cs"/>
                        </a:rPr>
                        <a:t>laedere</a:t>
                      </a:r>
                      <a:r>
                        <a:rPr lang="it-IT" sz="1800" b="0" i="0" u="none" strike="noStrike" kern="1200" dirty="0">
                          <a:solidFill>
                            <a:schemeClr val="dk1"/>
                          </a:solidFill>
                          <a:effectLst/>
                          <a:highlight>
                            <a:srgbClr val="FFFF00"/>
                          </a:highlight>
                          <a:latin typeface="+mn-lt"/>
                          <a:ea typeface="+mn-ea"/>
                          <a:cs typeface="+mn-cs"/>
                        </a:rPr>
                        <a:t>" sanzionato dall'art. 2043 c.c., con conseguente risarcibilità del cosiddetto interesse negativo - e non di quello contrattuale positivo - in relazione all'acquisto del bene aggiudicato.</a:t>
                      </a:r>
                      <a:endParaRPr lang="it-IT" sz="2000" dirty="0">
                        <a:effectLst/>
                        <a:highlight>
                          <a:srgbClr val="FFFF00"/>
                        </a:highlight>
                        <a:latin typeface="Calibri" panose="020F0502020204030204" pitchFamily="34" charset="0"/>
                        <a:cs typeface="Calibri" panose="020F0502020204030204" pitchFamily="34" charset="0"/>
                      </a:endParaRPr>
                    </a:p>
                  </a:txBody>
                  <a:tcPr marL="89535" marR="89535" marT="0" marB="0"/>
                </a:tc>
                <a:extLst>
                  <a:ext uri="{0D108BD9-81ED-4DB2-BD59-A6C34878D82A}">
                    <a16:rowId xmlns:a16="http://schemas.microsoft.com/office/drawing/2014/main" val="3160023739"/>
                  </a:ext>
                </a:extLst>
              </a:tr>
            </a:tbl>
          </a:graphicData>
        </a:graphic>
      </p:graphicFrame>
    </p:spTree>
    <p:extLst>
      <p:ext uri="{BB962C8B-B14F-4D97-AF65-F5344CB8AC3E}">
        <p14:creationId xmlns:p14="http://schemas.microsoft.com/office/powerpoint/2010/main" val="2604200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96D4B0-DE95-C44B-9D4D-7601FB666BBB}"/>
              </a:ext>
            </a:extLst>
          </p:cNvPr>
          <p:cNvSpPr>
            <a:spLocks noGrp="1"/>
          </p:cNvSpPr>
          <p:nvPr>
            <p:ph type="title"/>
          </p:nvPr>
        </p:nvSpPr>
        <p:spPr>
          <a:xfrm>
            <a:off x="304800" y="123826"/>
            <a:ext cx="11049000" cy="457200"/>
          </a:xfrm>
        </p:spPr>
        <p:txBody>
          <a:bodyPr>
            <a:normAutofit fontScale="90000"/>
          </a:bodyPr>
          <a:lstStyle/>
          <a:p>
            <a:r>
              <a:rPr lang="it-IT" dirty="0"/>
              <a:t>Segue: danni e tutela aggiudicatario</a:t>
            </a:r>
          </a:p>
        </p:txBody>
      </p:sp>
      <p:sp>
        <p:nvSpPr>
          <p:cNvPr id="3" name="Segnaposto contenuto 2">
            <a:extLst>
              <a:ext uri="{FF2B5EF4-FFF2-40B4-BE49-F238E27FC236}">
                <a16:creationId xmlns:a16="http://schemas.microsoft.com/office/drawing/2014/main" id="{E8BBA1D8-351C-0F47-B356-1D47E479FEB3}"/>
              </a:ext>
            </a:extLst>
          </p:cNvPr>
          <p:cNvSpPr>
            <a:spLocks noGrp="1"/>
          </p:cNvSpPr>
          <p:nvPr>
            <p:ph idx="1"/>
          </p:nvPr>
        </p:nvSpPr>
        <p:spPr>
          <a:xfrm>
            <a:off x="180975" y="581026"/>
            <a:ext cx="11830050" cy="6153149"/>
          </a:xfrm>
        </p:spPr>
        <p:txBody>
          <a:bodyPr>
            <a:noAutofit/>
          </a:bodyPr>
          <a:lstStyle/>
          <a:p>
            <a:pPr algn="just">
              <a:lnSpc>
                <a:spcPct val="115000"/>
              </a:lnSpc>
              <a:spcAft>
                <a:spcPts val="1000"/>
              </a:spcAft>
            </a:pPr>
            <a:r>
              <a:rPr lang="it-IT" sz="2000" u="sng" dirty="0" err="1">
                <a:solidFill>
                  <a:schemeClr val="accent2">
                    <a:lumMod val="75000"/>
                  </a:schemeClr>
                </a:solidFill>
                <a:latin typeface="Constantia" panose="02030602050306030303" pitchFamily="18" charset="0"/>
                <a:cs typeface="Calibri" panose="020F0502020204030204" pitchFamily="34" charset="0"/>
              </a:rPr>
              <a:t>Cass</a:t>
            </a:r>
            <a:r>
              <a:rPr lang="it-IT" sz="2000" u="sng" dirty="0">
                <a:solidFill>
                  <a:schemeClr val="accent2">
                    <a:lumMod val="75000"/>
                  </a:schemeClr>
                </a:solidFill>
                <a:latin typeface="Constantia" panose="02030602050306030303" pitchFamily="18" charset="0"/>
                <a:cs typeface="Calibri" panose="020F0502020204030204" pitchFamily="34" charset="0"/>
              </a:rPr>
              <a:t>. 17/02/1995, n. 1730 </a:t>
            </a:r>
            <a:r>
              <a:rPr lang="it-IT" sz="2000" dirty="0">
                <a:solidFill>
                  <a:schemeClr val="dk1"/>
                </a:solidFill>
                <a:latin typeface="Constantia" panose="02030602050306030303" pitchFamily="18" charset="0"/>
                <a:cs typeface="Calibri" panose="020F0502020204030204" pitchFamily="34" charset="0"/>
              </a:rPr>
              <a:t>☞ </a:t>
            </a:r>
            <a:r>
              <a:rPr lang="it-IT" sz="2000" b="1" dirty="0" err="1">
                <a:solidFill>
                  <a:schemeClr val="dk1"/>
                </a:solidFill>
                <a:latin typeface="Constantia" panose="02030602050306030303" pitchFamily="18" charset="0"/>
                <a:cs typeface="Calibri" panose="020F0502020204030204" pitchFamily="34" charset="0"/>
              </a:rPr>
              <a:t>resp</a:t>
            </a:r>
            <a:r>
              <a:rPr lang="it-IT" sz="2000" b="1" dirty="0">
                <a:solidFill>
                  <a:schemeClr val="dk1"/>
                </a:solidFill>
                <a:latin typeface="Constantia" panose="02030602050306030303" pitchFamily="18" charset="0"/>
                <a:cs typeface="Calibri" panose="020F0502020204030204" pitchFamily="34" charset="0"/>
              </a:rPr>
              <a:t>. del custode per violazione della diligenza del buon padre di famigli</a:t>
            </a:r>
            <a:r>
              <a:rPr lang="it-IT" sz="2000" dirty="0">
                <a:solidFill>
                  <a:schemeClr val="dk1"/>
                </a:solidFill>
                <a:latin typeface="Constantia" panose="02030602050306030303" pitchFamily="18" charset="0"/>
                <a:cs typeface="Calibri" panose="020F0502020204030204" pitchFamily="34" charset="0"/>
              </a:rPr>
              <a:t>a </a:t>
            </a:r>
            <a:r>
              <a:rPr lang="it-IT" sz="2000" i="1" dirty="0">
                <a:solidFill>
                  <a:schemeClr val="dk1"/>
                </a:solidFill>
                <a:latin typeface="Constantia" panose="02030602050306030303" pitchFamily="18" charset="0"/>
                <a:cs typeface="Calibri" panose="020F0502020204030204" pitchFamily="34" charset="0"/>
              </a:rPr>
              <a:t>ex </a:t>
            </a:r>
            <a:r>
              <a:rPr lang="it-IT" sz="2000" dirty="0">
                <a:solidFill>
                  <a:schemeClr val="dk1"/>
                </a:solidFill>
                <a:latin typeface="Constantia" panose="02030602050306030303" pitchFamily="18" charset="0"/>
                <a:cs typeface="Calibri" panose="020F0502020204030204" pitchFamily="34" charset="0"/>
              </a:rPr>
              <a:t>art. 67 </a:t>
            </a:r>
            <a:r>
              <a:rPr lang="it-IT" sz="2000" dirty="0" err="1">
                <a:solidFill>
                  <a:schemeClr val="dk1"/>
                </a:solidFill>
                <a:latin typeface="Constantia" panose="02030602050306030303" pitchFamily="18" charset="0"/>
                <a:cs typeface="Calibri" panose="020F0502020204030204" pitchFamily="34" charset="0"/>
              </a:rPr>
              <a:t>c.p.c.</a:t>
            </a:r>
            <a:r>
              <a:rPr lang="it-IT" sz="2000" dirty="0">
                <a:solidFill>
                  <a:schemeClr val="dk1"/>
                </a:solidFill>
                <a:latin typeface="Constantia" panose="02030602050306030303" pitchFamily="18" charset="0"/>
                <a:cs typeface="Calibri" panose="020F0502020204030204" pitchFamily="34" charset="0"/>
              </a:rPr>
              <a:t> nella conservazione dell’integrità materiale del cespite come, ad es., </a:t>
            </a:r>
            <a:r>
              <a:rPr lang="it-IT" sz="2000" b="1" dirty="0">
                <a:solidFill>
                  <a:schemeClr val="dk1"/>
                </a:solidFill>
                <a:latin typeface="Constantia" panose="02030602050306030303" pitchFamily="18" charset="0"/>
                <a:cs typeface="Calibri" panose="020F0502020204030204" pitchFamily="34" charset="0"/>
              </a:rPr>
              <a:t>per la omessa adozione di mezzi adeguati ad evitare intrusioni</a:t>
            </a:r>
            <a:r>
              <a:rPr lang="it-IT" sz="2000" b="1" dirty="0">
                <a:latin typeface="Constantia" panose="02030602050306030303" pitchFamily="18" charset="0"/>
                <a:cs typeface="Calibri" panose="020F0502020204030204" pitchFamily="34" charset="0"/>
              </a:rPr>
              <a:t>  </a:t>
            </a:r>
          </a:p>
          <a:p>
            <a:pPr marL="0" lvl="0" indent="0" algn="just">
              <a:lnSpc>
                <a:spcPct val="115000"/>
              </a:lnSpc>
              <a:spcBef>
                <a:spcPts val="0"/>
              </a:spcBef>
              <a:spcAft>
                <a:spcPts val="1000"/>
              </a:spcAft>
              <a:buNone/>
              <a:defRPr/>
            </a:pPr>
            <a:r>
              <a:rPr lang="it-IT" sz="2000" dirty="0">
                <a:solidFill>
                  <a:schemeClr val="dk1"/>
                </a:solidFill>
                <a:latin typeface="Constantia" panose="02030602050306030303" pitchFamily="18" charset="0"/>
                <a:cs typeface="Calibri" panose="020F0502020204030204" pitchFamily="34" charset="0"/>
              </a:rPr>
              <a:t>L’azione risarcitoria può essere preceduta </a:t>
            </a:r>
            <a:r>
              <a:rPr lang="it-IT" sz="2000" b="1" dirty="0">
                <a:solidFill>
                  <a:schemeClr val="dk1"/>
                </a:solidFill>
                <a:latin typeface="Constantia" panose="02030602050306030303" pitchFamily="18" charset="0"/>
                <a:cs typeface="Calibri" panose="020F0502020204030204" pitchFamily="34" charset="0"/>
              </a:rPr>
              <a:t>da un sequestro conservativo</a:t>
            </a:r>
            <a:r>
              <a:rPr lang="it-IT" sz="2000" dirty="0">
                <a:solidFill>
                  <a:schemeClr val="dk1"/>
                </a:solidFill>
                <a:latin typeface="Constantia" panose="02030602050306030303" pitchFamily="18" charset="0"/>
                <a:cs typeface="Calibri" panose="020F0502020204030204" pitchFamily="34" charset="0"/>
              </a:rPr>
              <a:t>, concesso “</a:t>
            </a:r>
            <a:r>
              <a:rPr lang="it-IT" sz="2000" i="1" dirty="0">
                <a:solidFill>
                  <a:schemeClr val="dk1"/>
                </a:solidFill>
                <a:latin typeface="Constantia" panose="02030602050306030303" pitchFamily="18" charset="0"/>
                <a:cs typeface="Calibri" panose="020F0502020204030204" pitchFamily="34" charset="0"/>
              </a:rPr>
              <a:t>su istanza del creditore che ha fondato timore di perdere la garanzia del proprio credito</a:t>
            </a:r>
            <a:r>
              <a:rPr lang="it-IT" sz="2000" dirty="0">
                <a:solidFill>
                  <a:schemeClr val="dk1"/>
                </a:solidFill>
                <a:latin typeface="Constantia" panose="02030602050306030303" pitchFamily="18" charset="0"/>
                <a:cs typeface="Calibri" panose="020F0502020204030204" pitchFamily="34" charset="0"/>
              </a:rPr>
              <a:t>” (art. 671 </a:t>
            </a:r>
            <a:r>
              <a:rPr lang="it-IT" sz="2000" dirty="0" err="1">
                <a:solidFill>
                  <a:schemeClr val="dk1"/>
                </a:solidFill>
                <a:latin typeface="Constantia" panose="02030602050306030303" pitchFamily="18" charset="0"/>
                <a:cs typeface="Calibri" panose="020F0502020204030204" pitchFamily="34" charset="0"/>
              </a:rPr>
              <a:t>c.p.c.</a:t>
            </a:r>
            <a:r>
              <a:rPr lang="it-IT" sz="2000" dirty="0">
                <a:solidFill>
                  <a:schemeClr val="dk1"/>
                </a:solidFill>
                <a:latin typeface="Constantia" panose="02030602050306030303" pitchFamily="18" charset="0"/>
                <a:cs typeface="Calibri" panose="020F0502020204030204" pitchFamily="34" charset="0"/>
              </a:rPr>
              <a:t>) e anche </a:t>
            </a:r>
            <a:r>
              <a:rPr lang="it-IT" sz="2000" i="1" dirty="0">
                <a:solidFill>
                  <a:schemeClr val="dk1"/>
                </a:solidFill>
                <a:latin typeface="Constantia" panose="02030602050306030303" pitchFamily="18" charset="0"/>
                <a:cs typeface="Calibri" panose="020F0502020204030204" pitchFamily="34" charset="0"/>
              </a:rPr>
              <a:t>inaudita altera parte</a:t>
            </a:r>
            <a:r>
              <a:rPr lang="it-IT" sz="2000" dirty="0">
                <a:solidFill>
                  <a:schemeClr val="dk1"/>
                </a:solidFill>
                <a:latin typeface="Constantia" panose="02030602050306030303" pitchFamily="18" charset="0"/>
                <a:cs typeface="Calibri" panose="020F0502020204030204" pitchFamily="34" charset="0"/>
              </a:rPr>
              <a:t> se l’instaurazione del contraddittorio pregiudica le ragioni creditorie.</a:t>
            </a:r>
            <a:endParaRPr lang="it-IT" sz="2000" dirty="0">
              <a:latin typeface="Constantia" panose="02030602050306030303" pitchFamily="18" charset="0"/>
              <a:cs typeface="Calibri" panose="020F0502020204030204" pitchFamily="34" charset="0"/>
            </a:endParaRPr>
          </a:p>
          <a:p>
            <a:pPr algn="just">
              <a:lnSpc>
                <a:spcPct val="115000"/>
              </a:lnSpc>
              <a:spcAft>
                <a:spcPts val="1000"/>
              </a:spcAft>
            </a:pPr>
            <a:r>
              <a:rPr lang="it-IT" sz="2000" dirty="0">
                <a:highlight>
                  <a:srgbClr val="FFFF00"/>
                </a:highlight>
                <a:latin typeface="Constantia" panose="02030602050306030303" pitchFamily="18" charset="0"/>
                <a:ea typeface="Times New Roman" panose="02020603050405020304" pitchFamily="18" charset="0"/>
                <a:cs typeface="Calibri" panose="020F0502020204030204" pitchFamily="34" charset="0"/>
              </a:rPr>
              <a:t>Danni cagionati al bene staggito … e revoca dell’aggiudicazione</a:t>
            </a:r>
            <a:r>
              <a:rPr lang="it-IT" sz="2000" dirty="0">
                <a:latin typeface="Constantia" panose="02030602050306030303" pitchFamily="18" charset="0"/>
                <a:ea typeface="Times New Roman" panose="02020603050405020304" pitchFamily="18" charset="0"/>
                <a:cs typeface="Calibri" panose="020F0502020204030204" pitchFamily="34" charset="0"/>
              </a:rPr>
              <a:t>? Ipotesi non codificata che potrebbe forse trovare applicazione nei casi più gravi in caso di </a:t>
            </a:r>
            <a:r>
              <a:rPr lang="it-IT" sz="2000" dirty="0">
                <a:solidFill>
                  <a:schemeClr val="dk1"/>
                </a:solidFill>
                <a:latin typeface="Constantia" panose="02030602050306030303" pitchFamily="18" charset="0"/>
                <a:cs typeface="Calibri" panose="020F0502020204030204" pitchFamily="34" charset="0"/>
              </a:rPr>
              <a:t>significativa lesione dello </a:t>
            </a:r>
            <a:r>
              <a:rPr lang="it-IT" sz="2000" i="1" dirty="0" err="1">
                <a:solidFill>
                  <a:schemeClr val="dk1"/>
                </a:solidFill>
                <a:latin typeface="Constantia" panose="02030602050306030303" pitchFamily="18" charset="0"/>
                <a:cs typeface="Calibri" panose="020F0502020204030204" pitchFamily="34" charset="0"/>
              </a:rPr>
              <a:t>ius</a:t>
            </a:r>
            <a:r>
              <a:rPr lang="it-IT" sz="2000" i="1" dirty="0">
                <a:solidFill>
                  <a:schemeClr val="dk1"/>
                </a:solidFill>
                <a:latin typeface="Constantia" panose="02030602050306030303" pitchFamily="18" charset="0"/>
                <a:cs typeface="Calibri" panose="020F0502020204030204" pitchFamily="34" charset="0"/>
              </a:rPr>
              <a:t> ad rem</a:t>
            </a:r>
            <a:r>
              <a:rPr lang="it-IT" sz="2000" i="1" dirty="0">
                <a:solidFill>
                  <a:schemeClr val="dk1"/>
                </a:solidFill>
                <a:highlight>
                  <a:srgbClr val="FFFF00"/>
                </a:highlight>
                <a:latin typeface="Constantia" panose="02030602050306030303" pitchFamily="18" charset="0"/>
                <a:cs typeface="Calibri" panose="020F0502020204030204" pitchFamily="34" charset="0"/>
              </a:rPr>
              <a:t>. </a:t>
            </a:r>
            <a:r>
              <a:rPr lang="it-IT" sz="2000" b="1" dirty="0">
                <a:solidFill>
                  <a:schemeClr val="dk1"/>
                </a:solidFill>
                <a:highlight>
                  <a:srgbClr val="FFFF00"/>
                </a:highlight>
                <a:latin typeface="Constantia" panose="02030602050306030303" pitchFamily="18" charset="0"/>
                <a:cs typeface="Calibri" panose="020F0502020204030204" pitchFamily="34" charset="0"/>
              </a:rPr>
              <a:t>Se le somme versate non sono ancora state distribuite sembra forse percorribile l’ipotesi di decurtare da quanto versato il danno effettivamente subito dal terzo aggiudicatario.</a:t>
            </a:r>
            <a:r>
              <a:rPr lang="it-IT" sz="2000" b="1" dirty="0">
                <a:latin typeface="Constantia" panose="02030602050306030303" pitchFamily="18" charset="0"/>
                <a:cs typeface="Calibri" panose="020F0502020204030204" pitchFamily="34" charset="0"/>
              </a:rPr>
              <a:t> </a:t>
            </a:r>
            <a:endParaRPr lang="it-IT" sz="2000" b="1" dirty="0">
              <a:latin typeface="Constantia" panose="02030602050306030303" pitchFamily="18" charset="0"/>
              <a:ea typeface="Times New Roman" panose="02020603050405020304" pitchFamily="18" charset="0"/>
              <a:cs typeface="Calibri" panose="020F0502020204030204" pitchFamily="34" charset="0"/>
            </a:endParaRPr>
          </a:p>
          <a:p>
            <a:r>
              <a:rPr lang="it-IT" sz="2000" dirty="0">
                <a:solidFill>
                  <a:schemeClr val="bg1"/>
                </a:solidFill>
                <a:highlight>
                  <a:srgbClr val="808080"/>
                </a:highlight>
                <a:latin typeface="Constantia" panose="02030602050306030303" pitchFamily="18" charset="0"/>
              </a:rPr>
              <a:t>A noi pare preferibile la diversa soluzione che addossa direttamente al debitore il danno cagionato al bene, mediante una decurtazione/restituzione del saldo del prezzo di un importo pari al danno, con un minor effetto </a:t>
            </a:r>
            <a:r>
              <a:rPr lang="it-IT" sz="2000" dirty="0" err="1">
                <a:solidFill>
                  <a:schemeClr val="bg1"/>
                </a:solidFill>
                <a:highlight>
                  <a:srgbClr val="808080"/>
                </a:highlight>
                <a:latin typeface="Constantia" panose="02030602050306030303" pitchFamily="18" charset="0"/>
              </a:rPr>
              <a:t>esdebitatorio</a:t>
            </a:r>
            <a:r>
              <a:rPr lang="it-IT" sz="2000" dirty="0">
                <a:solidFill>
                  <a:srgbClr val="7030A0"/>
                </a:solidFill>
                <a:highlight>
                  <a:srgbClr val="808080"/>
                </a:highlight>
                <a:latin typeface="Constantia" panose="02030602050306030303" pitchFamily="18" charset="0"/>
              </a:rPr>
              <a:t>. </a:t>
            </a:r>
            <a:r>
              <a:rPr lang="it-IT" sz="2000" dirty="0">
                <a:latin typeface="Constantia" panose="02030602050306030303" pitchFamily="18" charset="0"/>
              </a:rPr>
              <a:t>Aderendo, difatti, alla soluzione precedente si incentivano condotte illecite e si dilatano i tempi dell’espropriazione forzata</a:t>
            </a:r>
          </a:p>
        </p:txBody>
      </p:sp>
    </p:spTree>
    <p:extLst>
      <p:ext uri="{BB962C8B-B14F-4D97-AF65-F5344CB8AC3E}">
        <p14:creationId xmlns:p14="http://schemas.microsoft.com/office/powerpoint/2010/main" val="13542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6ACD2A-84A7-C944-AB12-A90B0702724C}"/>
              </a:ext>
            </a:extLst>
          </p:cNvPr>
          <p:cNvSpPr>
            <a:spLocks noGrp="1"/>
          </p:cNvSpPr>
          <p:nvPr>
            <p:ph type="title"/>
          </p:nvPr>
        </p:nvSpPr>
        <p:spPr>
          <a:xfrm>
            <a:off x="181232" y="787071"/>
            <a:ext cx="3612292" cy="4884679"/>
          </a:xfrm>
        </p:spPr>
        <p:txBody>
          <a:bodyPr>
            <a:normAutofit/>
          </a:bodyPr>
          <a:lstStyle/>
          <a:p>
            <a:r>
              <a:rPr lang="it-IT" dirty="0">
                <a:solidFill>
                  <a:srgbClr val="0070C0"/>
                </a:solidFill>
              </a:rPr>
              <a:t>I tempi dell’effetto purgativo. Per le SS.UU. e per il conservatore</a:t>
            </a:r>
          </a:p>
        </p:txBody>
      </p:sp>
      <p:sp>
        <p:nvSpPr>
          <p:cNvPr id="3" name="Segnaposto contenuto 2">
            <a:extLst>
              <a:ext uri="{FF2B5EF4-FFF2-40B4-BE49-F238E27FC236}">
                <a16:creationId xmlns:a16="http://schemas.microsoft.com/office/drawing/2014/main" id="{4DA212CD-63E0-3346-99E7-3F8ABC28E107}"/>
              </a:ext>
            </a:extLst>
          </p:cNvPr>
          <p:cNvSpPr>
            <a:spLocks noGrp="1"/>
          </p:cNvSpPr>
          <p:nvPr>
            <p:ph idx="1"/>
          </p:nvPr>
        </p:nvSpPr>
        <p:spPr>
          <a:xfrm>
            <a:off x="3917093" y="98854"/>
            <a:ext cx="8093676" cy="6561438"/>
          </a:xfrm>
          <a:solidFill>
            <a:schemeClr val="accent5">
              <a:lumMod val="60000"/>
              <a:lumOff val="40000"/>
            </a:schemeClr>
          </a:solidFill>
        </p:spPr>
        <p:txBody>
          <a:bodyPr anchor="ctr">
            <a:noAutofit/>
          </a:bodyPr>
          <a:lstStyle/>
          <a:p>
            <a:r>
              <a:rPr lang="it-IT" sz="2400" b="1" dirty="0">
                <a:solidFill>
                  <a:srgbClr val="002060"/>
                </a:solidFill>
              </a:rPr>
              <a:t>Per </a:t>
            </a:r>
            <a:r>
              <a:rPr lang="it-IT" sz="2400" b="1" dirty="0" err="1">
                <a:solidFill>
                  <a:srgbClr val="002060"/>
                </a:solidFill>
              </a:rPr>
              <a:t>ss.uu</a:t>
            </a:r>
            <a:r>
              <a:rPr lang="it-IT" sz="2400" b="1" dirty="0">
                <a:solidFill>
                  <a:srgbClr val="002060"/>
                </a:solidFill>
              </a:rPr>
              <a:t>. L’ordine impartito dal </a:t>
            </a:r>
            <a:r>
              <a:rPr lang="it-IT" sz="2400" b="1" dirty="0" err="1">
                <a:solidFill>
                  <a:srgbClr val="002060"/>
                </a:solidFill>
              </a:rPr>
              <a:t>g.e</a:t>
            </a:r>
            <a:r>
              <a:rPr lang="it-IT" sz="2400" b="1" dirty="0">
                <a:solidFill>
                  <a:srgbClr val="002060"/>
                </a:solidFill>
              </a:rPr>
              <a:t>. </a:t>
            </a:r>
            <a:r>
              <a:rPr lang="it-IT" sz="2400" i="1" dirty="0">
                <a:solidFill>
                  <a:srgbClr val="002060"/>
                </a:solidFill>
              </a:rPr>
              <a:t>ex</a:t>
            </a:r>
            <a:r>
              <a:rPr lang="it-IT" sz="2400" dirty="0">
                <a:solidFill>
                  <a:srgbClr val="002060"/>
                </a:solidFill>
              </a:rPr>
              <a:t> art. 586 </a:t>
            </a:r>
            <a:r>
              <a:rPr lang="it-IT" sz="2400" dirty="0" err="1">
                <a:solidFill>
                  <a:srgbClr val="002060"/>
                </a:solidFill>
              </a:rPr>
              <a:t>c.p.c.</a:t>
            </a:r>
            <a:r>
              <a:rPr lang="it-IT" sz="2400" dirty="0">
                <a:solidFill>
                  <a:srgbClr val="002060"/>
                </a:solidFill>
              </a:rPr>
              <a:t> (ovvero dal </a:t>
            </a:r>
            <a:r>
              <a:rPr lang="it-IT" sz="2400" dirty="0" err="1">
                <a:solidFill>
                  <a:srgbClr val="002060"/>
                </a:solidFill>
              </a:rPr>
              <a:t>g.d</a:t>
            </a:r>
            <a:r>
              <a:rPr lang="it-IT" sz="2400" dirty="0">
                <a:solidFill>
                  <a:srgbClr val="002060"/>
                </a:solidFill>
              </a:rPr>
              <a:t>. ex artt. 107, 2° comma, ovvero 108, 2° co., L. </a:t>
            </a:r>
            <a:r>
              <a:rPr lang="it-IT" sz="2400" dirty="0" err="1">
                <a:solidFill>
                  <a:srgbClr val="002060"/>
                </a:solidFill>
              </a:rPr>
              <a:t>fall</a:t>
            </a:r>
            <a:r>
              <a:rPr lang="it-IT" sz="2400" dirty="0">
                <a:solidFill>
                  <a:srgbClr val="002060"/>
                </a:solidFill>
              </a:rPr>
              <a:t>.) al conservatore </a:t>
            </a:r>
            <a:r>
              <a:rPr lang="it-IT" sz="2400" b="1" dirty="0">
                <a:solidFill>
                  <a:srgbClr val="002060"/>
                </a:solidFill>
              </a:rPr>
              <a:t>di cancellare le formalità pregiudizievoli trova immediata attuazione</a:t>
            </a:r>
            <a:r>
              <a:rPr lang="it-IT" sz="2400" dirty="0">
                <a:solidFill>
                  <a:srgbClr val="002060"/>
                </a:solidFill>
              </a:rPr>
              <a:t>, non essendo prevista la notifica del decreto di trasferimento, né la soggezione degli effetti a condizione o termine Sez. un., 14.12.2020, n. 28387, in </a:t>
            </a:r>
            <a:r>
              <a:rPr lang="it-IT" sz="2400" i="1" dirty="0" err="1">
                <a:solidFill>
                  <a:srgbClr val="002060"/>
                </a:solidFill>
              </a:rPr>
              <a:t>Giur.it</a:t>
            </a:r>
            <a:r>
              <a:rPr lang="it-IT" sz="2400" i="1" dirty="0">
                <a:solidFill>
                  <a:srgbClr val="002060"/>
                </a:solidFill>
              </a:rPr>
              <a:t>.</a:t>
            </a:r>
            <a:r>
              <a:rPr lang="it-IT" sz="2400" dirty="0">
                <a:solidFill>
                  <a:srgbClr val="002060"/>
                </a:solidFill>
              </a:rPr>
              <a:t>, 2021, 6.</a:t>
            </a:r>
          </a:p>
          <a:p>
            <a:r>
              <a:rPr lang="it-IT" sz="2400" dirty="0">
                <a:solidFill>
                  <a:srgbClr val="002060"/>
                </a:solidFill>
              </a:rPr>
              <a:t>Per un primo orientamento, a tutela dei creditori, il conservatore richiedeva, per la cancellazione, la definitività del </a:t>
            </a:r>
            <a:r>
              <a:rPr lang="it-IT" sz="2400" dirty="0" err="1">
                <a:solidFill>
                  <a:srgbClr val="002060"/>
                </a:solidFill>
              </a:rPr>
              <a:t>dt</a:t>
            </a:r>
            <a:r>
              <a:rPr lang="it-IT" sz="2400" dirty="0">
                <a:solidFill>
                  <a:srgbClr val="002060"/>
                </a:solidFill>
              </a:rPr>
              <a:t>. Una volta accolta l’opposizione e dichiarata la nullità del decreto, avrebbero difatti acquistato efficacia, in pregiudizio dei creditori, gli (eventuali) atti dispositivi compiuti dal debitore dopo la trascrizione del pignoramento o alla precedente iscrizione ipotecaria, ormai cancellati.</a:t>
            </a:r>
          </a:p>
          <a:p>
            <a:r>
              <a:rPr lang="it-IT" sz="2400" dirty="0">
                <a:solidFill>
                  <a:srgbClr val="002060"/>
                </a:solidFill>
              </a:rPr>
              <a:t>L’art. 2878, n. 1, c.c., in forza del quale l’ipoteca si estingue con la cancellazione, non preclude una nuova iscrizione (resa necessaria dalla caducazione del decreto)</a:t>
            </a:r>
            <a:r>
              <a:rPr lang="it-IT" sz="2400" b="1" dirty="0">
                <a:solidFill>
                  <a:srgbClr val="002060"/>
                </a:solidFill>
              </a:rPr>
              <a:t>; tuttavia questa prende il grado, </a:t>
            </a:r>
            <a:r>
              <a:rPr lang="it-IT" sz="2400" b="1" i="1" dirty="0">
                <a:solidFill>
                  <a:srgbClr val="002060"/>
                </a:solidFill>
              </a:rPr>
              <a:t>ex</a:t>
            </a:r>
            <a:r>
              <a:rPr lang="it-IT" sz="2400" b="1" dirty="0">
                <a:solidFill>
                  <a:srgbClr val="002060"/>
                </a:solidFill>
              </a:rPr>
              <a:t> art. 2881 c.c., definito dal momento in cui viene operata.</a:t>
            </a:r>
          </a:p>
        </p:txBody>
      </p:sp>
    </p:spTree>
    <p:extLst>
      <p:ext uri="{BB962C8B-B14F-4D97-AF65-F5344CB8AC3E}">
        <p14:creationId xmlns:p14="http://schemas.microsoft.com/office/powerpoint/2010/main" val="1405257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B311D7-145D-944F-8BED-8539543D7D6A}"/>
              </a:ext>
            </a:extLst>
          </p:cNvPr>
          <p:cNvSpPr>
            <a:spLocks noGrp="1"/>
          </p:cNvSpPr>
          <p:nvPr>
            <p:ph type="title"/>
          </p:nvPr>
        </p:nvSpPr>
        <p:spPr>
          <a:xfrm>
            <a:off x="111211" y="296562"/>
            <a:ext cx="3777932" cy="6094299"/>
          </a:xfrm>
        </p:spPr>
        <p:txBody>
          <a:bodyPr>
            <a:normAutofit/>
          </a:bodyPr>
          <a:lstStyle/>
          <a:p>
            <a:r>
              <a:rPr lang="it-IT" sz="2400" b="1" dirty="0">
                <a:solidFill>
                  <a:schemeClr val="accent6">
                    <a:lumMod val="50000"/>
                  </a:schemeClr>
                </a:solidFill>
              </a:rPr>
              <a:t>Per la giurisprudenza di merito cfr.:</a:t>
            </a:r>
            <a:r>
              <a:rPr lang="it-IT" sz="2400" dirty="0">
                <a:solidFill>
                  <a:schemeClr val="accent6">
                    <a:lumMod val="50000"/>
                  </a:schemeClr>
                </a:solidFill>
              </a:rPr>
              <a:t> </a:t>
            </a:r>
            <a:r>
              <a:rPr lang="it-IT" sz="2400" dirty="0" err="1">
                <a:solidFill>
                  <a:schemeClr val="accent6">
                    <a:lumMod val="50000"/>
                  </a:schemeClr>
                </a:solidFill>
              </a:rPr>
              <a:t>Trib</a:t>
            </a:r>
            <a:r>
              <a:rPr lang="it-IT" sz="2400" dirty="0">
                <a:solidFill>
                  <a:schemeClr val="accent6">
                    <a:lumMod val="50000"/>
                  </a:schemeClr>
                </a:solidFill>
              </a:rPr>
              <a:t>. Lucca, 14-20.07.2017, n. 3727; </a:t>
            </a:r>
            <a:r>
              <a:rPr lang="it-IT" sz="2400" dirty="0" err="1">
                <a:solidFill>
                  <a:schemeClr val="accent6">
                    <a:lumMod val="50000"/>
                  </a:schemeClr>
                </a:solidFill>
              </a:rPr>
              <a:t>Trib</a:t>
            </a:r>
            <a:r>
              <a:rPr lang="it-IT" sz="2400" dirty="0">
                <a:solidFill>
                  <a:schemeClr val="accent6">
                    <a:lumMod val="50000"/>
                  </a:schemeClr>
                </a:solidFill>
              </a:rPr>
              <a:t>. Taranto, 31.05-5.06.2019, n. 1356.</a:t>
            </a:r>
            <a:r>
              <a:rPr lang="it-IT" sz="2400" dirty="0">
                <a:solidFill>
                  <a:schemeClr val="accent6">
                    <a:lumMod val="50000"/>
                  </a:schemeClr>
                </a:solidFill>
                <a:effectLst/>
              </a:rPr>
              <a:t> </a:t>
            </a:r>
            <a:br>
              <a:rPr lang="it-IT" sz="2400" dirty="0">
                <a:solidFill>
                  <a:schemeClr val="accent6">
                    <a:lumMod val="50000"/>
                  </a:schemeClr>
                </a:solidFill>
                <a:effectLst/>
              </a:rPr>
            </a:br>
            <a:r>
              <a:rPr lang="it-IT" sz="2400" dirty="0">
                <a:solidFill>
                  <a:schemeClr val="accent6">
                    <a:lumMod val="50000"/>
                  </a:schemeClr>
                </a:solidFill>
                <a:effectLst/>
              </a:rPr>
              <a:t>Dall’stanza </a:t>
            </a:r>
            <a:r>
              <a:rPr lang="it-IT" sz="2400" dirty="0">
                <a:solidFill>
                  <a:schemeClr val="accent6">
                    <a:lumMod val="50000"/>
                  </a:schemeClr>
                </a:solidFill>
              </a:rPr>
              <a:t>della Procura generale risulta (p. 8 ss.) che la stessa posizione era avallata negli Uffici di Genova e Roma</a:t>
            </a:r>
            <a:r>
              <a:rPr lang="it-IT" sz="2400" dirty="0">
                <a:solidFill>
                  <a:schemeClr val="accent6">
                    <a:lumMod val="50000"/>
                  </a:schemeClr>
                </a:solidFill>
                <a:effectLst/>
              </a:rPr>
              <a:t> </a:t>
            </a:r>
            <a:endParaRPr lang="it-IT" sz="2400" dirty="0">
              <a:solidFill>
                <a:schemeClr val="accent6">
                  <a:lumMod val="50000"/>
                </a:schemeClr>
              </a:solidFill>
            </a:endParaRPr>
          </a:p>
        </p:txBody>
      </p:sp>
      <p:sp>
        <p:nvSpPr>
          <p:cNvPr id="3" name="Segnaposto contenuto 2">
            <a:extLst>
              <a:ext uri="{FF2B5EF4-FFF2-40B4-BE49-F238E27FC236}">
                <a16:creationId xmlns:a16="http://schemas.microsoft.com/office/drawing/2014/main" id="{E6857120-629A-464B-BE72-DDC6500D79AF}"/>
              </a:ext>
            </a:extLst>
          </p:cNvPr>
          <p:cNvSpPr>
            <a:spLocks noGrp="1"/>
          </p:cNvSpPr>
          <p:nvPr>
            <p:ph idx="1"/>
          </p:nvPr>
        </p:nvSpPr>
        <p:spPr>
          <a:xfrm>
            <a:off x="4003589" y="210066"/>
            <a:ext cx="7933037" cy="6425512"/>
          </a:xfrm>
        </p:spPr>
        <p:txBody>
          <a:bodyPr anchor="ctr">
            <a:normAutofit/>
          </a:bodyPr>
          <a:lstStyle/>
          <a:p>
            <a:r>
              <a:rPr lang="it-IT" dirty="0"/>
              <a:t>A supporto del rifiuto del conservatore era invocato </a:t>
            </a:r>
            <a:r>
              <a:rPr lang="it-IT" b="1" dirty="0"/>
              <a:t>l’art. 2884 c.c., per il quale la cancellazione dell’ipoteca è eseguita solo se ordinata con sentenza passata in giudicato o altro provvedimento definitivo</a:t>
            </a:r>
            <a:r>
              <a:rPr lang="it-IT" dirty="0"/>
              <a:t>.</a:t>
            </a:r>
          </a:p>
          <a:p>
            <a:r>
              <a:rPr lang="it-IT" dirty="0"/>
              <a:t>Analoga tutela era riconosciuta dalle corti di merito anche al creditore pignorante, estendo la quiescenza</a:t>
            </a:r>
            <a:r>
              <a:rPr lang="it-IT" i="1" dirty="0"/>
              <a:t> </a:t>
            </a:r>
            <a:r>
              <a:rPr lang="it-IT" dirty="0"/>
              <a:t>dell’ordine di cancellazione anche al pignoramento, vincolo rispetto al quale però l’art. 2884 c.c. non fornisce appiglio normativo alcuno</a:t>
            </a:r>
          </a:p>
        </p:txBody>
      </p:sp>
    </p:spTree>
    <p:extLst>
      <p:ext uri="{BB962C8B-B14F-4D97-AF65-F5344CB8AC3E}">
        <p14:creationId xmlns:p14="http://schemas.microsoft.com/office/powerpoint/2010/main" val="706381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F651B9-6B3F-8546-A9A4-916AB17ADB85}"/>
              </a:ext>
            </a:extLst>
          </p:cNvPr>
          <p:cNvSpPr>
            <a:spLocks noGrp="1"/>
          </p:cNvSpPr>
          <p:nvPr>
            <p:ph type="title"/>
          </p:nvPr>
        </p:nvSpPr>
        <p:spPr>
          <a:xfrm>
            <a:off x="185351" y="128086"/>
            <a:ext cx="11788346" cy="650390"/>
          </a:xfrm>
        </p:spPr>
        <p:txBody>
          <a:bodyPr>
            <a:normAutofit/>
          </a:bodyPr>
          <a:lstStyle/>
          <a:p>
            <a:r>
              <a:rPr lang="it-IT" sz="3600" dirty="0"/>
              <a:t>La decisione delle Ss. un. a tutela dell’aggiudicatario</a:t>
            </a:r>
          </a:p>
        </p:txBody>
      </p:sp>
      <p:sp>
        <p:nvSpPr>
          <p:cNvPr id="3" name="Segnaposto contenuto 2">
            <a:extLst>
              <a:ext uri="{FF2B5EF4-FFF2-40B4-BE49-F238E27FC236}">
                <a16:creationId xmlns:a16="http://schemas.microsoft.com/office/drawing/2014/main" id="{1903BD87-9D9C-7E42-8913-2ECD27A55B79}"/>
              </a:ext>
            </a:extLst>
          </p:cNvPr>
          <p:cNvSpPr>
            <a:spLocks noGrp="1"/>
          </p:cNvSpPr>
          <p:nvPr>
            <p:ph idx="1"/>
          </p:nvPr>
        </p:nvSpPr>
        <p:spPr>
          <a:xfrm>
            <a:off x="395415" y="667266"/>
            <a:ext cx="11442357" cy="5881816"/>
          </a:xfrm>
        </p:spPr>
        <p:txBody>
          <a:bodyPr>
            <a:noAutofit/>
          </a:bodyPr>
          <a:lstStyle/>
          <a:p>
            <a:r>
              <a:rPr lang="it-IT" sz="2200" dirty="0"/>
              <a:t>Le Ss. </a:t>
            </a:r>
            <a:r>
              <a:rPr lang="it-IT" sz="2200" dirty="0" err="1"/>
              <a:t>Uu</a:t>
            </a:r>
            <a:r>
              <a:rPr lang="it-IT" sz="2200" dirty="0"/>
              <a:t>. fanno leva, in linea generale, sulla </a:t>
            </a:r>
            <a:r>
              <a:rPr lang="it-IT" sz="2200" b="1" dirty="0"/>
              <a:t>celere definizione dell’esecuzione, sull’appetibilità della vendita e sulla tutela dell’aggiudicatario </a:t>
            </a:r>
            <a:r>
              <a:rPr lang="it-IT" sz="2200" dirty="0"/>
              <a:t>(</a:t>
            </a:r>
            <a:r>
              <a:rPr lang="it-IT" sz="2200" dirty="0" err="1"/>
              <a:t>Trib</a:t>
            </a:r>
            <a:r>
              <a:rPr lang="it-IT" sz="2200" dirty="0"/>
              <a:t>. Milano, 3 dicembre 2019, in </a:t>
            </a:r>
            <a:r>
              <a:rPr lang="it-IT" sz="2200" i="1" dirty="0" err="1"/>
              <a:t>Ref</a:t>
            </a:r>
            <a:r>
              <a:rPr lang="it-IT" sz="2200" i="1" dirty="0"/>
              <a:t>.</a:t>
            </a:r>
            <a:r>
              <a:rPr lang="it-IT" sz="2200" dirty="0"/>
              <a:t>, 2020, 154 ss.; </a:t>
            </a:r>
            <a:r>
              <a:rPr lang="it-IT" sz="2200" dirty="0" err="1"/>
              <a:t>Trib</a:t>
            </a:r>
            <a:r>
              <a:rPr lang="it-IT" sz="2200" dirty="0"/>
              <a:t>. Prato, 29 agosto 2018, in </a:t>
            </a:r>
            <a:r>
              <a:rPr lang="it-IT" sz="2200" i="1" dirty="0" err="1"/>
              <a:t>www.ilcaso.it</a:t>
            </a:r>
            <a:r>
              <a:rPr lang="it-IT" sz="2200" i="1" dirty="0"/>
              <a:t>.)</a:t>
            </a:r>
            <a:r>
              <a:rPr lang="it-IT" sz="2200" dirty="0"/>
              <a:t>. l’immediata attuazione dell’effetto purgativo è presidiata dagli artt. 2929 c.c. e 187-</a:t>
            </a:r>
            <a:r>
              <a:rPr lang="it-IT" sz="2200" i="1" dirty="0"/>
              <a:t>bis</a:t>
            </a:r>
            <a:r>
              <a:rPr lang="it-IT" sz="2200" dirty="0"/>
              <a:t> </a:t>
            </a:r>
            <a:r>
              <a:rPr lang="it-IT" sz="2200" dirty="0" err="1"/>
              <a:t>disp</a:t>
            </a:r>
            <a:r>
              <a:rPr lang="it-IT" sz="2200" dirty="0"/>
              <a:t>. </a:t>
            </a:r>
            <a:r>
              <a:rPr lang="it-IT" sz="2200" dirty="0" err="1"/>
              <a:t>att</a:t>
            </a:r>
            <a:r>
              <a:rPr lang="it-IT" sz="2200" dirty="0"/>
              <a:t>. </a:t>
            </a:r>
            <a:r>
              <a:rPr lang="it-IT" sz="2200" dirty="0" err="1"/>
              <a:t>c.p.c</a:t>
            </a:r>
            <a:r>
              <a:rPr lang="it-IT" sz="2200" dirty="0"/>
              <a:t> </a:t>
            </a:r>
          </a:p>
          <a:p>
            <a:r>
              <a:rPr lang="it-IT" sz="2200" dirty="0"/>
              <a:t>Il richiamo all’art. 2884 c.c. operato dalla </a:t>
            </a:r>
            <a:r>
              <a:rPr lang="it-IT" sz="2200" dirty="0" err="1"/>
              <a:t>giuris</a:t>
            </a:r>
            <a:r>
              <a:rPr lang="it-IT" sz="2200" dirty="0"/>
              <a:t> merito non è pertinente. Tale disposizione richiede la definitività del provvedimento che presuppone la cancellazione; tuttavia, la regola riguarda </a:t>
            </a:r>
            <a:r>
              <a:rPr lang="it-IT" sz="2200" b="1" dirty="0"/>
              <a:t>l’estinzione dell’ipoteca</a:t>
            </a:r>
            <a:r>
              <a:rPr lang="it-IT" sz="2200" dirty="0"/>
              <a:t> all’esito di un </a:t>
            </a:r>
            <a:r>
              <a:rPr lang="it-IT" sz="2200" b="1" dirty="0"/>
              <a:t>giudizio di cognizione che ha ad oggetto un credito presidiato da garanzia reale, nel contraddittorio delle parti, e non riguarda l’espropriazione</a:t>
            </a:r>
            <a:r>
              <a:rPr lang="it-IT" sz="2200" dirty="0"/>
              <a:t>; non fosse altro perché il credito dell’ipotecario è già (accertato e contenuto) nel titolo esecutivo che sorregge il pignoramento o l’intervento </a:t>
            </a:r>
            <a:r>
              <a:rPr lang="it-IT" sz="2200" i="1" dirty="0"/>
              <a:t>ex </a:t>
            </a:r>
            <a:r>
              <a:rPr lang="it-IT" sz="2200" dirty="0"/>
              <a:t>art. 499 </a:t>
            </a:r>
            <a:r>
              <a:rPr lang="it-IT" sz="2200" dirty="0" err="1"/>
              <a:t>c.p.c.</a:t>
            </a:r>
            <a:r>
              <a:rPr lang="it-IT" sz="2200" dirty="0"/>
              <a:t> Per queste ragioni la nozione di “cosa giudicata” richiamata dall’art. 2884 c.c. non può operare in sede esecutiva, né essere traslata sulla nozione equivalente di definitività del decreto di trasferimento</a:t>
            </a:r>
          </a:p>
          <a:p>
            <a:r>
              <a:rPr lang="it-IT" sz="2200" b="1" dirty="0"/>
              <a:t>La cancellazione </a:t>
            </a:r>
            <a:r>
              <a:rPr lang="it-IT" sz="2200" i="1" dirty="0"/>
              <a:t>ex</a:t>
            </a:r>
            <a:r>
              <a:rPr lang="it-IT" sz="2200" dirty="0"/>
              <a:t> art. 586 </a:t>
            </a:r>
            <a:r>
              <a:rPr lang="it-IT" sz="2200" b="1" dirty="0"/>
              <a:t>prescinde dal principio del contraddittorio</a:t>
            </a:r>
            <a:r>
              <a:rPr lang="it-IT" sz="2200" dirty="0"/>
              <a:t>, perché: o il soggetto che la subisce ha partecipato al giudizio (creditore pignorante o </a:t>
            </a:r>
            <a:r>
              <a:rPr lang="it-IT" sz="2200" dirty="0" err="1"/>
              <a:t>interventore</a:t>
            </a:r>
            <a:r>
              <a:rPr lang="it-IT" sz="2200" dirty="0"/>
              <a:t>) oppure ha già ricevuto l’avviso di cui all’art. 498 </a:t>
            </a:r>
            <a:r>
              <a:rPr lang="it-IT" sz="2200" dirty="0" err="1"/>
              <a:t>c.p.c.</a:t>
            </a:r>
            <a:r>
              <a:rPr lang="it-IT" sz="2200" dirty="0"/>
              <a:t> (creditore ipotecario, sequestrante), ed è, pertanto, consapevole dell’effetto del trasferimento coattivo</a:t>
            </a:r>
          </a:p>
        </p:txBody>
      </p:sp>
    </p:spTree>
    <p:extLst>
      <p:ext uri="{BB962C8B-B14F-4D97-AF65-F5344CB8AC3E}">
        <p14:creationId xmlns:p14="http://schemas.microsoft.com/office/powerpoint/2010/main" val="2621676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D86E8C-65FB-1642-B3B3-AF2EE3E06E60}"/>
              </a:ext>
            </a:extLst>
          </p:cNvPr>
          <p:cNvSpPr>
            <a:spLocks noGrp="1"/>
          </p:cNvSpPr>
          <p:nvPr>
            <p:ph type="title"/>
          </p:nvPr>
        </p:nvSpPr>
        <p:spPr>
          <a:xfrm>
            <a:off x="635000" y="640823"/>
            <a:ext cx="3418659" cy="5583148"/>
          </a:xfrm>
        </p:spPr>
        <p:txBody>
          <a:bodyPr anchor="ctr">
            <a:normAutofit/>
          </a:bodyPr>
          <a:lstStyle/>
          <a:p>
            <a:r>
              <a:rPr lang="it-IT" sz="4600" dirty="0"/>
              <a:t>Nessuna norma impone alla cancelleria il rilascio di attestazioni sulla stabilità del </a:t>
            </a:r>
            <a:r>
              <a:rPr lang="it-IT" sz="4600" dirty="0" err="1"/>
              <a:t>d.t.</a:t>
            </a:r>
            <a:endParaRPr lang="it-IT" sz="4600" dirty="0"/>
          </a:p>
        </p:txBody>
      </p:sp>
      <p:graphicFrame>
        <p:nvGraphicFramePr>
          <p:cNvPr id="5" name="Segnaposto contenuto 2">
            <a:extLst>
              <a:ext uri="{FF2B5EF4-FFF2-40B4-BE49-F238E27FC236}">
                <a16:creationId xmlns:a16="http://schemas.microsoft.com/office/drawing/2014/main" id="{2C98F474-7052-4FE7-A1D3-4E528CCB8D76}"/>
              </a:ext>
            </a:extLst>
          </p:cNvPr>
          <p:cNvGraphicFramePr>
            <a:graphicFrameLocks noGrp="1"/>
          </p:cNvGraphicFramePr>
          <p:nvPr>
            <p:ph idx="1"/>
          </p:nvPr>
        </p:nvGraphicFramePr>
        <p:xfrm>
          <a:off x="4648018" y="296562"/>
          <a:ext cx="7221388" cy="6326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1928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26E5228-3CDA-D448-B2E7-39D9BDA19EC2}"/>
              </a:ext>
            </a:extLst>
          </p:cNvPr>
          <p:cNvSpPr>
            <a:spLocks noGrp="1"/>
          </p:cNvSpPr>
          <p:nvPr>
            <p:ph type="title"/>
          </p:nvPr>
        </p:nvSpPr>
        <p:spPr>
          <a:xfrm>
            <a:off x="838200" y="557188"/>
            <a:ext cx="10515600" cy="1133499"/>
          </a:xfrm>
        </p:spPr>
        <p:txBody>
          <a:bodyPr>
            <a:normAutofit/>
          </a:bodyPr>
          <a:lstStyle/>
          <a:p>
            <a:pPr algn="ctr"/>
            <a:r>
              <a:rPr lang="it-IT" sz="3600" dirty="0"/>
              <a:t>Le deroghe all’effetto purgativo immediato sono tutte normativamente stabilite</a:t>
            </a:r>
          </a:p>
        </p:txBody>
      </p:sp>
      <p:graphicFrame>
        <p:nvGraphicFramePr>
          <p:cNvPr id="5" name="Segnaposto contenuto 2">
            <a:extLst>
              <a:ext uri="{FF2B5EF4-FFF2-40B4-BE49-F238E27FC236}">
                <a16:creationId xmlns:a16="http://schemas.microsoft.com/office/drawing/2014/main" id="{654FA487-4293-44C8-91AC-45BB64A1263E}"/>
              </a:ext>
            </a:extLst>
          </p:cNvPr>
          <p:cNvGraphicFramePr>
            <a:graphicFrameLocks noGrp="1"/>
          </p:cNvGraphicFramePr>
          <p:nvPr>
            <p:ph idx="1"/>
            <p:extLst>
              <p:ext uri="{D42A27DB-BD31-4B8C-83A1-F6EECF244321}">
                <p14:modId xmlns:p14="http://schemas.microsoft.com/office/powerpoint/2010/main" val="744294003"/>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744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9C0FD4-4FDE-704C-95B8-71152499B5F8}"/>
              </a:ext>
            </a:extLst>
          </p:cNvPr>
          <p:cNvSpPr>
            <a:spLocks noGrp="1"/>
          </p:cNvSpPr>
          <p:nvPr>
            <p:ph type="title"/>
          </p:nvPr>
        </p:nvSpPr>
        <p:spPr>
          <a:xfrm>
            <a:off x="457200" y="119269"/>
            <a:ext cx="11479696" cy="1464433"/>
          </a:xfrm>
          <a:solidFill>
            <a:srgbClr val="92D050"/>
          </a:solidFill>
        </p:spPr>
        <p:txBody>
          <a:bodyPr>
            <a:normAutofit/>
          </a:bodyPr>
          <a:lstStyle/>
          <a:p>
            <a:r>
              <a:rPr lang="it-IT" b="1" dirty="0"/>
              <a:t>La tutela delle parti in sede esecutiva è affidata esclusivamente al </a:t>
            </a:r>
            <a:r>
              <a:rPr lang="it-IT" b="1" dirty="0" err="1"/>
              <a:t>g.e</a:t>
            </a:r>
            <a:r>
              <a:rPr lang="it-IT" b="1" dirty="0"/>
              <a:t>.</a:t>
            </a:r>
          </a:p>
        </p:txBody>
      </p:sp>
      <p:graphicFrame>
        <p:nvGraphicFramePr>
          <p:cNvPr id="5" name="Segnaposto contenuto 2">
            <a:extLst>
              <a:ext uri="{FF2B5EF4-FFF2-40B4-BE49-F238E27FC236}">
                <a16:creationId xmlns:a16="http://schemas.microsoft.com/office/drawing/2014/main" id="{6FAD57A3-5275-427C-AD8C-43C7D7D05973}"/>
              </a:ext>
            </a:extLst>
          </p:cNvPr>
          <p:cNvGraphicFramePr>
            <a:graphicFrameLocks noGrp="1"/>
          </p:cNvGraphicFramePr>
          <p:nvPr>
            <p:ph idx="1"/>
          </p:nvPr>
        </p:nvGraphicFramePr>
        <p:xfrm>
          <a:off x="278296" y="1431236"/>
          <a:ext cx="11817626" cy="5307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7225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AE6F1877-8C58-DF47-93A2-C46AF20A7DA5}"/>
              </a:ext>
            </a:extLst>
          </p:cNvPr>
          <p:cNvSpPr>
            <a:spLocks noGrp="1"/>
          </p:cNvSpPr>
          <p:nvPr>
            <p:ph type="title"/>
          </p:nvPr>
        </p:nvSpPr>
        <p:spPr>
          <a:xfrm>
            <a:off x="686834" y="1153572"/>
            <a:ext cx="3200400" cy="4461163"/>
          </a:xfrm>
        </p:spPr>
        <p:txBody>
          <a:bodyPr>
            <a:normAutofit/>
          </a:bodyPr>
          <a:lstStyle/>
          <a:p>
            <a:r>
              <a:rPr lang="it-IT" sz="4100" dirty="0">
                <a:solidFill>
                  <a:srgbClr val="FFFFFF"/>
                </a:solidFill>
              </a:rPr>
              <a:t>E se il decreto di trasferimento è caducato per nullità della fase della vendita?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egnaposto contenuto 2">
            <a:extLst>
              <a:ext uri="{FF2B5EF4-FFF2-40B4-BE49-F238E27FC236}">
                <a16:creationId xmlns:a16="http://schemas.microsoft.com/office/drawing/2014/main" id="{16F9064C-0171-2048-B220-51311BC78681}"/>
              </a:ext>
            </a:extLst>
          </p:cNvPr>
          <p:cNvSpPr>
            <a:spLocks noGrp="1"/>
          </p:cNvSpPr>
          <p:nvPr>
            <p:ph idx="1"/>
          </p:nvPr>
        </p:nvSpPr>
        <p:spPr>
          <a:xfrm>
            <a:off x="4447308" y="591344"/>
            <a:ext cx="6906491" cy="5585619"/>
          </a:xfrm>
        </p:spPr>
        <p:txBody>
          <a:bodyPr anchor="ctr">
            <a:normAutofit/>
          </a:bodyPr>
          <a:lstStyle/>
          <a:p>
            <a:r>
              <a:rPr lang="it-IT" sz="2200" b="1" dirty="0"/>
              <a:t>Rischio minimo </a:t>
            </a:r>
            <a:r>
              <a:rPr lang="it-IT" sz="2200" dirty="0"/>
              <a:t>per le vendite eseguite direttamente dal </a:t>
            </a:r>
            <a:r>
              <a:rPr lang="it-IT" sz="2200" dirty="0" err="1"/>
              <a:t>g.e</a:t>
            </a:r>
            <a:r>
              <a:rPr lang="it-IT" sz="2200" dirty="0"/>
              <a:t>., dove il termine per dedurre (</a:t>
            </a:r>
            <a:r>
              <a:rPr lang="it-IT" sz="2200" i="1" dirty="0"/>
              <a:t>ex </a:t>
            </a:r>
            <a:r>
              <a:rPr lang="it-IT" sz="2200" dirty="0"/>
              <a:t>art. 617 </a:t>
            </a:r>
            <a:r>
              <a:rPr lang="it-IT" sz="2200" dirty="0" err="1"/>
              <a:t>c.p.c.</a:t>
            </a:r>
            <a:r>
              <a:rPr lang="it-IT" sz="2200" dirty="0"/>
              <a:t>) i vizi propri dell’aggiudicazione è solitamente scaduto alla data di emissione del decreto di trasferimento. (salve sempre quelle direttamente riferibili al decreto stesso).</a:t>
            </a:r>
          </a:p>
          <a:p>
            <a:endParaRPr lang="it-IT" sz="2200" dirty="0"/>
          </a:p>
          <a:p>
            <a:r>
              <a:rPr lang="it-IT" sz="2200" b="1" dirty="0"/>
              <a:t>Rischio più elevato </a:t>
            </a:r>
            <a:r>
              <a:rPr lang="it-IT" sz="2200" dirty="0"/>
              <a:t>nella vendita delegata, dove la più recente interpretazione dell’art. 591-</a:t>
            </a:r>
            <a:r>
              <a:rPr lang="it-IT" sz="2200" i="1" dirty="0"/>
              <a:t>ter</a:t>
            </a:r>
            <a:r>
              <a:rPr lang="it-IT" sz="2200" dirty="0"/>
              <a:t> </a:t>
            </a:r>
            <a:r>
              <a:rPr lang="it-IT" sz="2200" dirty="0" err="1"/>
              <a:t>c.p.c.</a:t>
            </a:r>
            <a:r>
              <a:rPr lang="it-IT" sz="2200" dirty="0"/>
              <a:t> (</a:t>
            </a:r>
            <a:r>
              <a:rPr lang="it-IT" sz="2200" dirty="0" err="1"/>
              <a:t>Cass</a:t>
            </a:r>
            <a:r>
              <a:rPr lang="it-IT" sz="2200" dirty="0"/>
              <a:t>. 2019/n. 12238 cit.,) ha svilito la funzione svolta da tale strumento, configurando l’opposizione </a:t>
            </a:r>
            <a:r>
              <a:rPr lang="it-IT" sz="2200" i="1" dirty="0"/>
              <a:t>ex</a:t>
            </a:r>
            <a:r>
              <a:rPr lang="it-IT" sz="2200" dirty="0"/>
              <a:t> art. 617 </a:t>
            </a:r>
            <a:r>
              <a:rPr lang="it-IT" sz="2200" dirty="0" err="1"/>
              <a:t>c.p.c.</a:t>
            </a:r>
            <a:r>
              <a:rPr lang="it-IT" sz="2200" dirty="0"/>
              <a:t> proposta nei confronti del decreto di </a:t>
            </a:r>
            <a:r>
              <a:rPr lang="it-IT" sz="2200" dirty="0" err="1"/>
              <a:t>trasf</a:t>
            </a:r>
            <a:r>
              <a:rPr lang="it-IT" sz="2200" dirty="0"/>
              <a:t>. come la sede naturale in cui denunciare le nullità dell’aggiudicazione</a:t>
            </a:r>
            <a:r>
              <a:rPr lang="it-IT" sz="2200" dirty="0">
                <a:effectLst/>
              </a:rPr>
              <a:t> </a:t>
            </a:r>
            <a:endParaRPr lang="it-IT" sz="2200" dirty="0"/>
          </a:p>
        </p:txBody>
      </p:sp>
    </p:spTree>
    <p:extLst>
      <p:ext uri="{BB962C8B-B14F-4D97-AF65-F5344CB8AC3E}">
        <p14:creationId xmlns:p14="http://schemas.microsoft.com/office/powerpoint/2010/main" val="2204292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BEB20E93-C4CC-DF45-90F0-C34419ECCF7F}"/>
              </a:ext>
            </a:extLst>
          </p:cNvPr>
          <p:cNvSpPr>
            <a:spLocks noGrp="1"/>
          </p:cNvSpPr>
          <p:nvPr>
            <p:ph type="title"/>
          </p:nvPr>
        </p:nvSpPr>
        <p:spPr>
          <a:xfrm>
            <a:off x="643467" y="640080"/>
            <a:ext cx="3096427" cy="5613236"/>
          </a:xfrm>
        </p:spPr>
        <p:txBody>
          <a:bodyPr anchor="ctr">
            <a:normAutofit/>
          </a:bodyPr>
          <a:lstStyle/>
          <a:p>
            <a:r>
              <a:rPr lang="it-IT" b="1">
                <a:solidFill>
                  <a:srgbClr val="FFFFFF"/>
                </a:solidFill>
              </a:rPr>
              <a:t>E la stabilità della vendita fallimentare?</a:t>
            </a:r>
          </a:p>
        </p:txBody>
      </p:sp>
      <p:graphicFrame>
        <p:nvGraphicFramePr>
          <p:cNvPr id="5" name="Segnaposto contenuto 2">
            <a:extLst>
              <a:ext uri="{FF2B5EF4-FFF2-40B4-BE49-F238E27FC236}">
                <a16:creationId xmlns:a16="http://schemas.microsoft.com/office/drawing/2014/main" id="{50E96E3A-9C96-4F90-A32A-1E2FA78E6A17}"/>
              </a:ext>
            </a:extLst>
          </p:cNvPr>
          <p:cNvGraphicFramePr>
            <a:graphicFrameLocks noGrp="1"/>
          </p:cNvGraphicFramePr>
          <p:nvPr>
            <p:ph idx="1"/>
            <p:extLst>
              <p:ext uri="{D42A27DB-BD31-4B8C-83A1-F6EECF244321}">
                <p14:modId xmlns:p14="http://schemas.microsoft.com/office/powerpoint/2010/main" val="140586199"/>
              </p:ext>
            </p:extLst>
          </p:nvPr>
        </p:nvGraphicFramePr>
        <p:xfrm>
          <a:off x="4059935" y="160639"/>
          <a:ext cx="7845193" cy="6329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091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E2D40C-2AE3-F84D-84C9-378BC8E99484}"/>
              </a:ext>
            </a:extLst>
          </p:cNvPr>
          <p:cNvSpPr>
            <a:spLocks noGrp="1"/>
          </p:cNvSpPr>
          <p:nvPr>
            <p:ph type="title"/>
          </p:nvPr>
        </p:nvSpPr>
        <p:spPr/>
        <p:txBody>
          <a:bodyPr/>
          <a:lstStyle/>
          <a:p>
            <a:r>
              <a:rPr lang="it-IT" dirty="0"/>
              <a:t>La stabilità (1)</a:t>
            </a:r>
          </a:p>
        </p:txBody>
      </p:sp>
      <p:sp>
        <p:nvSpPr>
          <p:cNvPr id="3" name="Segnaposto contenuto 2">
            <a:extLst>
              <a:ext uri="{FF2B5EF4-FFF2-40B4-BE49-F238E27FC236}">
                <a16:creationId xmlns:a16="http://schemas.microsoft.com/office/drawing/2014/main" id="{0626E706-5AB6-4841-9DB6-1595D5A08AE5}"/>
              </a:ext>
            </a:extLst>
          </p:cNvPr>
          <p:cNvSpPr>
            <a:spLocks noGrp="1"/>
          </p:cNvSpPr>
          <p:nvPr>
            <p:ph idx="1"/>
          </p:nvPr>
        </p:nvSpPr>
        <p:spPr/>
        <p:txBody>
          <a:bodyPr>
            <a:normAutofit fontScale="92500" lnSpcReduction="10000"/>
          </a:bodyPr>
          <a:lstStyle/>
          <a:p>
            <a:pPr algn="just"/>
            <a:r>
              <a:rPr lang="it-IT" dirty="0" err="1"/>
              <a:t>Carnelutti</a:t>
            </a:r>
            <a:r>
              <a:rPr lang="it-IT" dirty="0"/>
              <a:t>, anticipando le riforme più recenti, aveva affermato: </a:t>
            </a:r>
            <a:r>
              <a:rPr lang="it-IT" i="1" dirty="0"/>
              <a:t>è impresa assai ardua riuscire ad individuare potenziali interessati all’acquisto di un bene pignorato, disposti, in caso di accoglimento dell’opposizioni o di contestazioni, ad accettare di buon grado l’inconveniente di doverlo restituire, accontentandosi di recuperare in tutto o in parte quanto versato</a:t>
            </a:r>
            <a:r>
              <a:rPr lang="it-IT" dirty="0"/>
              <a:t> </a:t>
            </a:r>
          </a:p>
          <a:p>
            <a:pPr algn="just"/>
            <a:r>
              <a:rPr lang="it-IT" dirty="0"/>
              <a:t>La stabilità va tendenzialmente assicurata su diversi piani, indipendentemente dal soggetto che la «minaccia»: </a:t>
            </a:r>
          </a:p>
          <a:p>
            <a:pPr marL="457200" indent="-457200" algn="just">
              <a:buAutoNum type="alphaLcParenR"/>
            </a:pPr>
            <a:r>
              <a:rPr lang="it-IT" dirty="0"/>
              <a:t>su un piano (</a:t>
            </a:r>
            <a:r>
              <a:rPr lang="it-IT" dirty="0" err="1"/>
              <a:t>endo</a:t>
            </a:r>
            <a:r>
              <a:rPr lang="it-IT" dirty="0"/>
              <a:t>) processuale (</a:t>
            </a:r>
            <a:r>
              <a:rPr lang="it-IT" dirty="0" err="1"/>
              <a:t>error</a:t>
            </a:r>
            <a:r>
              <a:rPr lang="it-IT" dirty="0"/>
              <a:t> in procedendo); </a:t>
            </a:r>
          </a:p>
          <a:p>
            <a:pPr marL="457200" indent="-457200" algn="just">
              <a:buAutoNum type="alphaLcParenR"/>
            </a:pPr>
            <a:r>
              <a:rPr lang="it-IT" dirty="0"/>
              <a:t>su un piano sostanziale (615); </a:t>
            </a:r>
          </a:p>
          <a:p>
            <a:pPr marL="457200" indent="-457200" algn="just">
              <a:buAutoNum type="alphaLcParenR"/>
            </a:pPr>
            <a:r>
              <a:rPr lang="it-IT" dirty="0"/>
              <a:t>rispetto a vincoli esterni alla procedura esecutiva (v. ad es. la prelazione dello Stato su beni di interesse storico)</a:t>
            </a:r>
          </a:p>
          <a:p>
            <a:endParaRPr lang="it-IT" dirty="0"/>
          </a:p>
        </p:txBody>
      </p:sp>
    </p:spTree>
    <p:extLst>
      <p:ext uri="{BB962C8B-B14F-4D97-AF65-F5344CB8AC3E}">
        <p14:creationId xmlns:p14="http://schemas.microsoft.com/office/powerpoint/2010/main" val="20666322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1F69FB-3371-0845-AA9A-164B0857EC0C}"/>
              </a:ext>
            </a:extLst>
          </p:cNvPr>
          <p:cNvSpPr>
            <a:spLocks noGrp="1"/>
          </p:cNvSpPr>
          <p:nvPr>
            <p:ph type="title"/>
          </p:nvPr>
        </p:nvSpPr>
        <p:spPr>
          <a:xfrm>
            <a:off x="838200" y="84084"/>
            <a:ext cx="10515600" cy="483475"/>
          </a:xfrm>
        </p:spPr>
        <p:txBody>
          <a:bodyPr>
            <a:normAutofit fontScale="90000"/>
          </a:bodyPr>
          <a:lstStyle/>
          <a:p>
            <a:r>
              <a:rPr lang="it-IT" sz="3200" dirty="0"/>
              <a:t>Chi ordina la cancellazione? </a:t>
            </a:r>
            <a:r>
              <a:rPr lang="it-IT" sz="3200" dirty="0" err="1"/>
              <a:t>G.e</a:t>
            </a:r>
            <a:r>
              <a:rPr lang="it-IT" sz="3200" dirty="0"/>
              <a:t>. versus </a:t>
            </a:r>
            <a:r>
              <a:rPr lang="it-IT" sz="3200" dirty="0" err="1"/>
              <a:t>G.d</a:t>
            </a:r>
            <a:r>
              <a:rPr lang="it-IT" sz="3200" dirty="0"/>
              <a:t>.? </a:t>
            </a:r>
          </a:p>
        </p:txBody>
      </p:sp>
      <p:sp>
        <p:nvSpPr>
          <p:cNvPr id="3" name="Segnaposto contenuto 2">
            <a:extLst>
              <a:ext uri="{FF2B5EF4-FFF2-40B4-BE49-F238E27FC236}">
                <a16:creationId xmlns:a16="http://schemas.microsoft.com/office/drawing/2014/main" id="{90B00211-85A4-214A-BD0B-B5B508990034}"/>
              </a:ext>
            </a:extLst>
          </p:cNvPr>
          <p:cNvSpPr>
            <a:spLocks noGrp="1"/>
          </p:cNvSpPr>
          <p:nvPr>
            <p:ph idx="1"/>
          </p:nvPr>
        </p:nvSpPr>
        <p:spPr>
          <a:xfrm>
            <a:off x="199697" y="567559"/>
            <a:ext cx="11782096" cy="6096000"/>
          </a:xfrm>
        </p:spPr>
        <p:txBody>
          <a:bodyPr>
            <a:normAutofit fontScale="92500" lnSpcReduction="20000"/>
          </a:bodyPr>
          <a:lstStyle/>
          <a:p>
            <a:r>
              <a:rPr lang="it-IT" dirty="0"/>
              <a:t>l'art. 108 I. </a:t>
            </a:r>
            <a:r>
              <a:rPr lang="it-IT" dirty="0" err="1"/>
              <a:t>fall</a:t>
            </a:r>
            <a:r>
              <a:rPr lang="it-IT" dirty="0"/>
              <a:t>. prevede, analogamente all’art. 586 </a:t>
            </a:r>
            <a:r>
              <a:rPr lang="it-IT" dirty="0" err="1"/>
              <a:t>c.p.c.</a:t>
            </a:r>
            <a:r>
              <a:rPr lang="it-IT" dirty="0"/>
              <a:t>, l'effetto purgativo al momento della riscossione del prezzo versato dall'aggiudicatario;</a:t>
            </a:r>
          </a:p>
          <a:p>
            <a:r>
              <a:rPr lang="it-IT" dirty="0"/>
              <a:t> l'art. 88 I. </a:t>
            </a:r>
            <a:r>
              <a:rPr lang="it-IT" dirty="0" err="1"/>
              <a:t>fall</a:t>
            </a:r>
            <a:r>
              <a:rPr lang="it-IT" dirty="0"/>
              <a:t>. statuisce </a:t>
            </a:r>
            <a:r>
              <a:rPr lang="it-IT" dirty="0" err="1"/>
              <a:t>pressamente</a:t>
            </a:r>
            <a:r>
              <a:rPr lang="it-IT" dirty="0"/>
              <a:t> che il curatore provveda alla notificazione di un estratto della sentenza dichiarativa di fallimento ai competenti uffici per la trascrizione sul bene immobile appreso dalla curatela</a:t>
            </a:r>
          </a:p>
          <a:p>
            <a:r>
              <a:rPr lang="it-IT" dirty="0"/>
              <a:t>il bene immobile gravato da tale </a:t>
            </a:r>
            <a:r>
              <a:rPr lang="it-IT" dirty="0" err="1"/>
              <a:t>formalita</a:t>
            </a:r>
            <a:r>
              <a:rPr lang="it-IT" dirty="0"/>
              <a:t>̀ pubblicitaria, </a:t>
            </a:r>
            <a:r>
              <a:rPr lang="it-IT" dirty="0" err="1"/>
              <a:t>ancorche</a:t>
            </a:r>
            <a:r>
              <a:rPr lang="it-IT" dirty="0"/>
              <a:t>́ di natura dichiarativa, subisce un effetto pregiudizievole in quanto difficilmente collocabile sul mercato ed insuscettibile di godere di benefici creditizi; pertanto l'aggiudicatario ha diritto alla purgazione.</a:t>
            </a:r>
          </a:p>
          <a:p>
            <a:r>
              <a:rPr lang="it-IT" dirty="0"/>
              <a:t>allorquando sia il </a:t>
            </a:r>
            <a:r>
              <a:rPr lang="it-IT" dirty="0" err="1"/>
              <a:t>g.e</a:t>
            </a:r>
            <a:r>
              <a:rPr lang="it-IT" dirty="0"/>
              <a:t>. a provvedere alla vendita coattiva, </a:t>
            </a:r>
            <a:r>
              <a:rPr lang="it-IT" dirty="0" err="1"/>
              <a:t>anziche</a:t>
            </a:r>
            <a:r>
              <a:rPr lang="it-IT" dirty="0"/>
              <a:t>́ il </a:t>
            </a:r>
            <a:r>
              <a:rPr lang="it-IT" dirty="0" err="1"/>
              <a:t>g.d</a:t>
            </a:r>
            <a:r>
              <a:rPr lang="it-IT" dirty="0"/>
              <a:t>., in una procedura in cui il fallimento è intervenuto ex art. 107 I. </a:t>
            </a:r>
            <a:r>
              <a:rPr lang="it-IT" dirty="0" err="1"/>
              <a:t>fall</a:t>
            </a:r>
            <a:r>
              <a:rPr lang="it-IT" dirty="0"/>
              <a:t>., il potere di ordinare la cancellazione della sentenza di fallimento non si trasferisce al </a:t>
            </a:r>
            <a:r>
              <a:rPr lang="it-IT" dirty="0" err="1"/>
              <a:t>g.e</a:t>
            </a:r>
            <a:r>
              <a:rPr lang="it-IT" dirty="0"/>
              <a:t>., ma rimane in capo al </a:t>
            </a:r>
            <a:r>
              <a:rPr lang="it-IT" dirty="0" err="1"/>
              <a:t>g.d</a:t>
            </a:r>
            <a:endParaRPr lang="it-IT" dirty="0"/>
          </a:p>
          <a:p>
            <a:r>
              <a:rPr lang="it-IT" b="1" dirty="0" err="1"/>
              <a:t>Cass</a:t>
            </a:r>
            <a:r>
              <a:rPr lang="it-IT" b="1" dirty="0"/>
              <a:t>., </a:t>
            </a:r>
            <a:r>
              <a:rPr lang="it-IT" b="1" dirty="0" err="1"/>
              <a:t>ord</a:t>
            </a:r>
            <a:r>
              <a:rPr lang="it-IT" b="1" dirty="0"/>
              <a:t>., 12.05.2021, n. 12575</a:t>
            </a:r>
            <a:r>
              <a:rPr lang="it-IT" dirty="0"/>
              <a:t>: Ha ritenuto inammissibile il ricorso del curatore 111 </a:t>
            </a:r>
            <a:r>
              <a:rPr lang="it-IT" dirty="0" err="1"/>
              <a:t>Cost</a:t>
            </a:r>
            <a:r>
              <a:rPr lang="it-IT" dirty="0"/>
              <a:t> che originava da un 26 l. </a:t>
            </a:r>
            <a:r>
              <a:rPr lang="it-IT" dirty="0" err="1"/>
              <a:t>fall</a:t>
            </a:r>
            <a:r>
              <a:rPr lang="it-IT" dirty="0"/>
              <a:t>. perché: a) privo di </a:t>
            </a:r>
            <a:r>
              <a:rPr lang="it-IT" dirty="0" err="1"/>
              <a:t>decisorietà</a:t>
            </a:r>
            <a:r>
              <a:rPr lang="it-IT" dirty="0"/>
              <a:t>, trattandosi di atto dovuto dal giudice ove ne ricorrano i presupposti di fatto; b) il curatore difetta totalmente di interesse all'impugnazione. </a:t>
            </a:r>
          </a:p>
          <a:p>
            <a:pPr marL="0" indent="0">
              <a:buNone/>
            </a:pPr>
            <a:r>
              <a:rPr lang="it-IT" dirty="0"/>
              <a:t> </a:t>
            </a:r>
          </a:p>
          <a:p>
            <a:endParaRPr lang="it-IT" dirty="0"/>
          </a:p>
          <a:p>
            <a:endParaRPr lang="it-IT" dirty="0"/>
          </a:p>
        </p:txBody>
      </p:sp>
    </p:spTree>
    <p:extLst>
      <p:ext uri="{BB962C8B-B14F-4D97-AF65-F5344CB8AC3E}">
        <p14:creationId xmlns:p14="http://schemas.microsoft.com/office/powerpoint/2010/main" val="22382217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7ADD82-6B42-4640-809D-F72A244B2C6C}"/>
              </a:ext>
            </a:extLst>
          </p:cNvPr>
          <p:cNvSpPr>
            <a:spLocks noGrp="1"/>
          </p:cNvSpPr>
          <p:nvPr>
            <p:ph type="title"/>
          </p:nvPr>
        </p:nvSpPr>
        <p:spPr>
          <a:xfrm>
            <a:off x="296561" y="148281"/>
            <a:ext cx="11516497" cy="889687"/>
          </a:xfrm>
        </p:spPr>
        <p:txBody>
          <a:bodyPr>
            <a:normAutofit fontScale="90000"/>
          </a:bodyPr>
          <a:lstStyle/>
          <a:p>
            <a:r>
              <a:rPr lang="it-IT" dirty="0"/>
              <a:t>Vincoli esterni e problematiche extraprocessuali: usucapione</a:t>
            </a:r>
          </a:p>
        </p:txBody>
      </p:sp>
      <p:sp>
        <p:nvSpPr>
          <p:cNvPr id="3" name="Segnaposto contenuto 2">
            <a:extLst>
              <a:ext uri="{FF2B5EF4-FFF2-40B4-BE49-F238E27FC236}">
                <a16:creationId xmlns:a16="http://schemas.microsoft.com/office/drawing/2014/main" id="{D6D6E03F-92A2-EB48-8C2C-24523777E5A5}"/>
              </a:ext>
            </a:extLst>
          </p:cNvPr>
          <p:cNvSpPr>
            <a:spLocks noGrp="1"/>
          </p:cNvSpPr>
          <p:nvPr>
            <p:ph idx="1"/>
          </p:nvPr>
        </p:nvSpPr>
        <p:spPr>
          <a:xfrm>
            <a:off x="296561" y="1136822"/>
            <a:ext cx="11516497" cy="5461686"/>
          </a:xfrm>
        </p:spPr>
        <p:txBody>
          <a:bodyPr/>
          <a:lstStyle/>
          <a:p>
            <a:pPr algn="just"/>
            <a:r>
              <a:rPr lang="it-IT" b="1" dirty="0" err="1"/>
              <a:t>Cass</a:t>
            </a:r>
            <a:r>
              <a:rPr lang="it-IT" b="1" dirty="0"/>
              <a:t>. 13.11.2019, n. 29325: </a:t>
            </a:r>
            <a:r>
              <a:rPr lang="it-IT" i="1" dirty="0"/>
              <a:t>Il creditore ipotecario è litisconsorte necessario nel giudizio di accertamento dell’usucapione dell’immobile oggetto del pignoramento; pertanto la sentenza di accertamento - se resa in un giudizio cui non ha partecipato – non è opponibile a tale soggetto e può essere prudentemente apprezzata quale mero elemento di prova dal giudice dell’opposizione di terzo ex art. 619 </a:t>
            </a:r>
            <a:r>
              <a:rPr lang="it-IT" i="1" dirty="0" err="1"/>
              <a:t>c.p.c.</a:t>
            </a:r>
            <a:r>
              <a:rPr lang="it-IT" i="1" dirty="0"/>
              <a:t> promossa dall’</a:t>
            </a:r>
            <a:r>
              <a:rPr lang="it-IT" i="1" dirty="0" err="1"/>
              <a:t>usucapiente</a:t>
            </a:r>
            <a:endParaRPr lang="it-IT" i="1" dirty="0"/>
          </a:p>
          <a:p>
            <a:pPr algn="just"/>
            <a:r>
              <a:rPr lang="it-IT" dirty="0"/>
              <a:t>Si supera cosi </a:t>
            </a:r>
            <a:r>
              <a:rPr lang="it-IT" dirty="0" err="1"/>
              <a:t>Cass</a:t>
            </a:r>
            <a:r>
              <a:rPr lang="it-IT" dirty="0"/>
              <a:t>., 28.09.2012, n. 15698 secondo cui il creditore ipotecario che non abbia partecipato al giudizio di accertamento dell’usucapione introdotto contro il proprietario formale, debitore ipotecario, subisce gli effetti della sentenza e, pertanto, è tenuto ad impugnarla nei modi e nelle forme dell’opposizione revocatoria di cui all’art. 404, 2° co., </a:t>
            </a:r>
            <a:r>
              <a:rPr lang="it-IT" dirty="0" err="1"/>
              <a:t>c.p.c.</a:t>
            </a:r>
            <a:r>
              <a:rPr lang="it-IT" i="1" dirty="0"/>
              <a:t> </a:t>
            </a:r>
            <a:endParaRPr lang="it-IT" dirty="0"/>
          </a:p>
          <a:p>
            <a:pPr marL="0" indent="0">
              <a:buNone/>
            </a:pPr>
            <a:endParaRPr lang="it-IT" dirty="0"/>
          </a:p>
        </p:txBody>
      </p:sp>
    </p:spTree>
    <p:extLst>
      <p:ext uri="{BB962C8B-B14F-4D97-AF65-F5344CB8AC3E}">
        <p14:creationId xmlns:p14="http://schemas.microsoft.com/office/powerpoint/2010/main" val="573589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6C693A-FDDB-154E-9C26-753D692D46BD}"/>
              </a:ext>
            </a:extLst>
          </p:cNvPr>
          <p:cNvSpPr>
            <a:spLocks noGrp="1"/>
          </p:cNvSpPr>
          <p:nvPr>
            <p:ph type="title"/>
          </p:nvPr>
        </p:nvSpPr>
        <p:spPr>
          <a:xfrm>
            <a:off x="358346" y="185351"/>
            <a:ext cx="11430000" cy="1062681"/>
          </a:xfrm>
        </p:spPr>
        <p:txBody>
          <a:bodyPr>
            <a:normAutofit fontScale="90000"/>
          </a:bodyPr>
          <a:lstStyle/>
          <a:p>
            <a:r>
              <a:rPr lang="it-IT" b="1" cap="small" dirty="0"/>
              <a:t>tipologie di confisca (diverse da quelle di cui al d.lgs. 159/11) </a:t>
            </a:r>
            <a:endParaRPr lang="it-IT" dirty="0"/>
          </a:p>
        </p:txBody>
      </p:sp>
      <p:sp>
        <p:nvSpPr>
          <p:cNvPr id="3" name="Segnaposto contenuto 2">
            <a:extLst>
              <a:ext uri="{FF2B5EF4-FFF2-40B4-BE49-F238E27FC236}">
                <a16:creationId xmlns:a16="http://schemas.microsoft.com/office/drawing/2014/main" id="{4A40536F-C7B2-4A47-9E5F-223871AF3CF0}"/>
              </a:ext>
            </a:extLst>
          </p:cNvPr>
          <p:cNvSpPr>
            <a:spLocks noGrp="1"/>
          </p:cNvSpPr>
          <p:nvPr>
            <p:ph idx="1"/>
          </p:nvPr>
        </p:nvSpPr>
        <p:spPr>
          <a:xfrm>
            <a:off x="222422" y="1371600"/>
            <a:ext cx="11565924" cy="5301049"/>
          </a:xfrm>
        </p:spPr>
        <p:txBody>
          <a:bodyPr>
            <a:normAutofit fontScale="77500" lnSpcReduction="20000"/>
          </a:bodyPr>
          <a:lstStyle/>
          <a:p>
            <a:r>
              <a:rPr lang="it-IT" i="1" dirty="0" err="1"/>
              <a:t>Cass</a:t>
            </a:r>
            <a:r>
              <a:rPr lang="it-IT" i="1" dirty="0"/>
              <a:t>.,</a:t>
            </a:r>
            <a:r>
              <a:rPr lang="it-IT" dirty="0"/>
              <a:t> 21 ottobre 2020, n. 28242</a:t>
            </a:r>
            <a:r>
              <a:rPr lang="it-IT" dirty="0">
                <a:effectLst/>
              </a:rPr>
              <a:t>:</a:t>
            </a:r>
            <a:r>
              <a:rPr lang="it-IT" i="1" dirty="0"/>
              <a:t> </a:t>
            </a:r>
            <a:r>
              <a:rPr lang="it-IT" dirty="0"/>
              <a:t>Rispetto dell’</a:t>
            </a:r>
            <a:r>
              <a:rPr lang="it-IT" dirty="0" err="1"/>
              <a:t>ordo</a:t>
            </a:r>
            <a:r>
              <a:rPr lang="it-IT" dirty="0"/>
              <a:t> </a:t>
            </a:r>
            <a:r>
              <a:rPr lang="it-IT" dirty="0" err="1"/>
              <a:t>temporalis</a:t>
            </a:r>
            <a:r>
              <a:rPr lang="it-IT" dirty="0"/>
              <a:t> delle trascrizioni</a:t>
            </a:r>
            <a:r>
              <a:rPr lang="it-IT" i="1" dirty="0"/>
              <a:t>. I rapporti tra le tipologie di confisca (diverse da quelle di cui al d.lgs. 159/11) e le procedure esecutive civili sono regolati dal principio generale della successione temporale dell’iscrizione delle formalità nei pubblici registri. Sicché se la trascrizione della misura penale è successiva al pignoramento (o comunque all’ipoteca) il bene deve ritenersi validamente trasferito in capo al terzo aggiudicatario.</a:t>
            </a:r>
          </a:p>
          <a:p>
            <a:r>
              <a:rPr lang="it-IT" dirty="0"/>
              <a:t>ripensamento della questione da parte della Cassazione civile. Ed infatti, non va dimenticato che </a:t>
            </a:r>
            <a:r>
              <a:rPr lang="it-IT" dirty="0" err="1"/>
              <a:t>Cass</a:t>
            </a:r>
            <a:r>
              <a:rPr lang="it-IT" dirty="0"/>
              <a:t>., III sez., 30.11.2018, n. 30990 aveva ritenuto infondato il presupposto per il quale «la confisca (facoltativa) disposta ai sensi dell'art. 240 c.p. in sede penale, laddove non preceduta da sequestro ad essa strumentale, prevale agli effetti civili su quest'ultimo solo laddove venga a sua volta trascritta prima della trascrizione del pignoramento». Pertanto, in base a questo orientamento non avrebbe trovato applicazione, per dirimere l'eventuale conflitto tra i creditori del condannato e lo Stato, il principio dell'</a:t>
            </a:r>
            <a:r>
              <a:rPr lang="it-IT" i="1" dirty="0" err="1"/>
              <a:t>ordo</a:t>
            </a:r>
            <a:r>
              <a:rPr lang="it-IT" i="1" dirty="0"/>
              <a:t> </a:t>
            </a:r>
            <a:r>
              <a:rPr lang="it-IT" i="1" dirty="0" err="1"/>
              <a:t>temporalis</a:t>
            </a:r>
            <a:r>
              <a:rPr lang="it-IT" i="1" dirty="0"/>
              <a:t> </a:t>
            </a:r>
            <a:r>
              <a:rPr lang="it-IT" dirty="0"/>
              <a:t>delle iscrizioni/trascrizioni, bastando soltanto che – al momento della adozione del provvedimento ablatorio – l'immobile risulti di proprietà del condannato. Tuttavia, la Corte – sempre nel 2018 - non aveva mancato di sottolineare la necessità di tutelare l'acquisto compiuto dall'aggiudicatario, in quanto «solo in questo senso, può affermarsi la natura ‘derivativa’ del relativo acquisto in favore dello Stato». In breve: il Collegio era consapevole che la prevalenza incondizionata della misura penale, avrebbe irreversibilmente pregiudicato la salvezza dell’acquisto del terzo, con un inevitabile corto-circuito del sistema. </a:t>
            </a:r>
          </a:p>
          <a:p>
            <a:endParaRPr lang="it-IT" dirty="0"/>
          </a:p>
          <a:p>
            <a:endParaRPr lang="it-IT" dirty="0"/>
          </a:p>
        </p:txBody>
      </p:sp>
    </p:spTree>
    <p:extLst>
      <p:ext uri="{BB962C8B-B14F-4D97-AF65-F5344CB8AC3E}">
        <p14:creationId xmlns:p14="http://schemas.microsoft.com/office/powerpoint/2010/main" val="1441068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C259C8-2DCA-B245-A49A-6769E9A43439}"/>
              </a:ext>
            </a:extLst>
          </p:cNvPr>
          <p:cNvSpPr>
            <a:spLocks noGrp="1"/>
          </p:cNvSpPr>
          <p:nvPr>
            <p:ph type="title"/>
          </p:nvPr>
        </p:nvSpPr>
        <p:spPr>
          <a:xfrm>
            <a:off x="444843" y="247135"/>
            <a:ext cx="11380573" cy="976183"/>
          </a:xfrm>
        </p:spPr>
        <p:txBody>
          <a:bodyPr>
            <a:normAutofit fontScale="90000"/>
          </a:bodyPr>
          <a:lstStyle/>
          <a:p>
            <a:r>
              <a:rPr lang="it-IT" dirty="0"/>
              <a:t>La vendita del curatore del bene oggetto di espropriazione dal parte del fondiario</a:t>
            </a:r>
          </a:p>
        </p:txBody>
      </p:sp>
      <p:sp>
        <p:nvSpPr>
          <p:cNvPr id="3" name="Segnaposto contenuto 2">
            <a:extLst>
              <a:ext uri="{FF2B5EF4-FFF2-40B4-BE49-F238E27FC236}">
                <a16:creationId xmlns:a16="http://schemas.microsoft.com/office/drawing/2014/main" id="{184F1A0B-CB79-9742-BCB8-320B40D00A63}"/>
              </a:ext>
            </a:extLst>
          </p:cNvPr>
          <p:cNvSpPr>
            <a:spLocks noGrp="1"/>
          </p:cNvSpPr>
          <p:nvPr>
            <p:ph idx="1"/>
          </p:nvPr>
        </p:nvSpPr>
        <p:spPr>
          <a:xfrm>
            <a:off x="358346" y="1334530"/>
            <a:ext cx="11467070" cy="5276335"/>
          </a:xfrm>
        </p:spPr>
        <p:txBody>
          <a:bodyPr>
            <a:normAutofit fontScale="92500" lnSpcReduction="20000"/>
          </a:bodyPr>
          <a:lstStyle/>
          <a:p>
            <a:r>
              <a:rPr lang="it-IT" dirty="0" err="1"/>
              <a:t>Cass</a:t>
            </a:r>
            <a:r>
              <a:rPr lang="it-IT" dirty="0"/>
              <a:t>. 30 gennaio 1985, n. 582: ha attribuito il potere di liquidare il bene sia al </a:t>
            </a:r>
            <a:r>
              <a:rPr lang="it-IT" dirty="0" err="1"/>
              <a:t>g.d</a:t>
            </a:r>
            <a:r>
              <a:rPr lang="it-IT" dirty="0"/>
              <a:t>., sia al </a:t>
            </a:r>
            <a:r>
              <a:rPr lang="it-IT" dirty="0" err="1"/>
              <a:t>g.e</a:t>
            </a:r>
            <a:r>
              <a:rPr lang="it-IT" dirty="0"/>
              <a:t>., risolvendo il concorso tra i due procedimenti in base alla </a:t>
            </a:r>
            <a:r>
              <a:rPr lang="it-IT" dirty="0" err="1"/>
              <a:t>anteriorita</a:t>
            </a:r>
            <a:r>
              <a:rPr lang="it-IT" dirty="0"/>
              <a:t>̀ cronologica per scongiurare i rischi di insanabili posizioni di conflitto fra diversi aggiudicatari </a:t>
            </a:r>
          </a:p>
          <a:p>
            <a:r>
              <a:rPr lang="it-IT" dirty="0"/>
              <a:t>Criterio incerto perché non è chiaro a quale provvedimento occorre fare riferimento per stabilire l’anteriorità. </a:t>
            </a:r>
            <a:r>
              <a:rPr lang="it-IT" dirty="0" err="1"/>
              <a:t>Ord</a:t>
            </a:r>
            <a:r>
              <a:rPr lang="it-IT" dirty="0"/>
              <a:t>. Di vendita? Autorizzazione programma di liquidazione? Deposito decreto di trasferimento? Anteriorità aggiudicazione?</a:t>
            </a:r>
          </a:p>
          <a:p>
            <a:r>
              <a:rPr lang="it-IT" dirty="0"/>
              <a:t>A noi pare che sia illegittimo il concorso tra le due procedure espropriative/</a:t>
            </a:r>
            <a:r>
              <a:rPr lang="it-IT" dirty="0" err="1"/>
              <a:t>liquid</a:t>
            </a:r>
            <a:r>
              <a:rPr lang="it-IT" dirty="0"/>
              <a:t>. La </a:t>
            </a:r>
            <a:r>
              <a:rPr lang="it-IT" dirty="0" err="1"/>
              <a:t>duplicita</a:t>
            </a:r>
            <a:r>
              <a:rPr lang="it-IT" dirty="0"/>
              <a:t>̀ delle procedure di liquidazione stride: </a:t>
            </a:r>
          </a:p>
          <a:p>
            <a:r>
              <a:rPr lang="it-IT" dirty="0"/>
              <a:t>i) con l’</a:t>
            </a:r>
            <a:r>
              <a:rPr lang="it-IT" dirty="0" err="1"/>
              <a:t>obbligatorieta</a:t>
            </a:r>
            <a:r>
              <a:rPr lang="it-IT" dirty="0"/>
              <a:t>̀ della delega di cui all’art. 591-bis </a:t>
            </a:r>
            <a:r>
              <a:rPr lang="it-IT" dirty="0" err="1"/>
              <a:t>c.p.c.</a:t>
            </a:r>
            <a:r>
              <a:rPr lang="it-IT" dirty="0"/>
              <a:t> e, conseguentemente, con i maggiori costi che sostiene oggi il creditore procedente (ed il fondiario nel caso specifico); </a:t>
            </a:r>
          </a:p>
          <a:p>
            <a:r>
              <a:rPr lang="it-IT" dirty="0"/>
              <a:t>e ii) con la circostanza che nella vendita fallimentare il ricavato accresce l’attivo incassato dal curatore, importo che costituisce il parametro per la liquidazione dei compensi </a:t>
            </a:r>
          </a:p>
          <a:p>
            <a:pPr marL="0" indent="0">
              <a:buNone/>
            </a:pPr>
            <a:r>
              <a:rPr lang="it-IT" dirty="0"/>
              <a:t> </a:t>
            </a:r>
          </a:p>
          <a:p>
            <a:endParaRPr lang="it-IT" dirty="0"/>
          </a:p>
        </p:txBody>
      </p:sp>
    </p:spTree>
    <p:extLst>
      <p:ext uri="{BB962C8B-B14F-4D97-AF65-F5344CB8AC3E}">
        <p14:creationId xmlns:p14="http://schemas.microsoft.com/office/powerpoint/2010/main" val="1132314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F38F05-D8C7-244B-BA84-6F2B488FF60A}"/>
              </a:ext>
            </a:extLst>
          </p:cNvPr>
          <p:cNvSpPr>
            <a:spLocks noGrp="1"/>
          </p:cNvSpPr>
          <p:nvPr>
            <p:ph type="title"/>
          </p:nvPr>
        </p:nvSpPr>
        <p:spPr>
          <a:xfrm>
            <a:off x="838200" y="135925"/>
            <a:ext cx="10515600" cy="889686"/>
          </a:xfrm>
        </p:spPr>
        <p:txBody>
          <a:bodyPr>
            <a:normAutofit/>
          </a:bodyPr>
          <a:lstStyle/>
          <a:p>
            <a:r>
              <a:rPr lang="it-IT" dirty="0"/>
              <a:t>Segue</a:t>
            </a:r>
          </a:p>
        </p:txBody>
      </p:sp>
      <p:sp>
        <p:nvSpPr>
          <p:cNvPr id="3" name="Segnaposto contenuto 2">
            <a:extLst>
              <a:ext uri="{FF2B5EF4-FFF2-40B4-BE49-F238E27FC236}">
                <a16:creationId xmlns:a16="http://schemas.microsoft.com/office/drawing/2014/main" id="{170DA2F8-C7EB-C04D-A62E-58111D66C53B}"/>
              </a:ext>
            </a:extLst>
          </p:cNvPr>
          <p:cNvSpPr>
            <a:spLocks noGrp="1"/>
          </p:cNvSpPr>
          <p:nvPr>
            <p:ph idx="1"/>
          </p:nvPr>
        </p:nvSpPr>
        <p:spPr>
          <a:xfrm>
            <a:off x="345989" y="892366"/>
            <a:ext cx="11590638" cy="5632002"/>
          </a:xfrm>
        </p:spPr>
        <p:txBody>
          <a:bodyPr>
            <a:normAutofit fontScale="85000" lnSpcReduction="10000"/>
          </a:bodyPr>
          <a:lstStyle/>
          <a:p>
            <a:r>
              <a:rPr lang="it-IT" dirty="0"/>
              <a:t>In sintesi, se in passato i beni erano liquidati dal </a:t>
            </a:r>
            <a:r>
              <a:rPr lang="it-IT" dirty="0" err="1"/>
              <a:t>g.e</a:t>
            </a:r>
            <a:r>
              <a:rPr lang="it-IT" dirty="0"/>
              <a:t>. e dal </a:t>
            </a:r>
            <a:r>
              <a:rPr lang="it-IT" dirty="0" err="1"/>
              <a:t>g.d</a:t>
            </a:r>
            <a:r>
              <a:rPr lang="it-IT" dirty="0"/>
              <a:t>. in contemporanea, nel regime attuale la vendita forzata immobiliare è eseguita dal </a:t>
            </a:r>
            <a:r>
              <a:rPr lang="it-IT" dirty="0" err="1"/>
              <a:t>p.d.</a:t>
            </a:r>
            <a:r>
              <a:rPr lang="it-IT" dirty="0"/>
              <a:t> e quella fallimentare dal curatore, soggetti che hanno entrambi diritto alla liquidazione del compenso</a:t>
            </a:r>
          </a:p>
          <a:p>
            <a:r>
              <a:rPr lang="it-IT" dirty="0"/>
              <a:t>Principio di unicità della procedura espropriativa: il bene oggetto di espropriazione proseguita dal fondiario non può essere liquidato contestualmente in sede fallimentare. A riprova di ciò v. norme sul pignoramento successivo ed il </a:t>
            </a:r>
            <a:r>
              <a:rPr lang="it-IT" i="1" dirty="0" err="1"/>
              <a:t>simultaneus</a:t>
            </a:r>
            <a:r>
              <a:rPr lang="it-IT" i="1" dirty="0"/>
              <a:t> </a:t>
            </a:r>
            <a:r>
              <a:rPr lang="it-IT" i="1" dirty="0" err="1"/>
              <a:t>processus</a:t>
            </a:r>
            <a:endParaRPr lang="it-IT" i="1" dirty="0"/>
          </a:p>
          <a:p>
            <a:r>
              <a:rPr lang="it-IT" dirty="0"/>
              <a:t>sono precluse </a:t>
            </a:r>
            <a:r>
              <a:rPr lang="it-IT" dirty="0" err="1"/>
              <a:t>piu</a:t>
            </a:r>
            <a:r>
              <a:rPr lang="it-IT" dirty="0"/>
              <a:t>̀ espropriazioni sullo stesso bene nei confronti del medesimo debitore, al fine di evitare: a) inutili duplicazioni di </a:t>
            </a:r>
            <a:r>
              <a:rPr lang="it-IT" dirty="0" err="1"/>
              <a:t>attivita</a:t>
            </a:r>
            <a:r>
              <a:rPr lang="it-IT" dirty="0"/>
              <a:t>̀ processuali, con costi notevoli economici e temporali; b) le difficoltà ed i guasti derivanti dalla pendenza di due procedimenti, tra i quali va annoverato il possibile conflitto tra i provvedimenti adottati dai diversi giudici  </a:t>
            </a:r>
          </a:p>
          <a:p>
            <a:r>
              <a:rPr lang="it-IT" dirty="0"/>
              <a:t>introduzione ad opera della L. n. 80/2005 nell’ordinamento processuale dell’art. 187-bis </a:t>
            </a:r>
            <a:r>
              <a:rPr lang="it-IT" dirty="0" err="1"/>
              <a:t>disp</a:t>
            </a:r>
            <a:r>
              <a:rPr lang="it-IT" dirty="0"/>
              <a:t> </a:t>
            </a:r>
            <a:r>
              <a:rPr lang="it-IT" dirty="0" err="1"/>
              <a:t>att</a:t>
            </a:r>
            <a:r>
              <a:rPr lang="it-IT" dirty="0"/>
              <a:t>. </a:t>
            </a:r>
            <a:r>
              <a:rPr lang="it-IT" dirty="0" err="1"/>
              <a:t>c.p.c.</a:t>
            </a:r>
            <a:endParaRPr lang="it-IT" dirty="0"/>
          </a:p>
          <a:p>
            <a:r>
              <a:rPr lang="it-IT" dirty="0"/>
              <a:t> </a:t>
            </a:r>
            <a:r>
              <a:rPr lang="it-IT" dirty="0" err="1"/>
              <a:t>Trib</a:t>
            </a:r>
            <a:r>
              <a:rPr lang="it-IT" dirty="0"/>
              <a:t>. Busto Arsizio, 29 novembre 2018, in Dir. </a:t>
            </a:r>
            <a:r>
              <a:rPr lang="it-IT" dirty="0" err="1"/>
              <a:t>fall</a:t>
            </a:r>
            <a:r>
              <a:rPr lang="it-IT" dirty="0"/>
              <a:t>. 2020: il creditore fondiario non </a:t>
            </a:r>
            <a:r>
              <a:rPr lang="it-IT" dirty="0" err="1"/>
              <a:t>puo</a:t>
            </a:r>
            <a:r>
              <a:rPr lang="it-IT" dirty="0"/>
              <a:t>̀ essere privato della </a:t>
            </a:r>
            <a:r>
              <a:rPr lang="it-IT" dirty="0" err="1"/>
              <a:t>facolta</a:t>
            </a:r>
            <a:r>
              <a:rPr lang="it-IT" dirty="0"/>
              <a:t>̀ conferitagli dal 41, co. 2, </a:t>
            </a:r>
            <a:r>
              <a:rPr lang="it-IT" dirty="0" err="1"/>
              <a:t>Tub</a:t>
            </a:r>
            <a:r>
              <a:rPr lang="it-IT" dirty="0"/>
              <a:t> in forza del richiamo a un generico principio di “</a:t>
            </a:r>
            <a:r>
              <a:rPr lang="it-IT" dirty="0" err="1"/>
              <a:t>opportunita</a:t>
            </a:r>
            <a:r>
              <a:rPr lang="it-IT" dirty="0"/>
              <a:t>̀”, anche in considerazione del fatto che nella fase liquidatoria non vengono in rilievo esigenze di </a:t>
            </a:r>
            <a:r>
              <a:rPr lang="it-IT" i="1" dirty="0"/>
              <a:t>par condicio </a:t>
            </a:r>
            <a:r>
              <a:rPr lang="it-IT" i="1" dirty="0" err="1"/>
              <a:t>creditorum</a:t>
            </a:r>
            <a:r>
              <a:rPr lang="it-IT" dirty="0"/>
              <a:t>. </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2331951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B158FF-0BAF-4541-A687-C4841127DCD4}"/>
              </a:ext>
            </a:extLst>
          </p:cNvPr>
          <p:cNvSpPr>
            <a:spLocks noGrp="1"/>
          </p:cNvSpPr>
          <p:nvPr>
            <p:ph type="title"/>
          </p:nvPr>
        </p:nvSpPr>
        <p:spPr>
          <a:xfrm>
            <a:off x="304799" y="105104"/>
            <a:ext cx="11487807" cy="662151"/>
          </a:xfrm>
        </p:spPr>
        <p:txBody>
          <a:bodyPr>
            <a:normAutofit fontScale="90000"/>
          </a:bodyPr>
          <a:lstStyle/>
          <a:p>
            <a:r>
              <a:rPr lang="it-IT" dirty="0"/>
              <a:t>La stabilità in chiave processuale (nullità formali)</a:t>
            </a:r>
          </a:p>
        </p:txBody>
      </p:sp>
      <p:sp>
        <p:nvSpPr>
          <p:cNvPr id="3" name="Segnaposto contenuto 2">
            <a:extLst>
              <a:ext uri="{FF2B5EF4-FFF2-40B4-BE49-F238E27FC236}">
                <a16:creationId xmlns:a16="http://schemas.microsoft.com/office/drawing/2014/main" id="{B6E988F4-5542-C048-B409-5B6E0C62BA68}"/>
              </a:ext>
            </a:extLst>
          </p:cNvPr>
          <p:cNvSpPr>
            <a:spLocks noGrp="1"/>
          </p:cNvSpPr>
          <p:nvPr>
            <p:ph idx="1"/>
          </p:nvPr>
        </p:nvSpPr>
        <p:spPr>
          <a:xfrm>
            <a:off x="524201" y="802973"/>
            <a:ext cx="11049001" cy="6055027"/>
          </a:xfrm>
        </p:spPr>
        <p:txBody>
          <a:bodyPr>
            <a:normAutofit/>
          </a:bodyPr>
          <a:lstStyle/>
          <a:p>
            <a:pPr algn="just"/>
            <a:r>
              <a:rPr lang="it-IT" dirty="0"/>
              <a:t>La stabilità della vendita forzata è direttamente funzionale alla fruttuosità e, dunque, alla migliore soddisfazione dei creditori. Una riprova di tale assunto è fornita direttamente dall’abrogazione di fatto dell’art. 576 </a:t>
            </a:r>
            <a:r>
              <a:rPr lang="it-IT" dirty="0" err="1"/>
              <a:t>c.p.c.</a:t>
            </a:r>
            <a:r>
              <a:rPr lang="it-IT" dirty="0"/>
              <a:t> (e della gara in aumento) e della offerta migliorativa di cui all’art. 107 l. </a:t>
            </a:r>
            <a:r>
              <a:rPr lang="it-IT" dirty="0" err="1"/>
              <a:t>fall</a:t>
            </a:r>
            <a:r>
              <a:rPr lang="it-IT" dirty="0"/>
              <a:t>. (da parte del CCI).</a:t>
            </a:r>
          </a:p>
          <a:p>
            <a:pPr algn="just"/>
            <a:r>
              <a:rPr lang="it-IT" dirty="0"/>
              <a:t>Un primo fattore rilevante in punto di stabilità dell’aggiudicazione è dato dalla </a:t>
            </a:r>
            <a:r>
              <a:rPr lang="it-IT" b="1" dirty="0"/>
              <a:t>insensibilità dell’aggiudicazione nei confronti di offerte migliorative</a:t>
            </a:r>
            <a:r>
              <a:rPr lang="it-IT" dirty="0"/>
              <a:t>. </a:t>
            </a:r>
          </a:p>
          <a:p>
            <a:pPr algn="just"/>
            <a:r>
              <a:rPr lang="it-IT" dirty="0"/>
              <a:t>Rispetto ad un’offerta (</a:t>
            </a:r>
            <a:r>
              <a:rPr lang="it-IT" b="1" dirty="0"/>
              <a:t>successiva</a:t>
            </a:r>
            <a:r>
              <a:rPr lang="it-IT" dirty="0"/>
              <a:t>) d’importo più elevato di altri interessati, il legislatore preferisce tenere ferma l’aggiudicazione, non fosse altro per il </a:t>
            </a:r>
            <a:r>
              <a:rPr lang="it-IT" b="1" dirty="0"/>
              <a:t>fattore tempo </a:t>
            </a:r>
            <a:r>
              <a:rPr lang="it-IT" dirty="0"/>
              <a:t>che incide anch’esso sulla soddisfazione (v. ragionevole durata: nella migliore ipotesi l’offerta migliorativa allunga i tempi, ma spesso comporta un contenzioso).</a:t>
            </a:r>
          </a:p>
          <a:p>
            <a:pPr marL="0" indent="0" algn="just">
              <a:buNone/>
            </a:pPr>
            <a:endParaRPr lang="it-IT" dirty="0"/>
          </a:p>
          <a:p>
            <a:endParaRPr lang="it-IT" dirty="0"/>
          </a:p>
        </p:txBody>
      </p:sp>
    </p:spTree>
    <p:extLst>
      <p:ext uri="{BB962C8B-B14F-4D97-AF65-F5344CB8AC3E}">
        <p14:creationId xmlns:p14="http://schemas.microsoft.com/office/powerpoint/2010/main" val="291261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2B2A59-828D-7247-B443-9DDEF93E20CA}"/>
              </a:ext>
            </a:extLst>
          </p:cNvPr>
          <p:cNvSpPr>
            <a:spLocks noGrp="1"/>
          </p:cNvSpPr>
          <p:nvPr>
            <p:ph type="title"/>
          </p:nvPr>
        </p:nvSpPr>
        <p:spPr>
          <a:xfrm>
            <a:off x="346841" y="210208"/>
            <a:ext cx="11006959" cy="1051033"/>
          </a:xfrm>
        </p:spPr>
        <p:txBody>
          <a:bodyPr>
            <a:normAutofit fontScale="90000"/>
          </a:bodyPr>
          <a:lstStyle/>
          <a:p>
            <a:r>
              <a:rPr lang="it-IT" dirty="0"/>
              <a:t>La stabilità rispetto alle nullità formali ➢</a:t>
            </a:r>
            <a:br>
              <a:rPr lang="it-IT" dirty="0"/>
            </a:br>
            <a:r>
              <a:rPr lang="it-IT" dirty="0"/>
              <a:t>fino all’</a:t>
            </a:r>
            <a:r>
              <a:rPr lang="it-IT" dirty="0" err="1"/>
              <a:t>ord</a:t>
            </a:r>
            <a:r>
              <a:rPr lang="it-IT" dirty="0"/>
              <a:t>. </a:t>
            </a:r>
            <a:r>
              <a:rPr lang="it-IT" i="1" dirty="0"/>
              <a:t>ex </a:t>
            </a:r>
            <a:r>
              <a:rPr lang="it-IT" dirty="0"/>
              <a:t>569 </a:t>
            </a:r>
            <a:r>
              <a:rPr lang="it-IT" dirty="0" err="1"/>
              <a:t>c.p.c.</a:t>
            </a:r>
            <a:endParaRPr lang="it-IT" dirty="0"/>
          </a:p>
        </p:txBody>
      </p:sp>
      <p:sp>
        <p:nvSpPr>
          <p:cNvPr id="3" name="Segnaposto contenuto 2">
            <a:extLst>
              <a:ext uri="{FF2B5EF4-FFF2-40B4-BE49-F238E27FC236}">
                <a16:creationId xmlns:a16="http://schemas.microsoft.com/office/drawing/2014/main" id="{83995D63-2641-E14F-A07E-40E892B023C1}"/>
              </a:ext>
            </a:extLst>
          </p:cNvPr>
          <p:cNvSpPr>
            <a:spLocks noGrp="1"/>
          </p:cNvSpPr>
          <p:nvPr>
            <p:ph idx="1"/>
          </p:nvPr>
        </p:nvSpPr>
        <p:spPr>
          <a:xfrm>
            <a:off x="838200" y="1439917"/>
            <a:ext cx="10515600" cy="5065985"/>
          </a:xfrm>
        </p:spPr>
        <p:txBody>
          <a:bodyPr/>
          <a:lstStyle/>
          <a:p>
            <a:r>
              <a:rPr lang="it-IT" dirty="0"/>
              <a:t>La stabilità della vendita forzata </a:t>
            </a:r>
            <a:r>
              <a:rPr lang="it-IT" dirty="0" err="1"/>
              <a:t>puo</a:t>
            </a:r>
            <a:r>
              <a:rPr lang="it-IT" dirty="0"/>
              <a:t>̀ dirsi presidiata, su un piano processuale, dagli artt. 569 e 617 </a:t>
            </a:r>
            <a:r>
              <a:rPr lang="it-IT" dirty="0" err="1"/>
              <a:t>c.p.c.</a:t>
            </a:r>
            <a:r>
              <a:rPr lang="it-IT" dirty="0"/>
              <a:t> che impediscono alle </a:t>
            </a:r>
            <a:r>
              <a:rPr lang="it-IT" dirty="0" err="1"/>
              <a:t>nullita</a:t>
            </a:r>
            <a:r>
              <a:rPr lang="it-IT" dirty="0"/>
              <a:t>̀ formali (se non denunciate entro l’udienza di vendita o quelle successive entro un breve termine perentorio) di invalidare l’aggiudicazione e di riverberarsi sul decreto di trasferimento.</a:t>
            </a:r>
          </a:p>
          <a:p>
            <a:r>
              <a:rPr lang="it-IT" dirty="0"/>
              <a:t>Rispetto alla funzione preclusiva affidata all’art. 569 </a:t>
            </a:r>
            <a:r>
              <a:rPr lang="it-IT" dirty="0" err="1"/>
              <a:t>c.p.c.</a:t>
            </a:r>
            <a:r>
              <a:rPr lang="it-IT" dirty="0"/>
              <a:t> e rafforzata dalla normativa più recente (v. artt. 495, 615) rimangono alcune zone grigie: v. ad es. artt. 483 (cumulo) e 496 (riduzione) </a:t>
            </a:r>
            <a:r>
              <a:rPr lang="it-IT" dirty="0" err="1"/>
              <a:t>c.p.c.</a:t>
            </a:r>
            <a:r>
              <a:rPr lang="it-IT" dirty="0"/>
              <a:t> per i quali manca un’espressa limitazione temporale</a:t>
            </a:r>
          </a:p>
          <a:p>
            <a:r>
              <a:rPr lang="it-IT" dirty="0"/>
              <a:t>Si può applicare in via analogica la preclusione del 615 in difetto di apposita previsione normativa? No</a:t>
            </a:r>
          </a:p>
        </p:txBody>
      </p:sp>
    </p:spTree>
    <p:extLst>
      <p:ext uri="{BB962C8B-B14F-4D97-AF65-F5344CB8AC3E}">
        <p14:creationId xmlns:p14="http://schemas.microsoft.com/office/powerpoint/2010/main" val="3757612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BBCDBD-6A8C-7541-922D-82B83F01E135}"/>
              </a:ext>
            </a:extLst>
          </p:cNvPr>
          <p:cNvSpPr>
            <a:spLocks noGrp="1"/>
          </p:cNvSpPr>
          <p:nvPr>
            <p:ph type="title"/>
          </p:nvPr>
        </p:nvSpPr>
        <p:spPr>
          <a:xfrm>
            <a:off x="357352" y="168168"/>
            <a:ext cx="11666482" cy="977460"/>
          </a:xfrm>
        </p:spPr>
        <p:txBody>
          <a:bodyPr>
            <a:normAutofit/>
          </a:bodyPr>
          <a:lstStyle/>
          <a:p>
            <a:r>
              <a:rPr lang="it-IT" sz="3200" dirty="0"/>
              <a:t>La stabilità rispetto alle nullità formali:  dall’</a:t>
            </a:r>
            <a:r>
              <a:rPr lang="it-IT" sz="3200" dirty="0" err="1"/>
              <a:t>ord</a:t>
            </a:r>
            <a:r>
              <a:rPr lang="it-IT" sz="3200" dirty="0"/>
              <a:t>. </a:t>
            </a:r>
            <a:r>
              <a:rPr lang="it-IT" sz="3200" i="1" dirty="0"/>
              <a:t>ex </a:t>
            </a:r>
            <a:r>
              <a:rPr lang="it-IT" sz="3200" dirty="0"/>
              <a:t>569 al decreto 586 </a:t>
            </a:r>
            <a:r>
              <a:rPr lang="it-IT" sz="3200" dirty="0" err="1"/>
              <a:t>c.p.c.</a:t>
            </a:r>
            <a:endParaRPr lang="it-IT" sz="3200" dirty="0"/>
          </a:p>
        </p:txBody>
      </p:sp>
      <p:sp>
        <p:nvSpPr>
          <p:cNvPr id="3" name="Segnaposto contenuto 2">
            <a:extLst>
              <a:ext uri="{FF2B5EF4-FFF2-40B4-BE49-F238E27FC236}">
                <a16:creationId xmlns:a16="http://schemas.microsoft.com/office/drawing/2014/main" id="{E1381614-A760-764E-8D13-9245CE0AA6FC}"/>
              </a:ext>
            </a:extLst>
          </p:cNvPr>
          <p:cNvSpPr>
            <a:spLocks noGrp="1"/>
          </p:cNvSpPr>
          <p:nvPr>
            <p:ph idx="1"/>
          </p:nvPr>
        </p:nvSpPr>
        <p:spPr>
          <a:xfrm>
            <a:off x="357352" y="1145629"/>
            <a:ext cx="11666482" cy="5544204"/>
          </a:xfrm>
        </p:spPr>
        <p:txBody>
          <a:bodyPr>
            <a:normAutofit/>
          </a:bodyPr>
          <a:lstStyle/>
          <a:p>
            <a:r>
              <a:rPr lang="it-IT" dirty="0"/>
              <a:t>Tale stabilità è massima nelle procedure non delegate: se è il </a:t>
            </a:r>
            <a:r>
              <a:rPr lang="it-IT" dirty="0" err="1"/>
              <a:t>g.e</a:t>
            </a:r>
            <a:r>
              <a:rPr lang="it-IT" dirty="0"/>
              <a:t>. a vendere direttamente il bene i suoi provvedimenti sono opponibili </a:t>
            </a:r>
            <a:r>
              <a:rPr lang="it-IT" i="1" dirty="0"/>
              <a:t>ex </a:t>
            </a:r>
            <a:r>
              <a:rPr lang="it-IT" dirty="0"/>
              <a:t>617 </a:t>
            </a:r>
            <a:r>
              <a:rPr lang="it-IT" dirty="0" err="1"/>
              <a:t>c.p.c.</a:t>
            </a:r>
            <a:r>
              <a:rPr lang="it-IT" dirty="0"/>
              <a:t> ➢ o il provvedimento è stato opposto, oppure – in difetto – gli eventuali vizi sono stati sterilizzati dal decorso del termine, senza riverberarsi sul </a:t>
            </a:r>
            <a:r>
              <a:rPr lang="it-IT" dirty="0" err="1"/>
              <a:t>d.t.</a:t>
            </a:r>
            <a:endParaRPr lang="it-IT" dirty="0"/>
          </a:p>
          <a:p>
            <a:r>
              <a:rPr lang="it-IT" dirty="0"/>
              <a:t>La stabilità dell’aggiudicazione viene meno nelle procedure delegate al professionista perché:</a:t>
            </a:r>
            <a:endParaRPr lang="it-IT" dirty="0">
              <a:solidFill>
                <a:srgbClr val="C00000"/>
              </a:solidFill>
            </a:endParaRPr>
          </a:p>
          <a:p>
            <a:r>
              <a:rPr lang="it-IT" dirty="0">
                <a:solidFill>
                  <a:srgbClr val="C00000"/>
                </a:solidFill>
              </a:rPr>
              <a:t>Il professionista è ausiliario. </a:t>
            </a:r>
            <a:r>
              <a:rPr lang="it-IT" dirty="0"/>
              <a:t>Va esclusa la </a:t>
            </a:r>
            <a:r>
              <a:rPr lang="it-IT" dirty="0" err="1"/>
              <a:t>possibilita</a:t>
            </a:r>
            <a:r>
              <a:rPr lang="it-IT" dirty="0"/>
              <a:t>̀ di opporre </a:t>
            </a:r>
            <a:r>
              <a:rPr lang="it-IT" i="1" dirty="0"/>
              <a:t>ex </a:t>
            </a:r>
            <a:r>
              <a:rPr lang="it-IT" dirty="0"/>
              <a:t>art. 617 </a:t>
            </a:r>
            <a:r>
              <a:rPr lang="it-IT" dirty="0" err="1"/>
              <a:t>c.p.c.</a:t>
            </a:r>
            <a:r>
              <a:rPr lang="it-IT" dirty="0"/>
              <a:t> gli atti del delegato: l'opposizione presuppone sempre un provvedimento e, dunque, una determinazione propria del </a:t>
            </a:r>
            <a:r>
              <a:rPr lang="it-IT" dirty="0" err="1"/>
              <a:t>g.e</a:t>
            </a:r>
            <a:r>
              <a:rPr lang="it-IT" dirty="0"/>
              <a:t>. (</a:t>
            </a:r>
            <a:r>
              <a:rPr lang="it-IT" dirty="0" err="1"/>
              <a:t>Cass</a:t>
            </a:r>
            <a:r>
              <a:rPr lang="it-IT" dirty="0"/>
              <a:t>. 26 giugno 2006, n. 14707; </a:t>
            </a:r>
            <a:r>
              <a:rPr lang="it-IT" dirty="0" err="1"/>
              <a:t>Cass</a:t>
            </a:r>
            <a:r>
              <a:rPr lang="it-IT" dirty="0"/>
              <a:t>. 20 gennaio 2011, n. 1335). Riforma 1998</a:t>
            </a:r>
          </a:p>
          <a:p>
            <a:pPr marL="0" indent="0">
              <a:buNone/>
            </a:pPr>
            <a:endParaRPr lang="en-US" dirty="0"/>
          </a:p>
          <a:p>
            <a:pPr marL="0" indent="0">
              <a:buNone/>
            </a:pPr>
            <a:endParaRPr lang="it-IT" dirty="0">
              <a:solidFill>
                <a:srgbClr val="C00000"/>
              </a:solidFill>
            </a:endParaRPr>
          </a:p>
          <a:p>
            <a:pPr marL="0" indent="0">
              <a:buNone/>
            </a:pPr>
            <a:endParaRPr lang="it-IT" dirty="0"/>
          </a:p>
        </p:txBody>
      </p:sp>
    </p:spTree>
    <p:extLst>
      <p:ext uri="{BB962C8B-B14F-4D97-AF65-F5344CB8AC3E}">
        <p14:creationId xmlns:p14="http://schemas.microsoft.com/office/powerpoint/2010/main" val="2180464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25B340-7AC7-3F40-97CF-A4A7D38BA6DA}"/>
              </a:ext>
            </a:extLst>
          </p:cNvPr>
          <p:cNvSpPr>
            <a:spLocks noGrp="1"/>
          </p:cNvSpPr>
          <p:nvPr>
            <p:ph type="title"/>
          </p:nvPr>
        </p:nvSpPr>
        <p:spPr>
          <a:xfrm>
            <a:off x="189186" y="94593"/>
            <a:ext cx="11561379" cy="945931"/>
          </a:xfrm>
        </p:spPr>
        <p:txBody>
          <a:bodyPr>
            <a:noAutofit/>
          </a:bodyPr>
          <a:lstStyle/>
          <a:p>
            <a:r>
              <a:rPr lang="it-IT" sz="3200" dirty="0"/>
              <a:t>Funzione di controllo e sterilizzazione nullità: 591 ter </a:t>
            </a:r>
            <a:r>
              <a:rPr lang="it-IT" sz="3200" i="1" dirty="0"/>
              <a:t>versus</a:t>
            </a:r>
            <a:r>
              <a:rPr lang="it-IT" sz="3200" dirty="0"/>
              <a:t> 617 </a:t>
            </a:r>
            <a:r>
              <a:rPr lang="it-IT" sz="3200" dirty="0" err="1"/>
              <a:t>c.p.c.</a:t>
            </a:r>
            <a:r>
              <a:rPr lang="it-IT" sz="3200" dirty="0"/>
              <a:t> (Ante 2015): manca una protezione</a:t>
            </a:r>
          </a:p>
        </p:txBody>
      </p:sp>
      <p:sp>
        <p:nvSpPr>
          <p:cNvPr id="3" name="Segnaposto contenuto 2">
            <a:extLst>
              <a:ext uri="{FF2B5EF4-FFF2-40B4-BE49-F238E27FC236}">
                <a16:creationId xmlns:a16="http://schemas.microsoft.com/office/drawing/2014/main" id="{2772FC09-37A0-FA42-92B1-311402BB1FBB}"/>
              </a:ext>
            </a:extLst>
          </p:cNvPr>
          <p:cNvSpPr>
            <a:spLocks noGrp="1"/>
          </p:cNvSpPr>
          <p:nvPr>
            <p:ph idx="1"/>
          </p:nvPr>
        </p:nvSpPr>
        <p:spPr>
          <a:xfrm>
            <a:off x="346840" y="1177159"/>
            <a:ext cx="11403724" cy="5423338"/>
          </a:xfrm>
        </p:spPr>
        <p:txBody>
          <a:bodyPr>
            <a:normAutofit/>
          </a:bodyPr>
          <a:lstStyle/>
          <a:p>
            <a:r>
              <a:rPr lang="it-IT" b="1" u="sng" dirty="0">
                <a:solidFill>
                  <a:schemeClr val="tx1">
                    <a:alpha val="60000"/>
                  </a:schemeClr>
                </a:solidFill>
              </a:rPr>
              <a:t>mancanza di un termine cui ancorare la reazione</a:t>
            </a:r>
            <a:r>
              <a:rPr lang="it-IT" dirty="0">
                <a:solidFill>
                  <a:schemeClr val="tx1">
                    <a:alpha val="60000"/>
                  </a:schemeClr>
                </a:solidFill>
              </a:rPr>
              <a:t> della parte ha sempre minato la </a:t>
            </a:r>
            <a:r>
              <a:rPr lang="it-IT" b="1" dirty="0">
                <a:solidFill>
                  <a:schemeClr val="tx1">
                    <a:alpha val="60000"/>
                  </a:schemeClr>
                </a:solidFill>
              </a:rPr>
              <a:t>concreta applicazione </a:t>
            </a:r>
            <a:r>
              <a:rPr lang="it-IT" dirty="0">
                <a:solidFill>
                  <a:schemeClr val="tx1">
                    <a:alpha val="60000"/>
                  </a:schemeClr>
                </a:solidFill>
              </a:rPr>
              <a:t>dell’art. 591 </a:t>
            </a:r>
            <a:r>
              <a:rPr lang="it-IT" i="1" dirty="0">
                <a:solidFill>
                  <a:schemeClr val="tx1">
                    <a:alpha val="60000"/>
                  </a:schemeClr>
                </a:solidFill>
              </a:rPr>
              <a:t>ter.</a:t>
            </a:r>
          </a:p>
          <a:p>
            <a:r>
              <a:rPr lang="it-IT" dirty="0">
                <a:solidFill>
                  <a:schemeClr val="tx1">
                    <a:alpha val="60000"/>
                  </a:schemeClr>
                </a:solidFill>
              </a:rPr>
              <a:t>ove i vizi della vendita delegata e dell'aggiudicazione non fossero stati oggetto di reclamo, si sarebbero propagati al decreto 586 </a:t>
            </a:r>
            <a:r>
              <a:rPr lang="it-IT" dirty="0" err="1">
                <a:solidFill>
                  <a:schemeClr val="tx1">
                    <a:alpha val="60000"/>
                  </a:schemeClr>
                </a:solidFill>
              </a:rPr>
              <a:t>c.p.c.</a:t>
            </a:r>
            <a:r>
              <a:rPr lang="it-IT" dirty="0">
                <a:solidFill>
                  <a:schemeClr val="tx1">
                    <a:alpha val="60000"/>
                  </a:schemeClr>
                </a:solidFill>
              </a:rPr>
              <a:t>, consentendone l'</a:t>
            </a:r>
            <a:r>
              <a:rPr lang="it-IT" dirty="0" err="1">
                <a:solidFill>
                  <a:schemeClr val="tx1">
                    <a:alpha val="60000"/>
                  </a:schemeClr>
                </a:solidFill>
              </a:rPr>
              <a:t>impugnabilita</a:t>
            </a:r>
            <a:r>
              <a:rPr lang="it-IT" dirty="0">
                <a:solidFill>
                  <a:schemeClr val="tx1">
                    <a:alpha val="60000"/>
                  </a:schemeClr>
                </a:solidFill>
              </a:rPr>
              <a:t>̀ </a:t>
            </a:r>
            <a:r>
              <a:rPr lang="it-IT" i="1" dirty="0">
                <a:solidFill>
                  <a:schemeClr val="tx1">
                    <a:alpha val="60000"/>
                  </a:schemeClr>
                </a:solidFill>
              </a:rPr>
              <a:t>ex </a:t>
            </a:r>
            <a:r>
              <a:rPr lang="it-IT" dirty="0">
                <a:solidFill>
                  <a:schemeClr val="tx1">
                    <a:alpha val="60000"/>
                  </a:schemeClr>
                </a:solidFill>
              </a:rPr>
              <a:t>art. 617 </a:t>
            </a:r>
            <a:r>
              <a:rPr lang="it-IT" dirty="0" err="1">
                <a:solidFill>
                  <a:schemeClr val="tx1">
                    <a:alpha val="60000"/>
                  </a:schemeClr>
                </a:solidFill>
              </a:rPr>
              <a:t>c.p.c.</a:t>
            </a:r>
            <a:r>
              <a:rPr lang="it-IT" dirty="0">
                <a:solidFill>
                  <a:schemeClr val="tx1">
                    <a:alpha val="60000"/>
                  </a:schemeClr>
                </a:solidFill>
              </a:rPr>
              <a:t> per </a:t>
            </a:r>
            <a:r>
              <a:rPr lang="it-IT" dirty="0" err="1">
                <a:solidFill>
                  <a:schemeClr val="tx1">
                    <a:alpha val="60000"/>
                  </a:schemeClr>
                </a:solidFill>
              </a:rPr>
              <a:t>nullita</a:t>
            </a:r>
            <a:r>
              <a:rPr lang="it-IT" dirty="0">
                <a:solidFill>
                  <a:schemeClr val="tx1">
                    <a:alpha val="60000"/>
                  </a:schemeClr>
                </a:solidFill>
              </a:rPr>
              <a:t>̀ derivata.</a:t>
            </a:r>
          </a:p>
          <a:p>
            <a:r>
              <a:rPr lang="it-IT" dirty="0">
                <a:solidFill>
                  <a:schemeClr val="tx1">
                    <a:alpha val="60000"/>
                  </a:schemeClr>
                </a:solidFill>
              </a:rPr>
              <a:t>Pertanto, in difetto di reclamo, l'opposizione </a:t>
            </a:r>
            <a:r>
              <a:rPr lang="it-IT" i="1" dirty="0">
                <a:solidFill>
                  <a:schemeClr val="tx1">
                    <a:alpha val="60000"/>
                  </a:schemeClr>
                </a:solidFill>
              </a:rPr>
              <a:t>ex </a:t>
            </a:r>
            <a:r>
              <a:rPr lang="it-IT" dirty="0">
                <a:solidFill>
                  <a:schemeClr val="tx1">
                    <a:alpha val="60000"/>
                  </a:schemeClr>
                </a:solidFill>
              </a:rPr>
              <a:t>art. 617 </a:t>
            </a:r>
            <a:r>
              <a:rPr lang="it-IT" dirty="0" err="1">
                <a:solidFill>
                  <a:schemeClr val="tx1">
                    <a:alpha val="60000"/>
                  </a:schemeClr>
                </a:solidFill>
              </a:rPr>
              <a:t>c.p.c.</a:t>
            </a:r>
            <a:r>
              <a:rPr lang="it-IT" dirty="0">
                <a:solidFill>
                  <a:schemeClr val="tx1">
                    <a:alpha val="60000"/>
                  </a:schemeClr>
                </a:solidFill>
              </a:rPr>
              <a:t> ➡️ </a:t>
            </a:r>
            <a:r>
              <a:rPr lang="it-IT" b="1" dirty="0">
                <a:solidFill>
                  <a:schemeClr val="tx1">
                    <a:alpha val="60000"/>
                  </a:schemeClr>
                </a:solidFill>
              </a:rPr>
              <a:t>il decreto di trasferimento trattandosi del </a:t>
            </a:r>
            <a:r>
              <a:rPr lang="it-IT" b="1" dirty="0" err="1">
                <a:solidFill>
                  <a:schemeClr val="tx1">
                    <a:alpha val="60000"/>
                  </a:schemeClr>
                </a:solidFill>
              </a:rPr>
              <a:t>provv</a:t>
            </a:r>
            <a:r>
              <a:rPr lang="it-IT" b="1" dirty="0">
                <a:solidFill>
                  <a:schemeClr val="tx1">
                    <a:alpha val="60000"/>
                  </a:schemeClr>
                </a:solidFill>
              </a:rPr>
              <a:t>.  con cui il </a:t>
            </a:r>
            <a:r>
              <a:rPr lang="it-IT" b="1" dirty="0" err="1">
                <a:solidFill>
                  <a:schemeClr val="tx1">
                    <a:alpha val="60000"/>
                  </a:schemeClr>
                </a:solidFill>
              </a:rPr>
              <a:t>g.e</a:t>
            </a:r>
            <a:r>
              <a:rPr lang="it-IT" b="1" dirty="0">
                <a:solidFill>
                  <a:schemeClr val="tx1">
                    <a:alpha val="60000"/>
                  </a:schemeClr>
                </a:solidFill>
              </a:rPr>
              <a:t>.</a:t>
            </a:r>
            <a:r>
              <a:rPr lang="it-IT" dirty="0">
                <a:solidFill>
                  <a:schemeClr val="tx1">
                    <a:alpha val="60000"/>
                  </a:schemeClr>
                </a:solidFill>
              </a:rPr>
              <a:t>, recepiti i risultati della liquidazione svolta dal professionista, </a:t>
            </a:r>
            <a:r>
              <a:rPr lang="it-IT" b="1" dirty="0">
                <a:solidFill>
                  <a:schemeClr val="tx1">
                    <a:alpha val="60000"/>
                  </a:schemeClr>
                </a:solidFill>
              </a:rPr>
              <a:t>chiude la vendita forzata e trasferisce il bene.</a:t>
            </a:r>
          </a:p>
          <a:p>
            <a:r>
              <a:rPr lang="it-IT" dirty="0">
                <a:solidFill>
                  <a:srgbClr val="0070C0">
                    <a:alpha val="60000"/>
                  </a:srgbClr>
                </a:solidFill>
              </a:rPr>
              <a:t>La vendita forzata delegata ha dunque </a:t>
            </a:r>
            <a:r>
              <a:rPr lang="it-IT" b="1" dirty="0">
                <a:solidFill>
                  <a:srgbClr val="0070C0">
                    <a:alpha val="60000"/>
                  </a:srgbClr>
                </a:solidFill>
              </a:rPr>
              <a:t>sempre</a:t>
            </a:r>
            <a:r>
              <a:rPr lang="it-IT" dirty="0">
                <a:solidFill>
                  <a:srgbClr val="0070C0">
                    <a:alpha val="60000"/>
                  </a:srgbClr>
                </a:solidFill>
              </a:rPr>
              <a:t> avuto una stabilità – da un punto di vista processuale – inferiore rispetto alla vendita attuata direttamente dal </a:t>
            </a:r>
            <a:r>
              <a:rPr lang="it-IT" dirty="0" err="1">
                <a:solidFill>
                  <a:srgbClr val="0070C0">
                    <a:alpha val="60000"/>
                  </a:srgbClr>
                </a:solidFill>
              </a:rPr>
              <a:t>g.e</a:t>
            </a:r>
            <a:r>
              <a:rPr lang="it-IT" dirty="0">
                <a:solidFill>
                  <a:srgbClr val="0070C0">
                    <a:alpha val="60000"/>
                  </a:srgbClr>
                </a:solidFill>
              </a:rPr>
              <a:t>. </a:t>
            </a:r>
            <a:r>
              <a:rPr lang="it-IT" b="1" dirty="0">
                <a:solidFill>
                  <a:srgbClr val="0070C0">
                    <a:alpha val="60000"/>
                  </a:srgbClr>
                </a:solidFill>
              </a:rPr>
              <a:t>Ma in passato la delega non era obbligatoria!!</a:t>
            </a:r>
          </a:p>
          <a:p>
            <a:endParaRPr lang="it-IT" dirty="0"/>
          </a:p>
        </p:txBody>
      </p:sp>
    </p:spTree>
    <p:extLst>
      <p:ext uri="{BB962C8B-B14F-4D97-AF65-F5344CB8AC3E}">
        <p14:creationId xmlns:p14="http://schemas.microsoft.com/office/powerpoint/2010/main" val="2566305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71E478-DF67-6344-80F2-8D30E263AF72}"/>
              </a:ext>
            </a:extLst>
          </p:cNvPr>
          <p:cNvSpPr>
            <a:spLocks noGrp="1"/>
          </p:cNvSpPr>
          <p:nvPr>
            <p:ph type="title"/>
          </p:nvPr>
        </p:nvSpPr>
        <p:spPr>
          <a:xfrm>
            <a:off x="838200" y="239002"/>
            <a:ext cx="10515600" cy="759482"/>
          </a:xfrm>
        </p:spPr>
        <p:txBody>
          <a:bodyPr/>
          <a:lstStyle/>
          <a:p>
            <a:r>
              <a:rPr lang="it-IT" dirty="0"/>
              <a:t>Post riforma 2015</a:t>
            </a:r>
          </a:p>
        </p:txBody>
      </p:sp>
      <p:sp>
        <p:nvSpPr>
          <p:cNvPr id="3" name="Segnaposto contenuto 2">
            <a:extLst>
              <a:ext uri="{FF2B5EF4-FFF2-40B4-BE49-F238E27FC236}">
                <a16:creationId xmlns:a16="http://schemas.microsoft.com/office/drawing/2014/main" id="{EDBBB2F1-631A-6045-AFE5-82D4B14874AB}"/>
              </a:ext>
            </a:extLst>
          </p:cNvPr>
          <p:cNvSpPr>
            <a:spLocks noGrp="1"/>
          </p:cNvSpPr>
          <p:nvPr>
            <p:ph idx="1"/>
          </p:nvPr>
        </p:nvSpPr>
        <p:spPr>
          <a:xfrm>
            <a:off x="838200" y="998484"/>
            <a:ext cx="10515600" cy="5178479"/>
          </a:xfrm>
        </p:spPr>
        <p:txBody>
          <a:bodyPr>
            <a:normAutofit fontScale="92500" lnSpcReduction="20000"/>
          </a:bodyPr>
          <a:lstStyle/>
          <a:p>
            <a:r>
              <a:rPr lang="it-IT" dirty="0"/>
              <a:t>L’ordinanza del </a:t>
            </a:r>
            <a:r>
              <a:rPr lang="it-IT" dirty="0" err="1"/>
              <a:t>g.e</a:t>
            </a:r>
            <a:r>
              <a:rPr lang="it-IT" dirty="0"/>
              <a:t>. è inopponibile ma reclamabile al collegio </a:t>
            </a:r>
            <a:r>
              <a:rPr lang="it-IT" i="1" dirty="0"/>
              <a:t>ex art. 669 (13)</a:t>
            </a:r>
            <a:r>
              <a:rPr lang="it-IT" dirty="0"/>
              <a:t> </a:t>
            </a:r>
            <a:r>
              <a:rPr lang="it-IT" dirty="0" err="1"/>
              <a:t>c.p.c.</a:t>
            </a:r>
            <a:r>
              <a:rPr lang="it-IT" dirty="0"/>
              <a:t>+ ancora manca la previsione del termine cui ancorare la reazione della parte. </a:t>
            </a:r>
            <a:r>
              <a:rPr lang="it-IT" u="sng" dirty="0"/>
              <a:t>Lacuna questa che continua a minare la piena operatività del rimedio a cui si aggiunge che</a:t>
            </a:r>
            <a:r>
              <a:rPr lang="it-IT" dirty="0"/>
              <a:t>:</a:t>
            </a:r>
          </a:p>
          <a:p>
            <a:r>
              <a:rPr lang="it-IT" b="1" dirty="0" err="1"/>
              <a:t>Cass</a:t>
            </a:r>
            <a:r>
              <a:rPr lang="it-IT" b="1" dirty="0"/>
              <a:t>. 9.5.2019, n. 12239</a:t>
            </a:r>
            <a:r>
              <a:rPr lang="it-IT" dirty="0"/>
              <a:t>➤1) gli </a:t>
            </a:r>
            <a:r>
              <a:rPr lang="it-IT" b="1" dirty="0"/>
              <a:t>atti del professionista </a:t>
            </a:r>
            <a:r>
              <a:rPr lang="it-IT" dirty="0"/>
              <a:t>delegato sono </a:t>
            </a:r>
            <a:r>
              <a:rPr lang="it-IT" b="1" dirty="0"/>
              <a:t>reclamabili </a:t>
            </a:r>
            <a:r>
              <a:rPr lang="it-IT" dirty="0"/>
              <a:t>dinanzi al </a:t>
            </a:r>
            <a:r>
              <a:rPr lang="it-IT" dirty="0" err="1"/>
              <a:t>g.e</a:t>
            </a:r>
            <a:r>
              <a:rPr lang="it-IT" dirty="0"/>
              <a:t>. </a:t>
            </a:r>
            <a:r>
              <a:rPr lang="it-IT" i="1" dirty="0"/>
              <a:t>ex </a:t>
            </a:r>
            <a:r>
              <a:rPr lang="it-IT" dirty="0"/>
              <a:t>art. 591-</a:t>
            </a:r>
            <a:r>
              <a:rPr lang="it-IT" i="1" dirty="0"/>
              <a:t>ter</a:t>
            </a:r>
            <a:r>
              <a:rPr lang="it-IT" dirty="0"/>
              <a:t>;</a:t>
            </a:r>
            <a:br>
              <a:rPr lang="it-IT" dirty="0"/>
            </a:br>
            <a:r>
              <a:rPr lang="it-IT" dirty="0"/>
              <a:t>2) i provvedimenti con cui il </a:t>
            </a:r>
            <a:r>
              <a:rPr lang="it-IT" dirty="0" err="1"/>
              <a:t>g.e</a:t>
            </a:r>
            <a:r>
              <a:rPr lang="it-IT" dirty="0"/>
              <a:t>. fornisce istruzioni al </a:t>
            </a:r>
            <a:r>
              <a:rPr lang="it-IT" dirty="0" err="1"/>
              <a:t>p.d.</a:t>
            </a:r>
            <a:r>
              <a:rPr lang="it-IT" dirty="0"/>
              <a:t> o decide sul reclamo avverso gli atti di questi hanno contenuto meramente </a:t>
            </a:r>
            <a:r>
              <a:rPr lang="it-IT" b="1" dirty="0"/>
              <a:t>ordinatorio </a:t>
            </a:r>
            <a:r>
              <a:rPr lang="it-IT" dirty="0"/>
              <a:t>e non vincolano il </a:t>
            </a:r>
            <a:r>
              <a:rPr lang="it-IT" dirty="0" err="1"/>
              <a:t>g.e</a:t>
            </a:r>
            <a:r>
              <a:rPr lang="it-IT" dirty="0"/>
              <a:t>. nell'adozione dei successivi provvedimenti della procedura;</a:t>
            </a:r>
            <a:br>
              <a:rPr lang="it-IT" dirty="0"/>
            </a:br>
            <a:r>
              <a:rPr lang="it-IT" dirty="0"/>
              <a:t>3) il </a:t>
            </a:r>
            <a:r>
              <a:rPr lang="it-IT" b="1" dirty="0"/>
              <a:t>reclamo al collegio </a:t>
            </a:r>
            <a:r>
              <a:rPr lang="it-IT" dirty="0"/>
              <a:t>avverso i provvedimenti resi dal </a:t>
            </a:r>
            <a:r>
              <a:rPr lang="it-IT" dirty="0" err="1"/>
              <a:t>g.e</a:t>
            </a:r>
            <a:r>
              <a:rPr lang="it-IT" dirty="0"/>
              <a:t>. nelle due ipotesi precedenti dà vita ad una </a:t>
            </a:r>
            <a:r>
              <a:rPr lang="it-IT" b="1" dirty="0"/>
              <a:t>ordinanza priva di natura decisoria</a:t>
            </a:r>
            <a:r>
              <a:rPr lang="it-IT" dirty="0"/>
              <a:t>, come tale insuscettibile di passare in giudicato;</a:t>
            </a:r>
            <a:br>
              <a:rPr lang="it-IT" dirty="0"/>
            </a:br>
            <a:r>
              <a:rPr lang="it-IT" dirty="0"/>
              <a:t>4) </a:t>
            </a:r>
            <a:r>
              <a:rPr lang="it-IT" b="1" dirty="0"/>
              <a:t>eventuali </a:t>
            </a:r>
            <a:r>
              <a:rPr lang="it-IT" b="1" dirty="0" err="1"/>
              <a:t>nullita</a:t>
            </a:r>
            <a:r>
              <a:rPr lang="it-IT" b="1" dirty="0"/>
              <a:t>̀ </a:t>
            </a:r>
            <a:r>
              <a:rPr lang="it-IT" dirty="0"/>
              <a:t>verificatesi nel corso delle operazioni delegate al professionista, e </a:t>
            </a:r>
            <a:r>
              <a:rPr lang="it-IT" b="1" dirty="0"/>
              <a:t>non rilevate </a:t>
            </a:r>
            <a:r>
              <a:rPr lang="it-IT" dirty="0"/>
              <a:t>nel procedimento di reclamo </a:t>
            </a:r>
            <a:r>
              <a:rPr lang="it-IT" i="1" dirty="0"/>
              <a:t>ex </a:t>
            </a:r>
            <a:r>
              <a:rPr lang="it-IT" dirty="0"/>
              <a:t>art. 591-</a:t>
            </a:r>
            <a:r>
              <a:rPr lang="it-IT" i="1" dirty="0"/>
              <a:t>ter</a:t>
            </a:r>
            <a:r>
              <a:rPr lang="it-IT" dirty="0"/>
              <a:t>, potranno essere fatte valere impugnando </a:t>
            </a:r>
            <a:r>
              <a:rPr lang="it-IT" i="1" dirty="0"/>
              <a:t>ex </a:t>
            </a:r>
            <a:r>
              <a:rPr lang="it-IT" dirty="0"/>
              <a:t>art. 617 </a:t>
            </a:r>
            <a:r>
              <a:rPr lang="it-IT" dirty="0" err="1"/>
              <a:t>c.p.c.</a:t>
            </a:r>
            <a:r>
              <a:rPr lang="it-IT" dirty="0"/>
              <a:t> il primo provvedimento successivo adottato dal </a:t>
            </a:r>
            <a:r>
              <a:rPr lang="it-IT" dirty="0" err="1"/>
              <a:t>g.e</a:t>
            </a:r>
            <a:r>
              <a:rPr lang="it-IT" dirty="0"/>
              <a:t>. (ovvero il </a:t>
            </a:r>
            <a:r>
              <a:rPr lang="it-IT" dirty="0" err="1"/>
              <a:t>d.t.</a:t>
            </a:r>
            <a:r>
              <a:rPr lang="it-IT" dirty="0"/>
              <a:t>). </a:t>
            </a:r>
          </a:p>
          <a:p>
            <a:endParaRPr lang="it-IT" dirty="0"/>
          </a:p>
        </p:txBody>
      </p:sp>
    </p:spTree>
    <p:extLst>
      <p:ext uri="{BB962C8B-B14F-4D97-AF65-F5344CB8AC3E}">
        <p14:creationId xmlns:p14="http://schemas.microsoft.com/office/powerpoint/2010/main" val="362000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002D11-53C8-A740-9145-5A50E89DBBCC}"/>
              </a:ext>
            </a:extLst>
          </p:cNvPr>
          <p:cNvSpPr>
            <a:spLocks noGrp="1"/>
          </p:cNvSpPr>
          <p:nvPr>
            <p:ph type="title"/>
          </p:nvPr>
        </p:nvSpPr>
        <p:spPr>
          <a:xfrm>
            <a:off x="336331" y="147146"/>
            <a:ext cx="11309131" cy="651640"/>
          </a:xfrm>
        </p:spPr>
        <p:txBody>
          <a:bodyPr>
            <a:normAutofit fontScale="90000"/>
          </a:bodyPr>
          <a:lstStyle/>
          <a:p>
            <a:r>
              <a:rPr lang="it-IT" dirty="0"/>
              <a:t>Criticità</a:t>
            </a:r>
          </a:p>
        </p:txBody>
      </p:sp>
      <p:sp>
        <p:nvSpPr>
          <p:cNvPr id="3" name="Segnaposto contenuto 2">
            <a:extLst>
              <a:ext uri="{FF2B5EF4-FFF2-40B4-BE49-F238E27FC236}">
                <a16:creationId xmlns:a16="http://schemas.microsoft.com/office/drawing/2014/main" id="{BBA7ED39-09FE-784F-9188-BF80DF704915}"/>
              </a:ext>
            </a:extLst>
          </p:cNvPr>
          <p:cNvSpPr>
            <a:spLocks noGrp="1"/>
          </p:cNvSpPr>
          <p:nvPr>
            <p:ph idx="1"/>
          </p:nvPr>
        </p:nvSpPr>
        <p:spPr>
          <a:xfrm>
            <a:off x="336331" y="704194"/>
            <a:ext cx="11466786" cy="5927834"/>
          </a:xfrm>
        </p:spPr>
        <p:txBody>
          <a:bodyPr>
            <a:normAutofit fontScale="92500" lnSpcReduction="10000"/>
          </a:bodyPr>
          <a:lstStyle/>
          <a:p>
            <a:r>
              <a:rPr lang="it-IT" b="1" dirty="0"/>
              <a:t>doppio binario </a:t>
            </a:r>
            <a:r>
              <a:rPr lang="it-IT" b="1" dirty="0" err="1"/>
              <a:t>impugnatorio</a:t>
            </a:r>
            <a:r>
              <a:rPr lang="it-IT" b="1" dirty="0"/>
              <a:t> </a:t>
            </a:r>
            <a:r>
              <a:rPr lang="it-IT" dirty="0"/>
              <a:t>a seconda che il giudice abbia o meno delegato la vendita ed incide sulla stabilità dell’aggiudicazione e sulla (ragionevole?) durata del processo d’espropriazione forzata. Incide, infatti, sullo stesso fattore tempo che non consente più la gara in aumento o che ha condotto all’introduzione dell’offerta outlet</a:t>
            </a:r>
          </a:p>
          <a:p>
            <a:r>
              <a:rPr lang="it-IT" b="1" dirty="0"/>
              <a:t>Risulta incoerente una disciplina che non prevede un meccanismo di sterilizzazione delle nullità formali per tutti i vizi  della fase di liquidazione e che rende precario il trasferimento del bene</a:t>
            </a:r>
          </a:p>
          <a:p>
            <a:r>
              <a:rPr lang="it-IT" b="1" dirty="0"/>
              <a:t>Risulta incoerente una disciplina che consente il ricorso in </a:t>
            </a:r>
            <a:r>
              <a:rPr lang="it-IT" b="1" dirty="0" err="1"/>
              <a:t>cass</a:t>
            </a:r>
            <a:r>
              <a:rPr lang="it-IT" b="1" dirty="0"/>
              <a:t>. contro i soli provvedimenti  (del giudice) opponibili </a:t>
            </a:r>
            <a:r>
              <a:rPr lang="it-IT" b="1" i="1" dirty="0"/>
              <a:t>ex </a:t>
            </a:r>
            <a:r>
              <a:rPr lang="it-IT" b="1" dirty="0"/>
              <a:t>art. 617, escludendolo per gli stessi provvedimenti fondati, in forza di delega del giudice, sugli atti del </a:t>
            </a:r>
            <a:r>
              <a:rPr lang="it-IT" b="1" dirty="0" err="1"/>
              <a:t>p.d.</a:t>
            </a:r>
            <a:r>
              <a:rPr lang="it-IT" dirty="0"/>
              <a:t> </a:t>
            </a:r>
            <a:endParaRPr lang="it-IT" b="1" dirty="0"/>
          </a:p>
          <a:p>
            <a:r>
              <a:rPr lang="it-IT" b="1" dirty="0"/>
              <a:t>Risulta incoerente rispetto alla disciplina prevista per gli atti del custode sottoponibili al controllo del </a:t>
            </a:r>
            <a:r>
              <a:rPr lang="it-IT" b="1" dirty="0" err="1"/>
              <a:t>g.e</a:t>
            </a:r>
            <a:r>
              <a:rPr lang="it-IT" b="1" dirty="0"/>
              <a:t>. con istanza ex artt. 60 e 486 </a:t>
            </a:r>
            <a:r>
              <a:rPr lang="it-IT" b="1" dirty="0" err="1"/>
              <a:t>c.p.c.</a:t>
            </a:r>
            <a:r>
              <a:rPr lang="it-IT" b="1" dirty="0"/>
              <a:t> Il successivo provvedimento del </a:t>
            </a:r>
            <a:r>
              <a:rPr lang="it-IT" b="1" dirty="0" err="1"/>
              <a:t>g.e</a:t>
            </a:r>
            <a:r>
              <a:rPr lang="it-IT" b="1" dirty="0"/>
              <a:t>. sarà opponibile ex art. 617 </a:t>
            </a:r>
            <a:r>
              <a:rPr lang="it-IT" b="1" dirty="0" err="1"/>
              <a:t>c.p.c.</a:t>
            </a:r>
            <a:r>
              <a:rPr lang="it-IT" b="1" dirty="0"/>
              <a:t> (</a:t>
            </a:r>
            <a:r>
              <a:rPr lang="it-IT" dirty="0"/>
              <a:t>Commistione tra funzioni del </a:t>
            </a:r>
            <a:r>
              <a:rPr lang="it-IT" dirty="0" err="1"/>
              <a:t>pd</a:t>
            </a:r>
            <a:r>
              <a:rPr lang="it-IT" dirty="0"/>
              <a:t> e del custode determina una seconda e diversa incongruenza che impone invece una distinzione nell’individuazione dei rimedi).  </a:t>
            </a:r>
          </a:p>
          <a:p>
            <a:endParaRPr lang="it-IT" dirty="0"/>
          </a:p>
        </p:txBody>
      </p:sp>
    </p:spTree>
    <p:extLst>
      <p:ext uri="{BB962C8B-B14F-4D97-AF65-F5344CB8AC3E}">
        <p14:creationId xmlns:p14="http://schemas.microsoft.com/office/powerpoint/2010/main" val="376091113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