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64" r:id="rId4"/>
    <p:sldId id="257" r:id="rId5"/>
    <p:sldId id="258" r:id="rId6"/>
    <p:sldId id="260" r:id="rId7"/>
    <p:sldId id="259" r:id="rId8"/>
    <p:sldId id="276" r:id="rId9"/>
    <p:sldId id="265" r:id="rId10"/>
    <p:sldId id="266" r:id="rId11"/>
    <p:sldId id="267" r:id="rId12"/>
    <p:sldId id="268" r:id="rId13"/>
    <p:sldId id="269" r:id="rId14"/>
    <p:sldId id="270" r:id="rId15"/>
    <p:sldId id="271" r:id="rId16"/>
    <p:sldId id="272" r:id="rId17"/>
    <p:sldId id="273" r:id="rId18"/>
    <p:sldId id="274" r:id="rId19"/>
    <p:sldId id="275" r:id="rId20"/>
    <p:sldId id="261" r:id="rId21"/>
    <p:sldId id="262" r:id="rId22"/>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12" d="100"/>
          <a:sy n="112" d="100"/>
        </p:scale>
        <p:origin x="55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9CD31A1-3307-DD14-4AE9-FE8F7A68257E}"/>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EFC7603B-895A-E12E-9498-847085CFF69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3F0FB66A-72C5-AA6C-075F-453B9FCD6331}"/>
              </a:ext>
            </a:extLst>
          </p:cNvPr>
          <p:cNvSpPr>
            <a:spLocks noGrp="1"/>
          </p:cNvSpPr>
          <p:nvPr>
            <p:ph type="dt" sz="half" idx="10"/>
          </p:nvPr>
        </p:nvSpPr>
        <p:spPr/>
        <p:txBody>
          <a:bodyPr/>
          <a:lstStyle/>
          <a:p>
            <a:fld id="{F1AE2E07-43F9-497E-9E24-566AE71B0048}" type="datetimeFigureOut">
              <a:rPr lang="it-IT" smtClean="0"/>
              <a:t>27/09/2022</a:t>
            </a:fld>
            <a:endParaRPr lang="it-IT"/>
          </a:p>
        </p:txBody>
      </p:sp>
      <p:sp>
        <p:nvSpPr>
          <p:cNvPr id="5" name="Segnaposto piè di pagina 4">
            <a:extLst>
              <a:ext uri="{FF2B5EF4-FFF2-40B4-BE49-F238E27FC236}">
                <a16:creationId xmlns:a16="http://schemas.microsoft.com/office/drawing/2014/main" id="{C254C774-E6F2-D066-F518-C1BEBAB225C1}"/>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235592D7-A390-B824-C706-13215B32740C}"/>
              </a:ext>
            </a:extLst>
          </p:cNvPr>
          <p:cNvSpPr>
            <a:spLocks noGrp="1"/>
          </p:cNvSpPr>
          <p:nvPr>
            <p:ph type="sldNum" sz="quarter" idx="12"/>
          </p:nvPr>
        </p:nvSpPr>
        <p:spPr/>
        <p:txBody>
          <a:bodyPr/>
          <a:lstStyle/>
          <a:p>
            <a:fld id="{2E9AA476-4249-40E5-A362-5AB646EB1DF9}" type="slidenum">
              <a:rPr lang="it-IT" smtClean="0"/>
              <a:t>‹N›</a:t>
            </a:fld>
            <a:endParaRPr lang="it-IT"/>
          </a:p>
        </p:txBody>
      </p:sp>
    </p:spTree>
    <p:extLst>
      <p:ext uri="{BB962C8B-B14F-4D97-AF65-F5344CB8AC3E}">
        <p14:creationId xmlns:p14="http://schemas.microsoft.com/office/powerpoint/2010/main" val="8524278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86284D9-2531-CFA5-B0B0-853F620B7B73}"/>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36004447-47BA-E083-EEFF-7F16F202FA50}"/>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4E8C377A-5C7F-5BA3-C459-60C18AF2159E}"/>
              </a:ext>
            </a:extLst>
          </p:cNvPr>
          <p:cNvSpPr>
            <a:spLocks noGrp="1"/>
          </p:cNvSpPr>
          <p:nvPr>
            <p:ph type="dt" sz="half" idx="10"/>
          </p:nvPr>
        </p:nvSpPr>
        <p:spPr/>
        <p:txBody>
          <a:bodyPr/>
          <a:lstStyle/>
          <a:p>
            <a:fld id="{F1AE2E07-43F9-497E-9E24-566AE71B0048}" type="datetimeFigureOut">
              <a:rPr lang="it-IT" smtClean="0"/>
              <a:t>27/09/2022</a:t>
            </a:fld>
            <a:endParaRPr lang="it-IT"/>
          </a:p>
        </p:txBody>
      </p:sp>
      <p:sp>
        <p:nvSpPr>
          <p:cNvPr id="5" name="Segnaposto piè di pagina 4">
            <a:extLst>
              <a:ext uri="{FF2B5EF4-FFF2-40B4-BE49-F238E27FC236}">
                <a16:creationId xmlns:a16="http://schemas.microsoft.com/office/drawing/2014/main" id="{EB5CF40C-B99E-72C2-4CB7-76894AA0E6B2}"/>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5CF3245B-6B42-D087-E4A7-67F6F3F18F32}"/>
              </a:ext>
            </a:extLst>
          </p:cNvPr>
          <p:cNvSpPr>
            <a:spLocks noGrp="1"/>
          </p:cNvSpPr>
          <p:nvPr>
            <p:ph type="sldNum" sz="quarter" idx="12"/>
          </p:nvPr>
        </p:nvSpPr>
        <p:spPr/>
        <p:txBody>
          <a:bodyPr/>
          <a:lstStyle/>
          <a:p>
            <a:fld id="{2E9AA476-4249-40E5-A362-5AB646EB1DF9}" type="slidenum">
              <a:rPr lang="it-IT" smtClean="0"/>
              <a:t>‹N›</a:t>
            </a:fld>
            <a:endParaRPr lang="it-IT"/>
          </a:p>
        </p:txBody>
      </p:sp>
    </p:spTree>
    <p:extLst>
      <p:ext uri="{BB962C8B-B14F-4D97-AF65-F5344CB8AC3E}">
        <p14:creationId xmlns:p14="http://schemas.microsoft.com/office/powerpoint/2010/main" val="5529045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53311AE0-7DF1-2B22-03E0-A7CC04A17184}"/>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331E789A-EF77-C94F-9AE0-255FAB1EF8F4}"/>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D98E2506-71EB-B2DA-07DC-BC976269666A}"/>
              </a:ext>
            </a:extLst>
          </p:cNvPr>
          <p:cNvSpPr>
            <a:spLocks noGrp="1"/>
          </p:cNvSpPr>
          <p:nvPr>
            <p:ph type="dt" sz="half" idx="10"/>
          </p:nvPr>
        </p:nvSpPr>
        <p:spPr/>
        <p:txBody>
          <a:bodyPr/>
          <a:lstStyle/>
          <a:p>
            <a:fld id="{F1AE2E07-43F9-497E-9E24-566AE71B0048}" type="datetimeFigureOut">
              <a:rPr lang="it-IT" smtClean="0"/>
              <a:t>27/09/2022</a:t>
            </a:fld>
            <a:endParaRPr lang="it-IT"/>
          </a:p>
        </p:txBody>
      </p:sp>
      <p:sp>
        <p:nvSpPr>
          <p:cNvPr id="5" name="Segnaposto piè di pagina 4">
            <a:extLst>
              <a:ext uri="{FF2B5EF4-FFF2-40B4-BE49-F238E27FC236}">
                <a16:creationId xmlns:a16="http://schemas.microsoft.com/office/drawing/2014/main" id="{12AC0376-4F9D-3969-D509-E567F45B9E83}"/>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397D2171-5CB5-44F0-3CDE-BC75125B09D0}"/>
              </a:ext>
            </a:extLst>
          </p:cNvPr>
          <p:cNvSpPr>
            <a:spLocks noGrp="1"/>
          </p:cNvSpPr>
          <p:nvPr>
            <p:ph type="sldNum" sz="quarter" idx="12"/>
          </p:nvPr>
        </p:nvSpPr>
        <p:spPr/>
        <p:txBody>
          <a:bodyPr/>
          <a:lstStyle/>
          <a:p>
            <a:fld id="{2E9AA476-4249-40E5-A362-5AB646EB1DF9}" type="slidenum">
              <a:rPr lang="it-IT" smtClean="0"/>
              <a:t>‹N›</a:t>
            </a:fld>
            <a:endParaRPr lang="it-IT"/>
          </a:p>
        </p:txBody>
      </p:sp>
    </p:spTree>
    <p:extLst>
      <p:ext uri="{BB962C8B-B14F-4D97-AF65-F5344CB8AC3E}">
        <p14:creationId xmlns:p14="http://schemas.microsoft.com/office/powerpoint/2010/main" val="39982128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B22583C-C7EC-F898-8EC5-14A9C5CC3E2A}"/>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4DC96BEA-3AED-32C4-3C6E-EB492B7913D1}"/>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8D98C4D0-3E83-81B5-F749-131003ACF543}"/>
              </a:ext>
            </a:extLst>
          </p:cNvPr>
          <p:cNvSpPr>
            <a:spLocks noGrp="1"/>
          </p:cNvSpPr>
          <p:nvPr>
            <p:ph type="dt" sz="half" idx="10"/>
          </p:nvPr>
        </p:nvSpPr>
        <p:spPr/>
        <p:txBody>
          <a:bodyPr/>
          <a:lstStyle/>
          <a:p>
            <a:fld id="{F1AE2E07-43F9-497E-9E24-566AE71B0048}" type="datetimeFigureOut">
              <a:rPr lang="it-IT" smtClean="0"/>
              <a:t>27/09/2022</a:t>
            </a:fld>
            <a:endParaRPr lang="it-IT"/>
          </a:p>
        </p:txBody>
      </p:sp>
      <p:sp>
        <p:nvSpPr>
          <p:cNvPr id="5" name="Segnaposto piè di pagina 4">
            <a:extLst>
              <a:ext uri="{FF2B5EF4-FFF2-40B4-BE49-F238E27FC236}">
                <a16:creationId xmlns:a16="http://schemas.microsoft.com/office/drawing/2014/main" id="{7B57DAF7-EB97-D4CD-A611-8712D306D79E}"/>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9E57BC6E-9BF9-8231-0EFC-14069FA88D33}"/>
              </a:ext>
            </a:extLst>
          </p:cNvPr>
          <p:cNvSpPr>
            <a:spLocks noGrp="1"/>
          </p:cNvSpPr>
          <p:nvPr>
            <p:ph type="sldNum" sz="quarter" idx="12"/>
          </p:nvPr>
        </p:nvSpPr>
        <p:spPr/>
        <p:txBody>
          <a:bodyPr/>
          <a:lstStyle/>
          <a:p>
            <a:fld id="{2E9AA476-4249-40E5-A362-5AB646EB1DF9}" type="slidenum">
              <a:rPr lang="it-IT" smtClean="0"/>
              <a:t>‹N›</a:t>
            </a:fld>
            <a:endParaRPr lang="it-IT"/>
          </a:p>
        </p:txBody>
      </p:sp>
    </p:spTree>
    <p:extLst>
      <p:ext uri="{BB962C8B-B14F-4D97-AF65-F5344CB8AC3E}">
        <p14:creationId xmlns:p14="http://schemas.microsoft.com/office/powerpoint/2010/main" val="7020966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E7BE656-51AA-D21D-F63D-A4AC2B2F51AE}"/>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8C0179DF-D2E4-56D9-ECCA-5532FC55323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5E9B6977-8C98-5512-EEB4-5B9B907C37A9}"/>
              </a:ext>
            </a:extLst>
          </p:cNvPr>
          <p:cNvSpPr>
            <a:spLocks noGrp="1"/>
          </p:cNvSpPr>
          <p:nvPr>
            <p:ph type="dt" sz="half" idx="10"/>
          </p:nvPr>
        </p:nvSpPr>
        <p:spPr/>
        <p:txBody>
          <a:bodyPr/>
          <a:lstStyle/>
          <a:p>
            <a:fld id="{F1AE2E07-43F9-497E-9E24-566AE71B0048}" type="datetimeFigureOut">
              <a:rPr lang="it-IT" smtClean="0"/>
              <a:t>27/09/2022</a:t>
            </a:fld>
            <a:endParaRPr lang="it-IT"/>
          </a:p>
        </p:txBody>
      </p:sp>
      <p:sp>
        <p:nvSpPr>
          <p:cNvPr id="5" name="Segnaposto piè di pagina 4">
            <a:extLst>
              <a:ext uri="{FF2B5EF4-FFF2-40B4-BE49-F238E27FC236}">
                <a16:creationId xmlns:a16="http://schemas.microsoft.com/office/drawing/2014/main" id="{B33D31EE-8AFB-4AE5-91DC-F869AADFE747}"/>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6C7BF9B4-48C9-2D31-DD33-6C835D7F2A41}"/>
              </a:ext>
            </a:extLst>
          </p:cNvPr>
          <p:cNvSpPr>
            <a:spLocks noGrp="1"/>
          </p:cNvSpPr>
          <p:nvPr>
            <p:ph type="sldNum" sz="quarter" idx="12"/>
          </p:nvPr>
        </p:nvSpPr>
        <p:spPr/>
        <p:txBody>
          <a:bodyPr/>
          <a:lstStyle/>
          <a:p>
            <a:fld id="{2E9AA476-4249-40E5-A362-5AB646EB1DF9}" type="slidenum">
              <a:rPr lang="it-IT" smtClean="0"/>
              <a:t>‹N›</a:t>
            </a:fld>
            <a:endParaRPr lang="it-IT"/>
          </a:p>
        </p:txBody>
      </p:sp>
    </p:spTree>
    <p:extLst>
      <p:ext uri="{BB962C8B-B14F-4D97-AF65-F5344CB8AC3E}">
        <p14:creationId xmlns:p14="http://schemas.microsoft.com/office/powerpoint/2010/main" val="33523123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4E0E8DC-FC07-7773-DD65-F7EB9AD5B926}"/>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F863B48F-65D6-BBEB-FA4B-A489897C0418}"/>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FD7A80C2-B53A-3738-E93D-CCFBAA7182F3}"/>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239C1FF3-A64C-37D6-9389-CF93B763324D}"/>
              </a:ext>
            </a:extLst>
          </p:cNvPr>
          <p:cNvSpPr>
            <a:spLocks noGrp="1"/>
          </p:cNvSpPr>
          <p:nvPr>
            <p:ph type="dt" sz="half" idx="10"/>
          </p:nvPr>
        </p:nvSpPr>
        <p:spPr/>
        <p:txBody>
          <a:bodyPr/>
          <a:lstStyle/>
          <a:p>
            <a:fld id="{F1AE2E07-43F9-497E-9E24-566AE71B0048}" type="datetimeFigureOut">
              <a:rPr lang="it-IT" smtClean="0"/>
              <a:t>27/09/2022</a:t>
            </a:fld>
            <a:endParaRPr lang="it-IT"/>
          </a:p>
        </p:txBody>
      </p:sp>
      <p:sp>
        <p:nvSpPr>
          <p:cNvPr id="6" name="Segnaposto piè di pagina 5">
            <a:extLst>
              <a:ext uri="{FF2B5EF4-FFF2-40B4-BE49-F238E27FC236}">
                <a16:creationId xmlns:a16="http://schemas.microsoft.com/office/drawing/2014/main" id="{2F3CA86C-443D-1386-4A88-94EDBDD6D811}"/>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FA60DD1E-CE21-6916-00C1-799F8EA7C8DA}"/>
              </a:ext>
            </a:extLst>
          </p:cNvPr>
          <p:cNvSpPr>
            <a:spLocks noGrp="1"/>
          </p:cNvSpPr>
          <p:nvPr>
            <p:ph type="sldNum" sz="quarter" idx="12"/>
          </p:nvPr>
        </p:nvSpPr>
        <p:spPr/>
        <p:txBody>
          <a:bodyPr/>
          <a:lstStyle/>
          <a:p>
            <a:fld id="{2E9AA476-4249-40E5-A362-5AB646EB1DF9}" type="slidenum">
              <a:rPr lang="it-IT" smtClean="0"/>
              <a:t>‹N›</a:t>
            </a:fld>
            <a:endParaRPr lang="it-IT"/>
          </a:p>
        </p:txBody>
      </p:sp>
    </p:spTree>
    <p:extLst>
      <p:ext uri="{BB962C8B-B14F-4D97-AF65-F5344CB8AC3E}">
        <p14:creationId xmlns:p14="http://schemas.microsoft.com/office/powerpoint/2010/main" val="13105264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075EED3-7D2C-3B4A-0D6D-B96611101C39}"/>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83617099-658F-A3FB-76EA-CE9798FADAF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8EEECE1F-CE3F-E1C9-3C39-E308D961152B}"/>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FFC1B1A5-4D7C-0F3D-98C5-022E9B83578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8F7B9152-4E98-1A11-28AA-DE7BB2C40935}"/>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6DEE0E4B-16FF-BBA7-CA9E-41F21434536B}"/>
              </a:ext>
            </a:extLst>
          </p:cNvPr>
          <p:cNvSpPr>
            <a:spLocks noGrp="1"/>
          </p:cNvSpPr>
          <p:nvPr>
            <p:ph type="dt" sz="half" idx="10"/>
          </p:nvPr>
        </p:nvSpPr>
        <p:spPr/>
        <p:txBody>
          <a:bodyPr/>
          <a:lstStyle/>
          <a:p>
            <a:fld id="{F1AE2E07-43F9-497E-9E24-566AE71B0048}" type="datetimeFigureOut">
              <a:rPr lang="it-IT" smtClean="0"/>
              <a:t>27/09/2022</a:t>
            </a:fld>
            <a:endParaRPr lang="it-IT"/>
          </a:p>
        </p:txBody>
      </p:sp>
      <p:sp>
        <p:nvSpPr>
          <p:cNvPr id="8" name="Segnaposto piè di pagina 7">
            <a:extLst>
              <a:ext uri="{FF2B5EF4-FFF2-40B4-BE49-F238E27FC236}">
                <a16:creationId xmlns:a16="http://schemas.microsoft.com/office/drawing/2014/main" id="{E20734E1-45B0-7A59-E54B-B59D030D2994}"/>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F8F399B8-FB65-BEDB-542B-1E5E484BA14A}"/>
              </a:ext>
            </a:extLst>
          </p:cNvPr>
          <p:cNvSpPr>
            <a:spLocks noGrp="1"/>
          </p:cNvSpPr>
          <p:nvPr>
            <p:ph type="sldNum" sz="quarter" idx="12"/>
          </p:nvPr>
        </p:nvSpPr>
        <p:spPr/>
        <p:txBody>
          <a:bodyPr/>
          <a:lstStyle/>
          <a:p>
            <a:fld id="{2E9AA476-4249-40E5-A362-5AB646EB1DF9}" type="slidenum">
              <a:rPr lang="it-IT" smtClean="0"/>
              <a:t>‹N›</a:t>
            </a:fld>
            <a:endParaRPr lang="it-IT"/>
          </a:p>
        </p:txBody>
      </p:sp>
    </p:spTree>
    <p:extLst>
      <p:ext uri="{BB962C8B-B14F-4D97-AF65-F5344CB8AC3E}">
        <p14:creationId xmlns:p14="http://schemas.microsoft.com/office/powerpoint/2010/main" val="1888238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998A429-DBFC-DE80-FFD1-58DF46C9F862}"/>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A16BF793-9BE3-C04F-7356-13C8BBB3AA52}"/>
              </a:ext>
            </a:extLst>
          </p:cNvPr>
          <p:cNvSpPr>
            <a:spLocks noGrp="1"/>
          </p:cNvSpPr>
          <p:nvPr>
            <p:ph type="dt" sz="half" idx="10"/>
          </p:nvPr>
        </p:nvSpPr>
        <p:spPr/>
        <p:txBody>
          <a:bodyPr/>
          <a:lstStyle/>
          <a:p>
            <a:fld id="{F1AE2E07-43F9-497E-9E24-566AE71B0048}" type="datetimeFigureOut">
              <a:rPr lang="it-IT" smtClean="0"/>
              <a:t>27/09/2022</a:t>
            </a:fld>
            <a:endParaRPr lang="it-IT"/>
          </a:p>
        </p:txBody>
      </p:sp>
      <p:sp>
        <p:nvSpPr>
          <p:cNvPr id="4" name="Segnaposto piè di pagina 3">
            <a:extLst>
              <a:ext uri="{FF2B5EF4-FFF2-40B4-BE49-F238E27FC236}">
                <a16:creationId xmlns:a16="http://schemas.microsoft.com/office/drawing/2014/main" id="{CFE52626-69E8-8BD5-62F5-B6AABB053E89}"/>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991EE4CF-B640-8F17-D6DB-634025B44458}"/>
              </a:ext>
            </a:extLst>
          </p:cNvPr>
          <p:cNvSpPr>
            <a:spLocks noGrp="1"/>
          </p:cNvSpPr>
          <p:nvPr>
            <p:ph type="sldNum" sz="quarter" idx="12"/>
          </p:nvPr>
        </p:nvSpPr>
        <p:spPr/>
        <p:txBody>
          <a:bodyPr/>
          <a:lstStyle/>
          <a:p>
            <a:fld id="{2E9AA476-4249-40E5-A362-5AB646EB1DF9}" type="slidenum">
              <a:rPr lang="it-IT" smtClean="0"/>
              <a:t>‹N›</a:t>
            </a:fld>
            <a:endParaRPr lang="it-IT"/>
          </a:p>
        </p:txBody>
      </p:sp>
    </p:spTree>
    <p:extLst>
      <p:ext uri="{BB962C8B-B14F-4D97-AF65-F5344CB8AC3E}">
        <p14:creationId xmlns:p14="http://schemas.microsoft.com/office/powerpoint/2010/main" val="21436128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D2D60333-C96F-3922-E3EA-A652BC227981}"/>
              </a:ext>
            </a:extLst>
          </p:cNvPr>
          <p:cNvSpPr>
            <a:spLocks noGrp="1"/>
          </p:cNvSpPr>
          <p:nvPr>
            <p:ph type="dt" sz="half" idx="10"/>
          </p:nvPr>
        </p:nvSpPr>
        <p:spPr/>
        <p:txBody>
          <a:bodyPr/>
          <a:lstStyle/>
          <a:p>
            <a:fld id="{F1AE2E07-43F9-497E-9E24-566AE71B0048}" type="datetimeFigureOut">
              <a:rPr lang="it-IT" smtClean="0"/>
              <a:t>27/09/2022</a:t>
            </a:fld>
            <a:endParaRPr lang="it-IT"/>
          </a:p>
        </p:txBody>
      </p:sp>
      <p:sp>
        <p:nvSpPr>
          <p:cNvPr id="3" name="Segnaposto piè di pagina 2">
            <a:extLst>
              <a:ext uri="{FF2B5EF4-FFF2-40B4-BE49-F238E27FC236}">
                <a16:creationId xmlns:a16="http://schemas.microsoft.com/office/drawing/2014/main" id="{ADEAC3A2-4E80-ECF3-BF60-306E0A2A1182}"/>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288E3D75-C31B-8C2C-4D72-4EE16788BAFA}"/>
              </a:ext>
            </a:extLst>
          </p:cNvPr>
          <p:cNvSpPr>
            <a:spLocks noGrp="1"/>
          </p:cNvSpPr>
          <p:nvPr>
            <p:ph type="sldNum" sz="quarter" idx="12"/>
          </p:nvPr>
        </p:nvSpPr>
        <p:spPr/>
        <p:txBody>
          <a:bodyPr/>
          <a:lstStyle/>
          <a:p>
            <a:fld id="{2E9AA476-4249-40E5-A362-5AB646EB1DF9}" type="slidenum">
              <a:rPr lang="it-IT" smtClean="0"/>
              <a:t>‹N›</a:t>
            </a:fld>
            <a:endParaRPr lang="it-IT"/>
          </a:p>
        </p:txBody>
      </p:sp>
    </p:spTree>
    <p:extLst>
      <p:ext uri="{BB962C8B-B14F-4D97-AF65-F5344CB8AC3E}">
        <p14:creationId xmlns:p14="http://schemas.microsoft.com/office/powerpoint/2010/main" val="2084399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F81883C-E33D-132E-BB75-1E66F049AF0D}"/>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F4BC5449-12E3-7271-6A22-72672AF8B0C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8F61FE6B-723C-03FC-CAA5-F7970F934B3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BE9E254B-4132-ABFE-982E-590B267479DE}"/>
              </a:ext>
            </a:extLst>
          </p:cNvPr>
          <p:cNvSpPr>
            <a:spLocks noGrp="1"/>
          </p:cNvSpPr>
          <p:nvPr>
            <p:ph type="dt" sz="half" idx="10"/>
          </p:nvPr>
        </p:nvSpPr>
        <p:spPr/>
        <p:txBody>
          <a:bodyPr/>
          <a:lstStyle/>
          <a:p>
            <a:fld id="{F1AE2E07-43F9-497E-9E24-566AE71B0048}" type="datetimeFigureOut">
              <a:rPr lang="it-IT" smtClean="0"/>
              <a:t>27/09/2022</a:t>
            </a:fld>
            <a:endParaRPr lang="it-IT"/>
          </a:p>
        </p:txBody>
      </p:sp>
      <p:sp>
        <p:nvSpPr>
          <p:cNvPr id="6" name="Segnaposto piè di pagina 5">
            <a:extLst>
              <a:ext uri="{FF2B5EF4-FFF2-40B4-BE49-F238E27FC236}">
                <a16:creationId xmlns:a16="http://schemas.microsoft.com/office/drawing/2014/main" id="{3326980B-F6B2-8A5B-9E10-FAD594C7FBBC}"/>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EDA930BC-3822-010F-0032-B78FAB488BC4}"/>
              </a:ext>
            </a:extLst>
          </p:cNvPr>
          <p:cNvSpPr>
            <a:spLocks noGrp="1"/>
          </p:cNvSpPr>
          <p:nvPr>
            <p:ph type="sldNum" sz="quarter" idx="12"/>
          </p:nvPr>
        </p:nvSpPr>
        <p:spPr/>
        <p:txBody>
          <a:bodyPr/>
          <a:lstStyle/>
          <a:p>
            <a:fld id="{2E9AA476-4249-40E5-A362-5AB646EB1DF9}" type="slidenum">
              <a:rPr lang="it-IT" smtClean="0"/>
              <a:t>‹N›</a:t>
            </a:fld>
            <a:endParaRPr lang="it-IT"/>
          </a:p>
        </p:txBody>
      </p:sp>
    </p:spTree>
    <p:extLst>
      <p:ext uri="{BB962C8B-B14F-4D97-AF65-F5344CB8AC3E}">
        <p14:creationId xmlns:p14="http://schemas.microsoft.com/office/powerpoint/2010/main" val="41129639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611A1FB-130B-537B-5A32-143D731F3D33}"/>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F88F4D87-4D5E-294D-443F-3361DC3DC05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5F613FEF-0B24-6A1D-B112-9073F5B744E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80A6270A-926E-37F6-E811-C02B45A9C627}"/>
              </a:ext>
            </a:extLst>
          </p:cNvPr>
          <p:cNvSpPr>
            <a:spLocks noGrp="1"/>
          </p:cNvSpPr>
          <p:nvPr>
            <p:ph type="dt" sz="half" idx="10"/>
          </p:nvPr>
        </p:nvSpPr>
        <p:spPr/>
        <p:txBody>
          <a:bodyPr/>
          <a:lstStyle/>
          <a:p>
            <a:fld id="{F1AE2E07-43F9-497E-9E24-566AE71B0048}" type="datetimeFigureOut">
              <a:rPr lang="it-IT" smtClean="0"/>
              <a:t>27/09/2022</a:t>
            </a:fld>
            <a:endParaRPr lang="it-IT"/>
          </a:p>
        </p:txBody>
      </p:sp>
      <p:sp>
        <p:nvSpPr>
          <p:cNvPr id="6" name="Segnaposto piè di pagina 5">
            <a:extLst>
              <a:ext uri="{FF2B5EF4-FFF2-40B4-BE49-F238E27FC236}">
                <a16:creationId xmlns:a16="http://schemas.microsoft.com/office/drawing/2014/main" id="{60A5F943-C2AB-AED0-393B-5A1AAB72121E}"/>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01CA6EDD-F847-E0E6-A07C-F7EED3FE3350}"/>
              </a:ext>
            </a:extLst>
          </p:cNvPr>
          <p:cNvSpPr>
            <a:spLocks noGrp="1"/>
          </p:cNvSpPr>
          <p:nvPr>
            <p:ph type="sldNum" sz="quarter" idx="12"/>
          </p:nvPr>
        </p:nvSpPr>
        <p:spPr/>
        <p:txBody>
          <a:bodyPr/>
          <a:lstStyle/>
          <a:p>
            <a:fld id="{2E9AA476-4249-40E5-A362-5AB646EB1DF9}" type="slidenum">
              <a:rPr lang="it-IT" smtClean="0"/>
              <a:t>‹N›</a:t>
            </a:fld>
            <a:endParaRPr lang="it-IT"/>
          </a:p>
        </p:txBody>
      </p:sp>
    </p:spTree>
    <p:extLst>
      <p:ext uri="{BB962C8B-B14F-4D97-AF65-F5344CB8AC3E}">
        <p14:creationId xmlns:p14="http://schemas.microsoft.com/office/powerpoint/2010/main" val="15528048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7AD4BCA2-CA30-B581-D58D-9AB0FB03BC5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18576CCD-9A6E-7AE5-ADBA-C2D62AF3850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1AC457FE-2D28-5AC6-771A-FDDC5553A2D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AE2E07-43F9-497E-9E24-566AE71B0048}" type="datetimeFigureOut">
              <a:rPr lang="it-IT" smtClean="0"/>
              <a:t>27/09/2022</a:t>
            </a:fld>
            <a:endParaRPr lang="it-IT"/>
          </a:p>
        </p:txBody>
      </p:sp>
      <p:sp>
        <p:nvSpPr>
          <p:cNvPr id="5" name="Segnaposto piè di pagina 4">
            <a:extLst>
              <a:ext uri="{FF2B5EF4-FFF2-40B4-BE49-F238E27FC236}">
                <a16:creationId xmlns:a16="http://schemas.microsoft.com/office/drawing/2014/main" id="{3BCE8131-D024-1EF9-C9E0-1560DB533EE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25A8E5E5-4DDA-24B9-2BAD-993B7FDA3F6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9AA476-4249-40E5-A362-5AB646EB1DF9}" type="slidenum">
              <a:rPr lang="it-IT" smtClean="0"/>
              <a:t>‹N›</a:t>
            </a:fld>
            <a:endParaRPr lang="it-IT"/>
          </a:p>
        </p:txBody>
      </p:sp>
    </p:spTree>
    <p:extLst>
      <p:ext uri="{BB962C8B-B14F-4D97-AF65-F5344CB8AC3E}">
        <p14:creationId xmlns:p14="http://schemas.microsoft.com/office/powerpoint/2010/main" val="39638630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631CD4A-21C9-B5E2-19B6-9E8A1C536465}"/>
              </a:ext>
            </a:extLst>
          </p:cNvPr>
          <p:cNvSpPr>
            <a:spLocks noGrp="1"/>
          </p:cNvSpPr>
          <p:nvPr>
            <p:ph type="ctrTitle"/>
          </p:nvPr>
        </p:nvSpPr>
        <p:spPr/>
        <p:txBody>
          <a:bodyPr/>
          <a:lstStyle/>
          <a:p>
            <a:r>
              <a:rPr lang="it-IT" dirty="0"/>
              <a:t>BANCAROTTA «FISCALE»</a:t>
            </a:r>
          </a:p>
        </p:txBody>
      </p:sp>
      <p:sp>
        <p:nvSpPr>
          <p:cNvPr id="3" name="Sottotitolo 2">
            <a:extLst>
              <a:ext uri="{FF2B5EF4-FFF2-40B4-BE49-F238E27FC236}">
                <a16:creationId xmlns:a16="http://schemas.microsoft.com/office/drawing/2014/main" id="{C6FC9A36-5AF1-8539-F9DA-BA8DCD4849AE}"/>
              </a:ext>
            </a:extLst>
          </p:cNvPr>
          <p:cNvSpPr>
            <a:spLocks noGrp="1"/>
          </p:cNvSpPr>
          <p:nvPr>
            <p:ph type="subTitle" idx="1"/>
          </p:nvPr>
        </p:nvSpPr>
        <p:spPr/>
        <p:txBody>
          <a:bodyPr/>
          <a:lstStyle/>
          <a:p>
            <a:r>
              <a:rPr lang="it-IT" dirty="0"/>
              <a:t>San Servolo – 23 settembre 2022</a:t>
            </a:r>
          </a:p>
          <a:p>
            <a:r>
              <a:rPr lang="it-IT" dirty="0"/>
              <a:t>Relatore: Hans Roderich Blattner</a:t>
            </a:r>
          </a:p>
        </p:txBody>
      </p:sp>
    </p:spTree>
    <p:extLst>
      <p:ext uri="{BB962C8B-B14F-4D97-AF65-F5344CB8AC3E}">
        <p14:creationId xmlns:p14="http://schemas.microsoft.com/office/powerpoint/2010/main" val="25319566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 name="Coop…"/>
          <p:cNvSpPr/>
          <p:nvPr/>
        </p:nvSpPr>
        <p:spPr>
          <a:xfrm>
            <a:off x="187037" y="1338296"/>
            <a:ext cx="1155305" cy="1198200"/>
          </a:xfrm>
          <a:prstGeom prst="roundRect">
            <a:avLst>
              <a:gd name="adj" fmla="val 15000"/>
            </a:avLst>
          </a:prstGeom>
          <a:solidFill>
            <a:srgbClr val="FFFFFF"/>
          </a:solidFill>
          <a:ln w="38100">
            <a:solidFill>
              <a:srgbClr val="005E73"/>
            </a:solidFill>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5400" tIns="25400" rIns="25400" bIns="25400" anchor="ctr"/>
          <a:lstStyle/>
          <a:p>
            <a:pPr algn="ctr" defTabSz="412750">
              <a:defRPr sz="3200" b="0" spc="0">
                <a:solidFill>
                  <a:srgbClr val="000000"/>
                </a:solidFill>
                <a:latin typeface="Graphik Medium"/>
                <a:ea typeface="Graphik Medium"/>
                <a:cs typeface="Graphik Medium"/>
                <a:sym typeface="Graphik Medium"/>
              </a:defRPr>
            </a:pPr>
            <a:r>
              <a:rPr sz="1600"/>
              <a:t>Coop </a:t>
            </a:r>
          </a:p>
          <a:p>
            <a:pPr algn="ctr" defTabSz="412750">
              <a:defRPr sz="3200" b="0" spc="0">
                <a:solidFill>
                  <a:srgbClr val="000000"/>
                </a:solidFill>
                <a:latin typeface="Graphik Medium"/>
                <a:ea typeface="Graphik Medium"/>
                <a:cs typeface="Graphik Medium"/>
                <a:sym typeface="Graphik Medium"/>
              </a:defRPr>
            </a:pPr>
            <a:r>
              <a:rPr sz="1600"/>
              <a:t>ALFA</a:t>
            </a:r>
          </a:p>
        </p:txBody>
      </p:sp>
      <p:sp>
        <p:nvSpPr>
          <p:cNvPr id="248" name="Linea di collegamento"/>
          <p:cNvSpPr/>
          <p:nvPr/>
        </p:nvSpPr>
        <p:spPr>
          <a:xfrm>
            <a:off x="1115658" y="812513"/>
            <a:ext cx="1515669" cy="557984"/>
          </a:xfrm>
          <a:custGeom>
            <a:avLst/>
            <a:gdLst/>
            <a:ahLst/>
            <a:cxnLst>
              <a:cxn ang="0">
                <a:pos x="wd2" y="hd2"/>
              </a:cxn>
              <a:cxn ang="5400000">
                <a:pos x="wd2" y="hd2"/>
              </a:cxn>
              <a:cxn ang="10800000">
                <a:pos x="wd2" y="hd2"/>
              </a:cxn>
              <a:cxn ang="16200000">
                <a:pos x="wd2" y="hd2"/>
              </a:cxn>
            </a:cxnLst>
            <a:rect l="0" t="0" r="r" b="b"/>
            <a:pathLst>
              <a:path w="21600" h="16213" extrusionOk="0">
                <a:moveTo>
                  <a:pt x="0" y="16213"/>
                </a:moveTo>
                <a:cubicBezTo>
                  <a:pt x="7004" y="-4799"/>
                  <a:pt x="14204" y="-5387"/>
                  <a:pt x="21600" y="14450"/>
                </a:cubicBezTo>
              </a:path>
            </a:pathLst>
          </a:custGeom>
          <a:ln w="38100" cap="rnd">
            <a:solidFill>
              <a:srgbClr val="005E73"/>
            </a:solidFill>
            <a:custDash>
              <a:ds d="100000" sp="200000"/>
            </a:custDash>
          </a:ln>
        </p:spPr>
        <p:txBody>
          <a:bodyPr/>
          <a:lstStyle/>
          <a:p>
            <a:endParaRPr sz="900"/>
          </a:p>
        </p:txBody>
      </p:sp>
      <p:sp>
        <p:nvSpPr>
          <p:cNvPr id="220" name="ESEMPIO 2"/>
          <p:cNvSpPr txBox="1">
            <a:spLocks noGrp="1"/>
          </p:cNvSpPr>
          <p:nvPr>
            <p:ph type="title" idx="4294967295"/>
          </p:nvPr>
        </p:nvSpPr>
        <p:spPr>
          <a:xfrm>
            <a:off x="2035671" y="-36061"/>
            <a:ext cx="4574975" cy="633566"/>
          </a:xfrm>
          <a:prstGeom prst="rect">
            <a:avLst/>
          </a:prstGeom>
          <a:solidFill>
            <a:srgbClr val="D5D5D5"/>
          </a:solidFill>
          <a:ln w="76200">
            <a:solidFill>
              <a:schemeClr val="accent2"/>
            </a:solidFill>
          </a:ln>
        </p:spPr>
        <p:txBody>
          <a:bodyPr anchor="ctr">
            <a:normAutofit fontScale="90000"/>
          </a:bodyPr>
          <a:lstStyle>
            <a:lvl1pPr defTabSz="825500">
              <a:lnSpc>
                <a:spcPct val="100000"/>
              </a:lnSpc>
              <a:defRPr sz="5500" cap="none" spc="0">
                <a:solidFill>
                  <a:srgbClr val="000000"/>
                </a:solidFill>
              </a:defRPr>
            </a:lvl1pPr>
          </a:lstStyle>
          <a:p>
            <a:r>
              <a:t>ESEMPIO 2</a:t>
            </a:r>
          </a:p>
        </p:txBody>
      </p:sp>
      <p:sp>
        <p:nvSpPr>
          <p:cNvPr id="221" name="Coop…"/>
          <p:cNvSpPr/>
          <p:nvPr/>
        </p:nvSpPr>
        <p:spPr>
          <a:xfrm>
            <a:off x="2482374" y="1338296"/>
            <a:ext cx="1155305" cy="1198200"/>
          </a:xfrm>
          <a:prstGeom prst="roundRect">
            <a:avLst>
              <a:gd name="adj" fmla="val 15000"/>
            </a:avLst>
          </a:prstGeom>
          <a:solidFill>
            <a:srgbClr val="FFFFFF"/>
          </a:solidFill>
          <a:ln w="38100">
            <a:solidFill>
              <a:srgbClr val="005E73"/>
            </a:solidFill>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5400" tIns="25400" rIns="25400" bIns="25400" anchor="ctr"/>
          <a:lstStyle/>
          <a:p>
            <a:pPr algn="ctr" defTabSz="412750">
              <a:defRPr sz="3200" b="0" spc="0">
                <a:solidFill>
                  <a:srgbClr val="000000"/>
                </a:solidFill>
                <a:latin typeface="Graphik Medium"/>
                <a:ea typeface="Graphik Medium"/>
                <a:cs typeface="Graphik Medium"/>
                <a:sym typeface="Graphik Medium"/>
              </a:defRPr>
            </a:pPr>
            <a:r>
              <a:rPr sz="1600"/>
              <a:t>Coop </a:t>
            </a:r>
          </a:p>
          <a:p>
            <a:pPr algn="ctr" defTabSz="412750">
              <a:defRPr sz="3200" b="0" spc="0">
                <a:solidFill>
                  <a:srgbClr val="000000"/>
                </a:solidFill>
                <a:latin typeface="Graphik Medium"/>
                <a:ea typeface="Graphik Medium"/>
                <a:cs typeface="Graphik Medium"/>
                <a:sym typeface="Graphik Medium"/>
              </a:defRPr>
            </a:pPr>
            <a:r>
              <a:rPr sz="1600"/>
              <a:t>BETA</a:t>
            </a:r>
          </a:p>
        </p:txBody>
      </p:sp>
      <p:sp>
        <p:nvSpPr>
          <p:cNvPr id="249" name="Linea di collegamento"/>
          <p:cNvSpPr/>
          <p:nvPr/>
        </p:nvSpPr>
        <p:spPr>
          <a:xfrm>
            <a:off x="3565323" y="812513"/>
            <a:ext cx="1515669" cy="557984"/>
          </a:xfrm>
          <a:custGeom>
            <a:avLst/>
            <a:gdLst/>
            <a:ahLst/>
            <a:cxnLst>
              <a:cxn ang="0">
                <a:pos x="wd2" y="hd2"/>
              </a:cxn>
              <a:cxn ang="5400000">
                <a:pos x="wd2" y="hd2"/>
              </a:cxn>
              <a:cxn ang="10800000">
                <a:pos x="wd2" y="hd2"/>
              </a:cxn>
              <a:cxn ang="16200000">
                <a:pos x="wd2" y="hd2"/>
              </a:cxn>
            </a:cxnLst>
            <a:rect l="0" t="0" r="r" b="b"/>
            <a:pathLst>
              <a:path w="21600" h="16213" extrusionOk="0">
                <a:moveTo>
                  <a:pt x="0" y="16213"/>
                </a:moveTo>
                <a:cubicBezTo>
                  <a:pt x="7004" y="-4799"/>
                  <a:pt x="14204" y="-5387"/>
                  <a:pt x="21600" y="14450"/>
                </a:cubicBezTo>
              </a:path>
            </a:pathLst>
          </a:custGeom>
          <a:ln w="38100" cap="rnd">
            <a:solidFill>
              <a:srgbClr val="005E73"/>
            </a:solidFill>
            <a:custDash>
              <a:ds d="100000" sp="200000"/>
            </a:custDash>
          </a:ln>
        </p:spPr>
        <p:txBody>
          <a:bodyPr/>
          <a:lstStyle/>
          <a:p>
            <a:endParaRPr sz="900"/>
          </a:p>
        </p:txBody>
      </p:sp>
      <p:sp>
        <p:nvSpPr>
          <p:cNvPr id="223" name="Coop…"/>
          <p:cNvSpPr/>
          <p:nvPr/>
        </p:nvSpPr>
        <p:spPr>
          <a:xfrm>
            <a:off x="4955782" y="1338296"/>
            <a:ext cx="1155305" cy="1198200"/>
          </a:xfrm>
          <a:prstGeom prst="roundRect">
            <a:avLst>
              <a:gd name="adj" fmla="val 15000"/>
            </a:avLst>
          </a:prstGeom>
          <a:solidFill>
            <a:srgbClr val="FFFFFF"/>
          </a:solidFill>
          <a:ln w="38100">
            <a:solidFill>
              <a:srgbClr val="005E73"/>
            </a:solidFill>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5400" tIns="25400" rIns="25400" bIns="25400" anchor="ctr"/>
          <a:lstStyle/>
          <a:p>
            <a:pPr algn="ctr" defTabSz="412750">
              <a:defRPr sz="3200" b="0" spc="0">
                <a:solidFill>
                  <a:srgbClr val="000000"/>
                </a:solidFill>
                <a:latin typeface="Graphik Medium"/>
                <a:ea typeface="Graphik Medium"/>
                <a:cs typeface="Graphik Medium"/>
                <a:sym typeface="Graphik Medium"/>
              </a:defRPr>
            </a:pPr>
            <a:r>
              <a:rPr sz="1600"/>
              <a:t>Coop </a:t>
            </a:r>
          </a:p>
          <a:p>
            <a:pPr algn="ctr" defTabSz="412750">
              <a:defRPr sz="3200" b="0" spc="0">
                <a:solidFill>
                  <a:srgbClr val="000000"/>
                </a:solidFill>
                <a:latin typeface="Graphik Medium"/>
                <a:ea typeface="Graphik Medium"/>
                <a:cs typeface="Graphik Medium"/>
                <a:sym typeface="Graphik Medium"/>
              </a:defRPr>
            </a:pPr>
            <a:r>
              <a:rPr sz="1600"/>
              <a:t>GAMMA</a:t>
            </a:r>
          </a:p>
        </p:txBody>
      </p:sp>
      <p:sp>
        <p:nvSpPr>
          <p:cNvPr id="224" name="Coop…"/>
          <p:cNvSpPr/>
          <p:nvPr/>
        </p:nvSpPr>
        <p:spPr>
          <a:xfrm>
            <a:off x="7429191" y="1337587"/>
            <a:ext cx="1155305" cy="1198200"/>
          </a:xfrm>
          <a:prstGeom prst="roundRect">
            <a:avLst>
              <a:gd name="adj" fmla="val 15000"/>
            </a:avLst>
          </a:prstGeom>
          <a:solidFill>
            <a:srgbClr val="FFFFFF"/>
          </a:solidFill>
          <a:ln w="38100">
            <a:solidFill>
              <a:srgbClr val="005E73"/>
            </a:solidFill>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5400" tIns="25400" rIns="25400" bIns="25400" anchor="ctr"/>
          <a:lstStyle/>
          <a:p>
            <a:pPr algn="ctr" defTabSz="412750">
              <a:defRPr sz="3200" b="0" spc="0">
                <a:solidFill>
                  <a:srgbClr val="000000"/>
                </a:solidFill>
                <a:latin typeface="Graphik Medium"/>
                <a:ea typeface="Graphik Medium"/>
                <a:cs typeface="Graphik Medium"/>
                <a:sym typeface="Graphik Medium"/>
              </a:defRPr>
            </a:pPr>
            <a:r>
              <a:rPr sz="1600"/>
              <a:t>Coop </a:t>
            </a:r>
          </a:p>
          <a:p>
            <a:pPr algn="ctr" defTabSz="412750">
              <a:defRPr sz="3200" b="0" spc="0">
                <a:solidFill>
                  <a:srgbClr val="000000"/>
                </a:solidFill>
                <a:latin typeface="Graphik Medium"/>
                <a:ea typeface="Graphik Medium"/>
                <a:cs typeface="Graphik Medium"/>
                <a:sym typeface="Graphik Medium"/>
              </a:defRPr>
            </a:pPr>
            <a:r>
              <a:rPr sz="1600"/>
              <a:t>GAMMA</a:t>
            </a:r>
          </a:p>
        </p:txBody>
      </p:sp>
      <p:sp>
        <p:nvSpPr>
          <p:cNvPr id="250" name="Linea di collegamento"/>
          <p:cNvSpPr/>
          <p:nvPr/>
        </p:nvSpPr>
        <p:spPr>
          <a:xfrm>
            <a:off x="6014989" y="812513"/>
            <a:ext cx="1515669" cy="557984"/>
          </a:xfrm>
          <a:custGeom>
            <a:avLst/>
            <a:gdLst/>
            <a:ahLst/>
            <a:cxnLst>
              <a:cxn ang="0">
                <a:pos x="wd2" y="hd2"/>
              </a:cxn>
              <a:cxn ang="5400000">
                <a:pos x="wd2" y="hd2"/>
              </a:cxn>
              <a:cxn ang="10800000">
                <a:pos x="wd2" y="hd2"/>
              </a:cxn>
              <a:cxn ang="16200000">
                <a:pos x="wd2" y="hd2"/>
              </a:cxn>
            </a:cxnLst>
            <a:rect l="0" t="0" r="r" b="b"/>
            <a:pathLst>
              <a:path w="21600" h="16213" extrusionOk="0">
                <a:moveTo>
                  <a:pt x="0" y="16213"/>
                </a:moveTo>
                <a:cubicBezTo>
                  <a:pt x="7004" y="-4799"/>
                  <a:pt x="14204" y="-5387"/>
                  <a:pt x="21600" y="14450"/>
                </a:cubicBezTo>
              </a:path>
            </a:pathLst>
          </a:custGeom>
          <a:ln w="38100" cap="rnd">
            <a:solidFill>
              <a:srgbClr val="005E73"/>
            </a:solidFill>
            <a:custDash>
              <a:ds d="100000" sp="200000"/>
            </a:custDash>
          </a:ln>
        </p:spPr>
        <p:txBody>
          <a:bodyPr/>
          <a:lstStyle/>
          <a:p>
            <a:endParaRPr sz="900"/>
          </a:p>
        </p:txBody>
      </p:sp>
      <p:pic>
        <p:nvPicPr>
          <p:cNvPr id="226" name="Linea Linea" descr="Linea Linea"/>
          <p:cNvPicPr>
            <a:picLocks/>
          </p:cNvPicPr>
          <p:nvPr/>
        </p:nvPicPr>
        <p:blipFill>
          <a:blip r:embed="rId2"/>
          <a:stretch>
            <a:fillRect/>
          </a:stretch>
        </p:blipFill>
        <p:spPr>
          <a:xfrm rot="1921214">
            <a:off x="1117322" y="2963146"/>
            <a:ext cx="2470470" cy="228953"/>
          </a:xfrm>
          <a:prstGeom prst="rect">
            <a:avLst/>
          </a:prstGeom>
        </p:spPr>
      </p:pic>
      <p:sp>
        <p:nvSpPr>
          <p:cNvPr id="228" name="CONSORZIO"/>
          <p:cNvSpPr/>
          <p:nvPr/>
        </p:nvSpPr>
        <p:spPr>
          <a:xfrm>
            <a:off x="3319640" y="2841289"/>
            <a:ext cx="2007037" cy="1960385"/>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lnTo>
                  <a:pt x="10800" y="21600"/>
                </a:lnTo>
                <a:lnTo>
                  <a:pt x="21600" y="10800"/>
                </a:lnTo>
                <a:lnTo>
                  <a:pt x="10800" y="0"/>
                </a:lnTo>
                <a:close/>
              </a:path>
            </a:pathLst>
          </a:custGeom>
          <a:solidFill>
            <a:schemeClr val="accent5">
              <a:hueOff val="-33346"/>
              <a:satOff val="-1804"/>
              <a:lumOff val="23993"/>
            </a:schemeClr>
          </a:solidFill>
          <a:ln w="76200">
            <a:solidFill>
              <a:schemeClr val="accent6">
                <a:hueOff val="61929"/>
                <a:satOff val="10820"/>
                <a:lumOff val="-8848"/>
              </a:schemeClr>
            </a:solidFill>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5400" tIns="25400" rIns="25400" bIns="25400" anchor="ctr"/>
          <a:lstStyle>
            <a:lvl1pPr algn="ctr" defTabSz="825500">
              <a:spcBef>
                <a:spcPts val="0"/>
              </a:spcBef>
              <a:defRPr sz="3200" b="0" spc="0">
                <a:solidFill>
                  <a:srgbClr val="000000"/>
                </a:solidFill>
                <a:latin typeface="Graphik Medium"/>
                <a:ea typeface="Graphik Medium"/>
                <a:cs typeface="Graphik Medium"/>
                <a:sym typeface="Graphik Medium"/>
              </a:defRPr>
            </a:lvl1pPr>
          </a:lstStyle>
          <a:p>
            <a:r>
              <a:rPr sz="1600"/>
              <a:t>CONSORZIO</a:t>
            </a:r>
          </a:p>
        </p:txBody>
      </p:sp>
      <p:pic>
        <p:nvPicPr>
          <p:cNvPr id="229" name="Linea Linea" descr="Linea Linea"/>
          <p:cNvPicPr>
            <a:picLocks/>
          </p:cNvPicPr>
          <p:nvPr/>
        </p:nvPicPr>
        <p:blipFill>
          <a:blip r:embed="rId3"/>
          <a:stretch>
            <a:fillRect/>
          </a:stretch>
        </p:blipFill>
        <p:spPr>
          <a:xfrm rot="7294563">
            <a:off x="4453032" y="2810264"/>
            <a:ext cx="856495" cy="228953"/>
          </a:xfrm>
          <a:prstGeom prst="rect">
            <a:avLst/>
          </a:prstGeom>
        </p:spPr>
      </p:pic>
      <p:pic>
        <p:nvPicPr>
          <p:cNvPr id="231" name="Linea Linea" descr="Linea Linea"/>
          <p:cNvPicPr>
            <a:picLocks/>
          </p:cNvPicPr>
          <p:nvPr/>
        </p:nvPicPr>
        <p:blipFill>
          <a:blip r:embed="rId4"/>
          <a:stretch>
            <a:fillRect/>
          </a:stretch>
        </p:blipFill>
        <p:spPr>
          <a:xfrm rot="2700000">
            <a:off x="3240515" y="2751347"/>
            <a:ext cx="1016479" cy="228952"/>
          </a:xfrm>
          <a:prstGeom prst="rect">
            <a:avLst/>
          </a:prstGeom>
        </p:spPr>
      </p:pic>
      <p:sp>
        <p:nvSpPr>
          <p:cNvPr id="233" name="Linea"/>
          <p:cNvSpPr/>
          <p:nvPr/>
        </p:nvSpPr>
        <p:spPr>
          <a:xfrm flipH="1" flipV="1">
            <a:off x="1278575" y="2559813"/>
            <a:ext cx="2051100" cy="1302988"/>
          </a:xfrm>
          <a:prstGeom prst="line">
            <a:avLst/>
          </a:prstGeom>
          <a:ln w="76200">
            <a:solidFill>
              <a:srgbClr val="FF2600"/>
            </a:solidFill>
            <a:prstDash val="sysDot"/>
            <a:miter lim="400000"/>
            <a:tailEnd type="triangle"/>
          </a:ln>
        </p:spPr>
        <p:txBody>
          <a:bodyPr lIns="25400" tIns="25400" rIns="25400" bIns="25400" anchor="ctr"/>
          <a:lstStyle/>
          <a:p>
            <a:endParaRPr sz="900"/>
          </a:p>
        </p:txBody>
      </p:sp>
      <p:sp>
        <p:nvSpPr>
          <p:cNvPr id="234" name="Linea"/>
          <p:cNvSpPr/>
          <p:nvPr/>
        </p:nvSpPr>
        <p:spPr>
          <a:xfrm flipH="1" flipV="1">
            <a:off x="3645623" y="2442546"/>
            <a:ext cx="502408" cy="502408"/>
          </a:xfrm>
          <a:prstGeom prst="line">
            <a:avLst/>
          </a:prstGeom>
          <a:ln w="76200">
            <a:solidFill>
              <a:srgbClr val="FF2600"/>
            </a:solidFill>
            <a:prstDash val="sysDot"/>
            <a:miter lim="400000"/>
            <a:tailEnd type="triangle"/>
          </a:ln>
        </p:spPr>
        <p:txBody>
          <a:bodyPr lIns="25400" tIns="25400" rIns="25400" bIns="25400" anchor="ctr"/>
          <a:lstStyle/>
          <a:p>
            <a:endParaRPr sz="900"/>
          </a:p>
        </p:txBody>
      </p:sp>
      <p:sp>
        <p:nvSpPr>
          <p:cNvPr id="235" name="Linea"/>
          <p:cNvSpPr/>
          <p:nvPr/>
        </p:nvSpPr>
        <p:spPr>
          <a:xfrm flipV="1">
            <a:off x="4919104" y="2649627"/>
            <a:ext cx="431193" cy="686663"/>
          </a:xfrm>
          <a:prstGeom prst="line">
            <a:avLst/>
          </a:prstGeom>
          <a:ln w="76200">
            <a:solidFill>
              <a:srgbClr val="FF2600"/>
            </a:solidFill>
            <a:prstDash val="sysDot"/>
            <a:miter lim="400000"/>
            <a:tailEnd type="triangle"/>
          </a:ln>
        </p:spPr>
        <p:txBody>
          <a:bodyPr lIns="25400" tIns="25400" rIns="25400" bIns="25400" anchor="ctr"/>
          <a:lstStyle/>
          <a:p>
            <a:endParaRPr sz="900"/>
          </a:p>
        </p:txBody>
      </p:sp>
      <p:pic>
        <p:nvPicPr>
          <p:cNvPr id="236" name="Linea Linea" descr="Linea Linea"/>
          <p:cNvPicPr>
            <a:picLocks/>
          </p:cNvPicPr>
          <p:nvPr/>
        </p:nvPicPr>
        <p:blipFill>
          <a:blip r:embed="rId5"/>
          <a:stretch>
            <a:fillRect/>
          </a:stretch>
        </p:blipFill>
        <p:spPr>
          <a:xfrm rot="9050236">
            <a:off x="5056026" y="2943115"/>
            <a:ext cx="2514619" cy="228953"/>
          </a:xfrm>
          <a:prstGeom prst="rect">
            <a:avLst/>
          </a:prstGeom>
        </p:spPr>
      </p:pic>
      <p:sp>
        <p:nvSpPr>
          <p:cNvPr id="238" name="Linea"/>
          <p:cNvSpPr/>
          <p:nvPr/>
        </p:nvSpPr>
        <p:spPr>
          <a:xfrm flipV="1">
            <a:off x="5339256" y="2616408"/>
            <a:ext cx="2183254" cy="1189237"/>
          </a:xfrm>
          <a:prstGeom prst="line">
            <a:avLst/>
          </a:prstGeom>
          <a:ln w="76200">
            <a:solidFill>
              <a:srgbClr val="FF2600"/>
            </a:solidFill>
            <a:prstDash val="sysDot"/>
            <a:miter lim="400000"/>
            <a:tailEnd type="triangle"/>
          </a:ln>
        </p:spPr>
        <p:txBody>
          <a:bodyPr lIns="25400" tIns="25400" rIns="25400" bIns="25400" anchor="ctr"/>
          <a:lstStyle/>
          <a:p>
            <a:endParaRPr sz="900"/>
          </a:p>
        </p:txBody>
      </p:sp>
      <p:sp>
        <p:nvSpPr>
          <p:cNvPr id="239" name="UTILIZZATORE"/>
          <p:cNvSpPr/>
          <p:nvPr/>
        </p:nvSpPr>
        <p:spPr>
          <a:xfrm>
            <a:off x="3575183" y="5343878"/>
            <a:ext cx="1495951" cy="1508435"/>
          </a:xfrm>
          <a:prstGeom prst="ellipse">
            <a:avLst/>
          </a:prstGeom>
          <a:solidFill>
            <a:schemeClr val="accent1"/>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5400" tIns="25400" rIns="25400" bIns="25400" anchor="ctr"/>
          <a:lstStyle>
            <a:lvl1pPr algn="ctr" defTabSz="825500">
              <a:spcBef>
                <a:spcPts val="0"/>
              </a:spcBef>
              <a:defRPr sz="3200" b="0" spc="0">
                <a:solidFill>
                  <a:srgbClr val="000000"/>
                </a:solidFill>
                <a:latin typeface="Graphik Medium"/>
                <a:ea typeface="Graphik Medium"/>
                <a:cs typeface="Graphik Medium"/>
                <a:sym typeface="Graphik Medium"/>
              </a:defRPr>
            </a:lvl1pPr>
          </a:lstStyle>
          <a:p>
            <a:r>
              <a:rPr sz="1600"/>
              <a:t>UTILIZZATORE</a:t>
            </a:r>
          </a:p>
        </p:txBody>
      </p:sp>
      <p:pic>
        <p:nvPicPr>
          <p:cNvPr id="240" name="Linea Linea" descr="Linea Linea"/>
          <p:cNvPicPr>
            <a:picLocks/>
          </p:cNvPicPr>
          <p:nvPr/>
        </p:nvPicPr>
        <p:blipFill>
          <a:blip r:embed="rId6"/>
          <a:stretch>
            <a:fillRect/>
          </a:stretch>
        </p:blipFill>
        <p:spPr>
          <a:xfrm rot="5400000">
            <a:off x="3734923" y="4876609"/>
            <a:ext cx="758009" cy="228953"/>
          </a:xfrm>
          <a:prstGeom prst="rect">
            <a:avLst/>
          </a:prstGeom>
        </p:spPr>
      </p:pic>
      <p:sp>
        <p:nvSpPr>
          <p:cNvPr id="242" name="Linea"/>
          <p:cNvSpPr/>
          <p:nvPr/>
        </p:nvSpPr>
        <p:spPr>
          <a:xfrm flipV="1">
            <a:off x="4575457" y="4599889"/>
            <a:ext cx="1" cy="696308"/>
          </a:xfrm>
          <a:prstGeom prst="line">
            <a:avLst/>
          </a:prstGeom>
          <a:ln w="76200">
            <a:solidFill>
              <a:srgbClr val="FF2600"/>
            </a:solidFill>
            <a:prstDash val="sysDot"/>
            <a:miter lim="400000"/>
            <a:tailEnd type="triangle"/>
          </a:ln>
        </p:spPr>
        <p:txBody>
          <a:bodyPr lIns="25400" tIns="25400" rIns="25400" bIns="25400" anchor="ctr"/>
          <a:lstStyle/>
          <a:p>
            <a:endParaRPr sz="900"/>
          </a:p>
        </p:txBody>
      </p:sp>
      <p:sp>
        <p:nvSpPr>
          <p:cNvPr id="243" name="EMITTENTE FOI"/>
          <p:cNvSpPr/>
          <p:nvPr/>
        </p:nvSpPr>
        <p:spPr>
          <a:xfrm>
            <a:off x="77266" y="4342843"/>
            <a:ext cx="1663682" cy="1860654"/>
          </a:xfrm>
          <a:prstGeom prst="pentagon">
            <a:avLst/>
          </a:prstGeom>
          <a:solidFill>
            <a:schemeClr val="accent4"/>
          </a:solidFill>
          <a:ln w="76200">
            <a:solidFill>
              <a:schemeClr val="accent2"/>
            </a:solidFill>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5400" tIns="25400" rIns="25400" bIns="25400" anchor="ctr"/>
          <a:lstStyle/>
          <a:p>
            <a:pPr algn="ctr" defTabSz="412750">
              <a:defRPr sz="3200" b="0" spc="0">
                <a:solidFill>
                  <a:srgbClr val="000000"/>
                </a:solidFill>
                <a:latin typeface="Graphik Medium"/>
                <a:ea typeface="Graphik Medium"/>
                <a:cs typeface="Graphik Medium"/>
                <a:sym typeface="Graphik Medium"/>
              </a:defRPr>
            </a:pPr>
            <a:endParaRPr sz="1600"/>
          </a:p>
          <a:p>
            <a:pPr algn="ctr" defTabSz="412750">
              <a:defRPr sz="3200" b="0" spc="0">
                <a:solidFill>
                  <a:srgbClr val="000000"/>
                </a:solidFill>
                <a:latin typeface="Graphik Medium"/>
                <a:ea typeface="Graphik Medium"/>
                <a:cs typeface="Graphik Medium"/>
                <a:sym typeface="Graphik Medium"/>
              </a:defRPr>
            </a:pPr>
            <a:r>
              <a:rPr sz="1600"/>
              <a:t>EMITTENTE FOI</a:t>
            </a:r>
          </a:p>
        </p:txBody>
      </p:sp>
      <p:sp>
        <p:nvSpPr>
          <p:cNvPr id="244" name="Linea"/>
          <p:cNvSpPr/>
          <p:nvPr/>
        </p:nvSpPr>
        <p:spPr>
          <a:xfrm flipV="1">
            <a:off x="899326" y="2541669"/>
            <a:ext cx="1" cy="1774662"/>
          </a:xfrm>
          <a:prstGeom prst="line">
            <a:avLst/>
          </a:prstGeom>
          <a:ln w="76200">
            <a:solidFill>
              <a:schemeClr val="accent2">
                <a:hueOff val="-40273"/>
                <a:satOff val="-12960"/>
                <a:lumOff val="27553"/>
              </a:schemeClr>
            </a:solidFill>
            <a:custDash>
              <a:ds d="200000" sp="200000"/>
            </a:custDash>
            <a:miter lim="400000"/>
            <a:tailEnd type="triangle"/>
          </a:ln>
        </p:spPr>
        <p:txBody>
          <a:bodyPr lIns="25400" tIns="25400" rIns="25400" bIns="25400" anchor="ctr"/>
          <a:lstStyle/>
          <a:p>
            <a:endParaRPr sz="900"/>
          </a:p>
        </p:txBody>
      </p:sp>
      <p:grpSp>
        <p:nvGrpSpPr>
          <p:cNvPr id="247" name="REATI “SPIA”…"/>
          <p:cNvGrpSpPr/>
          <p:nvPr/>
        </p:nvGrpSpPr>
        <p:grpSpPr>
          <a:xfrm>
            <a:off x="8213842" y="3174014"/>
            <a:ext cx="3567101" cy="3563223"/>
            <a:chOff x="0" y="0"/>
            <a:chExt cx="7134200" cy="7126444"/>
          </a:xfrm>
        </p:grpSpPr>
        <p:sp>
          <p:nvSpPr>
            <p:cNvPr id="246" name="REATI “SPIA”…"/>
            <p:cNvSpPr/>
            <p:nvPr/>
          </p:nvSpPr>
          <p:spPr>
            <a:xfrm>
              <a:off x="215900" y="139700"/>
              <a:ext cx="6702401" cy="6567645"/>
            </a:xfrm>
            <a:prstGeom prst="rect">
              <a:avLst/>
            </a:prstGeom>
            <a:solidFill>
              <a:srgbClr val="00FDFF"/>
            </a:solidFill>
            <a:ln>
              <a:noFill/>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25400" tIns="25400" rIns="25400" bIns="25400" numCol="1" anchor="ctr">
              <a:noAutofit/>
            </a:bodyPr>
            <a:lstStyle>
              <a:lvl1pPr algn="ctr" defTabSz="825500">
                <a:spcBef>
                  <a:spcPts val="0"/>
                </a:spcBef>
                <a:defRPr sz="3200" b="0" spc="0">
                  <a:solidFill>
                    <a:srgbClr val="000000"/>
                  </a:solidFill>
                  <a:latin typeface="Graphik Medium"/>
                  <a:ea typeface="Graphik Medium"/>
                  <a:cs typeface="Graphik Medium"/>
                  <a:sym typeface="Graphik Medium"/>
                </a:defRPr>
              </a:lvl1pPr>
              <a:lvl2pPr marL="1199444" indent="-564444" algn="ctr" defTabSz="825500">
                <a:spcBef>
                  <a:spcPts val="0"/>
                </a:spcBef>
                <a:buClr>
                  <a:srgbClr val="5E5E5E"/>
                </a:buClr>
                <a:buSzPct val="100000"/>
                <a:buChar char="-"/>
                <a:defRPr sz="3200" b="0" spc="0">
                  <a:solidFill>
                    <a:srgbClr val="000000"/>
                  </a:solidFill>
                  <a:latin typeface="Graphik Medium"/>
                  <a:ea typeface="Graphik Medium"/>
                  <a:cs typeface="Graphik Medium"/>
                  <a:sym typeface="Graphik Medium"/>
                </a:defRPr>
              </a:lvl2pPr>
            </a:lstStyle>
            <a:p>
              <a:r>
                <a:rPr sz="1600"/>
                <a:t>REATI “SPIA”</a:t>
              </a:r>
            </a:p>
            <a:p>
              <a:pPr lvl="1"/>
              <a:r>
                <a:rPr sz="1600"/>
                <a:t>10 QUATER D.LGS. 74/2000</a:t>
              </a:r>
            </a:p>
          </p:txBody>
        </p:sp>
        <p:pic>
          <p:nvPicPr>
            <p:cNvPr id="245" name="REATI “SPIA”… REATI “SPIA”10 QUATER D.LGS. 74/2000" descr="REATI “SPIA”… REATI “SPIA”10 QUATER D.LGS. 74/2000"/>
            <p:cNvPicPr>
              <a:picLocks/>
            </p:cNvPicPr>
            <p:nvPr/>
          </p:nvPicPr>
          <p:blipFill>
            <a:blip r:embed="rId7"/>
            <a:stretch>
              <a:fillRect/>
            </a:stretch>
          </p:blipFill>
          <p:spPr>
            <a:xfrm>
              <a:off x="0" y="0"/>
              <a:ext cx="7134201" cy="7126445"/>
            </a:xfrm>
            <a:prstGeom prst="rect">
              <a:avLst/>
            </a:prstGeom>
            <a:effectLst/>
          </p:spPr>
        </p:pic>
      </p:grpSp>
    </p:spTree>
  </p:cSld>
  <p:clrMapOvr>
    <a:masterClrMapping/>
  </p:clrMapOvr>
  <mc:AlternateContent xmlns:mc="http://schemas.openxmlformats.org/markup-compatibility/2006" xmlns:p14="http://schemas.microsoft.com/office/powerpoint/2010/main">
    <mc:Choice Requires="p14">
      <p:transition spd="med">
        <p:push/>
      </p:transition>
    </mc:Choice>
    <mc:Fallback xmlns="" xmlns:m="http://schemas.openxmlformats.org/officeDocument/2006/math" xmlns:a14="http://schemas.microsoft.com/office/drawing/2010/main">
      <p:transition spd="fast">
        <p:fade/>
      </p:transition>
    </mc:Fallback>
  </mc:AlternateContent>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iterate type="lt">
                                    <p:tmAbs val="0"/>
                                  </p:iterate>
                                  <p:childTnLst>
                                    <p:set>
                                      <p:cBhvr>
                                        <p:cTn id="6" fill="hold"/>
                                        <p:tgtEl>
                                          <p:spTgt spid="243"/>
                                        </p:tgtEl>
                                        <p:attrNameLst>
                                          <p:attrName>style.visibility</p:attrName>
                                        </p:attrNameLst>
                                      </p:cBhvr>
                                      <p:to>
                                        <p:strVal val="visible"/>
                                      </p:to>
                                    </p:set>
                                    <p:anim calcmode="lin" valueType="num">
                                      <p:cBhvr>
                                        <p:cTn id="7" dur="1000" fill="hold"/>
                                        <p:tgtEl>
                                          <p:spTgt spid="243"/>
                                        </p:tgtEl>
                                        <p:attrNameLst>
                                          <p:attrName>ppt_x</p:attrName>
                                        </p:attrNameLst>
                                      </p:cBhvr>
                                      <p:tavLst>
                                        <p:tav tm="0">
                                          <p:val>
                                            <p:strVal val="0-#ppt_w/2"/>
                                          </p:val>
                                        </p:tav>
                                        <p:tav tm="100000">
                                          <p:val>
                                            <p:strVal val="#ppt_x"/>
                                          </p:val>
                                        </p:tav>
                                      </p:tavLst>
                                    </p:anim>
                                    <p:anim calcmode="lin" valueType="num">
                                      <p:cBhvr>
                                        <p:cTn id="8" dur="1000" fill="hold"/>
                                        <p:tgtEl>
                                          <p:spTgt spid="243"/>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9" presetClass="entr" fill="hold" grpId="0" nodeType="clickEffect">
                                  <p:stCondLst>
                                    <p:cond delay="0"/>
                                  </p:stCondLst>
                                  <p:iterate>
                                    <p:tmAbs val="0"/>
                                  </p:iterate>
                                  <p:childTnLst>
                                    <p:set>
                                      <p:cBhvr>
                                        <p:cTn id="12" fill="hold"/>
                                        <p:tgtEl>
                                          <p:spTgt spid="244"/>
                                        </p:tgtEl>
                                        <p:attrNameLst>
                                          <p:attrName>style.visibility</p:attrName>
                                        </p:attrNameLst>
                                      </p:cBhvr>
                                      <p:to>
                                        <p:strVal val="visible"/>
                                      </p:to>
                                    </p:set>
                                    <p:animEffect transition="in" filter="dissolve">
                                      <p:cBhvr>
                                        <p:cTn id="13" dur="1000"/>
                                        <p:tgtEl>
                                          <p:spTgt spid="244"/>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8" fill="hold" grpId="0" nodeType="clickEffect">
                                  <p:stCondLst>
                                    <p:cond delay="0"/>
                                  </p:stCondLst>
                                  <p:iterate type="lt">
                                    <p:tmAbs val="0"/>
                                  </p:iterate>
                                  <p:childTnLst>
                                    <p:set>
                                      <p:cBhvr>
                                        <p:cTn id="17" fill="hold"/>
                                        <p:tgtEl>
                                          <p:spTgt spid="247"/>
                                        </p:tgtEl>
                                        <p:attrNameLst>
                                          <p:attrName>style.visibility</p:attrName>
                                        </p:attrNameLst>
                                      </p:cBhvr>
                                      <p:to>
                                        <p:strVal val="visible"/>
                                      </p:to>
                                    </p:set>
                                    <p:anim calcmode="lin" valueType="num">
                                      <p:cBhvr>
                                        <p:cTn id="18" dur="1000" fill="hold"/>
                                        <p:tgtEl>
                                          <p:spTgt spid="247"/>
                                        </p:tgtEl>
                                        <p:attrNameLst>
                                          <p:attrName>ppt_x</p:attrName>
                                        </p:attrNameLst>
                                      </p:cBhvr>
                                      <p:tavLst>
                                        <p:tav tm="0">
                                          <p:val>
                                            <p:strVal val="0-#ppt_w/2"/>
                                          </p:val>
                                        </p:tav>
                                        <p:tav tm="100000">
                                          <p:val>
                                            <p:strVal val="#ppt_x"/>
                                          </p:val>
                                        </p:tav>
                                      </p:tavLst>
                                    </p:anim>
                                    <p:anim calcmode="lin" valueType="num">
                                      <p:cBhvr>
                                        <p:cTn id="19" dur="1000" fill="hold"/>
                                        <p:tgtEl>
                                          <p:spTgt spid="24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3" grpId="0" animBg="1" advAuto="0"/>
      <p:bldP spid="244" grpId="0" animBg="1" advAuto="0"/>
      <p:bldP spid="247" grpId="0" animBg="1" advAuto="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 name="CASO “VICENTINO”"/>
          <p:cNvSpPr txBox="1"/>
          <p:nvPr/>
        </p:nvSpPr>
        <p:spPr>
          <a:xfrm>
            <a:off x="4772241" y="342491"/>
            <a:ext cx="952184" cy="18979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25400" tIns="25400" rIns="25400" bIns="25400" anchor="ctr">
            <a:spAutoFit/>
          </a:bodyPr>
          <a:lstStyle/>
          <a:p>
            <a:r>
              <a:rPr sz="900"/>
              <a:t>CASO “VICENTINO”</a:t>
            </a:r>
          </a:p>
        </p:txBody>
      </p:sp>
      <p:sp>
        <p:nvSpPr>
          <p:cNvPr id="253" name="FASE 1"/>
          <p:cNvSpPr/>
          <p:nvPr/>
        </p:nvSpPr>
        <p:spPr>
          <a:xfrm>
            <a:off x="412595" y="1105221"/>
            <a:ext cx="2443499" cy="635001"/>
          </a:xfrm>
          <a:prstGeom prst="rect">
            <a:avLst/>
          </a:prstGeom>
          <a:solidFill>
            <a:schemeClr val="accent1"/>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5400" tIns="25400" rIns="25400" bIns="25400" anchor="ctr"/>
          <a:lstStyle>
            <a:lvl1pPr algn="ctr" defTabSz="825500">
              <a:spcBef>
                <a:spcPts val="0"/>
              </a:spcBef>
              <a:defRPr sz="3200" b="0" spc="0">
                <a:solidFill>
                  <a:srgbClr val="000000"/>
                </a:solidFill>
                <a:latin typeface="Graphik Medium"/>
                <a:ea typeface="Graphik Medium"/>
                <a:cs typeface="Graphik Medium"/>
                <a:sym typeface="Graphik Medium"/>
              </a:defRPr>
            </a:lvl1pPr>
          </a:lstStyle>
          <a:p>
            <a:r>
              <a:rPr sz="1600"/>
              <a:t>FASE 1</a:t>
            </a:r>
          </a:p>
        </p:txBody>
      </p:sp>
      <p:sp>
        <p:nvSpPr>
          <p:cNvPr id="254" name="Linea"/>
          <p:cNvSpPr/>
          <p:nvPr/>
        </p:nvSpPr>
        <p:spPr>
          <a:xfrm flipV="1">
            <a:off x="2881861" y="1432441"/>
            <a:ext cx="1010714" cy="22866"/>
          </a:xfrm>
          <a:prstGeom prst="line">
            <a:avLst/>
          </a:prstGeom>
          <a:ln w="76200">
            <a:solidFill>
              <a:schemeClr val="accent6">
                <a:hueOff val="61929"/>
                <a:satOff val="10820"/>
                <a:lumOff val="-8848"/>
              </a:schemeClr>
            </a:solidFill>
            <a:miter lim="400000"/>
            <a:tailEnd type="triangle"/>
          </a:ln>
        </p:spPr>
        <p:txBody>
          <a:bodyPr lIns="25400" tIns="25400" rIns="25400" bIns="25400" anchor="ctr"/>
          <a:lstStyle/>
          <a:p>
            <a:endParaRPr sz="900"/>
          </a:p>
        </p:txBody>
      </p:sp>
      <p:sp>
        <p:nvSpPr>
          <p:cNvPr id="255" name="NASCE COOP. A"/>
          <p:cNvSpPr/>
          <p:nvPr/>
        </p:nvSpPr>
        <p:spPr>
          <a:xfrm>
            <a:off x="4306438" y="976950"/>
            <a:ext cx="2384698" cy="917875"/>
          </a:xfrm>
          <a:prstGeom prst="ellipse">
            <a:avLst/>
          </a:prstGeom>
          <a:solidFill>
            <a:schemeClr val="accent5"/>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5400" tIns="25400" rIns="25400" bIns="25400" anchor="ctr"/>
          <a:lstStyle>
            <a:lvl1pPr algn="ctr" defTabSz="825500">
              <a:spcBef>
                <a:spcPts val="0"/>
              </a:spcBef>
              <a:defRPr sz="3200" b="0" spc="0">
                <a:solidFill>
                  <a:srgbClr val="000000"/>
                </a:solidFill>
                <a:latin typeface="Graphik Medium"/>
                <a:ea typeface="Graphik Medium"/>
                <a:cs typeface="Graphik Medium"/>
                <a:sym typeface="Graphik Medium"/>
              </a:defRPr>
            </a:lvl1pPr>
          </a:lstStyle>
          <a:p>
            <a:r>
              <a:rPr sz="1600"/>
              <a:t>NASCE COOP. A</a:t>
            </a:r>
          </a:p>
        </p:txBody>
      </p:sp>
      <p:sp>
        <p:nvSpPr>
          <p:cNvPr id="256" name="FASE 2"/>
          <p:cNvSpPr/>
          <p:nvPr/>
        </p:nvSpPr>
        <p:spPr>
          <a:xfrm>
            <a:off x="412595" y="2249025"/>
            <a:ext cx="2443499" cy="635001"/>
          </a:xfrm>
          <a:prstGeom prst="rect">
            <a:avLst/>
          </a:prstGeom>
          <a:solidFill>
            <a:schemeClr val="accent1"/>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5400" tIns="25400" rIns="25400" bIns="25400" anchor="ctr"/>
          <a:lstStyle>
            <a:lvl1pPr algn="ctr" defTabSz="825500">
              <a:spcBef>
                <a:spcPts val="0"/>
              </a:spcBef>
              <a:defRPr sz="3200" b="0" spc="0">
                <a:solidFill>
                  <a:srgbClr val="000000"/>
                </a:solidFill>
                <a:latin typeface="Graphik Medium"/>
                <a:ea typeface="Graphik Medium"/>
                <a:cs typeface="Graphik Medium"/>
                <a:sym typeface="Graphik Medium"/>
              </a:defRPr>
            </a:lvl1pPr>
          </a:lstStyle>
          <a:p>
            <a:r>
              <a:rPr sz="1600"/>
              <a:t>FASE 2</a:t>
            </a:r>
          </a:p>
        </p:txBody>
      </p:sp>
      <p:sp>
        <p:nvSpPr>
          <p:cNvPr id="257" name="Linea"/>
          <p:cNvSpPr/>
          <p:nvPr/>
        </p:nvSpPr>
        <p:spPr>
          <a:xfrm flipV="1">
            <a:off x="2881861" y="2563078"/>
            <a:ext cx="1010714" cy="22867"/>
          </a:xfrm>
          <a:prstGeom prst="line">
            <a:avLst/>
          </a:prstGeom>
          <a:ln w="76200">
            <a:solidFill>
              <a:schemeClr val="accent6">
                <a:hueOff val="61929"/>
                <a:satOff val="10820"/>
                <a:lumOff val="-8848"/>
              </a:schemeClr>
            </a:solidFill>
            <a:miter lim="400000"/>
            <a:tailEnd type="triangle"/>
          </a:ln>
        </p:spPr>
        <p:txBody>
          <a:bodyPr lIns="25400" tIns="25400" rIns="25400" bIns="25400" anchor="ctr"/>
          <a:lstStyle/>
          <a:p>
            <a:endParaRPr sz="900"/>
          </a:p>
        </p:txBody>
      </p:sp>
      <p:sp>
        <p:nvSpPr>
          <p:cNvPr id="258" name="COOP. SOMMINISTRA LAVORATORI…"/>
          <p:cNvSpPr/>
          <p:nvPr/>
        </p:nvSpPr>
        <p:spPr>
          <a:xfrm>
            <a:off x="4479548" y="2010135"/>
            <a:ext cx="2038478" cy="1112781"/>
          </a:xfrm>
          <a:prstGeom prst="rect">
            <a:avLst/>
          </a:prstGeom>
          <a:solidFill>
            <a:schemeClr val="accent4">
              <a:hueOff val="265598"/>
              <a:satOff val="58489"/>
              <a:lumOff val="29694"/>
            </a:schemeClr>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5400" tIns="25400" rIns="25400" bIns="25400" anchor="ctr"/>
          <a:lstStyle/>
          <a:p>
            <a:pPr algn="ctr" defTabSz="412750">
              <a:defRPr sz="3200" b="0" spc="0">
                <a:solidFill>
                  <a:srgbClr val="000000"/>
                </a:solidFill>
                <a:latin typeface="Graphik Medium"/>
                <a:ea typeface="Graphik Medium"/>
                <a:cs typeface="Graphik Medium"/>
                <a:sym typeface="Graphik Medium"/>
              </a:defRPr>
            </a:pPr>
            <a:r>
              <a:rPr sz="1600"/>
              <a:t>COOP. SOMMINISTRA LAVORATORI</a:t>
            </a:r>
          </a:p>
          <a:p>
            <a:pPr algn="ctr" defTabSz="412750">
              <a:defRPr sz="3200" b="0" spc="0">
                <a:solidFill>
                  <a:srgbClr val="000000"/>
                </a:solidFill>
                <a:latin typeface="Graphik Medium"/>
                <a:ea typeface="Graphik Medium"/>
                <a:cs typeface="Graphik Medium"/>
                <a:sym typeface="Graphik Medium"/>
              </a:defRPr>
            </a:pPr>
            <a:r>
              <a:rPr sz="1600"/>
              <a:t>(LOGISTICA)</a:t>
            </a:r>
          </a:p>
        </p:txBody>
      </p:sp>
      <p:sp>
        <p:nvSpPr>
          <p:cNvPr id="259" name="Linea"/>
          <p:cNvSpPr/>
          <p:nvPr/>
        </p:nvSpPr>
        <p:spPr>
          <a:xfrm>
            <a:off x="6562017" y="2583096"/>
            <a:ext cx="1114964" cy="1"/>
          </a:xfrm>
          <a:prstGeom prst="line">
            <a:avLst/>
          </a:prstGeom>
          <a:ln w="76200">
            <a:solidFill>
              <a:schemeClr val="accent6">
                <a:hueOff val="61929"/>
                <a:satOff val="10820"/>
                <a:lumOff val="-8848"/>
              </a:schemeClr>
            </a:solidFill>
            <a:miter lim="400000"/>
            <a:tailEnd type="triangle"/>
          </a:ln>
        </p:spPr>
        <p:txBody>
          <a:bodyPr lIns="25400" tIns="25400" rIns="25400" bIns="25400" anchor="ctr"/>
          <a:lstStyle/>
          <a:p>
            <a:endParaRPr sz="900"/>
          </a:p>
        </p:txBody>
      </p:sp>
      <p:sp>
        <p:nvSpPr>
          <p:cNvPr id="260" name="IL “PREZZO” DEL SERVIZIO OFFERTO RISULTA COMPETITIVO  (Il mancato pagamento preordinato di imposte e contributi consente di ricavare una marginalità di fatto derivante dall’attività)"/>
          <p:cNvSpPr/>
          <p:nvPr/>
        </p:nvSpPr>
        <p:spPr>
          <a:xfrm>
            <a:off x="7720973" y="1582832"/>
            <a:ext cx="4153961" cy="1967388"/>
          </a:xfrm>
          <a:prstGeom prst="rect">
            <a:avLst/>
          </a:prstGeom>
          <a:solidFill>
            <a:srgbClr val="929292"/>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5400" tIns="25400" rIns="25400" bIns="25400" anchor="ctr"/>
          <a:lstStyle>
            <a:lvl1pPr algn="ctr" defTabSz="825500">
              <a:spcBef>
                <a:spcPts val="0"/>
              </a:spcBef>
              <a:defRPr sz="3200" b="0" spc="0">
                <a:solidFill>
                  <a:srgbClr val="000000"/>
                </a:solidFill>
                <a:latin typeface="Graphik Medium"/>
                <a:ea typeface="Graphik Medium"/>
                <a:cs typeface="Graphik Medium"/>
                <a:sym typeface="Graphik Medium"/>
              </a:defRPr>
            </a:lvl1pPr>
          </a:lstStyle>
          <a:p>
            <a:r>
              <a:rPr sz="1600"/>
              <a:t>IL “PREZZO” DEL SERVIZIO OFFERTO RISULTA COMPETITIVO  (Il mancato pagamento preordinato di imposte e contributi consente di ricavare una marginalità di fatto derivante dall’attività)</a:t>
            </a:r>
          </a:p>
        </p:txBody>
      </p:sp>
      <p:sp>
        <p:nvSpPr>
          <p:cNvPr id="261" name="FASE 3"/>
          <p:cNvSpPr/>
          <p:nvPr/>
        </p:nvSpPr>
        <p:spPr>
          <a:xfrm>
            <a:off x="412595" y="4496876"/>
            <a:ext cx="2443499" cy="635001"/>
          </a:xfrm>
          <a:prstGeom prst="rect">
            <a:avLst/>
          </a:prstGeom>
          <a:solidFill>
            <a:schemeClr val="accent1"/>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5400" tIns="25400" rIns="25400" bIns="25400" anchor="ctr"/>
          <a:lstStyle>
            <a:lvl1pPr algn="ctr" defTabSz="825500">
              <a:spcBef>
                <a:spcPts val="0"/>
              </a:spcBef>
              <a:defRPr sz="3200" b="0" spc="0">
                <a:solidFill>
                  <a:srgbClr val="000000"/>
                </a:solidFill>
                <a:latin typeface="Graphik Medium"/>
                <a:ea typeface="Graphik Medium"/>
                <a:cs typeface="Graphik Medium"/>
                <a:sym typeface="Graphik Medium"/>
              </a:defRPr>
            </a:lvl1pPr>
          </a:lstStyle>
          <a:p>
            <a:r>
              <a:rPr sz="1600"/>
              <a:t>FASE 3</a:t>
            </a:r>
          </a:p>
        </p:txBody>
      </p:sp>
      <p:sp>
        <p:nvSpPr>
          <p:cNvPr id="262" name="Linea"/>
          <p:cNvSpPr/>
          <p:nvPr/>
        </p:nvSpPr>
        <p:spPr>
          <a:xfrm>
            <a:off x="2881861" y="4814376"/>
            <a:ext cx="1010283" cy="1"/>
          </a:xfrm>
          <a:prstGeom prst="line">
            <a:avLst/>
          </a:prstGeom>
          <a:ln w="76200">
            <a:solidFill>
              <a:schemeClr val="accent6">
                <a:hueOff val="61929"/>
                <a:satOff val="10820"/>
                <a:lumOff val="-8848"/>
              </a:schemeClr>
            </a:solidFill>
            <a:miter lim="400000"/>
            <a:tailEnd type="triangle"/>
          </a:ln>
        </p:spPr>
        <p:txBody>
          <a:bodyPr lIns="25400" tIns="25400" rIns="25400" bIns="25400" anchor="ctr"/>
          <a:lstStyle/>
          <a:p>
            <a:endParaRPr sz="900"/>
          </a:p>
        </p:txBody>
      </p:sp>
      <p:sp>
        <p:nvSpPr>
          <p:cNvPr id="263" name="COOP. A ISCRIVE FOI"/>
          <p:cNvSpPr/>
          <p:nvPr/>
        </p:nvSpPr>
        <p:spPr>
          <a:xfrm>
            <a:off x="4262184" y="3905217"/>
            <a:ext cx="2327149" cy="1818318"/>
          </a:xfrm>
          <a:prstGeom prst="roundRect">
            <a:avLst>
              <a:gd name="adj" fmla="val 10507"/>
            </a:avLst>
          </a:prstGeom>
          <a:solidFill>
            <a:schemeClr val="accent6"/>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5400" tIns="25400" rIns="25400" bIns="25400" anchor="ctr"/>
          <a:lstStyle>
            <a:lvl1pPr algn="ctr" defTabSz="825500">
              <a:spcBef>
                <a:spcPts val="0"/>
              </a:spcBef>
              <a:defRPr sz="3200" b="0" spc="0">
                <a:solidFill>
                  <a:srgbClr val="FFFFFF"/>
                </a:solidFill>
                <a:latin typeface="Graphik Medium"/>
                <a:ea typeface="Graphik Medium"/>
                <a:cs typeface="Graphik Medium"/>
                <a:sym typeface="Graphik Medium"/>
              </a:defRPr>
            </a:lvl1pPr>
          </a:lstStyle>
          <a:p>
            <a:r>
              <a:rPr sz="1600"/>
              <a:t>COOP. A ISCRIVE FOI </a:t>
            </a:r>
          </a:p>
        </p:txBody>
      </p:sp>
      <p:sp>
        <p:nvSpPr>
          <p:cNvPr id="264" name="FOI EMESSE DA COOP. CORRELATA AL FINE DI ANESTETIZZARE DEBITO IVA E COMPENSARE CREDITO GENERATO CON I CONTRIBUTI E IMPOSTE DOVUTE…"/>
          <p:cNvSpPr/>
          <p:nvPr/>
        </p:nvSpPr>
        <p:spPr>
          <a:xfrm>
            <a:off x="7720973" y="3830682"/>
            <a:ext cx="4153961" cy="1967388"/>
          </a:xfrm>
          <a:prstGeom prst="rect">
            <a:avLst/>
          </a:prstGeom>
          <a:solidFill>
            <a:srgbClr val="929292"/>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5400" tIns="25400" rIns="25400" bIns="25400" anchor="ctr"/>
          <a:lstStyle/>
          <a:p>
            <a:pPr algn="ctr" defTabSz="412750">
              <a:defRPr sz="3200" b="0" spc="0">
                <a:solidFill>
                  <a:srgbClr val="000000"/>
                </a:solidFill>
                <a:latin typeface="Graphik Medium"/>
                <a:ea typeface="Graphik Medium"/>
                <a:cs typeface="Graphik Medium"/>
                <a:sym typeface="Graphik Medium"/>
              </a:defRPr>
            </a:pPr>
            <a:r>
              <a:rPr sz="1600"/>
              <a:t>FOI EMESSE DA COOP. CORRELATA AL FINE DI ANESTETIZZARE DEBITO IVA E COMPENSARE CREDITO GENERATO CON I CONTRIBUTI E IMPOSTE DOVUTE</a:t>
            </a:r>
          </a:p>
          <a:p>
            <a:pPr algn="ctr" defTabSz="412750">
              <a:defRPr sz="3200" b="0" spc="0">
                <a:solidFill>
                  <a:srgbClr val="000000"/>
                </a:solidFill>
                <a:latin typeface="Graphik Medium"/>
                <a:ea typeface="Graphik Medium"/>
                <a:cs typeface="Graphik Medium"/>
                <a:sym typeface="Graphik Medium"/>
              </a:defRPr>
            </a:pPr>
            <a:r>
              <a:rPr sz="1600"/>
              <a:t>F24 A “0”</a:t>
            </a:r>
          </a:p>
        </p:txBody>
      </p:sp>
      <p:sp>
        <p:nvSpPr>
          <p:cNvPr id="265" name="Linea"/>
          <p:cNvSpPr/>
          <p:nvPr/>
        </p:nvSpPr>
        <p:spPr>
          <a:xfrm>
            <a:off x="6597671" y="4814376"/>
            <a:ext cx="1114964" cy="1"/>
          </a:xfrm>
          <a:prstGeom prst="line">
            <a:avLst/>
          </a:prstGeom>
          <a:ln w="76200">
            <a:solidFill>
              <a:schemeClr val="accent6">
                <a:hueOff val="61929"/>
                <a:satOff val="10820"/>
                <a:lumOff val="-8848"/>
              </a:schemeClr>
            </a:solidFill>
            <a:miter lim="400000"/>
            <a:tailEnd type="triangle"/>
          </a:ln>
        </p:spPr>
        <p:txBody>
          <a:bodyPr lIns="25400" tIns="25400" rIns="25400" bIns="25400" anchor="ctr"/>
          <a:lstStyle/>
          <a:p>
            <a:endParaRPr sz="900"/>
          </a:p>
        </p:txBody>
      </p:sp>
    </p:spTree>
  </p:cSld>
  <p:clrMapOvr>
    <a:masterClrMapping/>
  </p:clrMapOvr>
  <mc:AlternateContent xmlns:mc="http://schemas.openxmlformats.org/markup-compatibility/2006" xmlns:p14="http://schemas.microsoft.com/office/powerpoint/2010/main">
    <mc:Choice Requires="p14">
      <p:transition spd="med">
        <p:push/>
      </p:transition>
    </mc:Choice>
    <mc:Fallback xmlns="" xmlns:m="http://schemas.openxmlformats.org/officeDocument/2006/math" xmlns:a14="http://schemas.microsoft.com/office/drawing/2010/main">
      <p:transition spd="fast">
        <p:fade/>
      </p:transition>
    </mc:Fallback>
  </mc:AlternateContent>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iterate type="lt">
                                    <p:tmAbs val="0"/>
                                  </p:iterate>
                                  <p:childTnLst>
                                    <p:set>
                                      <p:cBhvr>
                                        <p:cTn id="6" fill="hold"/>
                                        <p:tgtEl>
                                          <p:spTgt spid="253"/>
                                        </p:tgtEl>
                                        <p:attrNameLst>
                                          <p:attrName>style.visibility</p:attrName>
                                        </p:attrNameLst>
                                      </p:cBhvr>
                                      <p:to>
                                        <p:strVal val="visible"/>
                                      </p:to>
                                    </p:set>
                                    <p:anim calcmode="lin" valueType="num">
                                      <p:cBhvr>
                                        <p:cTn id="7" dur="1000" fill="hold"/>
                                        <p:tgtEl>
                                          <p:spTgt spid="253"/>
                                        </p:tgtEl>
                                        <p:attrNameLst>
                                          <p:attrName>ppt_x</p:attrName>
                                        </p:attrNameLst>
                                      </p:cBhvr>
                                      <p:tavLst>
                                        <p:tav tm="0">
                                          <p:val>
                                            <p:strVal val="0-#ppt_w/2"/>
                                          </p:val>
                                        </p:tav>
                                        <p:tav tm="100000">
                                          <p:val>
                                            <p:strVal val="#ppt_x"/>
                                          </p:val>
                                        </p:tav>
                                      </p:tavLst>
                                    </p:anim>
                                    <p:anim calcmode="lin" valueType="num">
                                      <p:cBhvr>
                                        <p:cTn id="8" dur="1000" fill="hold"/>
                                        <p:tgtEl>
                                          <p:spTgt spid="253"/>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iterate type="lt">
                                    <p:tmAbs val="0"/>
                                  </p:iterate>
                                  <p:childTnLst>
                                    <p:set>
                                      <p:cBhvr>
                                        <p:cTn id="12" fill="hold"/>
                                        <p:tgtEl>
                                          <p:spTgt spid="254"/>
                                        </p:tgtEl>
                                        <p:attrNameLst>
                                          <p:attrName>style.visibility</p:attrName>
                                        </p:attrNameLst>
                                      </p:cBhvr>
                                      <p:to>
                                        <p:strVal val="visible"/>
                                      </p:to>
                                    </p:set>
                                    <p:anim calcmode="lin" valueType="num">
                                      <p:cBhvr>
                                        <p:cTn id="13" dur="1000" fill="hold"/>
                                        <p:tgtEl>
                                          <p:spTgt spid="254"/>
                                        </p:tgtEl>
                                        <p:attrNameLst>
                                          <p:attrName>ppt_x</p:attrName>
                                        </p:attrNameLst>
                                      </p:cBhvr>
                                      <p:tavLst>
                                        <p:tav tm="0">
                                          <p:val>
                                            <p:strVal val="0-#ppt_w/2"/>
                                          </p:val>
                                        </p:tav>
                                        <p:tav tm="100000">
                                          <p:val>
                                            <p:strVal val="#ppt_x"/>
                                          </p:val>
                                        </p:tav>
                                      </p:tavLst>
                                    </p:anim>
                                    <p:anim calcmode="lin" valueType="num">
                                      <p:cBhvr>
                                        <p:cTn id="14" dur="1000" fill="hold"/>
                                        <p:tgtEl>
                                          <p:spTgt spid="254"/>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iterate>
                                    <p:tmAbs val="0"/>
                                  </p:iterate>
                                  <p:childTnLst>
                                    <p:set>
                                      <p:cBhvr>
                                        <p:cTn id="18" fill="hold"/>
                                        <p:tgtEl>
                                          <p:spTgt spid="255"/>
                                        </p:tgtEl>
                                        <p:attrNameLst>
                                          <p:attrName>style.visibility</p:attrName>
                                        </p:attrNameLst>
                                      </p:cBhvr>
                                      <p:to>
                                        <p:strVal val="visible"/>
                                      </p:to>
                                    </p:set>
                                    <p:anim calcmode="lin" valueType="num">
                                      <p:cBhvr>
                                        <p:cTn id="19" dur="1000" fill="hold"/>
                                        <p:tgtEl>
                                          <p:spTgt spid="255"/>
                                        </p:tgtEl>
                                        <p:attrNameLst>
                                          <p:attrName>ppt_x</p:attrName>
                                        </p:attrNameLst>
                                      </p:cBhvr>
                                      <p:tavLst>
                                        <p:tav tm="0">
                                          <p:val>
                                            <p:strVal val="0-#ppt_w/2"/>
                                          </p:val>
                                        </p:tav>
                                        <p:tav tm="100000">
                                          <p:val>
                                            <p:strVal val="#ppt_x"/>
                                          </p:val>
                                        </p:tav>
                                      </p:tavLst>
                                    </p:anim>
                                    <p:anim calcmode="lin" valueType="num">
                                      <p:cBhvr>
                                        <p:cTn id="20" dur="1000" fill="hold"/>
                                        <p:tgtEl>
                                          <p:spTgt spid="255"/>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iterate type="lt">
                                    <p:tmAbs val="0"/>
                                  </p:iterate>
                                  <p:childTnLst>
                                    <p:set>
                                      <p:cBhvr>
                                        <p:cTn id="24" fill="hold"/>
                                        <p:tgtEl>
                                          <p:spTgt spid="256"/>
                                        </p:tgtEl>
                                        <p:attrNameLst>
                                          <p:attrName>style.visibility</p:attrName>
                                        </p:attrNameLst>
                                      </p:cBhvr>
                                      <p:to>
                                        <p:strVal val="visible"/>
                                      </p:to>
                                    </p:set>
                                    <p:anim calcmode="lin" valueType="num">
                                      <p:cBhvr>
                                        <p:cTn id="25" dur="1000" fill="hold"/>
                                        <p:tgtEl>
                                          <p:spTgt spid="256"/>
                                        </p:tgtEl>
                                        <p:attrNameLst>
                                          <p:attrName>ppt_x</p:attrName>
                                        </p:attrNameLst>
                                      </p:cBhvr>
                                      <p:tavLst>
                                        <p:tav tm="0">
                                          <p:val>
                                            <p:strVal val="0-#ppt_w/2"/>
                                          </p:val>
                                        </p:tav>
                                        <p:tav tm="100000">
                                          <p:val>
                                            <p:strVal val="#ppt_x"/>
                                          </p:val>
                                        </p:tav>
                                      </p:tavLst>
                                    </p:anim>
                                    <p:anim calcmode="lin" valueType="num">
                                      <p:cBhvr>
                                        <p:cTn id="26" dur="1000" fill="hold"/>
                                        <p:tgtEl>
                                          <p:spTgt spid="256"/>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iterate type="lt">
                                    <p:tmAbs val="0"/>
                                  </p:iterate>
                                  <p:childTnLst>
                                    <p:set>
                                      <p:cBhvr>
                                        <p:cTn id="30" fill="hold"/>
                                        <p:tgtEl>
                                          <p:spTgt spid="257"/>
                                        </p:tgtEl>
                                        <p:attrNameLst>
                                          <p:attrName>style.visibility</p:attrName>
                                        </p:attrNameLst>
                                      </p:cBhvr>
                                      <p:to>
                                        <p:strVal val="visible"/>
                                      </p:to>
                                    </p:set>
                                    <p:anim calcmode="lin" valueType="num">
                                      <p:cBhvr>
                                        <p:cTn id="31" dur="1000" fill="hold"/>
                                        <p:tgtEl>
                                          <p:spTgt spid="257"/>
                                        </p:tgtEl>
                                        <p:attrNameLst>
                                          <p:attrName>ppt_x</p:attrName>
                                        </p:attrNameLst>
                                      </p:cBhvr>
                                      <p:tavLst>
                                        <p:tav tm="0">
                                          <p:val>
                                            <p:strVal val="0-#ppt_w/2"/>
                                          </p:val>
                                        </p:tav>
                                        <p:tav tm="100000">
                                          <p:val>
                                            <p:strVal val="#ppt_x"/>
                                          </p:val>
                                        </p:tav>
                                      </p:tavLst>
                                    </p:anim>
                                    <p:anim calcmode="lin" valueType="num">
                                      <p:cBhvr>
                                        <p:cTn id="32" dur="1000" fill="hold"/>
                                        <p:tgtEl>
                                          <p:spTgt spid="257"/>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iterate>
                                    <p:tmAbs val="0"/>
                                  </p:iterate>
                                  <p:childTnLst>
                                    <p:set>
                                      <p:cBhvr>
                                        <p:cTn id="36" fill="hold"/>
                                        <p:tgtEl>
                                          <p:spTgt spid="258"/>
                                        </p:tgtEl>
                                        <p:attrNameLst>
                                          <p:attrName>style.visibility</p:attrName>
                                        </p:attrNameLst>
                                      </p:cBhvr>
                                      <p:to>
                                        <p:strVal val="visible"/>
                                      </p:to>
                                    </p:set>
                                    <p:anim calcmode="lin" valueType="num">
                                      <p:cBhvr>
                                        <p:cTn id="37" dur="1000" fill="hold"/>
                                        <p:tgtEl>
                                          <p:spTgt spid="258"/>
                                        </p:tgtEl>
                                        <p:attrNameLst>
                                          <p:attrName>ppt_x</p:attrName>
                                        </p:attrNameLst>
                                      </p:cBhvr>
                                      <p:tavLst>
                                        <p:tav tm="0">
                                          <p:val>
                                            <p:strVal val="0-#ppt_w/2"/>
                                          </p:val>
                                        </p:tav>
                                        <p:tav tm="100000">
                                          <p:val>
                                            <p:strVal val="#ppt_x"/>
                                          </p:val>
                                        </p:tav>
                                      </p:tavLst>
                                    </p:anim>
                                    <p:anim calcmode="lin" valueType="num">
                                      <p:cBhvr>
                                        <p:cTn id="38" dur="1000" fill="hold"/>
                                        <p:tgtEl>
                                          <p:spTgt spid="258"/>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iterate type="lt">
                                    <p:tmAbs val="0"/>
                                  </p:iterate>
                                  <p:childTnLst>
                                    <p:set>
                                      <p:cBhvr>
                                        <p:cTn id="42" fill="hold"/>
                                        <p:tgtEl>
                                          <p:spTgt spid="259"/>
                                        </p:tgtEl>
                                        <p:attrNameLst>
                                          <p:attrName>style.visibility</p:attrName>
                                        </p:attrNameLst>
                                      </p:cBhvr>
                                      <p:to>
                                        <p:strVal val="visible"/>
                                      </p:to>
                                    </p:set>
                                    <p:anim calcmode="lin" valueType="num">
                                      <p:cBhvr>
                                        <p:cTn id="43" dur="1000" fill="hold"/>
                                        <p:tgtEl>
                                          <p:spTgt spid="259"/>
                                        </p:tgtEl>
                                        <p:attrNameLst>
                                          <p:attrName>ppt_x</p:attrName>
                                        </p:attrNameLst>
                                      </p:cBhvr>
                                      <p:tavLst>
                                        <p:tav tm="0">
                                          <p:val>
                                            <p:strVal val="0-#ppt_w/2"/>
                                          </p:val>
                                        </p:tav>
                                        <p:tav tm="100000">
                                          <p:val>
                                            <p:strVal val="#ppt_x"/>
                                          </p:val>
                                        </p:tav>
                                      </p:tavLst>
                                    </p:anim>
                                    <p:anim calcmode="lin" valueType="num">
                                      <p:cBhvr>
                                        <p:cTn id="44" dur="1000" fill="hold"/>
                                        <p:tgtEl>
                                          <p:spTgt spid="259"/>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iterate>
                                    <p:tmAbs val="0"/>
                                  </p:iterate>
                                  <p:childTnLst>
                                    <p:set>
                                      <p:cBhvr>
                                        <p:cTn id="48" fill="hold"/>
                                        <p:tgtEl>
                                          <p:spTgt spid="260"/>
                                        </p:tgtEl>
                                        <p:attrNameLst>
                                          <p:attrName>style.visibility</p:attrName>
                                        </p:attrNameLst>
                                      </p:cBhvr>
                                      <p:to>
                                        <p:strVal val="visible"/>
                                      </p:to>
                                    </p:set>
                                    <p:anim calcmode="lin" valueType="num">
                                      <p:cBhvr>
                                        <p:cTn id="49" dur="1000" fill="hold"/>
                                        <p:tgtEl>
                                          <p:spTgt spid="260"/>
                                        </p:tgtEl>
                                        <p:attrNameLst>
                                          <p:attrName>ppt_x</p:attrName>
                                        </p:attrNameLst>
                                      </p:cBhvr>
                                      <p:tavLst>
                                        <p:tav tm="0">
                                          <p:val>
                                            <p:strVal val="0-#ppt_w/2"/>
                                          </p:val>
                                        </p:tav>
                                        <p:tav tm="100000">
                                          <p:val>
                                            <p:strVal val="#ppt_x"/>
                                          </p:val>
                                        </p:tav>
                                      </p:tavLst>
                                    </p:anim>
                                    <p:anim calcmode="lin" valueType="num">
                                      <p:cBhvr>
                                        <p:cTn id="50" dur="1000" fill="hold"/>
                                        <p:tgtEl>
                                          <p:spTgt spid="260"/>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8" fill="hold" grpId="0" nodeType="clickEffect">
                                  <p:stCondLst>
                                    <p:cond delay="0"/>
                                  </p:stCondLst>
                                  <p:iterate type="lt">
                                    <p:tmAbs val="0"/>
                                  </p:iterate>
                                  <p:childTnLst>
                                    <p:set>
                                      <p:cBhvr>
                                        <p:cTn id="54" fill="hold"/>
                                        <p:tgtEl>
                                          <p:spTgt spid="261"/>
                                        </p:tgtEl>
                                        <p:attrNameLst>
                                          <p:attrName>style.visibility</p:attrName>
                                        </p:attrNameLst>
                                      </p:cBhvr>
                                      <p:to>
                                        <p:strVal val="visible"/>
                                      </p:to>
                                    </p:set>
                                    <p:anim calcmode="lin" valueType="num">
                                      <p:cBhvr>
                                        <p:cTn id="55" dur="1000" fill="hold"/>
                                        <p:tgtEl>
                                          <p:spTgt spid="261"/>
                                        </p:tgtEl>
                                        <p:attrNameLst>
                                          <p:attrName>ppt_x</p:attrName>
                                        </p:attrNameLst>
                                      </p:cBhvr>
                                      <p:tavLst>
                                        <p:tav tm="0">
                                          <p:val>
                                            <p:strVal val="0-#ppt_w/2"/>
                                          </p:val>
                                        </p:tav>
                                        <p:tav tm="100000">
                                          <p:val>
                                            <p:strVal val="#ppt_x"/>
                                          </p:val>
                                        </p:tav>
                                      </p:tavLst>
                                    </p:anim>
                                    <p:anim calcmode="lin" valueType="num">
                                      <p:cBhvr>
                                        <p:cTn id="56" dur="1000" fill="hold"/>
                                        <p:tgtEl>
                                          <p:spTgt spid="261"/>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8" fill="hold" grpId="0" nodeType="clickEffect">
                                  <p:stCondLst>
                                    <p:cond delay="0"/>
                                  </p:stCondLst>
                                  <p:iterate type="lt">
                                    <p:tmAbs val="0"/>
                                  </p:iterate>
                                  <p:childTnLst>
                                    <p:set>
                                      <p:cBhvr>
                                        <p:cTn id="60" fill="hold"/>
                                        <p:tgtEl>
                                          <p:spTgt spid="262"/>
                                        </p:tgtEl>
                                        <p:attrNameLst>
                                          <p:attrName>style.visibility</p:attrName>
                                        </p:attrNameLst>
                                      </p:cBhvr>
                                      <p:to>
                                        <p:strVal val="visible"/>
                                      </p:to>
                                    </p:set>
                                    <p:anim calcmode="lin" valueType="num">
                                      <p:cBhvr>
                                        <p:cTn id="61" dur="1000" fill="hold"/>
                                        <p:tgtEl>
                                          <p:spTgt spid="262"/>
                                        </p:tgtEl>
                                        <p:attrNameLst>
                                          <p:attrName>ppt_x</p:attrName>
                                        </p:attrNameLst>
                                      </p:cBhvr>
                                      <p:tavLst>
                                        <p:tav tm="0">
                                          <p:val>
                                            <p:strVal val="0-#ppt_w/2"/>
                                          </p:val>
                                        </p:tav>
                                        <p:tav tm="100000">
                                          <p:val>
                                            <p:strVal val="#ppt_x"/>
                                          </p:val>
                                        </p:tav>
                                      </p:tavLst>
                                    </p:anim>
                                    <p:anim calcmode="lin" valueType="num">
                                      <p:cBhvr>
                                        <p:cTn id="62" dur="1000" fill="hold"/>
                                        <p:tgtEl>
                                          <p:spTgt spid="262"/>
                                        </p:tgtEl>
                                        <p:attrNameLst>
                                          <p:attrName>ppt_y</p:attrName>
                                        </p:attrNameLst>
                                      </p:cBhvr>
                                      <p:tavLst>
                                        <p:tav tm="0">
                                          <p:val>
                                            <p:strVal val="#ppt_y"/>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8" fill="hold" grpId="0" nodeType="clickEffect">
                                  <p:stCondLst>
                                    <p:cond delay="0"/>
                                  </p:stCondLst>
                                  <p:iterate>
                                    <p:tmAbs val="0"/>
                                  </p:iterate>
                                  <p:childTnLst>
                                    <p:set>
                                      <p:cBhvr>
                                        <p:cTn id="66" fill="hold"/>
                                        <p:tgtEl>
                                          <p:spTgt spid="263"/>
                                        </p:tgtEl>
                                        <p:attrNameLst>
                                          <p:attrName>style.visibility</p:attrName>
                                        </p:attrNameLst>
                                      </p:cBhvr>
                                      <p:to>
                                        <p:strVal val="visible"/>
                                      </p:to>
                                    </p:set>
                                    <p:anim calcmode="lin" valueType="num">
                                      <p:cBhvr>
                                        <p:cTn id="67" dur="1000" fill="hold"/>
                                        <p:tgtEl>
                                          <p:spTgt spid="263"/>
                                        </p:tgtEl>
                                        <p:attrNameLst>
                                          <p:attrName>ppt_x</p:attrName>
                                        </p:attrNameLst>
                                      </p:cBhvr>
                                      <p:tavLst>
                                        <p:tav tm="0">
                                          <p:val>
                                            <p:strVal val="0-#ppt_w/2"/>
                                          </p:val>
                                        </p:tav>
                                        <p:tav tm="100000">
                                          <p:val>
                                            <p:strVal val="#ppt_x"/>
                                          </p:val>
                                        </p:tav>
                                      </p:tavLst>
                                    </p:anim>
                                    <p:anim calcmode="lin" valueType="num">
                                      <p:cBhvr>
                                        <p:cTn id="68" dur="1000" fill="hold"/>
                                        <p:tgtEl>
                                          <p:spTgt spid="263"/>
                                        </p:tgtEl>
                                        <p:attrNameLst>
                                          <p:attrName>ppt_y</p:attrName>
                                        </p:attrNameLst>
                                      </p:cBhvr>
                                      <p:tavLst>
                                        <p:tav tm="0">
                                          <p:val>
                                            <p:strVal val="#ppt_y"/>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8" fill="hold" grpId="0" nodeType="clickEffect">
                                  <p:stCondLst>
                                    <p:cond delay="0"/>
                                  </p:stCondLst>
                                  <p:iterate type="lt">
                                    <p:tmAbs val="0"/>
                                  </p:iterate>
                                  <p:childTnLst>
                                    <p:set>
                                      <p:cBhvr>
                                        <p:cTn id="72" fill="hold"/>
                                        <p:tgtEl>
                                          <p:spTgt spid="265"/>
                                        </p:tgtEl>
                                        <p:attrNameLst>
                                          <p:attrName>style.visibility</p:attrName>
                                        </p:attrNameLst>
                                      </p:cBhvr>
                                      <p:to>
                                        <p:strVal val="visible"/>
                                      </p:to>
                                    </p:set>
                                    <p:anim calcmode="lin" valueType="num">
                                      <p:cBhvr>
                                        <p:cTn id="73" dur="1000" fill="hold"/>
                                        <p:tgtEl>
                                          <p:spTgt spid="265"/>
                                        </p:tgtEl>
                                        <p:attrNameLst>
                                          <p:attrName>ppt_x</p:attrName>
                                        </p:attrNameLst>
                                      </p:cBhvr>
                                      <p:tavLst>
                                        <p:tav tm="0">
                                          <p:val>
                                            <p:strVal val="0-#ppt_w/2"/>
                                          </p:val>
                                        </p:tav>
                                        <p:tav tm="100000">
                                          <p:val>
                                            <p:strVal val="#ppt_x"/>
                                          </p:val>
                                        </p:tav>
                                      </p:tavLst>
                                    </p:anim>
                                    <p:anim calcmode="lin" valueType="num">
                                      <p:cBhvr>
                                        <p:cTn id="74" dur="1000" fill="hold"/>
                                        <p:tgtEl>
                                          <p:spTgt spid="265"/>
                                        </p:tgtEl>
                                        <p:attrNameLst>
                                          <p:attrName>ppt_y</p:attrName>
                                        </p:attrNameLst>
                                      </p:cBhvr>
                                      <p:tavLst>
                                        <p:tav tm="0">
                                          <p:val>
                                            <p:strVal val="#ppt_y"/>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8" fill="hold" grpId="0" nodeType="clickEffect">
                                  <p:stCondLst>
                                    <p:cond delay="0"/>
                                  </p:stCondLst>
                                  <p:iterate>
                                    <p:tmAbs val="0"/>
                                  </p:iterate>
                                  <p:childTnLst>
                                    <p:set>
                                      <p:cBhvr>
                                        <p:cTn id="78" fill="hold"/>
                                        <p:tgtEl>
                                          <p:spTgt spid="264"/>
                                        </p:tgtEl>
                                        <p:attrNameLst>
                                          <p:attrName>style.visibility</p:attrName>
                                        </p:attrNameLst>
                                      </p:cBhvr>
                                      <p:to>
                                        <p:strVal val="visible"/>
                                      </p:to>
                                    </p:set>
                                    <p:anim calcmode="lin" valueType="num">
                                      <p:cBhvr>
                                        <p:cTn id="79" dur="1000" fill="hold"/>
                                        <p:tgtEl>
                                          <p:spTgt spid="264"/>
                                        </p:tgtEl>
                                        <p:attrNameLst>
                                          <p:attrName>ppt_x</p:attrName>
                                        </p:attrNameLst>
                                      </p:cBhvr>
                                      <p:tavLst>
                                        <p:tav tm="0">
                                          <p:val>
                                            <p:strVal val="0-#ppt_w/2"/>
                                          </p:val>
                                        </p:tav>
                                        <p:tav tm="100000">
                                          <p:val>
                                            <p:strVal val="#ppt_x"/>
                                          </p:val>
                                        </p:tav>
                                      </p:tavLst>
                                    </p:anim>
                                    <p:anim calcmode="lin" valueType="num">
                                      <p:cBhvr>
                                        <p:cTn id="80" dur="1000" fill="hold"/>
                                        <p:tgtEl>
                                          <p:spTgt spid="26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3" grpId="0" animBg="1" advAuto="0"/>
      <p:bldP spid="254" grpId="0" animBg="1" advAuto="0"/>
      <p:bldP spid="255" grpId="0" animBg="1" advAuto="0"/>
      <p:bldP spid="256" grpId="0" animBg="1" advAuto="0"/>
      <p:bldP spid="257" grpId="0" animBg="1" advAuto="0"/>
      <p:bldP spid="258" grpId="0" animBg="1" advAuto="0"/>
      <p:bldP spid="259" grpId="0" animBg="1" advAuto="0"/>
      <p:bldP spid="260" grpId="0" animBg="1" advAuto="0"/>
      <p:bldP spid="261" grpId="0" animBg="1" advAuto="0"/>
      <p:bldP spid="262" grpId="0" animBg="1" advAuto="0"/>
      <p:bldP spid="263" grpId="0" animBg="1" advAuto="0"/>
      <p:bldP spid="264" grpId="0" animBg="1" advAuto="0"/>
      <p:bldP spid="265" grpId="0" animBg="1" advAuto="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7" name="CASO “VICENTINO” - 2"/>
          <p:cNvSpPr txBox="1"/>
          <p:nvPr/>
        </p:nvSpPr>
        <p:spPr>
          <a:xfrm>
            <a:off x="4772241" y="342491"/>
            <a:ext cx="3437363" cy="18979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5400" tIns="25400" rIns="25400" bIns="25400" anchor="ctr">
            <a:spAutoFit/>
          </a:bodyPr>
          <a:lstStyle/>
          <a:p>
            <a:r>
              <a:rPr sz="900"/>
              <a:t>CASO “VICENTINO” - 2</a:t>
            </a:r>
          </a:p>
        </p:txBody>
      </p:sp>
      <p:sp>
        <p:nvSpPr>
          <p:cNvPr id="268" name="FASE 4"/>
          <p:cNvSpPr/>
          <p:nvPr/>
        </p:nvSpPr>
        <p:spPr>
          <a:xfrm>
            <a:off x="412595" y="1105221"/>
            <a:ext cx="2443499" cy="635001"/>
          </a:xfrm>
          <a:prstGeom prst="rect">
            <a:avLst/>
          </a:prstGeom>
          <a:solidFill>
            <a:schemeClr val="accent1"/>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5400" tIns="25400" rIns="25400" bIns="25400" anchor="ctr"/>
          <a:lstStyle>
            <a:lvl1pPr algn="ctr" defTabSz="825500">
              <a:spcBef>
                <a:spcPts val="0"/>
              </a:spcBef>
              <a:defRPr sz="3200" b="0" spc="0">
                <a:solidFill>
                  <a:srgbClr val="000000"/>
                </a:solidFill>
                <a:latin typeface="Graphik Medium"/>
                <a:ea typeface="Graphik Medium"/>
                <a:cs typeface="Graphik Medium"/>
                <a:sym typeface="Graphik Medium"/>
              </a:defRPr>
            </a:lvl1pPr>
          </a:lstStyle>
          <a:p>
            <a:r>
              <a:rPr sz="1600"/>
              <a:t>FASE 4</a:t>
            </a:r>
          </a:p>
        </p:txBody>
      </p:sp>
      <p:sp>
        <p:nvSpPr>
          <p:cNvPr id="269" name="Linea"/>
          <p:cNvSpPr/>
          <p:nvPr/>
        </p:nvSpPr>
        <p:spPr>
          <a:xfrm flipV="1">
            <a:off x="2881861" y="1432441"/>
            <a:ext cx="1010714" cy="22866"/>
          </a:xfrm>
          <a:prstGeom prst="line">
            <a:avLst/>
          </a:prstGeom>
          <a:ln w="76200">
            <a:solidFill>
              <a:schemeClr val="accent6">
                <a:hueOff val="61929"/>
                <a:satOff val="10820"/>
                <a:lumOff val="-8848"/>
              </a:schemeClr>
            </a:solidFill>
            <a:miter lim="400000"/>
            <a:tailEnd type="triangle"/>
          </a:ln>
        </p:spPr>
        <p:txBody>
          <a:bodyPr lIns="25400" tIns="25400" rIns="25400" bIns="25400" anchor="ctr"/>
          <a:lstStyle/>
          <a:p>
            <a:endParaRPr sz="900"/>
          </a:p>
        </p:txBody>
      </p:sp>
      <p:sp>
        <p:nvSpPr>
          <p:cNvPr id="270" name="COOP. ORMAI DECOTTA SPOSTA SEDE IN LUOGO DI COMODO"/>
          <p:cNvSpPr/>
          <p:nvPr/>
        </p:nvSpPr>
        <p:spPr>
          <a:xfrm>
            <a:off x="4306438" y="976950"/>
            <a:ext cx="4823172" cy="917875"/>
          </a:xfrm>
          <a:prstGeom prst="ellipse">
            <a:avLst/>
          </a:prstGeom>
          <a:solidFill>
            <a:schemeClr val="accent5"/>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5400" tIns="25400" rIns="25400" bIns="25400" anchor="ctr"/>
          <a:lstStyle>
            <a:lvl1pPr algn="ctr" defTabSz="825500">
              <a:spcBef>
                <a:spcPts val="0"/>
              </a:spcBef>
              <a:defRPr sz="3200" b="0" spc="0">
                <a:solidFill>
                  <a:srgbClr val="000000"/>
                </a:solidFill>
                <a:latin typeface="Graphik Medium"/>
                <a:ea typeface="Graphik Medium"/>
                <a:cs typeface="Graphik Medium"/>
                <a:sym typeface="Graphik Medium"/>
              </a:defRPr>
            </a:lvl1pPr>
          </a:lstStyle>
          <a:p>
            <a:r>
              <a:rPr sz="1600"/>
              <a:t>COOP. ORMAI DECOTTA SPOSTA SEDE IN LUOGO DI COMODO</a:t>
            </a:r>
          </a:p>
        </p:txBody>
      </p:sp>
      <p:sp>
        <p:nvSpPr>
          <p:cNvPr id="271" name="FASE 5"/>
          <p:cNvSpPr/>
          <p:nvPr/>
        </p:nvSpPr>
        <p:spPr>
          <a:xfrm>
            <a:off x="412595" y="2249025"/>
            <a:ext cx="2443499" cy="635001"/>
          </a:xfrm>
          <a:prstGeom prst="rect">
            <a:avLst/>
          </a:prstGeom>
          <a:solidFill>
            <a:schemeClr val="accent1"/>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5400" tIns="25400" rIns="25400" bIns="25400" anchor="ctr"/>
          <a:lstStyle>
            <a:lvl1pPr algn="ctr" defTabSz="825500">
              <a:spcBef>
                <a:spcPts val="0"/>
              </a:spcBef>
              <a:defRPr sz="3200" b="0" spc="0">
                <a:solidFill>
                  <a:srgbClr val="000000"/>
                </a:solidFill>
                <a:latin typeface="Graphik Medium"/>
                <a:ea typeface="Graphik Medium"/>
                <a:cs typeface="Graphik Medium"/>
                <a:sym typeface="Graphik Medium"/>
              </a:defRPr>
            </a:lvl1pPr>
          </a:lstStyle>
          <a:p>
            <a:r>
              <a:rPr sz="1600"/>
              <a:t>FASE 5</a:t>
            </a:r>
          </a:p>
        </p:txBody>
      </p:sp>
      <p:sp>
        <p:nvSpPr>
          <p:cNvPr id="272" name="Linea"/>
          <p:cNvSpPr/>
          <p:nvPr/>
        </p:nvSpPr>
        <p:spPr>
          <a:xfrm flipV="1">
            <a:off x="2881861" y="2563078"/>
            <a:ext cx="1010714" cy="22867"/>
          </a:xfrm>
          <a:prstGeom prst="line">
            <a:avLst/>
          </a:prstGeom>
          <a:ln w="76200">
            <a:solidFill>
              <a:schemeClr val="accent6">
                <a:hueOff val="61929"/>
                <a:satOff val="10820"/>
                <a:lumOff val="-8848"/>
              </a:schemeClr>
            </a:solidFill>
            <a:miter lim="400000"/>
            <a:tailEnd type="triangle"/>
          </a:ln>
        </p:spPr>
        <p:txBody>
          <a:bodyPr lIns="25400" tIns="25400" rIns="25400" bIns="25400" anchor="ctr"/>
          <a:lstStyle/>
          <a:p>
            <a:endParaRPr sz="900"/>
          </a:p>
        </p:txBody>
      </p:sp>
      <p:sp>
        <p:nvSpPr>
          <p:cNvPr id="273" name="COOP. VIENE CANCELLATA DA REGISTRO IMPRESE"/>
          <p:cNvSpPr/>
          <p:nvPr/>
        </p:nvSpPr>
        <p:spPr>
          <a:xfrm>
            <a:off x="4306438" y="2107588"/>
            <a:ext cx="4823172" cy="917876"/>
          </a:xfrm>
          <a:prstGeom prst="ellipse">
            <a:avLst/>
          </a:prstGeom>
          <a:solidFill>
            <a:schemeClr val="accent5"/>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5400" tIns="25400" rIns="25400" bIns="25400" anchor="ctr"/>
          <a:lstStyle>
            <a:lvl1pPr algn="ctr" defTabSz="825500">
              <a:spcBef>
                <a:spcPts val="0"/>
              </a:spcBef>
              <a:defRPr sz="3200" b="0" spc="0">
                <a:solidFill>
                  <a:srgbClr val="000000"/>
                </a:solidFill>
                <a:latin typeface="Graphik Medium"/>
                <a:ea typeface="Graphik Medium"/>
                <a:cs typeface="Graphik Medium"/>
                <a:sym typeface="Graphik Medium"/>
              </a:defRPr>
            </a:lvl1pPr>
          </a:lstStyle>
          <a:p>
            <a:r>
              <a:rPr sz="1600"/>
              <a:t>COOP. VIENE CANCELLATA DA REGISTRO IMPRESE</a:t>
            </a:r>
          </a:p>
        </p:txBody>
      </p:sp>
      <p:sp>
        <p:nvSpPr>
          <p:cNvPr id="274" name="Edificio tribunale"/>
          <p:cNvSpPr/>
          <p:nvPr/>
        </p:nvSpPr>
        <p:spPr>
          <a:xfrm>
            <a:off x="650025" y="4193473"/>
            <a:ext cx="1215033" cy="1215033"/>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1158" y="3613"/>
                </a:lnTo>
                <a:lnTo>
                  <a:pt x="1158" y="4293"/>
                </a:lnTo>
                <a:lnTo>
                  <a:pt x="20444" y="4293"/>
                </a:lnTo>
                <a:lnTo>
                  <a:pt x="20444" y="3613"/>
                </a:lnTo>
                <a:lnTo>
                  <a:pt x="10800" y="0"/>
                </a:lnTo>
                <a:close/>
                <a:moveTo>
                  <a:pt x="2354" y="4683"/>
                </a:moveTo>
                <a:lnTo>
                  <a:pt x="2354" y="6036"/>
                </a:lnTo>
                <a:lnTo>
                  <a:pt x="3269" y="6036"/>
                </a:lnTo>
                <a:lnTo>
                  <a:pt x="3269" y="6676"/>
                </a:lnTo>
                <a:cubicBezTo>
                  <a:pt x="3553" y="6676"/>
                  <a:pt x="3618" y="7023"/>
                  <a:pt x="3618" y="7023"/>
                </a:cubicBezTo>
                <a:lnTo>
                  <a:pt x="3618" y="15657"/>
                </a:lnTo>
                <a:lnTo>
                  <a:pt x="3346" y="15657"/>
                </a:lnTo>
                <a:lnTo>
                  <a:pt x="3346" y="16762"/>
                </a:lnTo>
                <a:lnTo>
                  <a:pt x="2354" y="16762"/>
                </a:lnTo>
                <a:lnTo>
                  <a:pt x="2354" y="18115"/>
                </a:lnTo>
                <a:lnTo>
                  <a:pt x="19246" y="18115"/>
                </a:lnTo>
                <a:lnTo>
                  <a:pt x="19246" y="16762"/>
                </a:lnTo>
                <a:lnTo>
                  <a:pt x="18254" y="16762"/>
                </a:lnTo>
                <a:lnTo>
                  <a:pt x="18254" y="15657"/>
                </a:lnTo>
                <a:lnTo>
                  <a:pt x="17984" y="15657"/>
                </a:lnTo>
                <a:lnTo>
                  <a:pt x="17984" y="7023"/>
                </a:lnTo>
                <a:cubicBezTo>
                  <a:pt x="17984" y="7023"/>
                  <a:pt x="18049" y="6676"/>
                  <a:pt x="18333" y="6676"/>
                </a:cubicBezTo>
                <a:lnTo>
                  <a:pt x="18333" y="6036"/>
                </a:lnTo>
                <a:lnTo>
                  <a:pt x="19246" y="6036"/>
                </a:lnTo>
                <a:lnTo>
                  <a:pt x="19246" y="4683"/>
                </a:lnTo>
                <a:lnTo>
                  <a:pt x="2354" y="4683"/>
                </a:lnTo>
                <a:close/>
                <a:moveTo>
                  <a:pt x="5670" y="6036"/>
                </a:moveTo>
                <a:lnTo>
                  <a:pt x="7489" y="6036"/>
                </a:lnTo>
                <a:lnTo>
                  <a:pt x="7489" y="6676"/>
                </a:lnTo>
                <a:cubicBezTo>
                  <a:pt x="7773" y="6676"/>
                  <a:pt x="7838" y="7023"/>
                  <a:pt x="7838" y="7023"/>
                </a:cubicBezTo>
                <a:lnTo>
                  <a:pt x="7838" y="15657"/>
                </a:lnTo>
                <a:lnTo>
                  <a:pt x="7568" y="15657"/>
                </a:lnTo>
                <a:lnTo>
                  <a:pt x="7568" y="16762"/>
                </a:lnTo>
                <a:lnTo>
                  <a:pt x="5591" y="16762"/>
                </a:lnTo>
                <a:lnTo>
                  <a:pt x="5591" y="15657"/>
                </a:lnTo>
                <a:lnTo>
                  <a:pt x="5321" y="15657"/>
                </a:lnTo>
                <a:lnTo>
                  <a:pt x="5321" y="7023"/>
                </a:lnTo>
                <a:cubicBezTo>
                  <a:pt x="5321" y="7023"/>
                  <a:pt x="5386" y="6676"/>
                  <a:pt x="5670" y="6676"/>
                </a:cubicBezTo>
                <a:lnTo>
                  <a:pt x="5670" y="6036"/>
                </a:lnTo>
                <a:close/>
                <a:moveTo>
                  <a:pt x="9890" y="6036"/>
                </a:moveTo>
                <a:lnTo>
                  <a:pt x="11710" y="6036"/>
                </a:lnTo>
                <a:lnTo>
                  <a:pt x="11710" y="6676"/>
                </a:lnTo>
                <a:cubicBezTo>
                  <a:pt x="11993" y="6676"/>
                  <a:pt x="12059" y="7023"/>
                  <a:pt x="12059" y="7023"/>
                </a:cubicBezTo>
                <a:lnTo>
                  <a:pt x="12059" y="15657"/>
                </a:lnTo>
                <a:lnTo>
                  <a:pt x="11789" y="15657"/>
                </a:lnTo>
                <a:lnTo>
                  <a:pt x="11789" y="16762"/>
                </a:lnTo>
                <a:lnTo>
                  <a:pt x="9813" y="16762"/>
                </a:lnTo>
                <a:lnTo>
                  <a:pt x="9813" y="15657"/>
                </a:lnTo>
                <a:lnTo>
                  <a:pt x="9541" y="15657"/>
                </a:lnTo>
                <a:lnTo>
                  <a:pt x="9541" y="7023"/>
                </a:lnTo>
                <a:cubicBezTo>
                  <a:pt x="9541" y="7023"/>
                  <a:pt x="9607" y="6676"/>
                  <a:pt x="9890" y="6676"/>
                </a:cubicBezTo>
                <a:lnTo>
                  <a:pt x="9890" y="6036"/>
                </a:lnTo>
                <a:close/>
                <a:moveTo>
                  <a:pt x="14113" y="6036"/>
                </a:moveTo>
                <a:lnTo>
                  <a:pt x="15932" y="6036"/>
                </a:lnTo>
                <a:lnTo>
                  <a:pt x="15932" y="6676"/>
                </a:lnTo>
                <a:cubicBezTo>
                  <a:pt x="16216" y="6676"/>
                  <a:pt x="16281" y="7023"/>
                  <a:pt x="16281" y="7023"/>
                </a:cubicBezTo>
                <a:lnTo>
                  <a:pt x="16281" y="15657"/>
                </a:lnTo>
                <a:lnTo>
                  <a:pt x="16009" y="15657"/>
                </a:lnTo>
                <a:lnTo>
                  <a:pt x="16009" y="16762"/>
                </a:lnTo>
                <a:lnTo>
                  <a:pt x="14033" y="16762"/>
                </a:lnTo>
                <a:lnTo>
                  <a:pt x="14033" y="15657"/>
                </a:lnTo>
                <a:lnTo>
                  <a:pt x="13763" y="15657"/>
                </a:lnTo>
                <a:lnTo>
                  <a:pt x="13763" y="7023"/>
                </a:lnTo>
                <a:cubicBezTo>
                  <a:pt x="13763" y="7023"/>
                  <a:pt x="13829" y="6676"/>
                  <a:pt x="14113" y="6676"/>
                </a:cubicBezTo>
                <a:lnTo>
                  <a:pt x="14113" y="6036"/>
                </a:lnTo>
                <a:close/>
                <a:moveTo>
                  <a:pt x="1158" y="18505"/>
                </a:moveTo>
                <a:lnTo>
                  <a:pt x="1158" y="19859"/>
                </a:lnTo>
                <a:lnTo>
                  <a:pt x="20444" y="19859"/>
                </a:lnTo>
                <a:lnTo>
                  <a:pt x="20444" y="18505"/>
                </a:lnTo>
                <a:lnTo>
                  <a:pt x="1158" y="18505"/>
                </a:lnTo>
                <a:close/>
                <a:moveTo>
                  <a:pt x="0" y="20247"/>
                </a:moveTo>
                <a:lnTo>
                  <a:pt x="0" y="21600"/>
                </a:lnTo>
                <a:lnTo>
                  <a:pt x="21600" y="21600"/>
                </a:lnTo>
                <a:lnTo>
                  <a:pt x="21600" y="20247"/>
                </a:lnTo>
                <a:lnTo>
                  <a:pt x="0" y="20247"/>
                </a:lnTo>
                <a:close/>
              </a:path>
            </a:pathLst>
          </a:custGeom>
          <a:solidFill>
            <a:schemeClr val="accent1"/>
          </a:solidFill>
          <a:ln w="12700">
            <a:miter lim="400000"/>
          </a:ln>
        </p:spPr>
        <p:txBody>
          <a:bodyPr lIns="25400" tIns="25400" rIns="25400" bIns="25400" anchor="ctr"/>
          <a:lstStyle/>
          <a:p>
            <a:pPr algn="ctr" defTabSz="412750">
              <a:defRPr sz="3200" b="0" spc="0">
                <a:solidFill>
                  <a:srgbClr val="000000"/>
                </a:solidFill>
                <a:latin typeface="Graphik Medium"/>
                <a:ea typeface="Graphik Medium"/>
                <a:cs typeface="Graphik Medium"/>
                <a:sym typeface="Graphik Medium"/>
              </a:defRPr>
            </a:pPr>
            <a:endParaRPr sz="1600"/>
          </a:p>
        </p:txBody>
      </p:sp>
      <p:sp>
        <p:nvSpPr>
          <p:cNvPr id="275" name="PM chiede fallimento…"/>
          <p:cNvSpPr txBox="1"/>
          <p:nvPr/>
        </p:nvSpPr>
        <p:spPr>
          <a:xfrm>
            <a:off x="4243872" y="4636843"/>
            <a:ext cx="3273332" cy="3282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25400" tIns="25400" rIns="25400" bIns="25400" anchor="ctr">
            <a:spAutoFit/>
          </a:bodyPr>
          <a:lstStyle/>
          <a:p>
            <a:pPr algn="ctr"/>
            <a:r>
              <a:rPr sz="900">
                <a:solidFill>
                  <a:srgbClr val="0433FF"/>
                </a:solidFill>
              </a:rPr>
              <a:t>PM chiede fallimento</a:t>
            </a:r>
            <a:r>
              <a:rPr sz="900"/>
              <a:t> </a:t>
            </a:r>
          </a:p>
          <a:p>
            <a:r>
              <a:rPr sz="900"/>
              <a:t>(impulso offerto da fascicolo “spia” per art. 10 quater d.lgs. 74/2000)</a:t>
            </a:r>
          </a:p>
        </p:txBody>
      </p:sp>
      <p:sp>
        <p:nvSpPr>
          <p:cNvPr id="276" name="Linea"/>
          <p:cNvSpPr/>
          <p:nvPr/>
        </p:nvSpPr>
        <p:spPr>
          <a:xfrm flipV="1">
            <a:off x="5793229" y="3111500"/>
            <a:ext cx="620272" cy="826196"/>
          </a:xfrm>
          <a:prstGeom prst="line">
            <a:avLst/>
          </a:prstGeom>
          <a:ln w="76200">
            <a:solidFill>
              <a:srgbClr val="FF2600"/>
            </a:solidFill>
            <a:custDash>
              <a:ds d="200000" sp="200000"/>
            </a:custDash>
            <a:miter lim="400000"/>
            <a:tailEnd type="triangle"/>
          </a:ln>
        </p:spPr>
        <p:txBody>
          <a:bodyPr lIns="25400" tIns="25400" rIns="25400" bIns="25400" anchor="ctr"/>
          <a:lstStyle/>
          <a:p>
            <a:endParaRPr sz="900"/>
          </a:p>
        </p:txBody>
      </p:sp>
    </p:spTree>
  </p:cSld>
  <p:clrMapOvr>
    <a:masterClrMapping/>
  </p:clrMapOvr>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iterate type="lt">
                                    <p:tmAbs val="0"/>
                                  </p:iterate>
                                  <p:childTnLst>
                                    <p:set>
                                      <p:cBhvr>
                                        <p:cTn id="6" fill="hold"/>
                                        <p:tgtEl>
                                          <p:spTgt spid="268"/>
                                        </p:tgtEl>
                                        <p:attrNameLst>
                                          <p:attrName>style.visibility</p:attrName>
                                        </p:attrNameLst>
                                      </p:cBhvr>
                                      <p:to>
                                        <p:strVal val="visible"/>
                                      </p:to>
                                    </p:set>
                                    <p:anim calcmode="lin" valueType="num">
                                      <p:cBhvr>
                                        <p:cTn id="7" dur="1000" fill="hold"/>
                                        <p:tgtEl>
                                          <p:spTgt spid="268"/>
                                        </p:tgtEl>
                                        <p:attrNameLst>
                                          <p:attrName>ppt_x</p:attrName>
                                        </p:attrNameLst>
                                      </p:cBhvr>
                                      <p:tavLst>
                                        <p:tav tm="0">
                                          <p:val>
                                            <p:strVal val="0-#ppt_w/2"/>
                                          </p:val>
                                        </p:tav>
                                        <p:tav tm="100000">
                                          <p:val>
                                            <p:strVal val="#ppt_x"/>
                                          </p:val>
                                        </p:tav>
                                      </p:tavLst>
                                    </p:anim>
                                    <p:anim calcmode="lin" valueType="num">
                                      <p:cBhvr>
                                        <p:cTn id="8" dur="1000" fill="hold"/>
                                        <p:tgtEl>
                                          <p:spTgt spid="268"/>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iterate type="lt">
                                    <p:tmAbs val="0"/>
                                  </p:iterate>
                                  <p:childTnLst>
                                    <p:set>
                                      <p:cBhvr>
                                        <p:cTn id="12" fill="hold"/>
                                        <p:tgtEl>
                                          <p:spTgt spid="269"/>
                                        </p:tgtEl>
                                        <p:attrNameLst>
                                          <p:attrName>style.visibility</p:attrName>
                                        </p:attrNameLst>
                                      </p:cBhvr>
                                      <p:to>
                                        <p:strVal val="visible"/>
                                      </p:to>
                                    </p:set>
                                    <p:anim calcmode="lin" valueType="num">
                                      <p:cBhvr>
                                        <p:cTn id="13" dur="1000" fill="hold"/>
                                        <p:tgtEl>
                                          <p:spTgt spid="269"/>
                                        </p:tgtEl>
                                        <p:attrNameLst>
                                          <p:attrName>ppt_x</p:attrName>
                                        </p:attrNameLst>
                                      </p:cBhvr>
                                      <p:tavLst>
                                        <p:tav tm="0">
                                          <p:val>
                                            <p:strVal val="0-#ppt_w/2"/>
                                          </p:val>
                                        </p:tav>
                                        <p:tav tm="100000">
                                          <p:val>
                                            <p:strVal val="#ppt_x"/>
                                          </p:val>
                                        </p:tav>
                                      </p:tavLst>
                                    </p:anim>
                                    <p:anim calcmode="lin" valueType="num">
                                      <p:cBhvr>
                                        <p:cTn id="14" dur="1000" fill="hold"/>
                                        <p:tgtEl>
                                          <p:spTgt spid="269"/>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iterate>
                                    <p:tmAbs val="0"/>
                                  </p:iterate>
                                  <p:childTnLst>
                                    <p:set>
                                      <p:cBhvr>
                                        <p:cTn id="18" fill="hold"/>
                                        <p:tgtEl>
                                          <p:spTgt spid="270"/>
                                        </p:tgtEl>
                                        <p:attrNameLst>
                                          <p:attrName>style.visibility</p:attrName>
                                        </p:attrNameLst>
                                      </p:cBhvr>
                                      <p:to>
                                        <p:strVal val="visible"/>
                                      </p:to>
                                    </p:set>
                                    <p:anim calcmode="lin" valueType="num">
                                      <p:cBhvr>
                                        <p:cTn id="19" dur="1000" fill="hold"/>
                                        <p:tgtEl>
                                          <p:spTgt spid="270"/>
                                        </p:tgtEl>
                                        <p:attrNameLst>
                                          <p:attrName>ppt_x</p:attrName>
                                        </p:attrNameLst>
                                      </p:cBhvr>
                                      <p:tavLst>
                                        <p:tav tm="0">
                                          <p:val>
                                            <p:strVal val="0-#ppt_w/2"/>
                                          </p:val>
                                        </p:tav>
                                        <p:tav tm="100000">
                                          <p:val>
                                            <p:strVal val="#ppt_x"/>
                                          </p:val>
                                        </p:tav>
                                      </p:tavLst>
                                    </p:anim>
                                    <p:anim calcmode="lin" valueType="num">
                                      <p:cBhvr>
                                        <p:cTn id="20" dur="1000" fill="hold"/>
                                        <p:tgtEl>
                                          <p:spTgt spid="270"/>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iterate type="lt">
                                    <p:tmAbs val="0"/>
                                  </p:iterate>
                                  <p:childTnLst>
                                    <p:set>
                                      <p:cBhvr>
                                        <p:cTn id="24" fill="hold"/>
                                        <p:tgtEl>
                                          <p:spTgt spid="271"/>
                                        </p:tgtEl>
                                        <p:attrNameLst>
                                          <p:attrName>style.visibility</p:attrName>
                                        </p:attrNameLst>
                                      </p:cBhvr>
                                      <p:to>
                                        <p:strVal val="visible"/>
                                      </p:to>
                                    </p:set>
                                    <p:anim calcmode="lin" valueType="num">
                                      <p:cBhvr>
                                        <p:cTn id="25" dur="1000" fill="hold"/>
                                        <p:tgtEl>
                                          <p:spTgt spid="271"/>
                                        </p:tgtEl>
                                        <p:attrNameLst>
                                          <p:attrName>ppt_x</p:attrName>
                                        </p:attrNameLst>
                                      </p:cBhvr>
                                      <p:tavLst>
                                        <p:tav tm="0">
                                          <p:val>
                                            <p:strVal val="0-#ppt_w/2"/>
                                          </p:val>
                                        </p:tav>
                                        <p:tav tm="100000">
                                          <p:val>
                                            <p:strVal val="#ppt_x"/>
                                          </p:val>
                                        </p:tav>
                                      </p:tavLst>
                                    </p:anim>
                                    <p:anim calcmode="lin" valueType="num">
                                      <p:cBhvr>
                                        <p:cTn id="26" dur="1000" fill="hold"/>
                                        <p:tgtEl>
                                          <p:spTgt spid="271"/>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iterate type="lt">
                                    <p:tmAbs val="0"/>
                                  </p:iterate>
                                  <p:childTnLst>
                                    <p:set>
                                      <p:cBhvr>
                                        <p:cTn id="30" fill="hold"/>
                                        <p:tgtEl>
                                          <p:spTgt spid="272"/>
                                        </p:tgtEl>
                                        <p:attrNameLst>
                                          <p:attrName>style.visibility</p:attrName>
                                        </p:attrNameLst>
                                      </p:cBhvr>
                                      <p:to>
                                        <p:strVal val="visible"/>
                                      </p:to>
                                    </p:set>
                                    <p:anim calcmode="lin" valueType="num">
                                      <p:cBhvr>
                                        <p:cTn id="31" dur="1000" fill="hold"/>
                                        <p:tgtEl>
                                          <p:spTgt spid="272"/>
                                        </p:tgtEl>
                                        <p:attrNameLst>
                                          <p:attrName>ppt_x</p:attrName>
                                        </p:attrNameLst>
                                      </p:cBhvr>
                                      <p:tavLst>
                                        <p:tav tm="0">
                                          <p:val>
                                            <p:strVal val="0-#ppt_w/2"/>
                                          </p:val>
                                        </p:tav>
                                        <p:tav tm="100000">
                                          <p:val>
                                            <p:strVal val="#ppt_x"/>
                                          </p:val>
                                        </p:tav>
                                      </p:tavLst>
                                    </p:anim>
                                    <p:anim calcmode="lin" valueType="num">
                                      <p:cBhvr>
                                        <p:cTn id="32" dur="1000" fill="hold"/>
                                        <p:tgtEl>
                                          <p:spTgt spid="272"/>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iterate>
                                    <p:tmAbs val="0"/>
                                  </p:iterate>
                                  <p:childTnLst>
                                    <p:set>
                                      <p:cBhvr>
                                        <p:cTn id="36" fill="hold"/>
                                        <p:tgtEl>
                                          <p:spTgt spid="273"/>
                                        </p:tgtEl>
                                        <p:attrNameLst>
                                          <p:attrName>style.visibility</p:attrName>
                                        </p:attrNameLst>
                                      </p:cBhvr>
                                      <p:to>
                                        <p:strVal val="visible"/>
                                      </p:to>
                                    </p:set>
                                    <p:anim calcmode="lin" valueType="num">
                                      <p:cBhvr>
                                        <p:cTn id="37" dur="1000" fill="hold"/>
                                        <p:tgtEl>
                                          <p:spTgt spid="273"/>
                                        </p:tgtEl>
                                        <p:attrNameLst>
                                          <p:attrName>ppt_x</p:attrName>
                                        </p:attrNameLst>
                                      </p:cBhvr>
                                      <p:tavLst>
                                        <p:tav tm="0">
                                          <p:val>
                                            <p:strVal val="0-#ppt_w/2"/>
                                          </p:val>
                                        </p:tav>
                                        <p:tav tm="100000">
                                          <p:val>
                                            <p:strVal val="#ppt_x"/>
                                          </p:val>
                                        </p:tav>
                                      </p:tavLst>
                                    </p:anim>
                                    <p:anim calcmode="lin" valueType="num">
                                      <p:cBhvr>
                                        <p:cTn id="38" dur="1000" fill="hold"/>
                                        <p:tgtEl>
                                          <p:spTgt spid="273"/>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1" fill="hold" grpId="0" nodeType="clickEffect">
                                  <p:stCondLst>
                                    <p:cond delay="0"/>
                                  </p:stCondLst>
                                  <p:iterate>
                                    <p:tmAbs val="0"/>
                                  </p:iterate>
                                  <p:childTnLst>
                                    <p:set>
                                      <p:cBhvr>
                                        <p:cTn id="42" fill="hold"/>
                                        <p:tgtEl>
                                          <p:spTgt spid="274"/>
                                        </p:tgtEl>
                                        <p:attrNameLst>
                                          <p:attrName>style.visibility</p:attrName>
                                        </p:attrNameLst>
                                      </p:cBhvr>
                                      <p:to>
                                        <p:strVal val="visible"/>
                                      </p:to>
                                    </p:set>
                                    <p:anim calcmode="lin" valueType="num">
                                      <p:cBhvr>
                                        <p:cTn id="43" dur="1000" fill="hold"/>
                                        <p:tgtEl>
                                          <p:spTgt spid="274"/>
                                        </p:tgtEl>
                                        <p:attrNameLst>
                                          <p:attrName>ppt_x</p:attrName>
                                        </p:attrNameLst>
                                      </p:cBhvr>
                                      <p:tavLst>
                                        <p:tav tm="0">
                                          <p:val>
                                            <p:strVal val="#ppt_x"/>
                                          </p:val>
                                        </p:tav>
                                        <p:tav tm="100000">
                                          <p:val>
                                            <p:strVal val="#ppt_x"/>
                                          </p:val>
                                        </p:tav>
                                      </p:tavLst>
                                    </p:anim>
                                    <p:anim calcmode="lin" valueType="num">
                                      <p:cBhvr>
                                        <p:cTn id="44" dur="1000" fill="hold"/>
                                        <p:tgtEl>
                                          <p:spTgt spid="274"/>
                                        </p:tgtEl>
                                        <p:attrNameLst>
                                          <p:attrName>ppt_y</p:attrName>
                                        </p:attrNameLst>
                                      </p:cBhvr>
                                      <p:tavLst>
                                        <p:tav tm="0">
                                          <p:val>
                                            <p:strVal val="0-#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iterate>
                                    <p:tmAbs val="0"/>
                                  </p:iterate>
                                  <p:childTnLst>
                                    <p:set>
                                      <p:cBhvr>
                                        <p:cTn id="48" fill="hold"/>
                                        <p:tgtEl>
                                          <p:spTgt spid="275"/>
                                        </p:tgtEl>
                                        <p:attrNameLst>
                                          <p:attrName>style.visibility</p:attrName>
                                        </p:attrNameLst>
                                      </p:cBhvr>
                                      <p:to>
                                        <p:strVal val="visible"/>
                                      </p:to>
                                    </p:set>
                                    <p:anim calcmode="lin" valueType="num">
                                      <p:cBhvr>
                                        <p:cTn id="49" dur="1000" fill="hold"/>
                                        <p:tgtEl>
                                          <p:spTgt spid="275"/>
                                        </p:tgtEl>
                                        <p:attrNameLst>
                                          <p:attrName>ppt_x</p:attrName>
                                        </p:attrNameLst>
                                      </p:cBhvr>
                                      <p:tavLst>
                                        <p:tav tm="0">
                                          <p:val>
                                            <p:strVal val="0-#ppt_w/2"/>
                                          </p:val>
                                        </p:tav>
                                        <p:tav tm="100000">
                                          <p:val>
                                            <p:strVal val="#ppt_x"/>
                                          </p:val>
                                        </p:tav>
                                      </p:tavLst>
                                    </p:anim>
                                    <p:anim calcmode="lin" valueType="num">
                                      <p:cBhvr>
                                        <p:cTn id="50" dur="1000" fill="hold"/>
                                        <p:tgtEl>
                                          <p:spTgt spid="275"/>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9" presetClass="entr" fill="hold" grpId="0" nodeType="clickEffect">
                                  <p:stCondLst>
                                    <p:cond delay="0"/>
                                  </p:stCondLst>
                                  <p:iterate>
                                    <p:tmAbs val="0"/>
                                  </p:iterate>
                                  <p:childTnLst>
                                    <p:set>
                                      <p:cBhvr>
                                        <p:cTn id="54" fill="hold"/>
                                        <p:tgtEl>
                                          <p:spTgt spid="276"/>
                                        </p:tgtEl>
                                        <p:attrNameLst>
                                          <p:attrName>style.visibility</p:attrName>
                                        </p:attrNameLst>
                                      </p:cBhvr>
                                      <p:to>
                                        <p:strVal val="visible"/>
                                      </p:to>
                                    </p:set>
                                    <p:animEffect transition="in" filter="dissolve">
                                      <p:cBhvr>
                                        <p:cTn id="55" dur="2000"/>
                                        <p:tgtEl>
                                          <p:spTgt spid="2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8" grpId="0" animBg="1" advAuto="0"/>
      <p:bldP spid="269" grpId="0" animBg="1" advAuto="0"/>
      <p:bldP spid="270" grpId="0" animBg="1" advAuto="0"/>
      <p:bldP spid="271" grpId="0" animBg="1" advAuto="0"/>
      <p:bldP spid="272" grpId="0" animBg="1" advAuto="0"/>
      <p:bldP spid="273" grpId="0" animBg="1" advAuto="0"/>
      <p:bldP spid="274" grpId="0" animBg="1" advAuto="0"/>
      <p:bldP spid="275" grpId="0" animBg="1" advAuto="0"/>
      <p:bldP spid="276" grpId="0" animBg="1" advAuto="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80" name="ART. 2 D.LGS. 74/2000 (UTILIZZO FOI);…"/>
          <p:cNvGrpSpPr/>
          <p:nvPr/>
        </p:nvGrpSpPr>
        <p:grpSpPr>
          <a:xfrm>
            <a:off x="140240" y="2307100"/>
            <a:ext cx="6231522" cy="4235451"/>
            <a:chOff x="-1" y="0"/>
            <a:chExt cx="12463042" cy="8470900"/>
          </a:xfrm>
        </p:grpSpPr>
        <p:sp>
          <p:nvSpPr>
            <p:cNvPr id="279" name="ART. 2 D.LGS. 74/2000 (UTILIZZO FOI);…"/>
            <p:cNvSpPr txBox="1"/>
            <p:nvPr/>
          </p:nvSpPr>
          <p:spPr>
            <a:xfrm>
              <a:off x="215899" y="3351957"/>
              <a:ext cx="12031242" cy="1487586"/>
            </a:xfrm>
            <a:prstGeom prst="rect">
              <a:avLst/>
            </a:prstGeom>
            <a:noFill/>
            <a:ln>
              <a:noFill/>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25400" tIns="25400" rIns="25400" bIns="25400" numCol="1" anchor="ctr">
              <a:spAutoFit/>
            </a:bodyPr>
            <a:lstStyle/>
            <a:p>
              <a:pPr marL="114300" indent="-114300">
                <a:buSzPct val="100000"/>
                <a:buChar char="•"/>
              </a:pPr>
              <a:r>
                <a:rPr sz="900"/>
                <a:t> ART. 2 D.LGS. 74/2000 (UTILIZZO FOI);</a:t>
              </a:r>
            </a:p>
            <a:p>
              <a:pPr marL="114300" indent="-114300">
                <a:buSzPct val="100000"/>
                <a:buChar char="•"/>
              </a:pPr>
              <a:r>
                <a:rPr sz="900"/>
                <a:t>ART. 10 QUATER D.LGS. 74/2000 (COMPENSAZIONE CREDITI FITTIZI)</a:t>
              </a:r>
            </a:p>
            <a:p>
              <a:pPr marL="114300" indent="-114300">
                <a:buSzPct val="100000"/>
                <a:buChar char="•"/>
              </a:pPr>
              <a:r>
                <a:rPr sz="900"/>
                <a:t>ART. 11 D.LGS. 73/2000 (SOTTRAZIONE FRAUDOLENTA A PAGAMENTO IMPOSTE)</a:t>
              </a:r>
            </a:p>
            <a:p>
              <a:pPr marL="114300" indent="-114300">
                <a:buSzPct val="100000"/>
                <a:buChar char="•"/>
              </a:pPr>
              <a:r>
                <a:rPr sz="900"/>
                <a:t>ART. 223 COMMA 2 N. 2 (BANCAROTTA A SEGUITO DI OPERAZIONI DOLOSE</a:t>
              </a:r>
            </a:p>
            <a:p>
              <a:pPr marL="114300" indent="-114300">
                <a:buSzPct val="100000"/>
                <a:buChar char="•"/>
              </a:pPr>
              <a:r>
                <a:rPr sz="900"/>
                <a:t>ART. 223 COMMA 1 N. 2 (BANCAROTTA FRAUDOLENTA DOCUMENTALE)</a:t>
              </a:r>
            </a:p>
          </p:txBody>
        </p:sp>
        <p:pic>
          <p:nvPicPr>
            <p:cNvPr id="278" name="ART. 2 D.LGS. 74/2000 (UTILIZZO FOI);…  ART. 2 D.LGS. 74/2000 (UTILIZZO FOI);ART. 10 QUATER D.LGS. 74/2000 (COMPENSAZIONE CREDITI FITTIZI)ART. 11 D.LGS. 73/2000 (SOTTRAZIONE FRAUDOLENTA A PAGAMENTO IMPOSTE)ART. 223 COMMA 2 N. 2 (BANCAROTTA A SEGUITO DI O" descr="ART. 2 D.LGS. 74/2000 (UTILIZZO FOI);…  ART. 2 D.LGS. 74/2000 (UTILIZZO FOI);ART. 10 QUATER D.LGS. 74/2000 (COMPENSAZIONE CREDITI FITTIZI)ART. 11 D.LGS. 73/2000 (SOTTRAZIONE FRAUDOLENTA A PAGAMENTO IMPOSTE)ART. 223 COMMA 2 N. 2 (BANCAROTTA A SEGUITO DI OPERAZIONI DOLOSEART. 223 COMMA 1 N. 2 (BANCAROTTA FRAUDOLENTA DOCUMENTALE)"/>
            <p:cNvPicPr>
              <a:picLocks/>
            </p:cNvPicPr>
            <p:nvPr/>
          </p:nvPicPr>
          <p:blipFill>
            <a:blip r:embed="rId2"/>
            <a:stretch>
              <a:fillRect/>
            </a:stretch>
          </p:blipFill>
          <p:spPr>
            <a:xfrm>
              <a:off x="-1" y="0"/>
              <a:ext cx="12463042" cy="8470900"/>
            </a:xfrm>
            <a:prstGeom prst="rect">
              <a:avLst/>
            </a:prstGeom>
            <a:effectLst/>
          </p:spPr>
        </p:pic>
      </p:grpSp>
      <p:sp>
        <p:nvSpPr>
          <p:cNvPr id="281" name="REATI IPOTIZZATI"/>
          <p:cNvSpPr/>
          <p:nvPr/>
        </p:nvSpPr>
        <p:spPr>
          <a:xfrm>
            <a:off x="1655514" y="1493394"/>
            <a:ext cx="2739219" cy="635001"/>
          </a:xfrm>
          <a:prstGeom prst="rect">
            <a:avLst/>
          </a:prstGeom>
          <a:solidFill>
            <a:schemeClr val="accent1"/>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5400" tIns="25400" rIns="25400" bIns="25400" anchor="ctr"/>
          <a:lstStyle>
            <a:lvl1pPr algn="ctr" defTabSz="825500">
              <a:spcBef>
                <a:spcPts val="0"/>
              </a:spcBef>
              <a:defRPr sz="3200" b="0" spc="0">
                <a:solidFill>
                  <a:srgbClr val="000000"/>
                </a:solidFill>
                <a:latin typeface="Graphik Medium"/>
                <a:ea typeface="Graphik Medium"/>
                <a:cs typeface="Graphik Medium"/>
                <a:sym typeface="Graphik Medium"/>
              </a:defRPr>
            </a:lvl1pPr>
          </a:lstStyle>
          <a:p>
            <a:r>
              <a:rPr sz="1600"/>
              <a:t>REATI IPOTIZZATI</a:t>
            </a:r>
          </a:p>
        </p:txBody>
      </p:sp>
      <p:sp>
        <p:nvSpPr>
          <p:cNvPr id="282" name="CASO “VICENTINO” - 3"/>
          <p:cNvSpPr txBox="1"/>
          <p:nvPr/>
        </p:nvSpPr>
        <p:spPr>
          <a:xfrm>
            <a:off x="4772241" y="579921"/>
            <a:ext cx="3437363" cy="18979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5400" tIns="25400" rIns="25400" bIns="25400" anchor="ctr">
            <a:spAutoFit/>
          </a:bodyPr>
          <a:lstStyle/>
          <a:p>
            <a:r>
              <a:rPr sz="900"/>
              <a:t>CASO “VICENTINO” - 3</a:t>
            </a:r>
          </a:p>
        </p:txBody>
      </p:sp>
      <p:grpSp>
        <p:nvGrpSpPr>
          <p:cNvPr id="285" name="AMMINISTRATORE DI FATTO…"/>
          <p:cNvGrpSpPr/>
          <p:nvPr/>
        </p:nvGrpSpPr>
        <p:grpSpPr>
          <a:xfrm>
            <a:off x="6804278" y="3513600"/>
            <a:ext cx="6231522" cy="1822451"/>
            <a:chOff x="0" y="0"/>
            <a:chExt cx="12463041" cy="3644900"/>
          </a:xfrm>
        </p:grpSpPr>
        <p:sp>
          <p:nvSpPr>
            <p:cNvPr id="284" name="AMMINISTRATORE DI FATTO…"/>
            <p:cNvSpPr txBox="1"/>
            <p:nvPr/>
          </p:nvSpPr>
          <p:spPr>
            <a:xfrm>
              <a:off x="215900" y="1354457"/>
              <a:ext cx="12031241" cy="656590"/>
            </a:xfrm>
            <a:prstGeom prst="rect">
              <a:avLst/>
            </a:prstGeom>
            <a:noFill/>
            <a:ln>
              <a:noFill/>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25400" tIns="25400" rIns="25400" bIns="25400" numCol="1" anchor="ctr">
              <a:spAutoFit/>
            </a:bodyPr>
            <a:lstStyle/>
            <a:p>
              <a:pPr marL="114300" indent="-114300">
                <a:buSzPct val="100000"/>
                <a:buChar char="•"/>
              </a:pPr>
              <a:r>
                <a:rPr sz="900"/>
                <a:t> AMMINISTRATORE DI FATTO</a:t>
              </a:r>
            </a:p>
            <a:p>
              <a:pPr marL="114300" indent="-114300">
                <a:buSzPct val="100000"/>
                <a:buChar char="•"/>
              </a:pPr>
              <a:r>
                <a:rPr sz="900"/>
                <a:t>AMMINISTRATORI DI DIRITTO </a:t>
              </a:r>
            </a:p>
          </p:txBody>
        </p:sp>
        <p:pic>
          <p:nvPicPr>
            <p:cNvPr id="283" name="AMMINISTRATORE DI FATTO…  AMMINISTRATORE DI FATTOAMMINISTRATORI DI DIRITTO " descr="AMMINISTRATORE DI FATTO…  AMMINISTRATORE DI FATTOAMMINISTRATORI DI DIRITTO "/>
            <p:cNvPicPr>
              <a:picLocks/>
            </p:cNvPicPr>
            <p:nvPr/>
          </p:nvPicPr>
          <p:blipFill>
            <a:blip r:embed="rId3"/>
            <a:stretch>
              <a:fillRect/>
            </a:stretch>
          </p:blipFill>
          <p:spPr>
            <a:xfrm>
              <a:off x="0" y="0"/>
              <a:ext cx="12463041" cy="3644900"/>
            </a:xfrm>
            <a:prstGeom prst="rect">
              <a:avLst/>
            </a:prstGeom>
            <a:effectLst/>
          </p:spPr>
        </p:pic>
      </p:grpSp>
      <p:sp>
        <p:nvSpPr>
          <p:cNvPr id="286" name="SOGGETTI INDAGATI"/>
          <p:cNvSpPr/>
          <p:nvPr/>
        </p:nvSpPr>
        <p:spPr>
          <a:xfrm>
            <a:off x="8188965" y="1493394"/>
            <a:ext cx="2739219" cy="635001"/>
          </a:xfrm>
          <a:prstGeom prst="rect">
            <a:avLst/>
          </a:prstGeom>
          <a:solidFill>
            <a:schemeClr val="accent1"/>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5400" tIns="25400" rIns="25400" bIns="25400" anchor="ctr"/>
          <a:lstStyle>
            <a:lvl1pPr algn="ctr" defTabSz="825500">
              <a:spcBef>
                <a:spcPts val="0"/>
              </a:spcBef>
              <a:defRPr sz="3200" b="0" spc="0">
                <a:solidFill>
                  <a:srgbClr val="000000"/>
                </a:solidFill>
                <a:latin typeface="Graphik Medium"/>
                <a:ea typeface="Graphik Medium"/>
                <a:cs typeface="Graphik Medium"/>
                <a:sym typeface="Graphik Medium"/>
              </a:defRPr>
            </a:lvl1pPr>
          </a:lstStyle>
          <a:p>
            <a:r>
              <a:rPr sz="1600"/>
              <a:t>SOGGETTI INDAGATI</a:t>
            </a:r>
          </a:p>
        </p:txBody>
      </p:sp>
    </p:spTree>
  </p:cSld>
  <p:clrMapOvr>
    <a:masterClrMapping/>
  </p:clrMapOvr>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iterate type="lt">
                                    <p:tmAbs val="0"/>
                                  </p:iterate>
                                  <p:childTnLst>
                                    <p:set>
                                      <p:cBhvr>
                                        <p:cTn id="6" fill="hold"/>
                                        <p:tgtEl>
                                          <p:spTgt spid="281"/>
                                        </p:tgtEl>
                                        <p:attrNameLst>
                                          <p:attrName>style.visibility</p:attrName>
                                        </p:attrNameLst>
                                      </p:cBhvr>
                                      <p:to>
                                        <p:strVal val="visible"/>
                                      </p:to>
                                    </p:set>
                                    <p:anim calcmode="lin" valueType="num">
                                      <p:cBhvr>
                                        <p:cTn id="7" dur="1000" fill="hold"/>
                                        <p:tgtEl>
                                          <p:spTgt spid="281"/>
                                        </p:tgtEl>
                                        <p:attrNameLst>
                                          <p:attrName>ppt_x</p:attrName>
                                        </p:attrNameLst>
                                      </p:cBhvr>
                                      <p:tavLst>
                                        <p:tav tm="0">
                                          <p:val>
                                            <p:strVal val="0-#ppt_w/2"/>
                                          </p:val>
                                        </p:tav>
                                        <p:tav tm="100000">
                                          <p:val>
                                            <p:strVal val="#ppt_x"/>
                                          </p:val>
                                        </p:tav>
                                      </p:tavLst>
                                    </p:anim>
                                    <p:anim calcmode="lin" valueType="num">
                                      <p:cBhvr>
                                        <p:cTn id="8" dur="1000" fill="hold"/>
                                        <p:tgtEl>
                                          <p:spTgt spid="281"/>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iterate>
                                    <p:tmAbs val="0"/>
                                  </p:iterate>
                                  <p:childTnLst>
                                    <p:set>
                                      <p:cBhvr>
                                        <p:cTn id="12" fill="hold"/>
                                        <p:tgtEl>
                                          <p:spTgt spid="280"/>
                                        </p:tgtEl>
                                        <p:attrNameLst>
                                          <p:attrName>style.visibility</p:attrName>
                                        </p:attrNameLst>
                                      </p:cBhvr>
                                      <p:to>
                                        <p:strVal val="visible"/>
                                      </p:to>
                                    </p:set>
                                    <p:anim calcmode="lin" valueType="num">
                                      <p:cBhvr>
                                        <p:cTn id="13" dur="1000" fill="hold"/>
                                        <p:tgtEl>
                                          <p:spTgt spid="280"/>
                                        </p:tgtEl>
                                        <p:attrNameLst>
                                          <p:attrName>ppt_x</p:attrName>
                                        </p:attrNameLst>
                                      </p:cBhvr>
                                      <p:tavLst>
                                        <p:tav tm="0">
                                          <p:val>
                                            <p:strVal val="0-#ppt_w/2"/>
                                          </p:val>
                                        </p:tav>
                                        <p:tav tm="100000">
                                          <p:val>
                                            <p:strVal val="#ppt_x"/>
                                          </p:val>
                                        </p:tav>
                                      </p:tavLst>
                                    </p:anim>
                                    <p:anim calcmode="lin" valueType="num">
                                      <p:cBhvr>
                                        <p:cTn id="14" dur="1000" fill="hold"/>
                                        <p:tgtEl>
                                          <p:spTgt spid="280"/>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iterate type="lt">
                                    <p:tmAbs val="0"/>
                                  </p:iterate>
                                  <p:childTnLst>
                                    <p:set>
                                      <p:cBhvr>
                                        <p:cTn id="18" fill="hold"/>
                                        <p:tgtEl>
                                          <p:spTgt spid="286"/>
                                        </p:tgtEl>
                                        <p:attrNameLst>
                                          <p:attrName>style.visibility</p:attrName>
                                        </p:attrNameLst>
                                      </p:cBhvr>
                                      <p:to>
                                        <p:strVal val="visible"/>
                                      </p:to>
                                    </p:set>
                                    <p:anim calcmode="lin" valueType="num">
                                      <p:cBhvr>
                                        <p:cTn id="19" dur="1000" fill="hold"/>
                                        <p:tgtEl>
                                          <p:spTgt spid="286"/>
                                        </p:tgtEl>
                                        <p:attrNameLst>
                                          <p:attrName>ppt_x</p:attrName>
                                        </p:attrNameLst>
                                      </p:cBhvr>
                                      <p:tavLst>
                                        <p:tav tm="0">
                                          <p:val>
                                            <p:strVal val="0-#ppt_w/2"/>
                                          </p:val>
                                        </p:tav>
                                        <p:tav tm="100000">
                                          <p:val>
                                            <p:strVal val="#ppt_x"/>
                                          </p:val>
                                        </p:tav>
                                      </p:tavLst>
                                    </p:anim>
                                    <p:anim calcmode="lin" valueType="num">
                                      <p:cBhvr>
                                        <p:cTn id="20" dur="1000" fill="hold"/>
                                        <p:tgtEl>
                                          <p:spTgt spid="286"/>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iterate>
                                    <p:tmAbs val="0"/>
                                  </p:iterate>
                                  <p:childTnLst>
                                    <p:set>
                                      <p:cBhvr>
                                        <p:cTn id="24" fill="hold"/>
                                        <p:tgtEl>
                                          <p:spTgt spid="285"/>
                                        </p:tgtEl>
                                        <p:attrNameLst>
                                          <p:attrName>style.visibility</p:attrName>
                                        </p:attrNameLst>
                                      </p:cBhvr>
                                      <p:to>
                                        <p:strVal val="visible"/>
                                      </p:to>
                                    </p:set>
                                    <p:anim calcmode="lin" valueType="num">
                                      <p:cBhvr>
                                        <p:cTn id="25" dur="1000" fill="hold"/>
                                        <p:tgtEl>
                                          <p:spTgt spid="285"/>
                                        </p:tgtEl>
                                        <p:attrNameLst>
                                          <p:attrName>ppt_x</p:attrName>
                                        </p:attrNameLst>
                                      </p:cBhvr>
                                      <p:tavLst>
                                        <p:tav tm="0">
                                          <p:val>
                                            <p:strVal val="0-#ppt_w/2"/>
                                          </p:val>
                                        </p:tav>
                                        <p:tav tm="100000">
                                          <p:val>
                                            <p:strVal val="#ppt_x"/>
                                          </p:val>
                                        </p:tav>
                                      </p:tavLst>
                                    </p:anim>
                                    <p:anim calcmode="lin" valueType="num">
                                      <p:cBhvr>
                                        <p:cTn id="26" dur="1000" fill="hold"/>
                                        <p:tgtEl>
                                          <p:spTgt spid="28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0" grpId="0" animBg="1" advAuto="0"/>
      <p:bldP spid="281" grpId="0" animBg="1" advAuto="0"/>
      <p:bldP spid="285" grpId="0" animBg="1" advAuto="0"/>
      <p:bldP spid="286" grpId="0" animBg="1" advAuto="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90" name="PERSONE FISICHE"/>
          <p:cNvGrpSpPr/>
          <p:nvPr/>
        </p:nvGrpSpPr>
        <p:grpSpPr>
          <a:xfrm>
            <a:off x="4509962" y="405772"/>
            <a:ext cx="2347495" cy="654051"/>
            <a:chOff x="0" y="0"/>
            <a:chExt cx="4694987" cy="1308100"/>
          </a:xfrm>
        </p:grpSpPr>
        <p:sp>
          <p:nvSpPr>
            <p:cNvPr id="289" name="PERSONE FISICHE"/>
            <p:cNvSpPr txBox="1"/>
            <p:nvPr/>
          </p:nvSpPr>
          <p:spPr>
            <a:xfrm>
              <a:off x="215900" y="324554"/>
              <a:ext cx="1734449" cy="379591"/>
            </a:xfrm>
            <a:prstGeom prst="rect">
              <a:avLst/>
            </a:prstGeom>
            <a:noFill/>
            <a:ln>
              <a:noFill/>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25400" tIns="25400" rIns="25400" bIns="25400" numCol="1" anchor="ctr">
              <a:spAutoFit/>
            </a:bodyPr>
            <a:lstStyle/>
            <a:p>
              <a:r>
                <a:rPr sz="900"/>
                <a:t>PERSONE FISICHE</a:t>
              </a:r>
            </a:p>
          </p:txBody>
        </p:sp>
        <p:pic>
          <p:nvPicPr>
            <p:cNvPr id="288" name="PERSONE FISICHE PERSONE FISICHE" descr="PERSONE FISICHE PERSONE FISICHE"/>
            <p:cNvPicPr>
              <a:picLocks/>
            </p:cNvPicPr>
            <p:nvPr/>
          </p:nvPicPr>
          <p:blipFill>
            <a:blip r:embed="rId2"/>
            <a:stretch>
              <a:fillRect/>
            </a:stretch>
          </p:blipFill>
          <p:spPr>
            <a:xfrm>
              <a:off x="0" y="0"/>
              <a:ext cx="4694987" cy="1308100"/>
            </a:xfrm>
            <a:prstGeom prst="rect">
              <a:avLst/>
            </a:prstGeom>
            <a:effectLst/>
          </p:spPr>
        </p:pic>
      </p:grpSp>
      <p:sp>
        <p:nvSpPr>
          <p:cNvPr id="291" name="“SOCI”…"/>
          <p:cNvSpPr/>
          <p:nvPr/>
        </p:nvSpPr>
        <p:spPr>
          <a:xfrm>
            <a:off x="804354" y="2707870"/>
            <a:ext cx="1777769" cy="1859386"/>
          </a:xfrm>
          <a:prstGeom prst="rect">
            <a:avLst/>
          </a:prstGeom>
          <a:solidFill>
            <a:schemeClr val="accent1"/>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5400" tIns="25400" rIns="25400" bIns="25400" anchor="ctr"/>
          <a:lstStyle/>
          <a:p>
            <a:pPr algn="ctr" defTabSz="412750">
              <a:defRPr sz="3200" b="0" spc="0">
                <a:solidFill>
                  <a:srgbClr val="000000"/>
                </a:solidFill>
                <a:latin typeface="Graphik Medium"/>
                <a:ea typeface="Graphik Medium"/>
                <a:cs typeface="Graphik Medium"/>
                <a:sym typeface="Graphik Medium"/>
              </a:defRPr>
            </a:pPr>
            <a:r>
              <a:rPr sz="1600"/>
              <a:t>“SOCI”</a:t>
            </a:r>
          </a:p>
          <a:p>
            <a:pPr algn="ctr" defTabSz="412750">
              <a:defRPr sz="3200" b="0" spc="0">
                <a:solidFill>
                  <a:srgbClr val="000000"/>
                </a:solidFill>
                <a:latin typeface="Graphik Medium"/>
                <a:ea typeface="Graphik Medium"/>
                <a:cs typeface="Graphik Medium"/>
                <a:sym typeface="Graphik Medium"/>
              </a:defRPr>
            </a:pPr>
            <a:r>
              <a:rPr sz="1600"/>
              <a:t>LAVORATORI</a:t>
            </a:r>
          </a:p>
        </p:txBody>
      </p:sp>
      <p:sp>
        <p:nvSpPr>
          <p:cNvPr id="292" name="AMMINISTRATORE…"/>
          <p:cNvSpPr/>
          <p:nvPr/>
        </p:nvSpPr>
        <p:spPr>
          <a:xfrm>
            <a:off x="4750794" y="2764375"/>
            <a:ext cx="1865831" cy="1859386"/>
          </a:xfrm>
          <a:prstGeom prst="roundRect">
            <a:avLst>
              <a:gd name="adj" fmla="val 11665"/>
            </a:avLst>
          </a:prstGeom>
          <a:solidFill>
            <a:schemeClr val="accent5"/>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5400" tIns="25400" rIns="25400" bIns="25400" anchor="ctr"/>
          <a:lstStyle/>
          <a:p>
            <a:pPr algn="ctr" defTabSz="412750">
              <a:defRPr sz="3200" b="0" spc="0">
                <a:solidFill>
                  <a:srgbClr val="000000"/>
                </a:solidFill>
                <a:latin typeface="Graphik Medium"/>
                <a:ea typeface="Graphik Medium"/>
                <a:cs typeface="Graphik Medium"/>
                <a:sym typeface="Graphik Medium"/>
              </a:defRPr>
            </a:pPr>
            <a:r>
              <a:rPr sz="1600"/>
              <a:t>AMMINISTRATORE </a:t>
            </a:r>
          </a:p>
          <a:p>
            <a:pPr algn="ctr" defTabSz="412750">
              <a:defRPr sz="3200" b="0" spc="0">
                <a:solidFill>
                  <a:srgbClr val="000000"/>
                </a:solidFill>
                <a:latin typeface="Graphik Medium"/>
                <a:ea typeface="Graphik Medium"/>
                <a:cs typeface="Graphik Medium"/>
                <a:sym typeface="Graphik Medium"/>
              </a:defRPr>
            </a:pPr>
            <a:r>
              <a:rPr sz="1600"/>
              <a:t>DI DIRITTO</a:t>
            </a:r>
          </a:p>
        </p:txBody>
      </p:sp>
      <p:sp>
        <p:nvSpPr>
          <p:cNvPr id="293" name="AMMINISTRATORE…"/>
          <p:cNvSpPr/>
          <p:nvPr/>
        </p:nvSpPr>
        <p:spPr>
          <a:xfrm>
            <a:off x="8785296" y="2884945"/>
            <a:ext cx="2101173" cy="1808189"/>
          </a:xfrm>
          <a:prstGeom prst="ellipse">
            <a:avLst/>
          </a:prstGeom>
          <a:solidFill>
            <a:schemeClr val="accent4">
              <a:hueOff val="265598"/>
              <a:satOff val="58489"/>
              <a:lumOff val="29694"/>
            </a:schemeClr>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5400" tIns="25400" rIns="25400" bIns="25400" anchor="ctr"/>
          <a:lstStyle/>
          <a:p>
            <a:pPr algn="ctr" defTabSz="412750">
              <a:defRPr sz="3200" b="0" spc="0">
                <a:solidFill>
                  <a:srgbClr val="000000"/>
                </a:solidFill>
                <a:latin typeface="Graphik Medium"/>
                <a:ea typeface="Graphik Medium"/>
                <a:cs typeface="Graphik Medium"/>
                <a:sym typeface="Graphik Medium"/>
              </a:defRPr>
            </a:pPr>
            <a:r>
              <a:rPr sz="1600"/>
              <a:t>AMMINISTRATORE</a:t>
            </a:r>
          </a:p>
          <a:p>
            <a:pPr algn="ctr" defTabSz="412750">
              <a:defRPr sz="3200" b="0" spc="0">
                <a:solidFill>
                  <a:srgbClr val="000000"/>
                </a:solidFill>
                <a:latin typeface="Graphik Medium"/>
                <a:ea typeface="Graphik Medium"/>
                <a:cs typeface="Graphik Medium"/>
                <a:sym typeface="Graphik Medium"/>
              </a:defRPr>
            </a:pPr>
            <a:r>
              <a:rPr sz="1600"/>
              <a:t>DI FATTO</a:t>
            </a:r>
          </a:p>
        </p:txBody>
      </p:sp>
    </p:spTree>
  </p:cSld>
  <p:clrMapOvr>
    <a:masterClrMapping/>
  </p:clrMapOvr>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iterate type="lt">
                                    <p:tmAbs val="0"/>
                                  </p:iterate>
                                  <p:childTnLst>
                                    <p:set>
                                      <p:cBhvr>
                                        <p:cTn id="6" fill="hold"/>
                                        <p:tgtEl>
                                          <p:spTgt spid="291"/>
                                        </p:tgtEl>
                                        <p:attrNameLst>
                                          <p:attrName>style.visibility</p:attrName>
                                        </p:attrNameLst>
                                      </p:cBhvr>
                                      <p:to>
                                        <p:strVal val="visible"/>
                                      </p:to>
                                    </p:set>
                                    <p:anim calcmode="lin" valueType="num">
                                      <p:cBhvr>
                                        <p:cTn id="7" dur="1000" fill="hold"/>
                                        <p:tgtEl>
                                          <p:spTgt spid="291"/>
                                        </p:tgtEl>
                                        <p:attrNameLst>
                                          <p:attrName>ppt_x</p:attrName>
                                        </p:attrNameLst>
                                      </p:cBhvr>
                                      <p:tavLst>
                                        <p:tav tm="0">
                                          <p:val>
                                            <p:strVal val="0-#ppt_w/2"/>
                                          </p:val>
                                        </p:tav>
                                        <p:tav tm="100000">
                                          <p:val>
                                            <p:strVal val="#ppt_x"/>
                                          </p:val>
                                        </p:tav>
                                      </p:tavLst>
                                    </p:anim>
                                    <p:anim calcmode="lin" valueType="num">
                                      <p:cBhvr>
                                        <p:cTn id="8" dur="1000" fill="hold"/>
                                        <p:tgtEl>
                                          <p:spTgt spid="291"/>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iterate type="lt">
                                    <p:tmAbs val="0"/>
                                  </p:iterate>
                                  <p:childTnLst>
                                    <p:set>
                                      <p:cBhvr>
                                        <p:cTn id="12" fill="hold"/>
                                        <p:tgtEl>
                                          <p:spTgt spid="292"/>
                                        </p:tgtEl>
                                        <p:attrNameLst>
                                          <p:attrName>style.visibility</p:attrName>
                                        </p:attrNameLst>
                                      </p:cBhvr>
                                      <p:to>
                                        <p:strVal val="visible"/>
                                      </p:to>
                                    </p:set>
                                    <p:anim calcmode="lin" valueType="num">
                                      <p:cBhvr>
                                        <p:cTn id="13" dur="1000" fill="hold"/>
                                        <p:tgtEl>
                                          <p:spTgt spid="292"/>
                                        </p:tgtEl>
                                        <p:attrNameLst>
                                          <p:attrName>ppt_x</p:attrName>
                                        </p:attrNameLst>
                                      </p:cBhvr>
                                      <p:tavLst>
                                        <p:tav tm="0">
                                          <p:val>
                                            <p:strVal val="0-#ppt_w/2"/>
                                          </p:val>
                                        </p:tav>
                                        <p:tav tm="100000">
                                          <p:val>
                                            <p:strVal val="#ppt_x"/>
                                          </p:val>
                                        </p:tav>
                                      </p:tavLst>
                                    </p:anim>
                                    <p:anim calcmode="lin" valueType="num">
                                      <p:cBhvr>
                                        <p:cTn id="14" dur="1000" fill="hold"/>
                                        <p:tgtEl>
                                          <p:spTgt spid="292"/>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iterate type="lt">
                                    <p:tmAbs val="0"/>
                                  </p:iterate>
                                  <p:childTnLst>
                                    <p:set>
                                      <p:cBhvr>
                                        <p:cTn id="18" fill="hold"/>
                                        <p:tgtEl>
                                          <p:spTgt spid="293"/>
                                        </p:tgtEl>
                                        <p:attrNameLst>
                                          <p:attrName>style.visibility</p:attrName>
                                        </p:attrNameLst>
                                      </p:cBhvr>
                                      <p:to>
                                        <p:strVal val="visible"/>
                                      </p:to>
                                    </p:set>
                                    <p:anim calcmode="lin" valueType="num">
                                      <p:cBhvr>
                                        <p:cTn id="19" dur="1000" fill="hold"/>
                                        <p:tgtEl>
                                          <p:spTgt spid="293"/>
                                        </p:tgtEl>
                                        <p:attrNameLst>
                                          <p:attrName>ppt_x</p:attrName>
                                        </p:attrNameLst>
                                      </p:cBhvr>
                                      <p:tavLst>
                                        <p:tav tm="0">
                                          <p:val>
                                            <p:strVal val="0-#ppt_w/2"/>
                                          </p:val>
                                        </p:tav>
                                        <p:tav tm="100000">
                                          <p:val>
                                            <p:strVal val="#ppt_x"/>
                                          </p:val>
                                        </p:tav>
                                      </p:tavLst>
                                    </p:anim>
                                    <p:anim calcmode="lin" valueType="num">
                                      <p:cBhvr>
                                        <p:cTn id="20" dur="1000" fill="hold"/>
                                        <p:tgtEl>
                                          <p:spTgt spid="29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1" grpId="0" animBg="1" advAuto="0"/>
      <p:bldP spid="292" grpId="0" animBg="1" advAuto="0"/>
      <p:bldP spid="293" grpId="0" animBg="1" advAuto="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 name="ACCERTAMENTI INVESTIGATIVI PRELIMINARI…"/>
          <p:cNvSpPr txBox="1"/>
          <p:nvPr/>
        </p:nvSpPr>
        <p:spPr>
          <a:xfrm>
            <a:off x="3169593" y="368215"/>
            <a:ext cx="2144818" cy="3282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25400" tIns="25400" rIns="25400" bIns="25400" anchor="ctr">
            <a:spAutoFit/>
          </a:bodyPr>
          <a:lstStyle/>
          <a:p>
            <a:r>
              <a:rPr sz="900"/>
              <a:t>ACCERTAMENTI INVESTIGATIVI PRELIMINARI</a:t>
            </a:r>
          </a:p>
          <a:p>
            <a:pPr algn="ctr"/>
            <a:r>
              <a:rPr sz="900"/>
              <a:t>IN “</a:t>
            </a:r>
            <a:r>
              <a:rPr sz="900">
                <a:solidFill>
                  <a:srgbClr val="FF2600"/>
                </a:solidFill>
              </a:rPr>
              <a:t>BACK OFFICE</a:t>
            </a:r>
            <a:r>
              <a:rPr sz="900"/>
              <a:t>”</a:t>
            </a:r>
          </a:p>
        </p:txBody>
      </p:sp>
      <p:sp>
        <p:nvSpPr>
          <p:cNvPr id="296" name="1. VISURE CAMERALI E PERSONALI"/>
          <p:cNvSpPr txBox="1"/>
          <p:nvPr/>
        </p:nvSpPr>
        <p:spPr>
          <a:xfrm>
            <a:off x="403540" y="1802682"/>
            <a:ext cx="4129411" cy="18979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5400" tIns="25400" rIns="25400" bIns="25400" anchor="ctr">
            <a:spAutoFit/>
          </a:bodyPr>
          <a:lstStyle/>
          <a:p>
            <a:r>
              <a:rPr sz="900"/>
              <a:t>1. VISURE CAMERALI E PERSONALI</a:t>
            </a:r>
          </a:p>
        </p:txBody>
      </p:sp>
      <p:sp>
        <p:nvSpPr>
          <p:cNvPr id="297" name="2. ACCERTAMENTI “SERPICO”"/>
          <p:cNvSpPr txBox="1"/>
          <p:nvPr/>
        </p:nvSpPr>
        <p:spPr>
          <a:xfrm>
            <a:off x="415412" y="4450020"/>
            <a:ext cx="3548313" cy="18979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5400" tIns="25400" rIns="25400" bIns="25400" anchor="ctr">
            <a:spAutoFit/>
          </a:bodyPr>
          <a:lstStyle/>
          <a:p>
            <a:r>
              <a:rPr sz="900"/>
              <a:t>2. ACCERTAMENTI “SERPICO”</a:t>
            </a:r>
          </a:p>
        </p:txBody>
      </p:sp>
      <p:sp>
        <p:nvSpPr>
          <p:cNvPr id="298" name="Linea"/>
          <p:cNvSpPr/>
          <p:nvPr/>
        </p:nvSpPr>
        <p:spPr>
          <a:xfrm flipV="1">
            <a:off x="4484510" y="1479047"/>
            <a:ext cx="807601" cy="344275"/>
          </a:xfrm>
          <a:prstGeom prst="line">
            <a:avLst/>
          </a:prstGeom>
          <a:ln w="76200">
            <a:solidFill>
              <a:schemeClr val="accent6">
                <a:hueOff val="61929"/>
                <a:satOff val="10820"/>
                <a:lumOff val="-8848"/>
              </a:schemeClr>
            </a:solidFill>
            <a:miter lim="400000"/>
            <a:tailEnd type="triangle"/>
          </a:ln>
        </p:spPr>
        <p:txBody>
          <a:bodyPr lIns="25400" tIns="25400" rIns="25400" bIns="25400" anchor="ctr"/>
          <a:lstStyle/>
          <a:p>
            <a:endParaRPr sz="900"/>
          </a:p>
        </p:txBody>
      </p:sp>
      <p:sp>
        <p:nvSpPr>
          <p:cNvPr id="299" name="AMMINISTRATORI DI DIRITTO…"/>
          <p:cNvSpPr/>
          <p:nvPr/>
        </p:nvSpPr>
        <p:spPr>
          <a:xfrm>
            <a:off x="5449903" y="1188322"/>
            <a:ext cx="3115535" cy="635001"/>
          </a:xfrm>
          <a:prstGeom prst="rect">
            <a:avLst/>
          </a:prstGeom>
          <a:solidFill>
            <a:schemeClr val="accent1"/>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5400" tIns="25400" rIns="25400" bIns="25400" anchor="ctr"/>
          <a:lstStyle/>
          <a:p>
            <a:pPr algn="ctr" defTabSz="412750">
              <a:defRPr sz="3200" b="0" spc="0">
                <a:solidFill>
                  <a:srgbClr val="000000"/>
                </a:solidFill>
                <a:latin typeface="Graphik Medium"/>
                <a:ea typeface="Graphik Medium"/>
                <a:cs typeface="Graphik Medium"/>
                <a:sym typeface="Graphik Medium"/>
              </a:defRPr>
            </a:pPr>
            <a:r>
              <a:rPr sz="1600"/>
              <a:t>AMMINISTRATORI DI DIRITTO</a:t>
            </a:r>
          </a:p>
          <a:p>
            <a:pPr algn="ctr" defTabSz="412750">
              <a:defRPr sz="3200" b="0" spc="0">
                <a:solidFill>
                  <a:srgbClr val="000000"/>
                </a:solidFill>
                <a:latin typeface="Graphik Medium"/>
                <a:ea typeface="Graphik Medium"/>
                <a:cs typeface="Graphik Medium"/>
                <a:sym typeface="Graphik Medium"/>
              </a:defRPr>
            </a:pPr>
            <a:r>
              <a:rPr sz="1600"/>
              <a:t>BILANCI</a:t>
            </a:r>
          </a:p>
        </p:txBody>
      </p:sp>
      <p:sp>
        <p:nvSpPr>
          <p:cNvPr id="300" name="Linea"/>
          <p:cNvSpPr/>
          <p:nvPr/>
        </p:nvSpPr>
        <p:spPr>
          <a:xfrm>
            <a:off x="4508253" y="1965779"/>
            <a:ext cx="933967" cy="167763"/>
          </a:xfrm>
          <a:prstGeom prst="line">
            <a:avLst/>
          </a:prstGeom>
          <a:ln w="76200">
            <a:solidFill>
              <a:schemeClr val="accent6">
                <a:hueOff val="61929"/>
                <a:satOff val="10820"/>
                <a:lumOff val="-8848"/>
              </a:schemeClr>
            </a:solidFill>
            <a:miter lim="400000"/>
            <a:tailEnd type="triangle"/>
          </a:ln>
        </p:spPr>
        <p:txBody>
          <a:bodyPr lIns="25400" tIns="25400" rIns="25400" bIns="25400" anchor="ctr"/>
          <a:lstStyle/>
          <a:p>
            <a:endParaRPr sz="900"/>
          </a:p>
        </p:txBody>
      </p:sp>
      <p:sp>
        <p:nvSpPr>
          <p:cNvPr id="301" name="CONSORZI"/>
          <p:cNvSpPr/>
          <p:nvPr/>
        </p:nvSpPr>
        <p:spPr>
          <a:xfrm>
            <a:off x="5449903" y="1875621"/>
            <a:ext cx="3115535" cy="635001"/>
          </a:xfrm>
          <a:prstGeom prst="rect">
            <a:avLst/>
          </a:prstGeom>
          <a:solidFill>
            <a:schemeClr val="accent1"/>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5400" tIns="25400" rIns="25400" bIns="25400" anchor="ctr"/>
          <a:lstStyle>
            <a:lvl1pPr algn="ctr" defTabSz="825500">
              <a:spcBef>
                <a:spcPts val="0"/>
              </a:spcBef>
              <a:defRPr sz="3200" b="0" spc="0">
                <a:solidFill>
                  <a:srgbClr val="000000"/>
                </a:solidFill>
                <a:latin typeface="Graphik Medium"/>
                <a:ea typeface="Graphik Medium"/>
                <a:cs typeface="Graphik Medium"/>
                <a:sym typeface="Graphik Medium"/>
              </a:defRPr>
            </a:lvl1pPr>
          </a:lstStyle>
          <a:p>
            <a:r>
              <a:rPr lang="it-IT" sz="1600" dirty="0"/>
              <a:t>Esistenza di </a:t>
            </a:r>
            <a:r>
              <a:rPr sz="1600" dirty="0"/>
              <a:t>CONSORZI</a:t>
            </a:r>
          </a:p>
        </p:txBody>
      </p:sp>
      <p:sp>
        <p:nvSpPr>
          <p:cNvPr id="302" name="Linea"/>
          <p:cNvSpPr/>
          <p:nvPr/>
        </p:nvSpPr>
        <p:spPr>
          <a:xfrm>
            <a:off x="4310226" y="2095172"/>
            <a:ext cx="1159212" cy="619114"/>
          </a:xfrm>
          <a:prstGeom prst="line">
            <a:avLst/>
          </a:prstGeom>
          <a:ln w="76200">
            <a:solidFill>
              <a:schemeClr val="accent6">
                <a:hueOff val="61929"/>
                <a:satOff val="10820"/>
                <a:lumOff val="-8848"/>
              </a:schemeClr>
            </a:solidFill>
            <a:miter lim="400000"/>
            <a:tailEnd type="triangle"/>
          </a:ln>
        </p:spPr>
        <p:txBody>
          <a:bodyPr lIns="25400" tIns="25400" rIns="25400" bIns="25400" anchor="ctr"/>
          <a:lstStyle/>
          <a:p>
            <a:endParaRPr sz="900"/>
          </a:p>
        </p:txBody>
      </p:sp>
      <p:sp>
        <p:nvSpPr>
          <p:cNvPr id="303" name="PROCURATORI"/>
          <p:cNvSpPr/>
          <p:nvPr/>
        </p:nvSpPr>
        <p:spPr>
          <a:xfrm>
            <a:off x="5455512" y="2562921"/>
            <a:ext cx="3104317" cy="635001"/>
          </a:xfrm>
          <a:prstGeom prst="rect">
            <a:avLst/>
          </a:prstGeom>
          <a:solidFill>
            <a:schemeClr val="accent1"/>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5400" tIns="25400" rIns="25400" bIns="25400" anchor="ctr"/>
          <a:lstStyle>
            <a:lvl1pPr algn="ctr" defTabSz="825500">
              <a:spcBef>
                <a:spcPts val="0"/>
              </a:spcBef>
              <a:defRPr sz="3200" b="0" spc="0">
                <a:solidFill>
                  <a:srgbClr val="000000"/>
                </a:solidFill>
                <a:latin typeface="Graphik Medium"/>
                <a:ea typeface="Graphik Medium"/>
                <a:cs typeface="Graphik Medium"/>
                <a:sym typeface="Graphik Medium"/>
              </a:defRPr>
            </a:lvl1pPr>
          </a:lstStyle>
          <a:p>
            <a:r>
              <a:rPr lang="it-IT" sz="1600" dirty="0"/>
              <a:t>Esistenza di </a:t>
            </a:r>
            <a:r>
              <a:rPr sz="1600" dirty="0"/>
              <a:t>PROCURATORI</a:t>
            </a:r>
            <a:r>
              <a:rPr lang="it-IT" sz="1600" dirty="0"/>
              <a:t> SPECIALI</a:t>
            </a:r>
            <a:endParaRPr sz="1600" dirty="0"/>
          </a:p>
        </p:txBody>
      </p:sp>
      <p:sp>
        <p:nvSpPr>
          <p:cNvPr id="304" name="DICHIARAZIONI…"/>
          <p:cNvSpPr/>
          <p:nvPr/>
        </p:nvSpPr>
        <p:spPr>
          <a:xfrm>
            <a:off x="5423005" y="3489039"/>
            <a:ext cx="3169331" cy="3039420"/>
          </a:xfrm>
          <a:prstGeom prst="roundRect">
            <a:avLst>
              <a:gd name="adj" fmla="val 11106"/>
            </a:avLst>
          </a:prstGeom>
          <a:solidFill>
            <a:schemeClr val="accent5"/>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5400" tIns="25400" rIns="25400" bIns="25400" anchor="ctr"/>
          <a:lstStyle/>
          <a:p>
            <a:pPr algn="ctr" defTabSz="412750">
              <a:defRPr sz="3200" b="0" spc="0">
                <a:solidFill>
                  <a:srgbClr val="000000"/>
                </a:solidFill>
                <a:latin typeface="Graphik Medium"/>
                <a:ea typeface="Graphik Medium"/>
                <a:cs typeface="Graphik Medium"/>
                <a:sym typeface="Graphik Medium"/>
              </a:defRPr>
            </a:pPr>
            <a:r>
              <a:rPr sz="1600" dirty="0"/>
              <a:t>DICHIARAZIONI</a:t>
            </a:r>
          </a:p>
          <a:p>
            <a:pPr algn="ctr" defTabSz="412750">
              <a:defRPr sz="3200" b="0" spc="0">
                <a:solidFill>
                  <a:srgbClr val="000000"/>
                </a:solidFill>
                <a:latin typeface="Graphik Medium"/>
                <a:ea typeface="Graphik Medium"/>
                <a:cs typeface="Graphik Medium"/>
                <a:sym typeface="Graphik Medium"/>
              </a:defRPr>
            </a:pPr>
            <a:r>
              <a:rPr sz="1600" dirty="0"/>
              <a:t>ACCERTAMENTI</a:t>
            </a:r>
          </a:p>
          <a:p>
            <a:pPr algn="ctr" defTabSz="412750">
              <a:defRPr sz="3200" b="0" spc="0">
                <a:solidFill>
                  <a:srgbClr val="000000"/>
                </a:solidFill>
                <a:latin typeface="Graphik Medium"/>
                <a:ea typeface="Graphik Medium"/>
                <a:cs typeface="Graphik Medium"/>
                <a:sym typeface="Graphik Medium"/>
              </a:defRPr>
            </a:pPr>
            <a:r>
              <a:rPr lang="it-IT" sz="1600" dirty="0"/>
              <a:t>MODELLI </a:t>
            </a:r>
            <a:r>
              <a:rPr sz="1600" dirty="0"/>
              <a:t>F24</a:t>
            </a:r>
            <a:r>
              <a:rPr lang="it-IT" sz="1600" dirty="0"/>
              <a:t> A «0»</a:t>
            </a:r>
            <a:endParaRPr sz="1600" dirty="0"/>
          </a:p>
          <a:p>
            <a:pPr algn="ctr" defTabSz="412750">
              <a:defRPr sz="3200" b="0" spc="0">
                <a:solidFill>
                  <a:srgbClr val="000000"/>
                </a:solidFill>
                <a:latin typeface="Graphik Medium"/>
                <a:ea typeface="Graphik Medium"/>
                <a:cs typeface="Graphik Medium"/>
                <a:sym typeface="Graphik Medium"/>
              </a:defRPr>
            </a:pPr>
            <a:r>
              <a:rPr sz="1600" dirty="0"/>
              <a:t>SPESOMETRO</a:t>
            </a:r>
          </a:p>
          <a:p>
            <a:pPr algn="ctr" defTabSz="412750">
              <a:defRPr sz="3200" b="0" spc="0">
                <a:solidFill>
                  <a:srgbClr val="000000"/>
                </a:solidFill>
                <a:latin typeface="Graphik Medium"/>
                <a:ea typeface="Graphik Medium"/>
                <a:cs typeface="Graphik Medium"/>
                <a:sym typeface="Graphik Medium"/>
              </a:defRPr>
            </a:pPr>
            <a:r>
              <a:rPr sz="1600" dirty="0"/>
              <a:t>FATTURAZIONE ELETTRONICA</a:t>
            </a:r>
          </a:p>
          <a:p>
            <a:pPr algn="ctr" defTabSz="412750">
              <a:defRPr sz="3200" b="0" spc="0">
                <a:solidFill>
                  <a:srgbClr val="000000"/>
                </a:solidFill>
                <a:latin typeface="Graphik Medium"/>
                <a:ea typeface="Graphik Medium"/>
                <a:cs typeface="Graphik Medium"/>
                <a:sym typeface="Graphik Medium"/>
              </a:defRPr>
            </a:pPr>
            <a:r>
              <a:rPr sz="1600" dirty="0"/>
              <a:t>INTERMEDIARIO</a:t>
            </a:r>
          </a:p>
          <a:p>
            <a:pPr algn="ctr" defTabSz="412750">
              <a:defRPr sz="3200" b="0" spc="0">
                <a:solidFill>
                  <a:srgbClr val="000000"/>
                </a:solidFill>
                <a:latin typeface="Graphik Medium"/>
                <a:ea typeface="Graphik Medium"/>
                <a:cs typeface="Graphik Medium"/>
                <a:sym typeface="Graphik Medium"/>
              </a:defRPr>
            </a:pPr>
            <a:r>
              <a:rPr sz="1600" dirty="0"/>
              <a:t>DEPOSITARIO</a:t>
            </a:r>
          </a:p>
        </p:txBody>
      </p:sp>
      <p:sp>
        <p:nvSpPr>
          <p:cNvPr id="305" name="Linea"/>
          <p:cNvSpPr/>
          <p:nvPr/>
        </p:nvSpPr>
        <p:spPr>
          <a:xfrm>
            <a:off x="3890936" y="4577503"/>
            <a:ext cx="1498457" cy="1"/>
          </a:xfrm>
          <a:prstGeom prst="line">
            <a:avLst/>
          </a:prstGeom>
          <a:ln w="76200">
            <a:solidFill>
              <a:schemeClr val="accent6">
                <a:hueOff val="61929"/>
                <a:satOff val="10820"/>
                <a:lumOff val="-8848"/>
              </a:schemeClr>
            </a:solidFill>
            <a:miter lim="400000"/>
            <a:tailEnd type="triangle"/>
          </a:ln>
        </p:spPr>
        <p:txBody>
          <a:bodyPr lIns="25400" tIns="25400" rIns="25400" bIns="25400" anchor="ctr"/>
          <a:lstStyle/>
          <a:p>
            <a:endParaRPr sz="900"/>
          </a:p>
        </p:txBody>
      </p:sp>
    </p:spTree>
  </p:cSld>
  <p:clrMapOvr>
    <a:masterClrMapping/>
  </p:clrMapOvr>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iterate type="lt">
                                    <p:tmAbs val="0"/>
                                  </p:iterate>
                                  <p:childTnLst>
                                    <p:set>
                                      <p:cBhvr>
                                        <p:cTn id="6" fill="hold"/>
                                        <p:tgtEl>
                                          <p:spTgt spid="296"/>
                                        </p:tgtEl>
                                        <p:attrNameLst>
                                          <p:attrName>style.visibility</p:attrName>
                                        </p:attrNameLst>
                                      </p:cBhvr>
                                      <p:to>
                                        <p:strVal val="visible"/>
                                      </p:to>
                                    </p:set>
                                    <p:anim calcmode="lin" valueType="num">
                                      <p:cBhvr>
                                        <p:cTn id="7" dur="1000" fill="hold"/>
                                        <p:tgtEl>
                                          <p:spTgt spid="296"/>
                                        </p:tgtEl>
                                        <p:attrNameLst>
                                          <p:attrName>ppt_x</p:attrName>
                                        </p:attrNameLst>
                                      </p:cBhvr>
                                      <p:tavLst>
                                        <p:tav tm="0">
                                          <p:val>
                                            <p:strVal val="0-#ppt_w/2"/>
                                          </p:val>
                                        </p:tav>
                                        <p:tav tm="100000">
                                          <p:val>
                                            <p:strVal val="#ppt_x"/>
                                          </p:val>
                                        </p:tav>
                                      </p:tavLst>
                                    </p:anim>
                                    <p:anim calcmode="lin" valueType="num">
                                      <p:cBhvr>
                                        <p:cTn id="8" dur="1000" fill="hold"/>
                                        <p:tgtEl>
                                          <p:spTgt spid="29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iterate type="lt">
                                    <p:tmAbs val="0"/>
                                  </p:iterate>
                                  <p:childTnLst>
                                    <p:set>
                                      <p:cBhvr>
                                        <p:cTn id="12" fill="hold"/>
                                        <p:tgtEl>
                                          <p:spTgt spid="298"/>
                                        </p:tgtEl>
                                        <p:attrNameLst>
                                          <p:attrName>style.visibility</p:attrName>
                                        </p:attrNameLst>
                                      </p:cBhvr>
                                      <p:to>
                                        <p:strVal val="visible"/>
                                      </p:to>
                                    </p:set>
                                    <p:anim calcmode="lin" valueType="num">
                                      <p:cBhvr>
                                        <p:cTn id="13" dur="1000" fill="hold"/>
                                        <p:tgtEl>
                                          <p:spTgt spid="298"/>
                                        </p:tgtEl>
                                        <p:attrNameLst>
                                          <p:attrName>ppt_x</p:attrName>
                                        </p:attrNameLst>
                                      </p:cBhvr>
                                      <p:tavLst>
                                        <p:tav tm="0">
                                          <p:val>
                                            <p:strVal val="0-#ppt_w/2"/>
                                          </p:val>
                                        </p:tav>
                                        <p:tav tm="100000">
                                          <p:val>
                                            <p:strVal val="#ppt_x"/>
                                          </p:val>
                                        </p:tav>
                                      </p:tavLst>
                                    </p:anim>
                                    <p:anim calcmode="lin" valueType="num">
                                      <p:cBhvr>
                                        <p:cTn id="14" dur="1000" fill="hold"/>
                                        <p:tgtEl>
                                          <p:spTgt spid="298"/>
                                        </p:tgtEl>
                                        <p:attrNameLst>
                                          <p:attrName>ppt_y</p:attrName>
                                        </p:attrNameLst>
                                      </p:cBhvr>
                                      <p:tavLst>
                                        <p:tav tm="0">
                                          <p:val>
                                            <p:strVal val="#ppt_y"/>
                                          </p:val>
                                        </p:tav>
                                        <p:tav tm="100000">
                                          <p:val>
                                            <p:strVal val="#ppt_y"/>
                                          </p:val>
                                        </p:tav>
                                      </p:tavLst>
                                    </p:anim>
                                  </p:childTnLst>
                                </p:cTn>
                              </p:par>
                            </p:childTnLst>
                          </p:cTn>
                        </p:par>
                        <p:par>
                          <p:cTn id="15" fill="hold">
                            <p:stCondLst>
                              <p:cond delay="1000"/>
                            </p:stCondLst>
                            <p:childTnLst>
                              <p:par>
                                <p:cTn id="16" presetID="2" presetClass="entr" presetSubtype="8" fill="hold" grpId="0" nodeType="afterEffect">
                                  <p:stCondLst>
                                    <p:cond delay="0"/>
                                  </p:stCondLst>
                                  <p:iterate type="lt">
                                    <p:tmAbs val="0"/>
                                  </p:iterate>
                                  <p:childTnLst>
                                    <p:set>
                                      <p:cBhvr>
                                        <p:cTn id="17" fill="hold"/>
                                        <p:tgtEl>
                                          <p:spTgt spid="300"/>
                                        </p:tgtEl>
                                        <p:attrNameLst>
                                          <p:attrName>style.visibility</p:attrName>
                                        </p:attrNameLst>
                                      </p:cBhvr>
                                      <p:to>
                                        <p:strVal val="visible"/>
                                      </p:to>
                                    </p:set>
                                    <p:anim calcmode="lin" valueType="num">
                                      <p:cBhvr>
                                        <p:cTn id="18" dur="1000" fill="hold"/>
                                        <p:tgtEl>
                                          <p:spTgt spid="300"/>
                                        </p:tgtEl>
                                        <p:attrNameLst>
                                          <p:attrName>ppt_x</p:attrName>
                                        </p:attrNameLst>
                                      </p:cBhvr>
                                      <p:tavLst>
                                        <p:tav tm="0">
                                          <p:val>
                                            <p:strVal val="0-#ppt_w/2"/>
                                          </p:val>
                                        </p:tav>
                                        <p:tav tm="100000">
                                          <p:val>
                                            <p:strVal val="#ppt_x"/>
                                          </p:val>
                                        </p:tav>
                                      </p:tavLst>
                                    </p:anim>
                                    <p:anim calcmode="lin" valueType="num">
                                      <p:cBhvr>
                                        <p:cTn id="19" dur="1000" fill="hold"/>
                                        <p:tgtEl>
                                          <p:spTgt spid="300"/>
                                        </p:tgtEl>
                                        <p:attrNameLst>
                                          <p:attrName>ppt_y</p:attrName>
                                        </p:attrNameLst>
                                      </p:cBhvr>
                                      <p:tavLst>
                                        <p:tav tm="0">
                                          <p:val>
                                            <p:strVal val="#ppt_y"/>
                                          </p:val>
                                        </p:tav>
                                        <p:tav tm="100000">
                                          <p:val>
                                            <p:strVal val="#ppt_y"/>
                                          </p:val>
                                        </p:tav>
                                      </p:tavLst>
                                    </p:anim>
                                  </p:childTnLst>
                                </p:cTn>
                              </p:par>
                            </p:childTnLst>
                          </p:cTn>
                        </p:par>
                        <p:par>
                          <p:cTn id="20" fill="hold">
                            <p:stCondLst>
                              <p:cond delay="2000"/>
                            </p:stCondLst>
                            <p:childTnLst>
                              <p:par>
                                <p:cTn id="21" presetID="2" presetClass="entr" presetSubtype="8" fill="hold" grpId="0" nodeType="afterEffect">
                                  <p:stCondLst>
                                    <p:cond delay="0"/>
                                  </p:stCondLst>
                                  <p:iterate type="lt">
                                    <p:tmAbs val="0"/>
                                  </p:iterate>
                                  <p:childTnLst>
                                    <p:set>
                                      <p:cBhvr>
                                        <p:cTn id="22" fill="hold"/>
                                        <p:tgtEl>
                                          <p:spTgt spid="302"/>
                                        </p:tgtEl>
                                        <p:attrNameLst>
                                          <p:attrName>style.visibility</p:attrName>
                                        </p:attrNameLst>
                                      </p:cBhvr>
                                      <p:to>
                                        <p:strVal val="visible"/>
                                      </p:to>
                                    </p:set>
                                    <p:anim calcmode="lin" valueType="num">
                                      <p:cBhvr>
                                        <p:cTn id="23" dur="1000" fill="hold"/>
                                        <p:tgtEl>
                                          <p:spTgt spid="302"/>
                                        </p:tgtEl>
                                        <p:attrNameLst>
                                          <p:attrName>ppt_x</p:attrName>
                                        </p:attrNameLst>
                                      </p:cBhvr>
                                      <p:tavLst>
                                        <p:tav tm="0">
                                          <p:val>
                                            <p:strVal val="0-#ppt_w/2"/>
                                          </p:val>
                                        </p:tav>
                                        <p:tav tm="100000">
                                          <p:val>
                                            <p:strVal val="#ppt_x"/>
                                          </p:val>
                                        </p:tav>
                                      </p:tavLst>
                                    </p:anim>
                                    <p:anim calcmode="lin" valueType="num">
                                      <p:cBhvr>
                                        <p:cTn id="24" dur="1000" fill="hold"/>
                                        <p:tgtEl>
                                          <p:spTgt spid="302"/>
                                        </p:tgtEl>
                                        <p:attrNameLst>
                                          <p:attrName>ppt_y</p:attrName>
                                        </p:attrNameLst>
                                      </p:cBhvr>
                                      <p:tavLst>
                                        <p:tav tm="0">
                                          <p:val>
                                            <p:strVal val="#ppt_y"/>
                                          </p:val>
                                        </p:tav>
                                        <p:tav tm="100000">
                                          <p:val>
                                            <p:strVal val="#ppt_y"/>
                                          </p:val>
                                        </p:tav>
                                      </p:tavLst>
                                    </p:anim>
                                  </p:childTnLst>
                                </p:cTn>
                              </p:par>
                            </p:childTnLst>
                          </p:cTn>
                        </p:par>
                        <p:par>
                          <p:cTn id="25" fill="hold">
                            <p:stCondLst>
                              <p:cond delay="3000"/>
                            </p:stCondLst>
                            <p:childTnLst>
                              <p:par>
                                <p:cTn id="26" presetID="2" presetClass="entr" presetSubtype="8" fill="hold" grpId="0" nodeType="afterEffect">
                                  <p:stCondLst>
                                    <p:cond delay="0"/>
                                  </p:stCondLst>
                                  <p:iterate type="lt">
                                    <p:tmAbs val="0"/>
                                  </p:iterate>
                                  <p:childTnLst>
                                    <p:set>
                                      <p:cBhvr>
                                        <p:cTn id="27" fill="hold"/>
                                        <p:tgtEl>
                                          <p:spTgt spid="299"/>
                                        </p:tgtEl>
                                        <p:attrNameLst>
                                          <p:attrName>style.visibility</p:attrName>
                                        </p:attrNameLst>
                                      </p:cBhvr>
                                      <p:to>
                                        <p:strVal val="visible"/>
                                      </p:to>
                                    </p:set>
                                    <p:anim calcmode="lin" valueType="num">
                                      <p:cBhvr>
                                        <p:cTn id="28" dur="1000" fill="hold"/>
                                        <p:tgtEl>
                                          <p:spTgt spid="299"/>
                                        </p:tgtEl>
                                        <p:attrNameLst>
                                          <p:attrName>ppt_x</p:attrName>
                                        </p:attrNameLst>
                                      </p:cBhvr>
                                      <p:tavLst>
                                        <p:tav tm="0">
                                          <p:val>
                                            <p:strVal val="0-#ppt_w/2"/>
                                          </p:val>
                                        </p:tav>
                                        <p:tav tm="100000">
                                          <p:val>
                                            <p:strVal val="#ppt_x"/>
                                          </p:val>
                                        </p:tav>
                                      </p:tavLst>
                                    </p:anim>
                                    <p:anim calcmode="lin" valueType="num">
                                      <p:cBhvr>
                                        <p:cTn id="29" dur="1000" fill="hold"/>
                                        <p:tgtEl>
                                          <p:spTgt spid="299"/>
                                        </p:tgtEl>
                                        <p:attrNameLst>
                                          <p:attrName>ppt_y</p:attrName>
                                        </p:attrNameLst>
                                      </p:cBhvr>
                                      <p:tavLst>
                                        <p:tav tm="0">
                                          <p:val>
                                            <p:strVal val="#ppt_y"/>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8" fill="hold" grpId="0" nodeType="clickEffect">
                                  <p:stCondLst>
                                    <p:cond delay="0"/>
                                  </p:stCondLst>
                                  <p:iterate type="lt">
                                    <p:tmAbs val="0"/>
                                  </p:iterate>
                                  <p:childTnLst>
                                    <p:set>
                                      <p:cBhvr>
                                        <p:cTn id="33" fill="hold"/>
                                        <p:tgtEl>
                                          <p:spTgt spid="301"/>
                                        </p:tgtEl>
                                        <p:attrNameLst>
                                          <p:attrName>style.visibility</p:attrName>
                                        </p:attrNameLst>
                                      </p:cBhvr>
                                      <p:to>
                                        <p:strVal val="visible"/>
                                      </p:to>
                                    </p:set>
                                    <p:anim calcmode="lin" valueType="num">
                                      <p:cBhvr>
                                        <p:cTn id="34" dur="1000" fill="hold"/>
                                        <p:tgtEl>
                                          <p:spTgt spid="301"/>
                                        </p:tgtEl>
                                        <p:attrNameLst>
                                          <p:attrName>ppt_x</p:attrName>
                                        </p:attrNameLst>
                                      </p:cBhvr>
                                      <p:tavLst>
                                        <p:tav tm="0">
                                          <p:val>
                                            <p:strVal val="0-#ppt_w/2"/>
                                          </p:val>
                                        </p:tav>
                                        <p:tav tm="100000">
                                          <p:val>
                                            <p:strVal val="#ppt_x"/>
                                          </p:val>
                                        </p:tav>
                                      </p:tavLst>
                                    </p:anim>
                                    <p:anim calcmode="lin" valueType="num">
                                      <p:cBhvr>
                                        <p:cTn id="35" dur="1000" fill="hold"/>
                                        <p:tgtEl>
                                          <p:spTgt spid="301"/>
                                        </p:tgtEl>
                                        <p:attrNameLst>
                                          <p:attrName>ppt_y</p:attrName>
                                        </p:attrNameLst>
                                      </p:cBhvr>
                                      <p:tavLst>
                                        <p:tav tm="0">
                                          <p:val>
                                            <p:strVal val="#ppt_y"/>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 presetClass="entr" presetSubtype="8" fill="hold" grpId="0" nodeType="clickEffect">
                                  <p:stCondLst>
                                    <p:cond delay="0"/>
                                  </p:stCondLst>
                                  <p:iterate type="lt">
                                    <p:tmAbs val="0"/>
                                  </p:iterate>
                                  <p:childTnLst>
                                    <p:set>
                                      <p:cBhvr>
                                        <p:cTn id="39" fill="hold"/>
                                        <p:tgtEl>
                                          <p:spTgt spid="303"/>
                                        </p:tgtEl>
                                        <p:attrNameLst>
                                          <p:attrName>style.visibility</p:attrName>
                                        </p:attrNameLst>
                                      </p:cBhvr>
                                      <p:to>
                                        <p:strVal val="visible"/>
                                      </p:to>
                                    </p:set>
                                    <p:anim calcmode="lin" valueType="num">
                                      <p:cBhvr>
                                        <p:cTn id="40" dur="1000" fill="hold"/>
                                        <p:tgtEl>
                                          <p:spTgt spid="303"/>
                                        </p:tgtEl>
                                        <p:attrNameLst>
                                          <p:attrName>ppt_x</p:attrName>
                                        </p:attrNameLst>
                                      </p:cBhvr>
                                      <p:tavLst>
                                        <p:tav tm="0">
                                          <p:val>
                                            <p:strVal val="0-#ppt_w/2"/>
                                          </p:val>
                                        </p:tav>
                                        <p:tav tm="100000">
                                          <p:val>
                                            <p:strVal val="#ppt_x"/>
                                          </p:val>
                                        </p:tav>
                                      </p:tavLst>
                                    </p:anim>
                                    <p:anim calcmode="lin" valueType="num">
                                      <p:cBhvr>
                                        <p:cTn id="41" dur="1000" fill="hold"/>
                                        <p:tgtEl>
                                          <p:spTgt spid="303"/>
                                        </p:tgtEl>
                                        <p:attrNameLst>
                                          <p:attrName>ppt_y</p:attrName>
                                        </p:attrNameLst>
                                      </p:cBhvr>
                                      <p:tavLst>
                                        <p:tav tm="0">
                                          <p:val>
                                            <p:strVal val="#ppt_y"/>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2" presetClass="entr" presetSubtype="8" fill="hold" grpId="0" nodeType="clickEffect">
                                  <p:stCondLst>
                                    <p:cond delay="0"/>
                                  </p:stCondLst>
                                  <p:iterate type="lt">
                                    <p:tmAbs val="0"/>
                                  </p:iterate>
                                  <p:childTnLst>
                                    <p:set>
                                      <p:cBhvr>
                                        <p:cTn id="45" fill="hold"/>
                                        <p:tgtEl>
                                          <p:spTgt spid="297"/>
                                        </p:tgtEl>
                                        <p:attrNameLst>
                                          <p:attrName>style.visibility</p:attrName>
                                        </p:attrNameLst>
                                      </p:cBhvr>
                                      <p:to>
                                        <p:strVal val="visible"/>
                                      </p:to>
                                    </p:set>
                                    <p:anim calcmode="lin" valueType="num">
                                      <p:cBhvr>
                                        <p:cTn id="46" dur="1000" fill="hold"/>
                                        <p:tgtEl>
                                          <p:spTgt spid="297"/>
                                        </p:tgtEl>
                                        <p:attrNameLst>
                                          <p:attrName>ppt_x</p:attrName>
                                        </p:attrNameLst>
                                      </p:cBhvr>
                                      <p:tavLst>
                                        <p:tav tm="0">
                                          <p:val>
                                            <p:strVal val="0-#ppt_w/2"/>
                                          </p:val>
                                        </p:tav>
                                        <p:tav tm="100000">
                                          <p:val>
                                            <p:strVal val="#ppt_x"/>
                                          </p:val>
                                        </p:tav>
                                      </p:tavLst>
                                    </p:anim>
                                    <p:anim calcmode="lin" valueType="num">
                                      <p:cBhvr>
                                        <p:cTn id="47" dur="1000" fill="hold"/>
                                        <p:tgtEl>
                                          <p:spTgt spid="297"/>
                                        </p:tgtEl>
                                        <p:attrNameLst>
                                          <p:attrName>ppt_y</p:attrName>
                                        </p:attrNameLst>
                                      </p:cBhvr>
                                      <p:tavLst>
                                        <p:tav tm="0">
                                          <p:val>
                                            <p:strVal val="#ppt_y"/>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2" presetClass="entr" presetSubtype="8" fill="hold" grpId="0" nodeType="clickEffect">
                                  <p:stCondLst>
                                    <p:cond delay="0"/>
                                  </p:stCondLst>
                                  <p:iterate type="lt">
                                    <p:tmAbs val="0"/>
                                  </p:iterate>
                                  <p:childTnLst>
                                    <p:set>
                                      <p:cBhvr>
                                        <p:cTn id="51" fill="hold"/>
                                        <p:tgtEl>
                                          <p:spTgt spid="305"/>
                                        </p:tgtEl>
                                        <p:attrNameLst>
                                          <p:attrName>style.visibility</p:attrName>
                                        </p:attrNameLst>
                                      </p:cBhvr>
                                      <p:to>
                                        <p:strVal val="visible"/>
                                      </p:to>
                                    </p:set>
                                    <p:anim calcmode="lin" valueType="num">
                                      <p:cBhvr>
                                        <p:cTn id="52" dur="1000" fill="hold"/>
                                        <p:tgtEl>
                                          <p:spTgt spid="305"/>
                                        </p:tgtEl>
                                        <p:attrNameLst>
                                          <p:attrName>ppt_x</p:attrName>
                                        </p:attrNameLst>
                                      </p:cBhvr>
                                      <p:tavLst>
                                        <p:tav tm="0">
                                          <p:val>
                                            <p:strVal val="0-#ppt_w/2"/>
                                          </p:val>
                                        </p:tav>
                                        <p:tav tm="100000">
                                          <p:val>
                                            <p:strVal val="#ppt_x"/>
                                          </p:val>
                                        </p:tav>
                                      </p:tavLst>
                                    </p:anim>
                                    <p:anim calcmode="lin" valueType="num">
                                      <p:cBhvr>
                                        <p:cTn id="53" dur="1000" fill="hold"/>
                                        <p:tgtEl>
                                          <p:spTgt spid="305"/>
                                        </p:tgtEl>
                                        <p:attrNameLst>
                                          <p:attrName>ppt_y</p:attrName>
                                        </p:attrNameLst>
                                      </p:cBhvr>
                                      <p:tavLst>
                                        <p:tav tm="0">
                                          <p:val>
                                            <p:strVal val="#ppt_y"/>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2" presetClass="entr" presetSubtype="8" fill="hold" grpId="0" nodeType="clickEffect">
                                  <p:stCondLst>
                                    <p:cond delay="0"/>
                                  </p:stCondLst>
                                  <p:iterate type="lt">
                                    <p:tmAbs val="0"/>
                                  </p:iterate>
                                  <p:childTnLst>
                                    <p:set>
                                      <p:cBhvr>
                                        <p:cTn id="57" fill="hold"/>
                                        <p:tgtEl>
                                          <p:spTgt spid="304"/>
                                        </p:tgtEl>
                                        <p:attrNameLst>
                                          <p:attrName>style.visibility</p:attrName>
                                        </p:attrNameLst>
                                      </p:cBhvr>
                                      <p:to>
                                        <p:strVal val="visible"/>
                                      </p:to>
                                    </p:set>
                                    <p:anim calcmode="lin" valueType="num">
                                      <p:cBhvr>
                                        <p:cTn id="58" dur="1000" fill="hold"/>
                                        <p:tgtEl>
                                          <p:spTgt spid="304"/>
                                        </p:tgtEl>
                                        <p:attrNameLst>
                                          <p:attrName>ppt_x</p:attrName>
                                        </p:attrNameLst>
                                      </p:cBhvr>
                                      <p:tavLst>
                                        <p:tav tm="0">
                                          <p:val>
                                            <p:strVal val="0-#ppt_w/2"/>
                                          </p:val>
                                        </p:tav>
                                        <p:tav tm="100000">
                                          <p:val>
                                            <p:strVal val="#ppt_x"/>
                                          </p:val>
                                        </p:tav>
                                      </p:tavLst>
                                    </p:anim>
                                    <p:anim calcmode="lin" valueType="num">
                                      <p:cBhvr>
                                        <p:cTn id="59" dur="1000" fill="hold"/>
                                        <p:tgtEl>
                                          <p:spTgt spid="30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 grpId="0" animBg="1" advAuto="0"/>
      <p:bldP spid="297" grpId="0" animBg="1" advAuto="0"/>
      <p:bldP spid="298" grpId="0" animBg="1" advAuto="0"/>
      <p:bldP spid="299" grpId="0" animBg="1" advAuto="0"/>
      <p:bldP spid="300" grpId="0" animBg="1" advAuto="0"/>
      <p:bldP spid="301" grpId="0" animBg="1" advAuto="0"/>
      <p:bldP spid="302" grpId="0" animBg="1" advAuto="0"/>
      <p:bldP spid="303" grpId="0" animBg="1" advAuto="0"/>
      <p:bldP spid="304" grpId="0" animBg="1" advAuto="0"/>
      <p:bldP spid="305" grpId="0" animBg="1" advAuto="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 name="ACCERTAMENTI INVESTIGATIVI PRELIMINARI…"/>
          <p:cNvSpPr txBox="1"/>
          <p:nvPr/>
        </p:nvSpPr>
        <p:spPr>
          <a:xfrm>
            <a:off x="3169593" y="368215"/>
            <a:ext cx="2144818" cy="3282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25400" tIns="25400" rIns="25400" bIns="25400" anchor="ctr">
            <a:spAutoFit/>
          </a:bodyPr>
          <a:lstStyle/>
          <a:p>
            <a:r>
              <a:rPr sz="900"/>
              <a:t>ACCERTAMENTI INVESTIGATIVI PRELIMINARI</a:t>
            </a:r>
          </a:p>
          <a:p>
            <a:pPr algn="ctr"/>
            <a:r>
              <a:rPr sz="900"/>
              <a:t>IN “</a:t>
            </a:r>
            <a:r>
              <a:rPr sz="900">
                <a:solidFill>
                  <a:srgbClr val="FF2600"/>
                </a:solidFill>
              </a:rPr>
              <a:t>BACK OFFICE</a:t>
            </a:r>
            <a:r>
              <a:rPr sz="900"/>
              <a:t>” - 2</a:t>
            </a:r>
          </a:p>
        </p:txBody>
      </p:sp>
      <p:sp>
        <p:nvSpPr>
          <p:cNvPr id="2" name="CasellaDiTesto 1">
            <a:extLst>
              <a:ext uri="{FF2B5EF4-FFF2-40B4-BE49-F238E27FC236}">
                <a16:creationId xmlns:a16="http://schemas.microsoft.com/office/drawing/2014/main" id="{F95796E1-A789-EE5F-DD6B-54FBB426652F}"/>
              </a:ext>
            </a:extLst>
          </p:cNvPr>
          <p:cNvSpPr txBox="1"/>
          <p:nvPr/>
        </p:nvSpPr>
        <p:spPr>
          <a:xfrm>
            <a:off x="2093976" y="2676282"/>
            <a:ext cx="8814816" cy="228267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5400" tIns="25400" rIns="25400" bIns="25400" numCol="1" spcCol="38100" rtlCol="0" anchor="ctr">
            <a:spAutoFit/>
          </a:bodyPr>
          <a:lstStyle/>
          <a:p>
            <a:pPr marL="285750" indent="-285750" defTabSz="177800" hangingPunct="0">
              <a:spcBef>
                <a:spcPts val="2150"/>
              </a:spcBef>
              <a:buFont typeface="Arial" panose="020B0604020202020204" pitchFamily="34" charset="0"/>
              <a:buChar char="•"/>
            </a:pPr>
            <a:r>
              <a:rPr lang="it-IT" b="1" spc="18" dirty="0">
                <a:solidFill>
                  <a:schemeClr val="accent1">
                    <a:satOff val="36598"/>
                    <a:lumOff val="-17227"/>
                  </a:schemeClr>
                </a:solidFill>
                <a:sym typeface="Helvetica"/>
              </a:rPr>
              <a:t>Banca dati «HYDRAWEB» INPS </a:t>
            </a:r>
            <a:r>
              <a:rPr lang="it-IT" b="1" spc="18" dirty="0">
                <a:solidFill>
                  <a:schemeClr val="accent1">
                    <a:satOff val="36598"/>
                    <a:lumOff val="-17227"/>
                  </a:schemeClr>
                </a:solidFill>
                <a:sym typeface="Wingdings" panose="05000000000000000000" pitchFamily="2" charset="2"/>
              </a:rPr>
              <a:t> al fine di verificare modi e tempi dell’eventuale «travaso» di manodopera da una coop all’altra;</a:t>
            </a:r>
          </a:p>
          <a:p>
            <a:pPr marL="285750" indent="-285750" defTabSz="177800" hangingPunct="0">
              <a:spcBef>
                <a:spcPts val="2150"/>
              </a:spcBef>
              <a:buFont typeface="Arial" panose="020B0604020202020204" pitchFamily="34" charset="0"/>
              <a:buChar char="•"/>
            </a:pPr>
            <a:r>
              <a:rPr lang="it-IT" b="1" spc="18" dirty="0">
                <a:solidFill>
                  <a:schemeClr val="accent1">
                    <a:satOff val="36598"/>
                    <a:lumOff val="-17227"/>
                  </a:schemeClr>
                </a:solidFill>
                <a:sym typeface="Wingdings" panose="05000000000000000000" pitchFamily="2" charset="2"/>
              </a:rPr>
              <a:t>STATO DEI RUOLI;</a:t>
            </a:r>
          </a:p>
          <a:p>
            <a:pPr marL="285750" indent="-285750" defTabSz="177800" hangingPunct="0">
              <a:spcBef>
                <a:spcPts val="2150"/>
              </a:spcBef>
              <a:buFont typeface="Arial" panose="020B0604020202020204" pitchFamily="34" charset="0"/>
              <a:buChar char="•"/>
            </a:pPr>
            <a:r>
              <a:rPr lang="it-IT" b="1" spc="18" dirty="0">
                <a:solidFill>
                  <a:schemeClr val="accent1">
                    <a:satOff val="36598"/>
                    <a:lumOff val="-17227"/>
                  </a:schemeClr>
                </a:solidFill>
                <a:sym typeface="Wingdings" panose="05000000000000000000" pitchFamily="2" charset="2"/>
              </a:rPr>
              <a:t>BANCA DATI MOLECOLA (applicativo in uso alla GDF che consente di analizzare le interrelazioni di natura societaria/patrimoniale dei target investigativi)</a:t>
            </a:r>
            <a:endParaRPr lang="it-IT" b="1" spc="18" dirty="0">
              <a:solidFill>
                <a:schemeClr val="accent1">
                  <a:satOff val="36598"/>
                  <a:lumOff val="-17227"/>
                </a:schemeClr>
              </a:solidFill>
              <a:sym typeface="Helvetica"/>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14" name="INDIVIDUAZIONE AMMINISTRATORI DI FATTO"/>
          <p:cNvGrpSpPr/>
          <p:nvPr/>
        </p:nvGrpSpPr>
        <p:grpSpPr>
          <a:xfrm>
            <a:off x="3714574" y="346415"/>
            <a:ext cx="5530064" cy="654051"/>
            <a:chOff x="0" y="0"/>
            <a:chExt cx="11060126" cy="1308100"/>
          </a:xfrm>
        </p:grpSpPr>
        <p:sp>
          <p:nvSpPr>
            <p:cNvPr id="313" name="INDIVIDUAZIONE AMMINISTRATORI DI FATTO"/>
            <p:cNvSpPr txBox="1"/>
            <p:nvPr/>
          </p:nvSpPr>
          <p:spPr>
            <a:xfrm>
              <a:off x="215900" y="324554"/>
              <a:ext cx="4392227" cy="379591"/>
            </a:xfrm>
            <a:prstGeom prst="rect">
              <a:avLst/>
            </a:prstGeom>
            <a:solidFill>
              <a:srgbClr val="FFF5F2"/>
            </a:solidFill>
            <a:ln>
              <a:noFill/>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25400" tIns="25400" rIns="25400" bIns="25400" numCol="1" anchor="ctr">
              <a:spAutoFit/>
            </a:bodyPr>
            <a:lstStyle>
              <a:lvl1pPr>
                <a:defRPr>
                  <a:latin typeface="Graphik-Bold"/>
                  <a:ea typeface="Graphik-Bold"/>
                  <a:cs typeface="Graphik-Bold"/>
                  <a:sym typeface="Graphik-Bold"/>
                </a:defRPr>
              </a:lvl1pPr>
            </a:lstStyle>
            <a:p>
              <a:r>
                <a:rPr sz="900"/>
                <a:t>INDIVIDUAZIONE AMMINISTRATORI DI FATTO</a:t>
              </a:r>
            </a:p>
          </p:txBody>
        </p:sp>
        <p:pic>
          <p:nvPicPr>
            <p:cNvPr id="312" name="INDIVIDUAZIONE AMMINISTRATORI DI FATTO INDIVIDUAZIONE AMMINISTRATORI DI FATTO" descr="INDIVIDUAZIONE AMMINISTRATORI DI FATTO INDIVIDUAZIONE AMMINISTRATORI DI FATTO"/>
            <p:cNvPicPr>
              <a:picLocks/>
            </p:cNvPicPr>
            <p:nvPr/>
          </p:nvPicPr>
          <p:blipFill>
            <a:blip r:embed="rId2"/>
            <a:stretch>
              <a:fillRect/>
            </a:stretch>
          </p:blipFill>
          <p:spPr>
            <a:xfrm>
              <a:off x="0" y="0"/>
              <a:ext cx="11060126" cy="1308100"/>
            </a:xfrm>
            <a:prstGeom prst="rect">
              <a:avLst/>
            </a:prstGeom>
            <a:effectLst/>
          </p:spPr>
        </p:pic>
      </p:grpSp>
      <p:sp>
        <p:nvSpPr>
          <p:cNvPr id="315" name="1. SOMMARIE INFORMAZIONI “SOCI” LAVORATORI"/>
          <p:cNvSpPr txBox="1"/>
          <p:nvPr/>
        </p:nvSpPr>
        <p:spPr>
          <a:xfrm>
            <a:off x="462898" y="1298147"/>
            <a:ext cx="6445832" cy="60529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5400" tIns="25400" rIns="25400" bIns="25400" anchor="ctr">
            <a:spAutoFit/>
          </a:bodyPr>
          <a:lstStyle/>
          <a:p>
            <a:r>
              <a:rPr b="1" dirty="0"/>
              <a:t>1. SOMMARIE INFORMAZIONI “SOCI” LAVORATORI</a:t>
            </a:r>
            <a:r>
              <a:rPr lang="it-IT" b="1" dirty="0"/>
              <a:t> e delle rappresentanze sindacali</a:t>
            </a:r>
            <a:endParaRPr b="1" dirty="0"/>
          </a:p>
        </p:txBody>
      </p:sp>
      <p:sp>
        <p:nvSpPr>
          <p:cNvPr id="316" name="2. INDAGINI FINANZIARIE"/>
          <p:cNvSpPr txBox="1"/>
          <p:nvPr/>
        </p:nvSpPr>
        <p:spPr>
          <a:xfrm>
            <a:off x="316194" y="3295630"/>
            <a:ext cx="3962776" cy="26674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25400" tIns="25400" rIns="25400" bIns="25400" anchor="ctr">
            <a:spAutoFit/>
          </a:bodyPr>
          <a:lstStyle/>
          <a:p>
            <a:r>
              <a:rPr sz="1400" dirty="0"/>
              <a:t>2</a:t>
            </a:r>
            <a:r>
              <a:rPr sz="1400" b="1" dirty="0"/>
              <a:t>. INDAGINI FINANZIARIE</a:t>
            </a:r>
            <a:r>
              <a:rPr lang="it-IT" sz="1400" b="1" dirty="0"/>
              <a:t> E SU FLUSSI INFORMATICI</a:t>
            </a:r>
            <a:endParaRPr sz="1400" b="1" dirty="0"/>
          </a:p>
        </p:txBody>
      </p:sp>
      <p:sp>
        <p:nvSpPr>
          <p:cNvPr id="317" name="Linea"/>
          <p:cNvSpPr/>
          <p:nvPr/>
        </p:nvSpPr>
        <p:spPr>
          <a:xfrm>
            <a:off x="4352229" y="3428999"/>
            <a:ext cx="1136704" cy="1"/>
          </a:xfrm>
          <a:prstGeom prst="line">
            <a:avLst/>
          </a:prstGeom>
          <a:ln w="76200">
            <a:solidFill>
              <a:schemeClr val="accent6">
                <a:hueOff val="61929"/>
                <a:satOff val="10820"/>
                <a:lumOff val="-8848"/>
              </a:schemeClr>
            </a:solidFill>
            <a:miter lim="400000"/>
            <a:tailEnd type="triangle"/>
          </a:ln>
        </p:spPr>
        <p:txBody>
          <a:bodyPr lIns="25400" tIns="25400" rIns="25400" bIns="25400" anchor="ctr"/>
          <a:lstStyle/>
          <a:p>
            <a:endParaRPr sz="900"/>
          </a:p>
        </p:txBody>
      </p:sp>
      <p:sp>
        <p:nvSpPr>
          <p:cNvPr id="318" name="PROCURA SU CONTO CORRENTE…"/>
          <p:cNvSpPr/>
          <p:nvPr/>
        </p:nvSpPr>
        <p:spPr>
          <a:xfrm>
            <a:off x="5854303" y="2171792"/>
            <a:ext cx="4986465" cy="2470840"/>
          </a:xfrm>
          <a:prstGeom prst="rect">
            <a:avLst/>
          </a:prstGeom>
          <a:solidFill>
            <a:schemeClr val="accent5"/>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5400" tIns="25400" rIns="25400" bIns="25400" anchor="ctr"/>
          <a:lstStyle/>
          <a:p>
            <a:pPr marL="282222" indent="-282222" algn="ctr" defTabSz="412750">
              <a:buSzPct val="100000"/>
              <a:buBlip>
                <a:blip r:embed="rId3"/>
              </a:buBlip>
              <a:defRPr sz="3200" b="0" spc="0">
                <a:solidFill>
                  <a:srgbClr val="000000"/>
                </a:solidFill>
                <a:latin typeface="Graphik Medium"/>
                <a:ea typeface="Graphik Medium"/>
                <a:cs typeface="Graphik Medium"/>
                <a:sym typeface="Graphik Medium"/>
              </a:defRPr>
            </a:pPr>
            <a:r>
              <a:rPr sz="1600" dirty="0"/>
              <a:t>PROCURA SU CONTO CORRENTE</a:t>
            </a:r>
          </a:p>
          <a:p>
            <a:pPr marL="282222" indent="-282222" algn="ctr" defTabSz="412750">
              <a:buSzPct val="100000"/>
              <a:buBlip>
                <a:blip r:embed="rId3"/>
              </a:buBlip>
              <a:defRPr sz="3200" b="0" spc="0">
                <a:solidFill>
                  <a:srgbClr val="000000"/>
                </a:solidFill>
                <a:latin typeface="Graphik Medium"/>
                <a:ea typeface="Graphik Medium"/>
                <a:cs typeface="Graphik Medium"/>
                <a:sym typeface="Graphik Medium"/>
              </a:defRPr>
            </a:pPr>
            <a:r>
              <a:rPr sz="1600" dirty="0"/>
              <a:t>UTILIZZATORI CARTE DI PAGAMENTO</a:t>
            </a:r>
            <a:r>
              <a:rPr lang="it-IT" sz="1600" dirty="0"/>
              <a:t> (verifica estratti conto)</a:t>
            </a:r>
            <a:endParaRPr sz="1600" dirty="0"/>
          </a:p>
          <a:p>
            <a:pPr marL="282222" indent="-282222" algn="ctr" defTabSz="412750">
              <a:buSzPct val="100000"/>
              <a:buBlip>
                <a:blip r:embed="rId3"/>
              </a:buBlip>
              <a:defRPr sz="3200" b="0" spc="0">
                <a:solidFill>
                  <a:srgbClr val="000000"/>
                </a:solidFill>
                <a:latin typeface="Graphik Medium"/>
                <a:ea typeface="Graphik Medium"/>
                <a:cs typeface="Graphik Medium"/>
                <a:sym typeface="Graphik Medium"/>
              </a:defRPr>
            </a:pPr>
            <a:r>
              <a:rPr sz="1600" dirty="0"/>
              <a:t>IP DI ACCESSO A “HOME BANKING”</a:t>
            </a:r>
            <a:endParaRPr lang="it-IT" sz="1600" dirty="0"/>
          </a:p>
          <a:p>
            <a:pPr marL="282222" indent="-282222" algn="ctr" defTabSz="412750">
              <a:buSzPct val="100000"/>
              <a:buBlip>
                <a:blip r:embed="rId3"/>
              </a:buBlip>
              <a:defRPr sz="3200" b="0" spc="0">
                <a:solidFill>
                  <a:srgbClr val="000000"/>
                </a:solidFill>
                <a:latin typeface="Graphik Medium"/>
                <a:ea typeface="Graphik Medium"/>
                <a:cs typeface="Graphik Medium"/>
                <a:sym typeface="Graphik Medium"/>
              </a:defRPr>
            </a:pPr>
            <a:r>
              <a:rPr lang="it-IT" sz="1600" dirty="0"/>
              <a:t>IP DI ACCESSO A POSTA CERTIFICATA (di norma appoggiate su provider italiani);</a:t>
            </a:r>
          </a:p>
          <a:p>
            <a:pPr marL="282222" indent="-282222" algn="ctr" defTabSz="412750">
              <a:buSzPct val="100000"/>
              <a:buBlip>
                <a:blip r:embed="rId3"/>
              </a:buBlip>
              <a:defRPr sz="3200" b="0" spc="0">
                <a:solidFill>
                  <a:srgbClr val="000000"/>
                </a:solidFill>
                <a:latin typeface="Graphik Medium"/>
                <a:ea typeface="Graphik Medium"/>
                <a:cs typeface="Graphik Medium"/>
                <a:sym typeface="Graphik Medium"/>
              </a:defRPr>
            </a:pPr>
            <a:r>
              <a:rPr lang="it-IT" sz="1600" dirty="0"/>
              <a:t>IP di invio delle fatture elettroniche</a:t>
            </a:r>
          </a:p>
          <a:p>
            <a:pPr marL="282222" indent="-282222" algn="ctr" defTabSz="412750">
              <a:buSzPct val="100000"/>
              <a:buBlip>
                <a:blip r:embed="rId3"/>
              </a:buBlip>
              <a:defRPr sz="3200" b="0" spc="0">
                <a:solidFill>
                  <a:srgbClr val="000000"/>
                </a:solidFill>
                <a:latin typeface="Graphik Medium"/>
                <a:ea typeface="Graphik Medium"/>
                <a:cs typeface="Graphik Medium"/>
                <a:sym typeface="Graphik Medium"/>
              </a:defRPr>
            </a:pPr>
            <a:endParaRPr sz="1600" dirty="0"/>
          </a:p>
        </p:txBody>
      </p:sp>
      <p:sp>
        <p:nvSpPr>
          <p:cNvPr id="319" name="3. TABULATI"/>
          <p:cNvSpPr txBox="1"/>
          <p:nvPr/>
        </p:nvSpPr>
        <p:spPr>
          <a:xfrm>
            <a:off x="550141" y="5358374"/>
            <a:ext cx="1073114" cy="3282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25400" tIns="25400" rIns="25400" bIns="25400" anchor="ctr">
            <a:spAutoFit/>
          </a:bodyPr>
          <a:lstStyle/>
          <a:p>
            <a:r>
              <a:rPr sz="900" dirty="0"/>
              <a:t>3. </a:t>
            </a:r>
            <a:r>
              <a:rPr b="1" dirty="0"/>
              <a:t>TABULATI</a:t>
            </a:r>
          </a:p>
        </p:txBody>
      </p:sp>
    </p:spTree>
  </p:cSld>
  <p:clrMapOvr>
    <a:masterClrMapping/>
  </p:clrMapOvr>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iterate type="lt">
                                    <p:tmAbs val="0"/>
                                  </p:iterate>
                                  <p:childTnLst>
                                    <p:set>
                                      <p:cBhvr>
                                        <p:cTn id="6" fill="hold"/>
                                        <p:tgtEl>
                                          <p:spTgt spid="315"/>
                                        </p:tgtEl>
                                        <p:attrNameLst>
                                          <p:attrName>style.visibility</p:attrName>
                                        </p:attrNameLst>
                                      </p:cBhvr>
                                      <p:to>
                                        <p:strVal val="visible"/>
                                      </p:to>
                                    </p:set>
                                    <p:anim calcmode="lin" valueType="num">
                                      <p:cBhvr>
                                        <p:cTn id="7" dur="1000" fill="hold"/>
                                        <p:tgtEl>
                                          <p:spTgt spid="315"/>
                                        </p:tgtEl>
                                        <p:attrNameLst>
                                          <p:attrName>ppt_x</p:attrName>
                                        </p:attrNameLst>
                                      </p:cBhvr>
                                      <p:tavLst>
                                        <p:tav tm="0">
                                          <p:val>
                                            <p:strVal val="0-#ppt_w/2"/>
                                          </p:val>
                                        </p:tav>
                                        <p:tav tm="100000">
                                          <p:val>
                                            <p:strVal val="#ppt_x"/>
                                          </p:val>
                                        </p:tav>
                                      </p:tavLst>
                                    </p:anim>
                                    <p:anim calcmode="lin" valueType="num">
                                      <p:cBhvr>
                                        <p:cTn id="8" dur="1000" fill="hold"/>
                                        <p:tgtEl>
                                          <p:spTgt spid="31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iterate type="lt">
                                    <p:tmAbs val="0"/>
                                  </p:iterate>
                                  <p:childTnLst>
                                    <p:set>
                                      <p:cBhvr>
                                        <p:cTn id="12" fill="hold"/>
                                        <p:tgtEl>
                                          <p:spTgt spid="316"/>
                                        </p:tgtEl>
                                        <p:attrNameLst>
                                          <p:attrName>style.visibility</p:attrName>
                                        </p:attrNameLst>
                                      </p:cBhvr>
                                      <p:to>
                                        <p:strVal val="visible"/>
                                      </p:to>
                                    </p:set>
                                    <p:anim calcmode="lin" valueType="num">
                                      <p:cBhvr>
                                        <p:cTn id="13" dur="1000" fill="hold"/>
                                        <p:tgtEl>
                                          <p:spTgt spid="316"/>
                                        </p:tgtEl>
                                        <p:attrNameLst>
                                          <p:attrName>ppt_x</p:attrName>
                                        </p:attrNameLst>
                                      </p:cBhvr>
                                      <p:tavLst>
                                        <p:tav tm="0">
                                          <p:val>
                                            <p:strVal val="0-#ppt_w/2"/>
                                          </p:val>
                                        </p:tav>
                                        <p:tav tm="100000">
                                          <p:val>
                                            <p:strVal val="#ppt_x"/>
                                          </p:val>
                                        </p:tav>
                                      </p:tavLst>
                                    </p:anim>
                                    <p:anim calcmode="lin" valueType="num">
                                      <p:cBhvr>
                                        <p:cTn id="14" dur="1000" fill="hold"/>
                                        <p:tgtEl>
                                          <p:spTgt spid="316"/>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iterate type="lt">
                                    <p:tmAbs val="0"/>
                                  </p:iterate>
                                  <p:childTnLst>
                                    <p:set>
                                      <p:cBhvr>
                                        <p:cTn id="18" fill="hold"/>
                                        <p:tgtEl>
                                          <p:spTgt spid="317"/>
                                        </p:tgtEl>
                                        <p:attrNameLst>
                                          <p:attrName>style.visibility</p:attrName>
                                        </p:attrNameLst>
                                      </p:cBhvr>
                                      <p:to>
                                        <p:strVal val="visible"/>
                                      </p:to>
                                    </p:set>
                                    <p:anim calcmode="lin" valueType="num">
                                      <p:cBhvr>
                                        <p:cTn id="19" dur="1000" fill="hold"/>
                                        <p:tgtEl>
                                          <p:spTgt spid="317"/>
                                        </p:tgtEl>
                                        <p:attrNameLst>
                                          <p:attrName>ppt_x</p:attrName>
                                        </p:attrNameLst>
                                      </p:cBhvr>
                                      <p:tavLst>
                                        <p:tav tm="0">
                                          <p:val>
                                            <p:strVal val="0-#ppt_w/2"/>
                                          </p:val>
                                        </p:tav>
                                        <p:tav tm="100000">
                                          <p:val>
                                            <p:strVal val="#ppt_x"/>
                                          </p:val>
                                        </p:tav>
                                      </p:tavLst>
                                    </p:anim>
                                    <p:anim calcmode="lin" valueType="num">
                                      <p:cBhvr>
                                        <p:cTn id="20" dur="1000" fill="hold"/>
                                        <p:tgtEl>
                                          <p:spTgt spid="317"/>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iterate type="lt">
                                    <p:tmAbs val="0"/>
                                  </p:iterate>
                                  <p:childTnLst>
                                    <p:set>
                                      <p:cBhvr>
                                        <p:cTn id="24" fill="hold"/>
                                        <p:tgtEl>
                                          <p:spTgt spid="318"/>
                                        </p:tgtEl>
                                        <p:attrNameLst>
                                          <p:attrName>style.visibility</p:attrName>
                                        </p:attrNameLst>
                                      </p:cBhvr>
                                      <p:to>
                                        <p:strVal val="visible"/>
                                      </p:to>
                                    </p:set>
                                    <p:anim calcmode="lin" valueType="num">
                                      <p:cBhvr>
                                        <p:cTn id="25" dur="1000" fill="hold"/>
                                        <p:tgtEl>
                                          <p:spTgt spid="318"/>
                                        </p:tgtEl>
                                        <p:attrNameLst>
                                          <p:attrName>ppt_x</p:attrName>
                                        </p:attrNameLst>
                                      </p:cBhvr>
                                      <p:tavLst>
                                        <p:tav tm="0">
                                          <p:val>
                                            <p:strVal val="0-#ppt_w/2"/>
                                          </p:val>
                                        </p:tav>
                                        <p:tav tm="100000">
                                          <p:val>
                                            <p:strVal val="#ppt_x"/>
                                          </p:val>
                                        </p:tav>
                                      </p:tavLst>
                                    </p:anim>
                                    <p:anim calcmode="lin" valueType="num">
                                      <p:cBhvr>
                                        <p:cTn id="26" dur="1000" fill="hold"/>
                                        <p:tgtEl>
                                          <p:spTgt spid="318"/>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iterate type="lt">
                                    <p:tmAbs val="0"/>
                                  </p:iterate>
                                  <p:childTnLst>
                                    <p:set>
                                      <p:cBhvr>
                                        <p:cTn id="30" fill="hold"/>
                                        <p:tgtEl>
                                          <p:spTgt spid="319"/>
                                        </p:tgtEl>
                                        <p:attrNameLst>
                                          <p:attrName>style.visibility</p:attrName>
                                        </p:attrNameLst>
                                      </p:cBhvr>
                                      <p:to>
                                        <p:strVal val="visible"/>
                                      </p:to>
                                    </p:set>
                                    <p:anim calcmode="lin" valueType="num">
                                      <p:cBhvr>
                                        <p:cTn id="31" dur="1000" fill="hold"/>
                                        <p:tgtEl>
                                          <p:spTgt spid="319"/>
                                        </p:tgtEl>
                                        <p:attrNameLst>
                                          <p:attrName>ppt_x</p:attrName>
                                        </p:attrNameLst>
                                      </p:cBhvr>
                                      <p:tavLst>
                                        <p:tav tm="0">
                                          <p:val>
                                            <p:strVal val="0-#ppt_w/2"/>
                                          </p:val>
                                        </p:tav>
                                        <p:tav tm="100000">
                                          <p:val>
                                            <p:strVal val="#ppt_x"/>
                                          </p:val>
                                        </p:tav>
                                      </p:tavLst>
                                    </p:anim>
                                    <p:anim calcmode="lin" valueType="num">
                                      <p:cBhvr>
                                        <p:cTn id="32" dur="1000" fill="hold"/>
                                        <p:tgtEl>
                                          <p:spTgt spid="31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5" grpId="0" animBg="1" advAuto="0"/>
      <p:bldP spid="316" grpId="0" animBg="1" advAuto="0"/>
      <p:bldP spid="317" grpId="0" animBg="1" advAuto="0"/>
      <p:bldP spid="318" grpId="0" animBg="1" advAuto="0"/>
      <p:bldP spid="319" grpId="0" animBg="1" advAuto="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84EE0D0E-63C8-BCF1-0877-20A5C0B140B1}"/>
              </a:ext>
            </a:extLst>
          </p:cNvPr>
          <p:cNvSpPr txBox="1"/>
          <p:nvPr/>
        </p:nvSpPr>
        <p:spPr>
          <a:xfrm>
            <a:off x="3493008" y="636620"/>
            <a:ext cx="7543800" cy="61042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5400" tIns="25400" rIns="25400" bIns="25400" numCol="1" spcCol="38100" rtlCol="0" anchor="ctr">
            <a:spAutoFit/>
          </a:bodyPr>
          <a:lstStyle/>
          <a:p>
            <a:pPr defTabSz="177800" hangingPunct="0">
              <a:spcBef>
                <a:spcPts val="2150"/>
              </a:spcBef>
            </a:pPr>
            <a:r>
              <a:rPr lang="it-IT" b="1" spc="18" dirty="0">
                <a:solidFill>
                  <a:schemeClr val="accent1">
                    <a:satOff val="36598"/>
                    <a:lumOff val="-17227"/>
                  </a:schemeClr>
                </a:solidFill>
                <a:sym typeface="Helvetica"/>
              </a:rPr>
              <a:t>Società estere e loro riferibilità a persone fisiche</a:t>
            </a:r>
          </a:p>
        </p:txBody>
      </p:sp>
      <p:sp>
        <p:nvSpPr>
          <p:cNvPr id="3" name="CasellaDiTesto 2">
            <a:extLst>
              <a:ext uri="{FF2B5EF4-FFF2-40B4-BE49-F238E27FC236}">
                <a16:creationId xmlns:a16="http://schemas.microsoft.com/office/drawing/2014/main" id="{C04B6A3A-F99C-93DF-47A4-E64950704720}"/>
              </a:ext>
            </a:extLst>
          </p:cNvPr>
          <p:cNvSpPr txBox="1"/>
          <p:nvPr/>
        </p:nvSpPr>
        <p:spPr>
          <a:xfrm>
            <a:off x="768096" y="1253050"/>
            <a:ext cx="11064240" cy="276998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5400" tIns="25400" rIns="25400" bIns="25400" numCol="1" spcCol="38100" rtlCol="0" anchor="ctr">
            <a:spAutoFit/>
          </a:bodyPr>
          <a:lstStyle/>
          <a:p>
            <a:pPr defTabSz="177800" hangingPunct="0">
              <a:spcBef>
                <a:spcPts val="2150"/>
              </a:spcBef>
            </a:pPr>
            <a:r>
              <a:rPr lang="it-IT" sz="2800" dirty="0"/>
              <a:t>Non è infrequente che le bancarotte fiscali vedano il coinvolgimento di società avente formale sede all’estero. </a:t>
            </a:r>
          </a:p>
          <a:p>
            <a:pPr defTabSz="177800" hangingPunct="0">
              <a:spcBef>
                <a:spcPts val="2150"/>
              </a:spcBef>
            </a:pPr>
            <a:r>
              <a:rPr lang="it-IT" sz="2800" dirty="0"/>
              <a:t>Trattasi, di norma, di entità giuridiche in qualche modo riferibili ai compartecipi della frode spesso utilizzate nei rapporti di fatturazione per operazioni inesistenti o per il traghettamento all’estero di risorse finanziarie.</a:t>
            </a:r>
            <a:endParaRPr lang="it-IT" sz="2800" b="1" spc="18" dirty="0">
              <a:solidFill>
                <a:schemeClr val="accent1">
                  <a:satOff val="36598"/>
                  <a:lumOff val="-17227"/>
                </a:schemeClr>
              </a:solidFill>
              <a:sym typeface="Helvetica"/>
            </a:endParaRPr>
          </a:p>
        </p:txBody>
      </p:sp>
    </p:spTree>
    <p:extLst>
      <p:ext uri="{BB962C8B-B14F-4D97-AF65-F5344CB8AC3E}">
        <p14:creationId xmlns:p14="http://schemas.microsoft.com/office/powerpoint/2010/main" val="39100967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7BFC349A-2A6F-A6BF-96E3-3CBF59BD815C}"/>
              </a:ext>
            </a:extLst>
          </p:cNvPr>
          <p:cNvSpPr txBox="1"/>
          <p:nvPr/>
        </p:nvSpPr>
        <p:spPr>
          <a:xfrm>
            <a:off x="210312" y="460468"/>
            <a:ext cx="11173968" cy="116442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5400" tIns="25400" rIns="25400" bIns="25400" numCol="1" spcCol="38100" rtlCol="0" anchor="ctr">
            <a:spAutoFit/>
          </a:bodyPr>
          <a:lstStyle/>
          <a:p>
            <a:pPr defTabSz="177800" hangingPunct="0">
              <a:spcBef>
                <a:spcPts val="2150"/>
              </a:spcBef>
            </a:pPr>
            <a:r>
              <a:rPr lang="it-IT" b="1" spc="18" dirty="0">
                <a:solidFill>
                  <a:schemeClr val="accent1">
                    <a:satOff val="36598"/>
                    <a:lumOff val="-17227"/>
                  </a:schemeClr>
                </a:solidFill>
                <a:sym typeface="Helvetica"/>
              </a:rPr>
              <a:t>Al di là degli ordinari strumenti rappresentati da OIE o rogatorie si segnalano ulteriori strumenti investigativi per poter risalire ai titolari delle suddette società o a loro atti che ne consentano l’individuazione in via indiretta (bilanci, atto di costituzione, elenco soci).</a:t>
            </a:r>
          </a:p>
        </p:txBody>
      </p:sp>
      <p:sp>
        <p:nvSpPr>
          <p:cNvPr id="3" name="CasellaDiTesto 2">
            <a:extLst>
              <a:ext uri="{FF2B5EF4-FFF2-40B4-BE49-F238E27FC236}">
                <a16:creationId xmlns:a16="http://schemas.microsoft.com/office/drawing/2014/main" id="{6CBCAD70-305D-E1A0-1BAF-B81A32B128FC}"/>
              </a:ext>
            </a:extLst>
          </p:cNvPr>
          <p:cNvSpPr txBox="1"/>
          <p:nvPr/>
        </p:nvSpPr>
        <p:spPr>
          <a:xfrm>
            <a:off x="868680" y="2147034"/>
            <a:ext cx="9253728" cy="478592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5400" tIns="25400" rIns="25400" bIns="25400" numCol="1" spcCol="38100" rtlCol="0" anchor="ctr">
            <a:spAutoFit/>
          </a:bodyPr>
          <a:lstStyle/>
          <a:p>
            <a:pPr marL="285750" indent="-285750" defTabSz="177800" hangingPunct="0">
              <a:spcBef>
                <a:spcPts val="2150"/>
              </a:spcBef>
              <a:buFont typeface="Arial" panose="020B0604020202020204" pitchFamily="34" charset="0"/>
              <a:buChar char="•"/>
            </a:pPr>
            <a:r>
              <a:rPr lang="it-IT" b="1" spc="18" dirty="0">
                <a:solidFill>
                  <a:schemeClr val="accent1">
                    <a:satOff val="36598"/>
                    <a:lumOff val="-17227"/>
                  </a:schemeClr>
                </a:solidFill>
                <a:sym typeface="Helvetica"/>
              </a:rPr>
              <a:t>Banca dati «</a:t>
            </a:r>
            <a:r>
              <a:rPr lang="it-IT" b="1" spc="18" dirty="0" err="1">
                <a:solidFill>
                  <a:schemeClr val="accent1">
                    <a:satOff val="36598"/>
                    <a:lumOff val="-17227"/>
                  </a:schemeClr>
                </a:solidFill>
                <a:sym typeface="Helvetica"/>
              </a:rPr>
              <a:t>Mint</a:t>
            </a:r>
            <a:r>
              <a:rPr lang="it-IT" b="1" spc="18" dirty="0">
                <a:solidFill>
                  <a:schemeClr val="accent1">
                    <a:satOff val="36598"/>
                    <a:lumOff val="-17227"/>
                  </a:schemeClr>
                </a:solidFill>
                <a:sym typeface="Helvetica"/>
              </a:rPr>
              <a:t> Global» in uso a GDF che raccoglie a livello mondiale le informazioni estrapolate dalle camere di commercio;</a:t>
            </a:r>
          </a:p>
          <a:p>
            <a:pPr marL="285750" indent="-285750" defTabSz="177800" hangingPunct="0">
              <a:spcBef>
                <a:spcPts val="2150"/>
              </a:spcBef>
              <a:buFont typeface="Arial" panose="020B0604020202020204" pitchFamily="34" charset="0"/>
              <a:buChar char="•"/>
            </a:pPr>
            <a:r>
              <a:rPr lang="it-IT" b="1" spc="18" dirty="0">
                <a:solidFill>
                  <a:schemeClr val="accent1">
                    <a:satOff val="36598"/>
                    <a:lumOff val="-17227"/>
                  </a:schemeClr>
                </a:solidFill>
              </a:rPr>
              <a:t>SCAC amministrativi effettuati dalle Agenzie Fiscali in ambito europeo;</a:t>
            </a:r>
          </a:p>
          <a:p>
            <a:pPr marL="285750" indent="-285750" defTabSz="177800" hangingPunct="0">
              <a:spcBef>
                <a:spcPts val="2150"/>
              </a:spcBef>
              <a:buFont typeface="Arial" panose="020B0604020202020204" pitchFamily="34" charset="0"/>
              <a:buChar char="•"/>
            </a:pPr>
            <a:r>
              <a:rPr lang="it-IT" b="1" spc="18" dirty="0">
                <a:solidFill>
                  <a:schemeClr val="accent1">
                    <a:satOff val="36598"/>
                    <a:lumOff val="-17227"/>
                  </a:schemeClr>
                </a:solidFill>
                <a:sym typeface="Helvetica"/>
              </a:rPr>
              <a:t>Banche dati pubbliche di paesi esteri (come ad esempio UK ove è possibile reperire gratuitamente bilanci, atti costitutivi, elenco soci ecc.);</a:t>
            </a:r>
          </a:p>
          <a:p>
            <a:pPr marL="285750" indent="-285750" defTabSz="177800" hangingPunct="0">
              <a:spcBef>
                <a:spcPts val="2150"/>
              </a:spcBef>
              <a:buFont typeface="Arial" panose="020B0604020202020204" pitchFamily="34" charset="0"/>
              <a:buChar char="•"/>
            </a:pPr>
            <a:r>
              <a:rPr lang="it-IT" b="1" spc="18" dirty="0">
                <a:solidFill>
                  <a:schemeClr val="accent1">
                    <a:satOff val="36598"/>
                    <a:lumOff val="-17227"/>
                  </a:schemeClr>
                </a:solidFill>
              </a:rPr>
              <a:t>Da ultimo, nei casi di soggetti residenti in paesi extra-europei a fiscalità privilegiata potrebbe essere utile valutare una consulenza tecnica ex art. 359 c.p.p. da affidare a società di revisione internazionale (come KPMG, PWC, E&amp;Y, DELOITTE ecc.). Il vantaggio di questo tipo di strumento risiede nel fatto che tali società, avendo «</a:t>
            </a:r>
            <a:r>
              <a:rPr lang="it-IT" b="1" spc="18" dirty="0" err="1">
                <a:solidFill>
                  <a:schemeClr val="accent1">
                    <a:satOff val="36598"/>
                    <a:lumOff val="-17227"/>
                  </a:schemeClr>
                </a:solidFill>
              </a:rPr>
              <a:t>branches</a:t>
            </a:r>
            <a:r>
              <a:rPr lang="it-IT" b="1" spc="18" dirty="0">
                <a:solidFill>
                  <a:schemeClr val="accent1">
                    <a:satOff val="36598"/>
                    <a:lumOff val="-17227"/>
                  </a:schemeClr>
                </a:solidFill>
              </a:rPr>
              <a:t>» radicate in quasi tutti i paesi del mondo, hanno veloce e facile accesso a tutte le camere di commercio, conservatorie ecc. dei paesi di interesse (così evitando rogatorie da esito spesso incerto).</a:t>
            </a:r>
            <a:endParaRPr lang="it-IT" b="1" spc="18" dirty="0">
              <a:solidFill>
                <a:schemeClr val="accent1">
                  <a:satOff val="36598"/>
                  <a:lumOff val="-17227"/>
                </a:schemeClr>
              </a:solidFill>
              <a:sym typeface="Helvetica"/>
            </a:endParaRPr>
          </a:p>
          <a:p>
            <a:pPr marL="285750" indent="-285750" defTabSz="177800" hangingPunct="0">
              <a:spcBef>
                <a:spcPts val="2150"/>
              </a:spcBef>
              <a:buFont typeface="Arial" panose="020B0604020202020204" pitchFamily="34" charset="0"/>
              <a:buChar char="•"/>
            </a:pPr>
            <a:endParaRPr lang="it-IT" b="1" spc="18" dirty="0">
              <a:solidFill>
                <a:schemeClr val="accent1">
                  <a:satOff val="36598"/>
                  <a:lumOff val="-17227"/>
                </a:schemeClr>
              </a:solidFill>
              <a:sym typeface="Helvetica"/>
            </a:endParaRPr>
          </a:p>
        </p:txBody>
      </p:sp>
    </p:spTree>
    <p:extLst>
      <p:ext uri="{BB962C8B-B14F-4D97-AF65-F5344CB8AC3E}">
        <p14:creationId xmlns:p14="http://schemas.microsoft.com/office/powerpoint/2010/main" val="2166285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FB062AD-E69C-ED19-3DCA-D524F9A51D7C}"/>
              </a:ext>
            </a:extLst>
          </p:cNvPr>
          <p:cNvSpPr>
            <a:spLocks noGrp="1"/>
          </p:cNvSpPr>
          <p:nvPr>
            <p:ph type="title"/>
          </p:nvPr>
        </p:nvSpPr>
        <p:spPr/>
        <p:txBody>
          <a:bodyPr/>
          <a:lstStyle/>
          <a:p>
            <a:r>
              <a:rPr lang="it-IT" dirty="0"/>
              <a:t>Coordinate </a:t>
            </a:r>
            <a:r>
              <a:rPr lang="it-IT" dirty="0" err="1"/>
              <a:t>giuripsrudenziali</a:t>
            </a:r>
            <a:r>
              <a:rPr lang="it-IT" dirty="0"/>
              <a:t> 1</a:t>
            </a:r>
          </a:p>
        </p:txBody>
      </p:sp>
      <p:sp>
        <p:nvSpPr>
          <p:cNvPr id="3" name="Segnaposto contenuto 2">
            <a:extLst>
              <a:ext uri="{FF2B5EF4-FFF2-40B4-BE49-F238E27FC236}">
                <a16:creationId xmlns:a16="http://schemas.microsoft.com/office/drawing/2014/main" id="{F424EBC7-2B4C-C4E1-F114-F9C607F1D5F0}"/>
              </a:ext>
            </a:extLst>
          </p:cNvPr>
          <p:cNvSpPr>
            <a:spLocks noGrp="1"/>
          </p:cNvSpPr>
          <p:nvPr>
            <p:ph idx="1"/>
          </p:nvPr>
        </p:nvSpPr>
        <p:spPr/>
        <p:txBody>
          <a:bodyPr>
            <a:normAutofit fontScale="70000" lnSpcReduction="20000"/>
          </a:bodyPr>
          <a:lstStyle/>
          <a:p>
            <a:pPr algn="just"/>
            <a:r>
              <a:rPr lang="it-IT" b="0" i="0" dirty="0">
                <a:solidFill>
                  <a:srgbClr val="000000"/>
                </a:solidFill>
                <a:effectLst/>
                <a:latin typeface="Times New Roman" panose="02020603050405020304" pitchFamily="18" charset="0"/>
              </a:rPr>
              <a:t>Elemento soggettivo à non è la volontà di provocare l’insolvenza ma la consapevolezza della natura “pericolosa” dell’operazione posta in essere e l’assunzione del relativo rischio del fallimento della società.</a:t>
            </a:r>
          </a:p>
          <a:p>
            <a:pPr algn="just"/>
            <a:r>
              <a:rPr lang="it-IT" b="0" i="0" dirty="0">
                <a:solidFill>
                  <a:srgbClr val="000000"/>
                </a:solidFill>
                <a:effectLst/>
                <a:latin typeface="Times New Roman" panose="02020603050405020304" pitchFamily="18" charset="0"/>
              </a:rPr>
              <a:t>- In tema di reati fallimentari, è sufficiente ad integrare il dolo, in forma diretta o eventuale, dell'amministratore formale la generica consapevolezza, pur non riferita alle singole operazioni, delle attività illecite compiute dalla società per il tramite dell'amministratore di fatto.</a:t>
            </a:r>
          </a:p>
          <a:p>
            <a:pPr algn="just"/>
            <a:r>
              <a:rPr lang="it-IT" b="0" i="0" dirty="0">
                <a:solidFill>
                  <a:srgbClr val="000000"/>
                </a:solidFill>
                <a:effectLst/>
                <a:latin typeface="Times New Roman" panose="02020603050405020304" pitchFamily="18" charset="0"/>
              </a:rPr>
              <a:t>- Reato si configura anche nell’ipotesi di mero aggravamento di un dissesto già in essere. L'aggravamento del dissesto deve essere considerato globalmente e non già con riferimento a singole situazioni debitorie;</a:t>
            </a:r>
          </a:p>
          <a:p>
            <a:pPr algn="just"/>
            <a:r>
              <a:rPr lang="it-IT" b="0" i="0" dirty="0">
                <a:solidFill>
                  <a:srgbClr val="000000"/>
                </a:solidFill>
                <a:effectLst/>
                <a:latin typeface="Times New Roman" panose="02020603050405020304" pitchFamily="18" charset="0"/>
              </a:rPr>
              <a:t>- Concorso dell’</a:t>
            </a:r>
            <a:r>
              <a:rPr lang="it-IT" b="0" i="0" dirty="0" err="1">
                <a:solidFill>
                  <a:srgbClr val="000000"/>
                </a:solidFill>
                <a:effectLst/>
                <a:latin typeface="Times New Roman" panose="02020603050405020304" pitchFamily="18" charset="0"/>
              </a:rPr>
              <a:t>extraneus</a:t>
            </a:r>
            <a:r>
              <a:rPr lang="it-IT" b="0" i="0" dirty="0">
                <a:solidFill>
                  <a:srgbClr val="000000"/>
                </a:solidFill>
                <a:effectLst/>
                <a:latin typeface="Times New Roman" panose="02020603050405020304" pitchFamily="18" charset="0"/>
              </a:rPr>
              <a:t> à In tema di bancarotta impropria, nel caso di fallimento per effetto di operazioni dolose il dolo dell'</a:t>
            </a:r>
            <a:r>
              <a:rPr lang="it-IT" b="0" i="0" dirty="0" err="1">
                <a:solidFill>
                  <a:srgbClr val="000000"/>
                </a:solidFill>
                <a:effectLst/>
                <a:latin typeface="Times New Roman" panose="02020603050405020304" pitchFamily="18" charset="0"/>
              </a:rPr>
              <a:t>extraneus</a:t>
            </a:r>
            <a:r>
              <a:rPr lang="it-IT" b="0" i="0" dirty="0">
                <a:solidFill>
                  <a:srgbClr val="000000"/>
                </a:solidFill>
                <a:effectLst/>
                <a:latin typeface="Times New Roman" panose="02020603050405020304" pitchFamily="18" charset="0"/>
              </a:rPr>
              <a:t> consiste nella volontarietà dell'apporto alla condotta dell'autore proprio del reato nella rappresentazione dell'evento che ne consegue.</a:t>
            </a:r>
          </a:p>
          <a:p>
            <a:pPr algn="just"/>
            <a:r>
              <a:rPr lang="it-IT" b="0" i="0" dirty="0">
                <a:solidFill>
                  <a:srgbClr val="000000"/>
                </a:solidFill>
                <a:effectLst/>
                <a:latin typeface="Times New Roman" panose="02020603050405020304" pitchFamily="18" charset="0"/>
              </a:rPr>
              <a:t>- l'onere probatorio dell'accusa si esaurisce nella dimostrazione della consapevolezza e volontà della natura dolosa dell'operazione alla quale segue il dissesto, nonché dell'astratta prevedibilità di tale evento quale effetto dell'azione </a:t>
            </a:r>
            <a:r>
              <a:rPr lang="it-IT" b="0" i="0" dirty="0" err="1">
                <a:solidFill>
                  <a:srgbClr val="000000"/>
                </a:solidFill>
                <a:effectLst/>
                <a:latin typeface="Times New Roman" panose="02020603050405020304" pitchFamily="18" charset="0"/>
              </a:rPr>
              <a:t>antidoverosa</a:t>
            </a:r>
            <a:r>
              <a:rPr lang="it-IT" b="0" i="0" dirty="0">
                <a:solidFill>
                  <a:srgbClr val="000000"/>
                </a:solidFill>
                <a:effectLst/>
                <a:latin typeface="Times New Roman" panose="02020603050405020304" pitchFamily="18" charset="0"/>
              </a:rPr>
              <a:t>, non essendo necessarie, ai fini dell'integrazione dell'elemento soggettivo, la rappresentazione e volontà dell'evento fallimentare.</a:t>
            </a:r>
          </a:p>
          <a:p>
            <a:endParaRPr lang="it-IT" dirty="0"/>
          </a:p>
        </p:txBody>
      </p:sp>
    </p:spTree>
    <p:extLst>
      <p:ext uri="{BB962C8B-B14F-4D97-AF65-F5344CB8AC3E}">
        <p14:creationId xmlns:p14="http://schemas.microsoft.com/office/powerpoint/2010/main" val="32144755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3838105F-2169-C84E-495B-1E5E53CDC7CC}"/>
              </a:ext>
            </a:extLst>
          </p:cNvPr>
          <p:cNvSpPr txBox="1"/>
          <p:nvPr/>
        </p:nvSpPr>
        <p:spPr>
          <a:xfrm>
            <a:off x="1183342" y="94129"/>
            <a:ext cx="9386047" cy="6124754"/>
          </a:xfrm>
          <a:prstGeom prst="rect">
            <a:avLst/>
          </a:prstGeom>
          <a:noFill/>
        </p:spPr>
        <p:txBody>
          <a:bodyPr wrap="square">
            <a:spAutoFit/>
          </a:bodyPr>
          <a:lstStyle/>
          <a:p>
            <a:pPr algn="just"/>
            <a:endParaRPr lang="it-IT" sz="2000" b="1" i="0" dirty="0">
              <a:solidFill>
                <a:srgbClr val="201F1E"/>
              </a:solidFill>
              <a:effectLst/>
              <a:latin typeface="Times New Roman" panose="02020603050405020304" pitchFamily="18" charset="0"/>
            </a:endParaRPr>
          </a:p>
          <a:p>
            <a:pPr algn="just"/>
            <a:endParaRPr lang="it-IT" sz="2000" b="1" dirty="0">
              <a:solidFill>
                <a:srgbClr val="201F1E"/>
              </a:solidFill>
              <a:latin typeface="Times New Roman" panose="02020603050405020304" pitchFamily="18" charset="0"/>
            </a:endParaRPr>
          </a:p>
          <a:p>
            <a:pPr algn="just"/>
            <a:endParaRPr lang="it-IT" sz="2000" b="1" i="0" dirty="0">
              <a:solidFill>
                <a:srgbClr val="201F1E"/>
              </a:solidFill>
              <a:effectLst/>
              <a:latin typeface="Times New Roman" panose="02020603050405020304" pitchFamily="18" charset="0"/>
            </a:endParaRPr>
          </a:p>
          <a:p>
            <a:pPr algn="just"/>
            <a:r>
              <a:rPr lang="it-IT" sz="2000" b="1" dirty="0">
                <a:solidFill>
                  <a:srgbClr val="201F1E"/>
                </a:solidFill>
                <a:latin typeface="Times New Roman" panose="02020603050405020304" pitchFamily="18" charset="0"/>
              </a:rPr>
              <a:t>ESEMPI DI CAPI DI IMPUTAZIONE</a:t>
            </a:r>
          </a:p>
          <a:p>
            <a:pPr algn="just"/>
            <a:endParaRPr lang="it-IT" sz="2000" b="1" i="0" dirty="0">
              <a:solidFill>
                <a:srgbClr val="201F1E"/>
              </a:solidFill>
              <a:effectLst/>
              <a:latin typeface="Times New Roman" panose="02020603050405020304" pitchFamily="18" charset="0"/>
            </a:endParaRPr>
          </a:p>
          <a:p>
            <a:pPr algn="just"/>
            <a:r>
              <a:rPr lang="it-IT" sz="2000" b="1" i="0" dirty="0">
                <a:solidFill>
                  <a:srgbClr val="201F1E"/>
                </a:solidFill>
                <a:effectLst/>
                <a:latin typeface="Times New Roman" panose="02020603050405020304" pitchFamily="18" charset="0"/>
              </a:rPr>
              <a:t>TIZIO, </a:t>
            </a:r>
            <a:r>
              <a:rPr lang="it-IT" sz="2000" b="0" i="0" dirty="0">
                <a:solidFill>
                  <a:srgbClr val="201F1E"/>
                </a:solidFill>
                <a:effectLst/>
                <a:latin typeface="Times New Roman" panose="02020603050405020304" pitchFamily="18" charset="0"/>
              </a:rPr>
              <a:t>in qualità di amministratore di fatto della ALFA S.r.l.</a:t>
            </a:r>
          </a:p>
          <a:p>
            <a:pPr algn="just"/>
            <a:r>
              <a:rPr lang="it-IT" sz="2000" b="1" i="0" dirty="0">
                <a:solidFill>
                  <a:srgbClr val="201F1E"/>
                </a:solidFill>
                <a:effectLst/>
                <a:latin typeface="Times New Roman" panose="02020603050405020304" pitchFamily="18" charset="0"/>
              </a:rPr>
              <a:t>CAIO, </a:t>
            </a:r>
            <a:r>
              <a:rPr lang="it-IT" sz="2000" b="0" i="0" dirty="0">
                <a:solidFill>
                  <a:srgbClr val="201F1E"/>
                </a:solidFill>
                <a:effectLst/>
                <a:latin typeface="Times New Roman" panose="02020603050405020304" pitchFamily="18" charset="0"/>
              </a:rPr>
              <a:t>in qualità di rappresentante legale</a:t>
            </a:r>
            <a:r>
              <a:rPr lang="it-IT" sz="2000" b="1" i="0" dirty="0">
                <a:solidFill>
                  <a:srgbClr val="201F1E"/>
                </a:solidFill>
                <a:effectLst/>
                <a:latin typeface="Times New Roman" panose="02020603050405020304" pitchFamily="18" charset="0"/>
              </a:rPr>
              <a:t> </a:t>
            </a:r>
            <a:r>
              <a:rPr lang="it-IT" sz="2000" b="0" i="0" dirty="0">
                <a:solidFill>
                  <a:srgbClr val="201F1E"/>
                </a:solidFill>
                <a:effectLst/>
                <a:latin typeface="Times New Roman" panose="02020603050405020304" pitchFamily="18" charset="0"/>
              </a:rPr>
              <a:t>della</a:t>
            </a:r>
            <a:r>
              <a:rPr lang="it-IT" sz="2000" b="1" i="0" dirty="0">
                <a:solidFill>
                  <a:srgbClr val="201F1E"/>
                </a:solidFill>
                <a:effectLst/>
                <a:latin typeface="Times New Roman" panose="02020603050405020304" pitchFamily="18" charset="0"/>
              </a:rPr>
              <a:t> </a:t>
            </a:r>
            <a:r>
              <a:rPr lang="it-IT" sz="2000" b="0" i="0" dirty="0">
                <a:solidFill>
                  <a:srgbClr val="201F1E"/>
                </a:solidFill>
                <a:effectLst/>
                <a:latin typeface="Times New Roman" panose="02020603050405020304" pitchFamily="18" charset="0"/>
              </a:rPr>
              <a:t>ALFA S.r.l.</a:t>
            </a:r>
          </a:p>
          <a:p>
            <a:pPr algn="l"/>
            <a:r>
              <a:rPr lang="it-IT" sz="1800" b="0" i="0" dirty="0">
                <a:solidFill>
                  <a:srgbClr val="201F1E"/>
                </a:solidFill>
                <a:effectLst/>
                <a:latin typeface="Calibri" panose="020F0502020204030204" pitchFamily="34" charset="0"/>
              </a:rPr>
              <a:t> </a:t>
            </a:r>
          </a:p>
          <a:p>
            <a:pPr algn="just"/>
            <a:r>
              <a:rPr lang="it-IT" sz="1800" b="1" i="1" dirty="0">
                <a:solidFill>
                  <a:srgbClr val="201F1E"/>
                </a:solidFill>
                <a:effectLst/>
                <a:latin typeface="Times" panose="02020603050405020304" pitchFamily="18" charset="0"/>
              </a:rPr>
              <a:t>G) del delitto di cui agli artt. 81-110 c.p. e art. 223 comma 2 n. 2 L.F. perché, in concorso tra loro e nelle qualità suddette, in esecuzione del medesimo disegno criminoso rispetto ai delitti di cui ai capi A-B-C-D-E-F di imputazione, cagionavano e comunque aggravavano, per effetto di operazioni dolose consistite nel reiterato omesso pagamento delle imposte dovute, il dissesto della società </a:t>
            </a:r>
            <a:r>
              <a:rPr lang="it-IT" b="1" i="1" dirty="0">
                <a:solidFill>
                  <a:srgbClr val="201F1E"/>
                </a:solidFill>
                <a:latin typeface="Times" panose="02020603050405020304" pitchFamily="18" charset="0"/>
              </a:rPr>
              <a:t>ALFA</a:t>
            </a:r>
            <a:r>
              <a:rPr lang="it-IT" sz="1800" b="1" i="1" dirty="0">
                <a:solidFill>
                  <a:srgbClr val="201F1E"/>
                </a:solidFill>
                <a:effectLst/>
                <a:latin typeface="Times" panose="02020603050405020304" pitchFamily="18" charset="0"/>
              </a:rPr>
              <a:t> S.r.l. (dichiarata fallita dal Tribunale di Vicenza in data 28 marzo 2022).</a:t>
            </a:r>
            <a:endParaRPr lang="it-IT" sz="1800" b="0" i="0" dirty="0">
              <a:solidFill>
                <a:srgbClr val="201F1E"/>
              </a:solidFill>
              <a:effectLst/>
              <a:latin typeface="Calibri" panose="020F0502020204030204" pitchFamily="34" charset="0"/>
            </a:endParaRPr>
          </a:p>
          <a:p>
            <a:pPr algn="just"/>
            <a:r>
              <a:rPr lang="it-IT" sz="1800" b="1" i="1" dirty="0">
                <a:solidFill>
                  <a:srgbClr val="201F1E"/>
                </a:solidFill>
                <a:effectLst/>
                <a:latin typeface="Times" panose="02020603050405020304" pitchFamily="18" charset="0"/>
              </a:rPr>
              <a:t>In particolare, TIZIO e CAIO, nelle qualità suddette, con operazioni dolose consistite nei fatti di cui ai capi A, B, C, D, E ed F di imputazione (con conseguente evasione d’imposta e contributi afferenti ai periodi d’imposta 2017-2018-2019 per importo non inferiore a € 12.759.945,97) cagionavano e comunque aggravavano il dissesto della società ALFA S.r.l., dichiarata fallita in Vicenza il 28 marzo 2022.</a:t>
            </a:r>
            <a:endParaRPr lang="it-IT" sz="1800" b="0" i="0" dirty="0">
              <a:solidFill>
                <a:srgbClr val="201F1E"/>
              </a:solidFill>
              <a:effectLst/>
              <a:latin typeface="Calibri" panose="020F0502020204030204" pitchFamily="34" charset="0"/>
            </a:endParaRPr>
          </a:p>
          <a:p>
            <a:pPr algn="just"/>
            <a:r>
              <a:rPr lang="it-IT" sz="1800" b="1" i="1" dirty="0">
                <a:solidFill>
                  <a:srgbClr val="201F1E"/>
                </a:solidFill>
                <a:effectLst/>
                <a:latin typeface="Times" panose="02020603050405020304" pitchFamily="18" charset="0"/>
              </a:rPr>
              <a:t>Fatto aggravato ex art. 219 L.F. in quanto cagionavano alla società ALFA S.r.l. un danno patrimoniale di rilevante gravità per importo non inferiore a € 12.759.945,97.</a:t>
            </a:r>
            <a:endParaRPr lang="it-IT" sz="1800" b="0" i="0" dirty="0">
              <a:solidFill>
                <a:srgbClr val="201F1E"/>
              </a:solidFill>
              <a:effectLst/>
              <a:latin typeface="Calibri" panose="020F0502020204030204" pitchFamily="34" charset="0"/>
            </a:endParaRPr>
          </a:p>
          <a:p>
            <a:pPr algn="just"/>
            <a:r>
              <a:rPr lang="it-IT" sz="1800" b="1" i="1" dirty="0">
                <a:solidFill>
                  <a:srgbClr val="201F1E"/>
                </a:solidFill>
                <a:effectLst/>
                <a:latin typeface="Times" panose="02020603050405020304" pitchFamily="18" charset="0"/>
              </a:rPr>
              <a:t>In Vicenza il 28 marzo 2022</a:t>
            </a:r>
            <a:endParaRPr lang="it-IT" sz="1800" b="0" i="0" dirty="0">
              <a:solidFill>
                <a:srgbClr val="201F1E"/>
              </a:solidFill>
              <a:effectLst/>
              <a:latin typeface="Calibri" panose="020F0502020204030204" pitchFamily="34" charset="0"/>
            </a:endParaRPr>
          </a:p>
        </p:txBody>
      </p:sp>
    </p:spTree>
    <p:extLst>
      <p:ext uri="{BB962C8B-B14F-4D97-AF65-F5344CB8AC3E}">
        <p14:creationId xmlns:p14="http://schemas.microsoft.com/office/powerpoint/2010/main" val="33331573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6018D0A4-46D8-262D-61BE-F158ECA830F3}"/>
              </a:ext>
            </a:extLst>
          </p:cNvPr>
          <p:cNvSpPr txBox="1"/>
          <p:nvPr/>
        </p:nvSpPr>
        <p:spPr>
          <a:xfrm>
            <a:off x="1398494" y="58847"/>
            <a:ext cx="9318812" cy="6463308"/>
          </a:xfrm>
          <a:prstGeom prst="rect">
            <a:avLst/>
          </a:prstGeom>
          <a:noFill/>
        </p:spPr>
        <p:txBody>
          <a:bodyPr wrap="square">
            <a:spAutoFit/>
          </a:bodyPr>
          <a:lstStyle/>
          <a:p>
            <a:pPr algn="just"/>
            <a:endParaRPr lang="it-IT" sz="1800" b="1" dirty="0">
              <a:solidFill>
                <a:srgbClr val="000000"/>
              </a:solidFill>
              <a:effectLst/>
              <a:latin typeface="Times New Roman" panose="02020603050405020304" pitchFamily="18" charset="0"/>
              <a:ea typeface="Times New Roman" panose="02020603050405020304" pitchFamily="18" charset="0"/>
            </a:endParaRPr>
          </a:p>
          <a:p>
            <a:pPr algn="just"/>
            <a:endParaRPr lang="it-IT" b="1" dirty="0">
              <a:solidFill>
                <a:srgbClr val="000000"/>
              </a:solidFill>
              <a:latin typeface="Times New Roman" panose="02020603050405020304" pitchFamily="18" charset="0"/>
              <a:ea typeface="Times New Roman" panose="02020603050405020304" pitchFamily="18" charset="0"/>
            </a:endParaRPr>
          </a:p>
          <a:p>
            <a:pPr algn="just"/>
            <a:endParaRPr lang="it-IT" sz="1800" b="1" dirty="0">
              <a:solidFill>
                <a:srgbClr val="000000"/>
              </a:solidFill>
              <a:effectLst/>
              <a:latin typeface="Times New Roman" panose="02020603050405020304" pitchFamily="18" charset="0"/>
              <a:ea typeface="Times New Roman" panose="02020603050405020304" pitchFamily="18" charset="0"/>
            </a:endParaRPr>
          </a:p>
          <a:p>
            <a:pPr algn="just"/>
            <a:r>
              <a:rPr lang="it-IT" sz="1800" b="1" dirty="0">
                <a:solidFill>
                  <a:srgbClr val="000000"/>
                </a:solidFill>
                <a:effectLst/>
                <a:latin typeface="Times New Roman" panose="02020603050405020304" pitchFamily="18" charset="0"/>
                <a:ea typeface="Times New Roman" panose="02020603050405020304" pitchFamily="18" charset="0"/>
              </a:rPr>
              <a:t>TIZIO quale amministratore di diritto dal 18.10.2017 al 14.01.2019 ed amministratore di fatto dal 14.01.2019 al 07.03.2019 della NAZIONALE SERVIZI SOC. COOP. (</a:t>
            </a:r>
            <a:r>
              <a:rPr lang="it-IT" sz="1800" b="1" dirty="0" err="1">
                <a:solidFill>
                  <a:srgbClr val="000000"/>
                </a:solidFill>
                <a:effectLst/>
                <a:latin typeface="Times New Roman" panose="02020603050405020304" pitchFamily="18" charset="0"/>
                <a:ea typeface="Times New Roman" panose="02020603050405020304" pitchFamily="18" charset="0"/>
              </a:rPr>
              <a:t>giu</a:t>
            </a:r>
            <a:r>
              <a:rPr lang="it-IT" sz="1800" b="1" dirty="0">
                <a:solidFill>
                  <a:srgbClr val="000000"/>
                </a:solidFill>
                <a:effectLst/>
                <a:latin typeface="Times New Roman" panose="02020603050405020304" pitchFamily="18" charset="0"/>
                <a:ea typeface="Times New Roman" panose="02020603050405020304" pitchFamily="18" charset="0"/>
              </a:rPr>
              <a:t>-dicato separatamente)</a:t>
            </a:r>
            <a:endParaRPr lang="it-IT" sz="1800" dirty="0">
              <a:effectLst/>
              <a:latin typeface="Times New Roman" panose="02020603050405020304" pitchFamily="18" charset="0"/>
              <a:ea typeface="Times New Roman" panose="02020603050405020304" pitchFamily="18" charset="0"/>
            </a:endParaRPr>
          </a:p>
          <a:p>
            <a:pPr algn="l"/>
            <a:r>
              <a:rPr lang="it-IT" sz="1800" b="1" dirty="0">
                <a:solidFill>
                  <a:srgbClr val="000000"/>
                </a:solidFill>
                <a:effectLst/>
                <a:latin typeface="Times New Roman" panose="02020603050405020304" pitchFamily="18" charset="0"/>
                <a:ea typeface="Times New Roman" panose="02020603050405020304" pitchFamily="18" charset="0"/>
              </a:rPr>
              <a:t>CAIO quale amministratore di diritto dal 10.04.2015 al 18.10.2017 del-la NAZIONALE SERVIZI SOC. COOP.</a:t>
            </a:r>
            <a:endParaRPr lang="it-IT" sz="1800" dirty="0">
              <a:effectLst/>
              <a:latin typeface="Times New Roman" panose="02020603050405020304" pitchFamily="18" charset="0"/>
              <a:ea typeface="Times New Roman" panose="02020603050405020304" pitchFamily="18" charset="0"/>
            </a:endParaRPr>
          </a:p>
          <a:p>
            <a:pPr algn="l"/>
            <a:r>
              <a:rPr lang="it-IT" sz="1800" b="1" i="1" dirty="0">
                <a:solidFill>
                  <a:srgbClr val="000000"/>
                </a:solidFill>
                <a:effectLst/>
                <a:latin typeface="Times New Roman" panose="02020603050405020304" pitchFamily="18" charset="0"/>
                <a:ea typeface="Times New Roman" panose="02020603050405020304" pitchFamily="18" charset="0"/>
              </a:rPr>
              <a:t>C. per il delitto di cui all’artt. 223 co. II n. 2 L.F. perché, in concorso tra loro e nelle qualità suddette, cagionavano e comunque aggravavano il dissesto della società NAZIONALE SERVIZI </a:t>
            </a:r>
            <a:r>
              <a:rPr lang="it-IT" sz="1800" b="1" i="1" dirty="0" err="1">
                <a:solidFill>
                  <a:srgbClr val="000000"/>
                </a:solidFill>
                <a:effectLst/>
                <a:latin typeface="Times New Roman" panose="02020603050405020304" pitchFamily="18" charset="0"/>
                <a:ea typeface="Times New Roman" panose="02020603050405020304" pitchFamily="18" charset="0"/>
              </a:rPr>
              <a:t>Soc</a:t>
            </a:r>
            <a:r>
              <a:rPr lang="it-IT" sz="1800" b="1" i="1" dirty="0">
                <a:solidFill>
                  <a:srgbClr val="000000"/>
                </a:solidFill>
                <a:effectLst/>
                <a:latin typeface="Times New Roman" panose="02020603050405020304" pitchFamily="18" charset="0"/>
                <a:ea typeface="Times New Roman" panose="02020603050405020304" pitchFamily="18" charset="0"/>
              </a:rPr>
              <a:t>. Coop. per effetto di operazioni dolose.</a:t>
            </a:r>
            <a:endParaRPr lang="it-IT" sz="1800" dirty="0">
              <a:effectLst/>
              <a:latin typeface="Times New Roman" panose="02020603050405020304" pitchFamily="18" charset="0"/>
              <a:ea typeface="Times New Roman" panose="02020603050405020304" pitchFamily="18" charset="0"/>
            </a:endParaRPr>
          </a:p>
          <a:p>
            <a:pPr algn="l"/>
            <a:r>
              <a:rPr lang="it-IT" sz="1800" b="1" i="1" dirty="0">
                <a:solidFill>
                  <a:srgbClr val="000000"/>
                </a:solidFill>
                <a:effectLst/>
                <a:latin typeface="Times New Roman" panose="02020603050405020304" pitchFamily="18" charset="0"/>
                <a:ea typeface="Times New Roman" panose="02020603050405020304" pitchFamily="18" charset="0"/>
              </a:rPr>
              <a:t>In particolare, TIZIO e CAIO, nelle rispettive fasi di formale amministrazione della NAZIONALE SERVIZI </a:t>
            </a:r>
            <a:r>
              <a:rPr lang="it-IT" sz="1800" b="1" i="1" dirty="0" err="1">
                <a:solidFill>
                  <a:srgbClr val="000000"/>
                </a:solidFill>
                <a:effectLst/>
                <a:latin typeface="Times New Roman" panose="02020603050405020304" pitchFamily="18" charset="0"/>
                <a:ea typeface="Times New Roman" panose="02020603050405020304" pitchFamily="18" charset="0"/>
              </a:rPr>
              <a:t>Soc</a:t>
            </a:r>
            <a:r>
              <a:rPr lang="it-IT" sz="1800" b="1" i="1" dirty="0">
                <a:solidFill>
                  <a:srgbClr val="000000"/>
                </a:solidFill>
                <a:effectLst/>
                <a:latin typeface="Times New Roman" panose="02020603050405020304" pitchFamily="18" charset="0"/>
                <a:ea typeface="Times New Roman" panose="02020603050405020304" pitchFamily="18" charset="0"/>
              </a:rPr>
              <a:t>. </a:t>
            </a:r>
            <a:r>
              <a:rPr lang="it-IT" sz="1800" b="1" i="1" dirty="0" err="1">
                <a:solidFill>
                  <a:srgbClr val="000000"/>
                </a:solidFill>
                <a:effectLst/>
                <a:latin typeface="Times New Roman" panose="02020603050405020304" pitchFamily="18" charset="0"/>
                <a:ea typeface="Times New Roman" panose="02020603050405020304" pitchFamily="18" charset="0"/>
              </a:rPr>
              <a:t>Coo</a:t>
            </a:r>
            <a:r>
              <a:rPr lang="it-IT" sz="1800" b="1" i="1" dirty="0">
                <a:solidFill>
                  <a:srgbClr val="000000"/>
                </a:solidFill>
                <a:effectLst/>
                <a:latin typeface="Times New Roman" panose="02020603050405020304" pitchFamily="18" charset="0"/>
                <a:ea typeface="Times New Roman" panose="02020603050405020304" pitchFamily="18" charset="0"/>
              </a:rPr>
              <a:t>, omettevano in via sistematica, a partire dal 2015, il pagamento di imposte sui redditi, iva e ritenute fiscali e previdenziali come da seguenti prospetti:</a:t>
            </a:r>
          </a:p>
          <a:p>
            <a:pPr algn="ctr"/>
            <a:r>
              <a:rPr lang="it-IT" sz="1800" b="1" dirty="0">
                <a:solidFill>
                  <a:srgbClr val="000000"/>
                </a:solidFill>
                <a:effectLst/>
                <a:latin typeface="Times New Roman" panose="02020603050405020304" pitchFamily="18" charset="0"/>
                <a:ea typeface="Times New Roman" panose="02020603050405020304" pitchFamily="18" charset="0"/>
              </a:rPr>
              <a:t>INSERIRE PROSPETTO RUOLI</a:t>
            </a:r>
            <a:endParaRPr lang="it-IT" sz="1800" dirty="0">
              <a:effectLst/>
              <a:latin typeface="Times New Roman" panose="02020603050405020304" pitchFamily="18" charset="0"/>
              <a:ea typeface="Times New Roman" panose="02020603050405020304" pitchFamily="18" charset="0"/>
            </a:endParaRPr>
          </a:p>
          <a:p>
            <a:pPr algn="just"/>
            <a:r>
              <a:rPr lang="it-IT" sz="1800" b="1" i="1" dirty="0">
                <a:solidFill>
                  <a:srgbClr val="000000"/>
                </a:solidFill>
                <a:effectLst/>
                <a:latin typeface="Times New Roman" panose="02020603050405020304" pitchFamily="18" charset="0"/>
                <a:ea typeface="Times New Roman" panose="02020603050405020304" pitchFamily="18" charset="0"/>
              </a:rPr>
              <a:t>Per il complessivo importo pari a € 797.679,22.</a:t>
            </a:r>
            <a:endParaRPr lang="it-IT" sz="1800" dirty="0">
              <a:effectLst/>
              <a:latin typeface="Times New Roman" panose="02020603050405020304" pitchFamily="18" charset="0"/>
              <a:ea typeface="Times New Roman" panose="02020603050405020304" pitchFamily="18" charset="0"/>
            </a:endParaRPr>
          </a:p>
          <a:p>
            <a:pPr algn="l"/>
            <a:r>
              <a:rPr lang="it-IT" sz="1800" b="1" i="1" dirty="0">
                <a:solidFill>
                  <a:srgbClr val="000000"/>
                </a:solidFill>
                <a:effectLst/>
                <a:latin typeface="Times New Roman" panose="02020603050405020304" pitchFamily="18" charset="0"/>
                <a:ea typeface="Times New Roman" panose="02020603050405020304" pitchFamily="18" charset="0"/>
              </a:rPr>
              <a:t>Così cagionando e comunque aggravando il dissesto della società NAZIONALE SERVIZI </a:t>
            </a:r>
            <a:r>
              <a:rPr lang="it-IT" sz="1800" b="1" i="1" dirty="0" err="1">
                <a:solidFill>
                  <a:srgbClr val="000000"/>
                </a:solidFill>
                <a:effectLst/>
                <a:latin typeface="Times New Roman" panose="02020603050405020304" pitchFamily="18" charset="0"/>
                <a:ea typeface="Times New Roman" panose="02020603050405020304" pitchFamily="18" charset="0"/>
              </a:rPr>
              <a:t>Soc</a:t>
            </a:r>
            <a:r>
              <a:rPr lang="it-IT" sz="1800" b="1" i="1" dirty="0">
                <a:solidFill>
                  <a:srgbClr val="000000"/>
                </a:solidFill>
                <a:effectLst/>
                <a:latin typeface="Times New Roman" panose="02020603050405020304" pitchFamily="18" charset="0"/>
                <a:ea typeface="Times New Roman" panose="02020603050405020304" pitchFamily="18" charset="0"/>
              </a:rPr>
              <a:t>. Coop. (con passivo fallimentare complessivamente accertato in € 2.127.713,81, di cui debiti iscritti a ruolo per euro € 1.786.413,99 a fronte di un attivo inesistente).</a:t>
            </a:r>
            <a:endParaRPr lang="it-IT" sz="1800" dirty="0">
              <a:effectLst/>
              <a:latin typeface="Times New Roman" panose="02020603050405020304" pitchFamily="18" charset="0"/>
              <a:ea typeface="Times New Roman" panose="02020603050405020304" pitchFamily="18" charset="0"/>
            </a:endParaRPr>
          </a:p>
          <a:p>
            <a:pPr algn="l"/>
            <a:r>
              <a:rPr lang="it-IT" sz="1800" b="1" i="1" dirty="0">
                <a:solidFill>
                  <a:srgbClr val="000000"/>
                </a:solidFill>
                <a:effectLst/>
                <a:latin typeface="Times New Roman" panose="02020603050405020304" pitchFamily="18" charset="0"/>
                <a:ea typeface="Times New Roman" panose="02020603050405020304" pitchFamily="18" charset="0"/>
              </a:rPr>
              <a:t>Fatti consumati in Vicenza, in data 07.03.2019 all’atto della dichiarazione di fallimento della società NAZIONALE SERVIZI </a:t>
            </a:r>
            <a:r>
              <a:rPr lang="it-IT" sz="1800" b="1" i="1" dirty="0" err="1">
                <a:solidFill>
                  <a:srgbClr val="000000"/>
                </a:solidFill>
                <a:effectLst/>
                <a:latin typeface="Times New Roman" panose="02020603050405020304" pitchFamily="18" charset="0"/>
                <a:ea typeface="Times New Roman" panose="02020603050405020304" pitchFamily="18" charset="0"/>
              </a:rPr>
              <a:t>Soc</a:t>
            </a:r>
            <a:r>
              <a:rPr lang="it-IT" sz="1800" b="1" i="1" dirty="0">
                <a:solidFill>
                  <a:srgbClr val="000000"/>
                </a:solidFill>
                <a:effectLst/>
                <a:latin typeface="Times New Roman" panose="02020603050405020304" pitchFamily="18" charset="0"/>
                <a:ea typeface="Times New Roman" panose="02020603050405020304" pitchFamily="18" charset="0"/>
              </a:rPr>
              <a:t>. Coop..</a:t>
            </a:r>
          </a:p>
          <a:p>
            <a:pPr algn="l"/>
            <a:endParaRPr lang="it-IT" b="1" i="1" dirty="0">
              <a:solidFill>
                <a:srgbClr val="000000"/>
              </a:solidFill>
              <a:latin typeface="Times New Roman" panose="02020603050405020304" pitchFamily="18" charset="0"/>
              <a:ea typeface="Times New Roman" panose="02020603050405020304" pitchFamily="18" charset="0"/>
            </a:endParaRPr>
          </a:p>
          <a:p>
            <a:pPr algn="l"/>
            <a:endParaRPr lang="it-IT"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4446807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B26551D-8AE2-3512-D03B-8F17DA1314F0}"/>
              </a:ext>
            </a:extLst>
          </p:cNvPr>
          <p:cNvSpPr>
            <a:spLocks noGrp="1"/>
          </p:cNvSpPr>
          <p:nvPr>
            <p:ph type="title"/>
          </p:nvPr>
        </p:nvSpPr>
        <p:spPr/>
        <p:txBody>
          <a:bodyPr/>
          <a:lstStyle/>
          <a:p>
            <a:r>
              <a:rPr lang="it-IT" dirty="0"/>
              <a:t>Coordinate giurisprudenziali 2</a:t>
            </a:r>
          </a:p>
        </p:txBody>
      </p:sp>
      <p:sp>
        <p:nvSpPr>
          <p:cNvPr id="3" name="Segnaposto contenuto 2">
            <a:extLst>
              <a:ext uri="{FF2B5EF4-FFF2-40B4-BE49-F238E27FC236}">
                <a16:creationId xmlns:a16="http://schemas.microsoft.com/office/drawing/2014/main" id="{A83FAF00-F6A7-35E0-BF14-1C690D024305}"/>
              </a:ext>
            </a:extLst>
          </p:cNvPr>
          <p:cNvSpPr>
            <a:spLocks noGrp="1"/>
          </p:cNvSpPr>
          <p:nvPr>
            <p:ph idx="1"/>
          </p:nvPr>
        </p:nvSpPr>
        <p:spPr/>
        <p:txBody>
          <a:bodyPr>
            <a:normAutofit fontScale="85000" lnSpcReduction="20000"/>
          </a:bodyPr>
          <a:lstStyle/>
          <a:p>
            <a:pPr algn="l"/>
            <a:r>
              <a:rPr lang="it-IT" b="0" i="0" dirty="0">
                <a:solidFill>
                  <a:srgbClr val="000000"/>
                </a:solidFill>
                <a:effectLst/>
                <a:latin typeface="Times New Roman" panose="02020603050405020304" pitchFamily="18" charset="0"/>
              </a:rPr>
              <a:t>In tema di bancarotta fraudolenta fallimentare, le operazioni dolose di cui all'art. 223, comma 2, n. 2, legge </a:t>
            </a:r>
            <a:r>
              <a:rPr lang="it-IT" b="0" i="0" dirty="0" err="1">
                <a:solidFill>
                  <a:srgbClr val="000000"/>
                </a:solidFill>
                <a:effectLst/>
                <a:latin typeface="Times New Roman" panose="02020603050405020304" pitchFamily="18" charset="0"/>
              </a:rPr>
              <a:t>fall</a:t>
            </a:r>
            <a:r>
              <a:rPr lang="it-IT" b="0" i="0" dirty="0">
                <a:solidFill>
                  <a:srgbClr val="000000"/>
                </a:solidFill>
                <a:effectLst/>
                <a:latin typeface="Times New Roman" panose="02020603050405020304" pitchFamily="18" charset="0"/>
              </a:rPr>
              <a:t>. possono consistere nel sistematico inadempimento delle obbligazioni fiscali e previdenziali, frutto di una consapevole scelta gestionale da parte degli amministratori della società, da cui consegue il prevedibile aumento della sua esposizione debitoria nei confronti dell'erario e degli enti previdenziali.</a:t>
            </a:r>
          </a:p>
          <a:p>
            <a:pPr algn="l"/>
            <a:r>
              <a:rPr lang="it-IT" b="0" i="0" dirty="0">
                <a:solidFill>
                  <a:srgbClr val="000000"/>
                </a:solidFill>
                <a:effectLst/>
                <a:latin typeface="Times New Roman" panose="02020603050405020304" pitchFamily="18" charset="0"/>
              </a:rPr>
              <a:t>- È, pertanto, anche ipotizzabile una causazione omissiva, ai sensi dell'art. 40, comma 2, c.p., in virtù del peculiare ruolo di garanzia svolto dai soggetti attivi del delitto di bancarotta impropria nei confronti degli interessi creditori</a:t>
            </a:r>
          </a:p>
          <a:p>
            <a:pPr algn="l"/>
            <a:r>
              <a:rPr lang="it-IT" b="0" i="0" dirty="0">
                <a:solidFill>
                  <a:srgbClr val="000000"/>
                </a:solidFill>
                <a:effectLst/>
                <a:latin typeface="Times New Roman" panose="02020603050405020304" pitchFamily="18" charset="0"/>
              </a:rPr>
              <a:t>- In tema di bancarotta fraudolenta impropria, integra il delitto di causazione del fallimento per effetto di operazioni dolose, previsto dall'art. 223, comma 2, n. 2, l. </a:t>
            </a:r>
            <a:r>
              <a:rPr lang="it-IT" b="0" i="0" dirty="0" err="1">
                <a:solidFill>
                  <a:srgbClr val="000000"/>
                </a:solidFill>
                <a:effectLst/>
                <a:latin typeface="Times New Roman" panose="02020603050405020304" pitchFamily="18" charset="0"/>
              </a:rPr>
              <a:t>fall</a:t>
            </a:r>
            <a:r>
              <a:rPr lang="it-IT" b="0" i="0" dirty="0">
                <a:solidFill>
                  <a:srgbClr val="000000"/>
                </a:solidFill>
                <a:effectLst/>
                <a:latin typeface="Times New Roman" panose="02020603050405020304" pitchFamily="18" charset="0"/>
              </a:rPr>
              <a:t>., il meccanismo di frode fiscale realizzato attraverso la formazione e l'utilizzazione, mediante annotazione nella contabilità, di fatture per operazioni inesistenti, quando le sanzioni conseguenti all'accertamento ed alla contestazione dell'illecito fiscale abbiano determinato la situazione di dissesto della società.</a:t>
            </a:r>
          </a:p>
          <a:p>
            <a:endParaRPr lang="it-IT" dirty="0"/>
          </a:p>
        </p:txBody>
      </p:sp>
    </p:spTree>
    <p:extLst>
      <p:ext uri="{BB962C8B-B14F-4D97-AF65-F5344CB8AC3E}">
        <p14:creationId xmlns:p14="http://schemas.microsoft.com/office/powerpoint/2010/main" val="16134908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0FF81DB-DAEC-E9FE-EC94-18C7FE3D14FB}"/>
              </a:ext>
            </a:extLst>
          </p:cNvPr>
          <p:cNvSpPr>
            <a:spLocks noGrp="1"/>
          </p:cNvSpPr>
          <p:nvPr>
            <p:ph type="title"/>
          </p:nvPr>
        </p:nvSpPr>
        <p:spPr/>
        <p:txBody>
          <a:bodyPr/>
          <a:lstStyle/>
          <a:p>
            <a:r>
              <a:rPr lang="it-IT" dirty="0"/>
              <a:t>Innesco</a:t>
            </a:r>
          </a:p>
        </p:txBody>
      </p:sp>
      <p:sp>
        <p:nvSpPr>
          <p:cNvPr id="3" name="Segnaposto contenuto 2">
            <a:extLst>
              <a:ext uri="{FF2B5EF4-FFF2-40B4-BE49-F238E27FC236}">
                <a16:creationId xmlns:a16="http://schemas.microsoft.com/office/drawing/2014/main" id="{BE406BDE-7AAF-9DA8-FB60-8B5FCD16DB9D}"/>
              </a:ext>
            </a:extLst>
          </p:cNvPr>
          <p:cNvSpPr>
            <a:spLocks noGrp="1"/>
          </p:cNvSpPr>
          <p:nvPr>
            <p:ph idx="1"/>
          </p:nvPr>
        </p:nvSpPr>
        <p:spPr/>
        <p:txBody>
          <a:bodyPr>
            <a:normAutofit lnSpcReduction="10000"/>
          </a:bodyPr>
          <a:lstStyle/>
          <a:p>
            <a:r>
              <a:rPr lang="it-IT" dirty="0"/>
              <a:t>art. 10 bis d.lgs. 74/2000;</a:t>
            </a:r>
          </a:p>
          <a:p>
            <a:r>
              <a:rPr lang="it-IT" dirty="0"/>
              <a:t>Art. 10 ter d.lgs. 74/2000;</a:t>
            </a:r>
          </a:p>
          <a:p>
            <a:r>
              <a:rPr lang="it-IT" dirty="0"/>
              <a:t>Art. 10 quater d.lgs. 74/2000 (sistema attualmente più utilizzato anche a mezzo crediti la cui natura fraudolenta non è sempre di facile individuazione – crediti Ricerca e Sviluppo);</a:t>
            </a:r>
          </a:p>
          <a:p>
            <a:r>
              <a:rPr lang="it-IT" dirty="0"/>
              <a:t>Art. 5 d.lgs. 74/2000;</a:t>
            </a:r>
          </a:p>
          <a:p>
            <a:r>
              <a:rPr lang="it-IT" dirty="0"/>
              <a:t>Artt. 2 e 8 d.lgs. 74/2000;</a:t>
            </a:r>
          </a:p>
          <a:p>
            <a:r>
              <a:rPr lang="it-IT" dirty="0"/>
              <a:t>Art. 10 e 11 d.lgs. 74/2000;</a:t>
            </a:r>
          </a:p>
          <a:p>
            <a:r>
              <a:rPr lang="it-IT" dirty="0"/>
              <a:t>Art. 646 c.p. (con particolare riferimento alle denunce presentate da società di leasing per macchinari e autovetture);</a:t>
            </a:r>
          </a:p>
        </p:txBody>
      </p:sp>
    </p:spTree>
    <p:extLst>
      <p:ext uri="{BB962C8B-B14F-4D97-AF65-F5344CB8AC3E}">
        <p14:creationId xmlns:p14="http://schemas.microsoft.com/office/powerpoint/2010/main" val="28209159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717AAE2-B50B-EFE4-37FD-48CBBBFDDC1E}"/>
              </a:ext>
            </a:extLst>
          </p:cNvPr>
          <p:cNvSpPr>
            <a:spLocks noGrp="1"/>
          </p:cNvSpPr>
          <p:nvPr>
            <p:ph type="title"/>
          </p:nvPr>
        </p:nvSpPr>
        <p:spPr/>
        <p:txBody>
          <a:bodyPr/>
          <a:lstStyle/>
          <a:p>
            <a:r>
              <a:rPr lang="it-IT" dirty="0"/>
              <a:t>Valutazioni preliminari</a:t>
            </a:r>
          </a:p>
        </p:txBody>
      </p:sp>
      <p:sp>
        <p:nvSpPr>
          <p:cNvPr id="3" name="Segnaposto contenuto 2">
            <a:extLst>
              <a:ext uri="{FF2B5EF4-FFF2-40B4-BE49-F238E27FC236}">
                <a16:creationId xmlns:a16="http://schemas.microsoft.com/office/drawing/2014/main" id="{89DBBAB8-DF51-23FF-1B1B-79662EAA4CF4}"/>
              </a:ext>
            </a:extLst>
          </p:cNvPr>
          <p:cNvSpPr>
            <a:spLocks noGrp="1"/>
          </p:cNvSpPr>
          <p:nvPr>
            <p:ph idx="1"/>
          </p:nvPr>
        </p:nvSpPr>
        <p:spPr/>
        <p:txBody>
          <a:bodyPr/>
          <a:lstStyle/>
          <a:p>
            <a:endParaRPr lang="it-IT" dirty="0"/>
          </a:p>
          <a:p>
            <a:r>
              <a:rPr lang="it-IT" dirty="0"/>
              <a:t>Tipologia di tributo evaso;</a:t>
            </a:r>
          </a:p>
          <a:p>
            <a:r>
              <a:rPr lang="it-IT" dirty="0"/>
              <a:t>Tipologia di settore di interesse (gli ambiti criminologicamente più ricorrenti riguardano la somministrazione di lavoro a basa specializzazione o settori del terziario ad alta concorrenzialità implicanti rivendita di beni a largo consumo);</a:t>
            </a:r>
          </a:p>
          <a:p>
            <a:r>
              <a:rPr lang="it-IT" dirty="0"/>
              <a:t>Stato dei ruoli (natura dei tributi, evoluzione temporale ecc.);</a:t>
            </a:r>
          </a:p>
          <a:p>
            <a:r>
              <a:rPr lang="it-IT" dirty="0"/>
              <a:t>Rapporti con parti correlate (di fatto o di diritto);</a:t>
            </a:r>
          </a:p>
        </p:txBody>
      </p:sp>
    </p:spTree>
    <p:extLst>
      <p:ext uri="{BB962C8B-B14F-4D97-AF65-F5344CB8AC3E}">
        <p14:creationId xmlns:p14="http://schemas.microsoft.com/office/powerpoint/2010/main" val="38414676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E5CA7E9-89B6-E757-5498-8CEAE57F319F}"/>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EEC45678-36A1-8F76-948A-7A0B34388242}"/>
              </a:ext>
            </a:extLst>
          </p:cNvPr>
          <p:cNvSpPr>
            <a:spLocks noGrp="1"/>
          </p:cNvSpPr>
          <p:nvPr>
            <p:ph idx="1"/>
          </p:nvPr>
        </p:nvSpPr>
        <p:spPr/>
        <p:txBody>
          <a:bodyPr>
            <a:normAutofit/>
          </a:bodyPr>
          <a:lstStyle/>
          <a:p>
            <a:endParaRPr lang="it-IT" sz="3200" dirty="0"/>
          </a:p>
          <a:p>
            <a:endParaRPr lang="it-IT" sz="3200" dirty="0"/>
          </a:p>
          <a:p>
            <a:pPr marL="0" indent="0">
              <a:buNone/>
            </a:pPr>
            <a:r>
              <a:rPr lang="it-IT" sz="3200" dirty="0"/>
              <a:t>PM come concorrente «necessario» della bancarotta fiscale</a:t>
            </a:r>
          </a:p>
          <a:p>
            <a:pPr marL="0" indent="0">
              <a:buNone/>
            </a:pPr>
            <a:endParaRPr lang="it-IT" sz="3200" dirty="0"/>
          </a:p>
          <a:p>
            <a:pPr marL="0" indent="0" algn="just">
              <a:buNone/>
            </a:pPr>
            <a:r>
              <a:rPr lang="it-IT" sz="3200" dirty="0"/>
              <a:t>Importanza dell’impulso del PM nell’emersione delle bancarotte fiscale stante l’inerzia dell’Erario nel presentare autonomamente istanza di fallimento.</a:t>
            </a:r>
          </a:p>
        </p:txBody>
      </p:sp>
    </p:spTree>
    <p:extLst>
      <p:ext uri="{BB962C8B-B14F-4D97-AF65-F5344CB8AC3E}">
        <p14:creationId xmlns:p14="http://schemas.microsoft.com/office/powerpoint/2010/main" val="23457831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4218B6-57F9-147F-1753-ED1ACA72CA79}"/>
              </a:ext>
            </a:extLst>
          </p:cNvPr>
          <p:cNvSpPr>
            <a:spLocks noGrp="1"/>
          </p:cNvSpPr>
          <p:nvPr>
            <p:ph type="title"/>
          </p:nvPr>
        </p:nvSpPr>
        <p:spPr/>
        <p:txBody>
          <a:bodyPr/>
          <a:lstStyle/>
          <a:p>
            <a:r>
              <a:rPr lang="it-IT" dirty="0"/>
              <a:t>Principali tipologie di bancarotta fiscale</a:t>
            </a:r>
          </a:p>
        </p:txBody>
      </p:sp>
      <p:sp>
        <p:nvSpPr>
          <p:cNvPr id="3" name="Segnaposto contenuto 2">
            <a:extLst>
              <a:ext uri="{FF2B5EF4-FFF2-40B4-BE49-F238E27FC236}">
                <a16:creationId xmlns:a16="http://schemas.microsoft.com/office/drawing/2014/main" id="{A921FE54-88B1-1440-BC25-9D94DBFFD292}"/>
              </a:ext>
            </a:extLst>
          </p:cNvPr>
          <p:cNvSpPr>
            <a:spLocks noGrp="1"/>
          </p:cNvSpPr>
          <p:nvPr>
            <p:ph idx="1"/>
          </p:nvPr>
        </p:nvSpPr>
        <p:spPr/>
        <p:txBody>
          <a:bodyPr/>
          <a:lstStyle/>
          <a:p>
            <a:endParaRPr lang="it-IT" dirty="0"/>
          </a:p>
          <a:p>
            <a:endParaRPr lang="it-IT" dirty="0"/>
          </a:p>
          <a:p>
            <a:r>
              <a:rPr lang="it-IT" dirty="0"/>
              <a:t>Utilizzo fraudolento del modello cooperativo per la somministrazione di manodopera non specializzata a prezzo concorrenziale (spesso tramite l’intermediazione di un consorzio);</a:t>
            </a:r>
          </a:p>
          <a:p>
            <a:r>
              <a:rPr lang="it-IT" dirty="0"/>
              <a:t>Frodi carosello volte ad anestetizzare il «costo» dell’IVA e poter mettere sul mercato a prenzi concorrenziali prodotti di largo consumo</a:t>
            </a:r>
          </a:p>
        </p:txBody>
      </p:sp>
    </p:spTree>
    <p:extLst>
      <p:ext uri="{BB962C8B-B14F-4D97-AF65-F5344CB8AC3E}">
        <p14:creationId xmlns:p14="http://schemas.microsoft.com/office/powerpoint/2010/main" val="30131405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11C05561-F777-3741-7610-A8BE05372729}"/>
              </a:ext>
            </a:extLst>
          </p:cNvPr>
          <p:cNvSpPr txBox="1"/>
          <p:nvPr/>
        </p:nvSpPr>
        <p:spPr>
          <a:xfrm>
            <a:off x="401652" y="734938"/>
            <a:ext cx="11434273" cy="3970318"/>
          </a:xfrm>
          <a:prstGeom prst="rect">
            <a:avLst/>
          </a:prstGeom>
          <a:noFill/>
        </p:spPr>
        <p:txBody>
          <a:bodyPr wrap="square" rtlCol="0">
            <a:spAutoFit/>
          </a:bodyPr>
          <a:lstStyle/>
          <a:p>
            <a:r>
              <a:rPr lang="it-IT" b="1" dirty="0"/>
              <a:t>Schema «criminologico» di bancarotta fiscale per mezzo dello strumento cooperativo volto alla somministrazione di manodopera.</a:t>
            </a:r>
          </a:p>
          <a:p>
            <a:endParaRPr lang="it-IT" dirty="0"/>
          </a:p>
          <a:p>
            <a:pPr marL="285750" indent="-285750">
              <a:buFont typeface="Arial" panose="020B0604020202020204" pitchFamily="34" charset="0"/>
              <a:buChar char="•"/>
            </a:pPr>
            <a:r>
              <a:rPr lang="it-IT" dirty="0"/>
              <a:t>Nasce COOP A;</a:t>
            </a:r>
          </a:p>
          <a:p>
            <a:pPr marL="285750" indent="-285750">
              <a:buFont typeface="Arial" panose="020B0604020202020204" pitchFamily="34" charset="0"/>
              <a:buChar char="•"/>
            </a:pPr>
            <a:r>
              <a:rPr lang="it-IT" dirty="0"/>
              <a:t>COOP A fa riferimento ad un consorzio che intermedia manodopera con clienti finali;</a:t>
            </a:r>
          </a:p>
          <a:p>
            <a:pPr marL="285750" indent="-285750">
              <a:buFont typeface="Arial" panose="020B0604020202020204" pitchFamily="34" charset="0"/>
              <a:buChar char="•"/>
            </a:pPr>
            <a:r>
              <a:rPr lang="it-IT" dirty="0"/>
              <a:t>CONSORZIO è il volto «pulito» da presentare agli utilizzatori;</a:t>
            </a:r>
          </a:p>
          <a:p>
            <a:pPr marL="285750" indent="-285750">
              <a:buFont typeface="Arial" panose="020B0604020202020204" pitchFamily="34" charset="0"/>
              <a:buChar char="•"/>
            </a:pPr>
            <a:r>
              <a:rPr lang="it-IT" dirty="0"/>
              <a:t>COOP A omette i versamenti dei contributi (che costituisce il profitto effettivo dell’impresa);</a:t>
            </a:r>
          </a:p>
          <a:p>
            <a:pPr marL="285750" indent="-285750">
              <a:buFont typeface="Arial" panose="020B0604020202020204" pitchFamily="34" charset="0"/>
              <a:buChar char="•"/>
            </a:pPr>
            <a:r>
              <a:rPr lang="it-IT" dirty="0"/>
              <a:t>Dopo un paio di anni COOP A viene abbandonata e nasce COOP B dove vengono «travasati» tutti i dipendenti;</a:t>
            </a:r>
          </a:p>
          <a:p>
            <a:pPr marL="285750" indent="-285750">
              <a:buFont typeface="Arial" panose="020B0604020202020204" pitchFamily="34" charset="0"/>
              <a:buChar char="•"/>
            </a:pPr>
            <a:r>
              <a:rPr lang="it-IT" dirty="0"/>
              <a:t>L’utilizzatore finale si rapporterà sempre e solo con il Consorzio che rimane invariato;</a:t>
            </a:r>
          </a:p>
          <a:p>
            <a:pPr marL="285750" indent="-285750">
              <a:buFont typeface="Arial" panose="020B0604020202020204" pitchFamily="34" charset="0"/>
              <a:buChar char="•"/>
            </a:pPr>
            <a:r>
              <a:rPr lang="it-IT" dirty="0"/>
              <a:t>COOP B replica condotta di COOP A e quindi nasce COOP C e così via;</a:t>
            </a:r>
          </a:p>
          <a:p>
            <a:pPr marL="285750" indent="-285750">
              <a:buFont typeface="Arial" panose="020B0604020202020204" pitchFamily="34" charset="0"/>
              <a:buChar char="•"/>
            </a:pPr>
            <a:r>
              <a:rPr lang="it-IT" dirty="0"/>
              <a:t>Ogni COOP «abbandonata» porta in dote un elevato debito verso l’erario;</a:t>
            </a:r>
          </a:p>
          <a:p>
            <a:pPr marL="285750" indent="-285750">
              <a:buFont typeface="Arial" panose="020B0604020202020204" pitchFamily="34" charset="0"/>
              <a:buChar char="•"/>
            </a:pPr>
            <a:r>
              <a:rPr lang="it-IT" dirty="0"/>
              <a:t>Tale meccanismo può conoscere ulteriore variante che prevede l’intervento a monte delle COOP di altra società avente lo scopo di emettere fatture per operazioni inesistenti o cedere crediti di imposta fittizi (al fine di anestetizzare sul piano formale l’emersione del debito di imposta maturato in ragione degli omessi versamenti).</a:t>
            </a:r>
          </a:p>
        </p:txBody>
      </p:sp>
    </p:spTree>
    <p:extLst>
      <p:ext uri="{BB962C8B-B14F-4D97-AF65-F5344CB8AC3E}">
        <p14:creationId xmlns:p14="http://schemas.microsoft.com/office/powerpoint/2010/main" val="29684196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 name="Coop…"/>
          <p:cNvSpPr/>
          <p:nvPr/>
        </p:nvSpPr>
        <p:spPr>
          <a:xfrm>
            <a:off x="187037" y="1338296"/>
            <a:ext cx="1155305" cy="1198200"/>
          </a:xfrm>
          <a:prstGeom prst="roundRect">
            <a:avLst>
              <a:gd name="adj" fmla="val 15000"/>
            </a:avLst>
          </a:prstGeom>
          <a:solidFill>
            <a:srgbClr val="FFFFFF"/>
          </a:solidFill>
          <a:ln w="38100">
            <a:solidFill>
              <a:srgbClr val="005E73"/>
            </a:solidFill>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5400" tIns="25400" rIns="25400" bIns="25400" anchor="ctr"/>
          <a:lstStyle/>
          <a:p>
            <a:pPr algn="ctr" defTabSz="412750">
              <a:defRPr sz="3200" b="0" spc="0">
                <a:solidFill>
                  <a:srgbClr val="000000"/>
                </a:solidFill>
                <a:latin typeface="Graphik Medium"/>
                <a:ea typeface="Graphik Medium"/>
                <a:cs typeface="Graphik Medium"/>
                <a:sym typeface="Graphik Medium"/>
              </a:defRPr>
            </a:pPr>
            <a:r>
              <a:rPr sz="1600"/>
              <a:t>Coop </a:t>
            </a:r>
          </a:p>
          <a:p>
            <a:pPr algn="ctr" defTabSz="412750">
              <a:defRPr sz="3200" b="0" spc="0">
                <a:solidFill>
                  <a:srgbClr val="000000"/>
                </a:solidFill>
                <a:latin typeface="Graphik Medium"/>
                <a:ea typeface="Graphik Medium"/>
                <a:cs typeface="Graphik Medium"/>
                <a:sym typeface="Graphik Medium"/>
              </a:defRPr>
            </a:pPr>
            <a:r>
              <a:rPr sz="1600"/>
              <a:t>ALFA</a:t>
            </a:r>
          </a:p>
        </p:txBody>
      </p:sp>
      <p:sp>
        <p:nvSpPr>
          <p:cNvPr id="214" name="Linea di collegamento"/>
          <p:cNvSpPr/>
          <p:nvPr/>
        </p:nvSpPr>
        <p:spPr>
          <a:xfrm>
            <a:off x="1115658" y="812513"/>
            <a:ext cx="1515669" cy="557984"/>
          </a:xfrm>
          <a:custGeom>
            <a:avLst/>
            <a:gdLst/>
            <a:ahLst/>
            <a:cxnLst>
              <a:cxn ang="0">
                <a:pos x="wd2" y="hd2"/>
              </a:cxn>
              <a:cxn ang="5400000">
                <a:pos x="wd2" y="hd2"/>
              </a:cxn>
              <a:cxn ang="10800000">
                <a:pos x="wd2" y="hd2"/>
              </a:cxn>
              <a:cxn ang="16200000">
                <a:pos x="wd2" y="hd2"/>
              </a:cxn>
            </a:cxnLst>
            <a:rect l="0" t="0" r="r" b="b"/>
            <a:pathLst>
              <a:path w="21600" h="16213" extrusionOk="0">
                <a:moveTo>
                  <a:pt x="0" y="16213"/>
                </a:moveTo>
                <a:cubicBezTo>
                  <a:pt x="7004" y="-4799"/>
                  <a:pt x="14204" y="-5387"/>
                  <a:pt x="21600" y="14450"/>
                </a:cubicBezTo>
              </a:path>
            </a:pathLst>
          </a:custGeom>
          <a:ln w="38100" cap="rnd">
            <a:solidFill>
              <a:srgbClr val="005E73"/>
            </a:solidFill>
            <a:custDash>
              <a:ds d="100000" sp="200000"/>
            </a:custDash>
          </a:ln>
        </p:spPr>
        <p:txBody>
          <a:bodyPr/>
          <a:lstStyle/>
          <a:p>
            <a:endParaRPr sz="900"/>
          </a:p>
        </p:txBody>
      </p:sp>
      <p:sp>
        <p:nvSpPr>
          <p:cNvPr id="188" name="ESEMPIO 1"/>
          <p:cNvSpPr txBox="1">
            <a:spLocks noGrp="1"/>
          </p:cNvSpPr>
          <p:nvPr>
            <p:ph type="title" idx="4294967295"/>
          </p:nvPr>
        </p:nvSpPr>
        <p:spPr>
          <a:xfrm>
            <a:off x="2035671" y="-36061"/>
            <a:ext cx="4574975" cy="633566"/>
          </a:xfrm>
          <a:prstGeom prst="rect">
            <a:avLst/>
          </a:prstGeom>
          <a:solidFill>
            <a:srgbClr val="D5D5D5"/>
          </a:solidFill>
          <a:ln w="76200">
            <a:solidFill>
              <a:schemeClr val="accent2"/>
            </a:solidFill>
          </a:ln>
        </p:spPr>
        <p:txBody>
          <a:bodyPr anchor="ctr">
            <a:normAutofit fontScale="90000"/>
          </a:bodyPr>
          <a:lstStyle>
            <a:lvl1pPr defTabSz="825500">
              <a:lnSpc>
                <a:spcPct val="100000"/>
              </a:lnSpc>
              <a:defRPr sz="5500" cap="none" spc="0">
                <a:solidFill>
                  <a:srgbClr val="000000"/>
                </a:solidFill>
              </a:defRPr>
            </a:lvl1pPr>
          </a:lstStyle>
          <a:p>
            <a:r>
              <a:t>ESEMPIO 1</a:t>
            </a:r>
          </a:p>
        </p:txBody>
      </p:sp>
      <p:sp>
        <p:nvSpPr>
          <p:cNvPr id="189" name="Coop…"/>
          <p:cNvSpPr/>
          <p:nvPr/>
        </p:nvSpPr>
        <p:spPr>
          <a:xfrm>
            <a:off x="2482374" y="1338296"/>
            <a:ext cx="1155305" cy="1198200"/>
          </a:xfrm>
          <a:prstGeom prst="roundRect">
            <a:avLst>
              <a:gd name="adj" fmla="val 15000"/>
            </a:avLst>
          </a:prstGeom>
          <a:solidFill>
            <a:srgbClr val="FFFFFF"/>
          </a:solidFill>
          <a:ln w="38100">
            <a:solidFill>
              <a:srgbClr val="005E73"/>
            </a:solidFill>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5400" tIns="25400" rIns="25400" bIns="25400" anchor="ctr"/>
          <a:lstStyle/>
          <a:p>
            <a:pPr algn="ctr" defTabSz="412750">
              <a:defRPr sz="3200" b="0" spc="0">
                <a:solidFill>
                  <a:srgbClr val="000000"/>
                </a:solidFill>
                <a:latin typeface="Graphik Medium"/>
                <a:ea typeface="Graphik Medium"/>
                <a:cs typeface="Graphik Medium"/>
                <a:sym typeface="Graphik Medium"/>
              </a:defRPr>
            </a:pPr>
            <a:r>
              <a:rPr sz="1600"/>
              <a:t>Coop </a:t>
            </a:r>
          </a:p>
          <a:p>
            <a:pPr algn="ctr" defTabSz="412750">
              <a:defRPr sz="3200" b="0" spc="0">
                <a:solidFill>
                  <a:srgbClr val="000000"/>
                </a:solidFill>
                <a:latin typeface="Graphik Medium"/>
                <a:ea typeface="Graphik Medium"/>
                <a:cs typeface="Graphik Medium"/>
                <a:sym typeface="Graphik Medium"/>
              </a:defRPr>
            </a:pPr>
            <a:r>
              <a:rPr sz="1600"/>
              <a:t>BETA</a:t>
            </a:r>
          </a:p>
        </p:txBody>
      </p:sp>
      <p:sp>
        <p:nvSpPr>
          <p:cNvPr id="215" name="Linea di collegamento"/>
          <p:cNvSpPr/>
          <p:nvPr/>
        </p:nvSpPr>
        <p:spPr>
          <a:xfrm>
            <a:off x="3565323" y="812513"/>
            <a:ext cx="1515669" cy="557984"/>
          </a:xfrm>
          <a:custGeom>
            <a:avLst/>
            <a:gdLst/>
            <a:ahLst/>
            <a:cxnLst>
              <a:cxn ang="0">
                <a:pos x="wd2" y="hd2"/>
              </a:cxn>
              <a:cxn ang="5400000">
                <a:pos x="wd2" y="hd2"/>
              </a:cxn>
              <a:cxn ang="10800000">
                <a:pos x="wd2" y="hd2"/>
              </a:cxn>
              <a:cxn ang="16200000">
                <a:pos x="wd2" y="hd2"/>
              </a:cxn>
            </a:cxnLst>
            <a:rect l="0" t="0" r="r" b="b"/>
            <a:pathLst>
              <a:path w="21600" h="16213" extrusionOk="0">
                <a:moveTo>
                  <a:pt x="0" y="16213"/>
                </a:moveTo>
                <a:cubicBezTo>
                  <a:pt x="7004" y="-4799"/>
                  <a:pt x="14204" y="-5387"/>
                  <a:pt x="21600" y="14450"/>
                </a:cubicBezTo>
              </a:path>
            </a:pathLst>
          </a:custGeom>
          <a:ln w="38100" cap="rnd">
            <a:solidFill>
              <a:srgbClr val="005E73"/>
            </a:solidFill>
            <a:custDash>
              <a:ds d="100000" sp="200000"/>
            </a:custDash>
          </a:ln>
        </p:spPr>
        <p:txBody>
          <a:bodyPr/>
          <a:lstStyle/>
          <a:p>
            <a:endParaRPr sz="900"/>
          </a:p>
        </p:txBody>
      </p:sp>
      <p:sp>
        <p:nvSpPr>
          <p:cNvPr id="191" name="Coop…"/>
          <p:cNvSpPr/>
          <p:nvPr/>
        </p:nvSpPr>
        <p:spPr>
          <a:xfrm>
            <a:off x="4955782" y="1338296"/>
            <a:ext cx="1155305" cy="1198200"/>
          </a:xfrm>
          <a:prstGeom prst="roundRect">
            <a:avLst>
              <a:gd name="adj" fmla="val 15000"/>
            </a:avLst>
          </a:prstGeom>
          <a:solidFill>
            <a:srgbClr val="FFFFFF"/>
          </a:solidFill>
          <a:ln w="38100">
            <a:solidFill>
              <a:srgbClr val="005E73"/>
            </a:solidFill>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5400" tIns="25400" rIns="25400" bIns="25400" anchor="ctr"/>
          <a:lstStyle/>
          <a:p>
            <a:pPr algn="ctr" defTabSz="412750">
              <a:defRPr sz="3200" b="0" spc="0">
                <a:solidFill>
                  <a:srgbClr val="000000"/>
                </a:solidFill>
                <a:latin typeface="Graphik Medium"/>
                <a:ea typeface="Graphik Medium"/>
                <a:cs typeface="Graphik Medium"/>
                <a:sym typeface="Graphik Medium"/>
              </a:defRPr>
            </a:pPr>
            <a:r>
              <a:rPr sz="1600"/>
              <a:t>Coop </a:t>
            </a:r>
          </a:p>
          <a:p>
            <a:pPr algn="ctr" defTabSz="412750">
              <a:defRPr sz="3200" b="0" spc="0">
                <a:solidFill>
                  <a:srgbClr val="000000"/>
                </a:solidFill>
                <a:latin typeface="Graphik Medium"/>
                <a:ea typeface="Graphik Medium"/>
                <a:cs typeface="Graphik Medium"/>
                <a:sym typeface="Graphik Medium"/>
              </a:defRPr>
            </a:pPr>
            <a:r>
              <a:rPr sz="1600"/>
              <a:t>GAMMA</a:t>
            </a:r>
          </a:p>
        </p:txBody>
      </p:sp>
      <p:sp>
        <p:nvSpPr>
          <p:cNvPr id="192" name="Coop…"/>
          <p:cNvSpPr/>
          <p:nvPr/>
        </p:nvSpPr>
        <p:spPr>
          <a:xfrm>
            <a:off x="7429191" y="1337587"/>
            <a:ext cx="1155305" cy="1198200"/>
          </a:xfrm>
          <a:prstGeom prst="roundRect">
            <a:avLst>
              <a:gd name="adj" fmla="val 15000"/>
            </a:avLst>
          </a:prstGeom>
          <a:solidFill>
            <a:srgbClr val="FFFFFF"/>
          </a:solidFill>
          <a:ln w="38100">
            <a:solidFill>
              <a:srgbClr val="005E73"/>
            </a:solidFill>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5400" tIns="25400" rIns="25400" bIns="25400" anchor="ctr"/>
          <a:lstStyle/>
          <a:p>
            <a:pPr algn="ctr" defTabSz="412750">
              <a:defRPr sz="3200" b="0" spc="0">
                <a:solidFill>
                  <a:srgbClr val="000000"/>
                </a:solidFill>
                <a:latin typeface="Graphik Medium"/>
                <a:ea typeface="Graphik Medium"/>
                <a:cs typeface="Graphik Medium"/>
                <a:sym typeface="Graphik Medium"/>
              </a:defRPr>
            </a:pPr>
            <a:r>
              <a:rPr sz="1600"/>
              <a:t>Coop </a:t>
            </a:r>
          </a:p>
          <a:p>
            <a:pPr algn="ctr" defTabSz="412750">
              <a:defRPr sz="3200" b="0" spc="0">
                <a:solidFill>
                  <a:srgbClr val="000000"/>
                </a:solidFill>
                <a:latin typeface="Graphik Medium"/>
                <a:ea typeface="Graphik Medium"/>
                <a:cs typeface="Graphik Medium"/>
                <a:sym typeface="Graphik Medium"/>
              </a:defRPr>
            </a:pPr>
            <a:r>
              <a:rPr sz="1600"/>
              <a:t>GAMMA</a:t>
            </a:r>
          </a:p>
        </p:txBody>
      </p:sp>
      <p:sp>
        <p:nvSpPr>
          <p:cNvPr id="216" name="Linea di collegamento"/>
          <p:cNvSpPr/>
          <p:nvPr/>
        </p:nvSpPr>
        <p:spPr>
          <a:xfrm>
            <a:off x="6014989" y="812513"/>
            <a:ext cx="1515669" cy="557984"/>
          </a:xfrm>
          <a:custGeom>
            <a:avLst/>
            <a:gdLst/>
            <a:ahLst/>
            <a:cxnLst>
              <a:cxn ang="0">
                <a:pos x="wd2" y="hd2"/>
              </a:cxn>
              <a:cxn ang="5400000">
                <a:pos x="wd2" y="hd2"/>
              </a:cxn>
              <a:cxn ang="10800000">
                <a:pos x="wd2" y="hd2"/>
              </a:cxn>
              <a:cxn ang="16200000">
                <a:pos x="wd2" y="hd2"/>
              </a:cxn>
            </a:cxnLst>
            <a:rect l="0" t="0" r="r" b="b"/>
            <a:pathLst>
              <a:path w="21600" h="16213" extrusionOk="0">
                <a:moveTo>
                  <a:pt x="0" y="16213"/>
                </a:moveTo>
                <a:cubicBezTo>
                  <a:pt x="7004" y="-4799"/>
                  <a:pt x="14204" y="-5387"/>
                  <a:pt x="21600" y="14450"/>
                </a:cubicBezTo>
              </a:path>
            </a:pathLst>
          </a:custGeom>
          <a:ln w="38100" cap="rnd">
            <a:solidFill>
              <a:srgbClr val="005E73"/>
            </a:solidFill>
            <a:custDash>
              <a:ds d="100000" sp="200000"/>
            </a:custDash>
          </a:ln>
        </p:spPr>
        <p:txBody>
          <a:bodyPr/>
          <a:lstStyle/>
          <a:p>
            <a:endParaRPr sz="900"/>
          </a:p>
        </p:txBody>
      </p:sp>
      <p:pic>
        <p:nvPicPr>
          <p:cNvPr id="194" name="Linea Linea" descr="Linea Linea"/>
          <p:cNvPicPr>
            <a:picLocks/>
          </p:cNvPicPr>
          <p:nvPr/>
        </p:nvPicPr>
        <p:blipFill>
          <a:blip r:embed="rId2"/>
          <a:stretch>
            <a:fillRect/>
          </a:stretch>
        </p:blipFill>
        <p:spPr>
          <a:xfrm rot="1921214">
            <a:off x="1117322" y="2963146"/>
            <a:ext cx="2470470" cy="228953"/>
          </a:xfrm>
          <a:prstGeom prst="rect">
            <a:avLst/>
          </a:prstGeom>
        </p:spPr>
      </p:pic>
      <p:sp>
        <p:nvSpPr>
          <p:cNvPr id="196" name="CONSORZIO"/>
          <p:cNvSpPr/>
          <p:nvPr/>
        </p:nvSpPr>
        <p:spPr>
          <a:xfrm>
            <a:off x="3319640" y="2841289"/>
            <a:ext cx="2007037" cy="1960385"/>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lnTo>
                  <a:pt x="10800" y="21600"/>
                </a:lnTo>
                <a:lnTo>
                  <a:pt x="21600" y="10800"/>
                </a:lnTo>
                <a:lnTo>
                  <a:pt x="10800" y="0"/>
                </a:lnTo>
                <a:close/>
              </a:path>
            </a:pathLst>
          </a:custGeom>
          <a:solidFill>
            <a:schemeClr val="accent5">
              <a:hueOff val="-33346"/>
              <a:satOff val="-1804"/>
              <a:lumOff val="23993"/>
            </a:schemeClr>
          </a:solidFill>
          <a:ln w="76200">
            <a:solidFill>
              <a:schemeClr val="accent6">
                <a:hueOff val="61929"/>
                <a:satOff val="10820"/>
                <a:lumOff val="-8848"/>
              </a:schemeClr>
            </a:solidFill>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5400" tIns="25400" rIns="25400" bIns="25400" anchor="ctr"/>
          <a:lstStyle>
            <a:lvl1pPr algn="ctr" defTabSz="825500">
              <a:spcBef>
                <a:spcPts val="0"/>
              </a:spcBef>
              <a:defRPr sz="3200" b="0" spc="0">
                <a:solidFill>
                  <a:srgbClr val="000000"/>
                </a:solidFill>
                <a:latin typeface="Graphik Medium"/>
                <a:ea typeface="Graphik Medium"/>
                <a:cs typeface="Graphik Medium"/>
                <a:sym typeface="Graphik Medium"/>
              </a:defRPr>
            </a:lvl1pPr>
          </a:lstStyle>
          <a:p>
            <a:r>
              <a:rPr sz="1600"/>
              <a:t>CONSORZIO</a:t>
            </a:r>
          </a:p>
        </p:txBody>
      </p:sp>
      <p:pic>
        <p:nvPicPr>
          <p:cNvPr id="197" name="Linea Linea" descr="Linea Linea"/>
          <p:cNvPicPr>
            <a:picLocks/>
          </p:cNvPicPr>
          <p:nvPr/>
        </p:nvPicPr>
        <p:blipFill>
          <a:blip r:embed="rId3"/>
          <a:stretch>
            <a:fillRect/>
          </a:stretch>
        </p:blipFill>
        <p:spPr>
          <a:xfrm rot="7294563">
            <a:off x="4453032" y="2810264"/>
            <a:ext cx="856495" cy="228953"/>
          </a:xfrm>
          <a:prstGeom prst="rect">
            <a:avLst/>
          </a:prstGeom>
        </p:spPr>
      </p:pic>
      <p:pic>
        <p:nvPicPr>
          <p:cNvPr id="199" name="Linea Linea" descr="Linea Linea"/>
          <p:cNvPicPr>
            <a:picLocks/>
          </p:cNvPicPr>
          <p:nvPr/>
        </p:nvPicPr>
        <p:blipFill>
          <a:blip r:embed="rId4"/>
          <a:stretch>
            <a:fillRect/>
          </a:stretch>
        </p:blipFill>
        <p:spPr>
          <a:xfrm rot="2700000">
            <a:off x="3240515" y="2751347"/>
            <a:ext cx="1016479" cy="228952"/>
          </a:xfrm>
          <a:prstGeom prst="rect">
            <a:avLst/>
          </a:prstGeom>
        </p:spPr>
      </p:pic>
      <p:sp>
        <p:nvSpPr>
          <p:cNvPr id="201" name="Linea"/>
          <p:cNvSpPr/>
          <p:nvPr/>
        </p:nvSpPr>
        <p:spPr>
          <a:xfrm flipH="1" flipV="1">
            <a:off x="1278575" y="2559813"/>
            <a:ext cx="2051100" cy="1302988"/>
          </a:xfrm>
          <a:prstGeom prst="line">
            <a:avLst/>
          </a:prstGeom>
          <a:ln w="76200">
            <a:solidFill>
              <a:srgbClr val="FF2600"/>
            </a:solidFill>
            <a:prstDash val="sysDot"/>
            <a:miter lim="400000"/>
            <a:tailEnd type="triangle"/>
          </a:ln>
        </p:spPr>
        <p:txBody>
          <a:bodyPr lIns="25400" tIns="25400" rIns="25400" bIns="25400" anchor="ctr"/>
          <a:lstStyle/>
          <a:p>
            <a:endParaRPr sz="900"/>
          </a:p>
        </p:txBody>
      </p:sp>
      <p:sp>
        <p:nvSpPr>
          <p:cNvPr id="202" name="Linea"/>
          <p:cNvSpPr/>
          <p:nvPr/>
        </p:nvSpPr>
        <p:spPr>
          <a:xfrm flipH="1" flipV="1">
            <a:off x="3645623" y="2442546"/>
            <a:ext cx="502408" cy="502408"/>
          </a:xfrm>
          <a:prstGeom prst="line">
            <a:avLst/>
          </a:prstGeom>
          <a:ln w="76200">
            <a:solidFill>
              <a:srgbClr val="FF2600"/>
            </a:solidFill>
            <a:prstDash val="sysDot"/>
            <a:miter lim="400000"/>
            <a:tailEnd type="triangle"/>
          </a:ln>
        </p:spPr>
        <p:txBody>
          <a:bodyPr lIns="25400" tIns="25400" rIns="25400" bIns="25400" anchor="ctr"/>
          <a:lstStyle/>
          <a:p>
            <a:endParaRPr sz="900"/>
          </a:p>
        </p:txBody>
      </p:sp>
      <p:sp>
        <p:nvSpPr>
          <p:cNvPr id="203" name="Linea"/>
          <p:cNvSpPr/>
          <p:nvPr/>
        </p:nvSpPr>
        <p:spPr>
          <a:xfrm flipV="1">
            <a:off x="4919104" y="2649627"/>
            <a:ext cx="431193" cy="686663"/>
          </a:xfrm>
          <a:prstGeom prst="line">
            <a:avLst/>
          </a:prstGeom>
          <a:ln w="76200">
            <a:solidFill>
              <a:srgbClr val="FF2600"/>
            </a:solidFill>
            <a:prstDash val="sysDot"/>
            <a:miter lim="400000"/>
            <a:tailEnd type="triangle"/>
          </a:ln>
        </p:spPr>
        <p:txBody>
          <a:bodyPr lIns="25400" tIns="25400" rIns="25400" bIns="25400" anchor="ctr"/>
          <a:lstStyle/>
          <a:p>
            <a:endParaRPr sz="900"/>
          </a:p>
        </p:txBody>
      </p:sp>
      <p:pic>
        <p:nvPicPr>
          <p:cNvPr id="204" name="Linea Linea" descr="Linea Linea"/>
          <p:cNvPicPr>
            <a:picLocks/>
          </p:cNvPicPr>
          <p:nvPr/>
        </p:nvPicPr>
        <p:blipFill>
          <a:blip r:embed="rId5"/>
          <a:stretch>
            <a:fillRect/>
          </a:stretch>
        </p:blipFill>
        <p:spPr>
          <a:xfrm rot="9050236">
            <a:off x="5056026" y="2943115"/>
            <a:ext cx="2514619" cy="228953"/>
          </a:xfrm>
          <a:prstGeom prst="rect">
            <a:avLst/>
          </a:prstGeom>
        </p:spPr>
      </p:pic>
      <p:sp>
        <p:nvSpPr>
          <p:cNvPr id="206" name="Linea"/>
          <p:cNvSpPr/>
          <p:nvPr/>
        </p:nvSpPr>
        <p:spPr>
          <a:xfrm flipV="1">
            <a:off x="5339256" y="2616408"/>
            <a:ext cx="2183254" cy="1189237"/>
          </a:xfrm>
          <a:prstGeom prst="line">
            <a:avLst/>
          </a:prstGeom>
          <a:ln w="76200">
            <a:solidFill>
              <a:srgbClr val="FF2600"/>
            </a:solidFill>
            <a:prstDash val="sysDot"/>
            <a:miter lim="400000"/>
            <a:tailEnd type="triangle"/>
          </a:ln>
        </p:spPr>
        <p:txBody>
          <a:bodyPr lIns="25400" tIns="25400" rIns="25400" bIns="25400" anchor="ctr"/>
          <a:lstStyle/>
          <a:p>
            <a:endParaRPr sz="900"/>
          </a:p>
        </p:txBody>
      </p:sp>
      <p:sp>
        <p:nvSpPr>
          <p:cNvPr id="207" name="UTILIZZATORE"/>
          <p:cNvSpPr/>
          <p:nvPr/>
        </p:nvSpPr>
        <p:spPr>
          <a:xfrm>
            <a:off x="3575183" y="5343878"/>
            <a:ext cx="1495951" cy="1508435"/>
          </a:xfrm>
          <a:prstGeom prst="ellipse">
            <a:avLst/>
          </a:prstGeom>
          <a:solidFill>
            <a:schemeClr val="accent1"/>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5400" tIns="25400" rIns="25400" bIns="25400" anchor="ctr"/>
          <a:lstStyle>
            <a:lvl1pPr algn="ctr" defTabSz="825500">
              <a:spcBef>
                <a:spcPts val="0"/>
              </a:spcBef>
              <a:defRPr sz="3200" b="0" spc="0">
                <a:solidFill>
                  <a:srgbClr val="000000"/>
                </a:solidFill>
                <a:latin typeface="Graphik Medium"/>
                <a:ea typeface="Graphik Medium"/>
                <a:cs typeface="Graphik Medium"/>
                <a:sym typeface="Graphik Medium"/>
              </a:defRPr>
            </a:lvl1pPr>
          </a:lstStyle>
          <a:p>
            <a:r>
              <a:rPr sz="1600"/>
              <a:t>UTILIZZATORE</a:t>
            </a:r>
          </a:p>
        </p:txBody>
      </p:sp>
      <p:pic>
        <p:nvPicPr>
          <p:cNvPr id="208" name="Linea Linea" descr="Linea Linea"/>
          <p:cNvPicPr>
            <a:picLocks/>
          </p:cNvPicPr>
          <p:nvPr/>
        </p:nvPicPr>
        <p:blipFill>
          <a:blip r:embed="rId6"/>
          <a:stretch>
            <a:fillRect/>
          </a:stretch>
        </p:blipFill>
        <p:spPr>
          <a:xfrm rot="5400000">
            <a:off x="3734923" y="4876609"/>
            <a:ext cx="758009" cy="228953"/>
          </a:xfrm>
          <a:prstGeom prst="rect">
            <a:avLst/>
          </a:prstGeom>
        </p:spPr>
      </p:pic>
      <p:sp>
        <p:nvSpPr>
          <p:cNvPr id="210" name="Linea"/>
          <p:cNvSpPr/>
          <p:nvPr/>
        </p:nvSpPr>
        <p:spPr>
          <a:xfrm flipV="1">
            <a:off x="4575457" y="4599889"/>
            <a:ext cx="1" cy="696308"/>
          </a:xfrm>
          <a:prstGeom prst="line">
            <a:avLst/>
          </a:prstGeom>
          <a:ln w="76200">
            <a:solidFill>
              <a:srgbClr val="FF2600"/>
            </a:solidFill>
            <a:prstDash val="sysDot"/>
            <a:miter lim="400000"/>
            <a:tailEnd type="triangle"/>
          </a:ln>
        </p:spPr>
        <p:txBody>
          <a:bodyPr lIns="25400" tIns="25400" rIns="25400" bIns="25400" anchor="ctr"/>
          <a:lstStyle/>
          <a:p>
            <a:endParaRPr sz="900"/>
          </a:p>
        </p:txBody>
      </p:sp>
      <p:grpSp>
        <p:nvGrpSpPr>
          <p:cNvPr id="213" name="REATI “SPIA”…"/>
          <p:cNvGrpSpPr/>
          <p:nvPr/>
        </p:nvGrpSpPr>
        <p:grpSpPr>
          <a:xfrm>
            <a:off x="8213842" y="3174014"/>
            <a:ext cx="3065716" cy="3563223"/>
            <a:chOff x="0" y="0"/>
            <a:chExt cx="6131431" cy="7126444"/>
          </a:xfrm>
        </p:grpSpPr>
        <p:sp>
          <p:nvSpPr>
            <p:cNvPr id="212" name="REATI “SPIA”…"/>
            <p:cNvSpPr/>
            <p:nvPr/>
          </p:nvSpPr>
          <p:spPr>
            <a:xfrm>
              <a:off x="215900" y="139700"/>
              <a:ext cx="5699632" cy="6567645"/>
            </a:xfrm>
            <a:prstGeom prst="rect">
              <a:avLst/>
            </a:prstGeom>
            <a:solidFill>
              <a:srgbClr val="00FDFF"/>
            </a:solidFill>
            <a:ln>
              <a:noFill/>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25400" tIns="25400" rIns="25400" bIns="25400" numCol="1" anchor="ctr">
              <a:noAutofit/>
            </a:bodyPr>
            <a:lstStyle/>
            <a:p>
              <a:pPr algn="ctr" defTabSz="412750">
                <a:defRPr sz="3200" b="0" spc="0">
                  <a:solidFill>
                    <a:srgbClr val="000000"/>
                  </a:solidFill>
                  <a:latin typeface="Graphik Medium"/>
                  <a:ea typeface="Graphik Medium"/>
                  <a:cs typeface="Graphik Medium"/>
                  <a:sym typeface="Graphik Medium"/>
                </a:defRPr>
              </a:pPr>
              <a:r>
                <a:rPr sz="1600"/>
                <a:t>REATI “SPIA”</a:t>
              </a:r>
            </a:p>
            <a:p>
              <a:pPr lvl="1" algn="ctr" defTabSz="412750">
                <a:defRPr sz="3200" b="0" spc="0">
                  <a:solidFill>
                    <a:srgbClr val="000000"/>
                  </a:solidFill>
                  <a:latin typeface="Graphik Medium"/>
                  <a:ea typeface="Graphik Medium"/>
                  <a:cs typeface="Graphik Medium"/>
                  <a:sym typeface="Graphik Medium"/>
                </a:defRPr>
              </a:pPr>
              <a:r>
                <a:rPr sz="1600"/>
                <a:t>-10 BIS D.LGS. 74/2000</a:t>
              </a:r>
            </a:p>
            <a:p>
              <a:pPr lvl="1" algn="ctr" defTabSz="412750">
                <a:defRPr sz="3200" b="0" spc="0">
                  <a:solidFill>
                    <a:srgbClr val="000000"/>
                  </a:solidFill>
                  <a:latin typeface="Graphik Medium"/>
                  <a:ea typeface="Graphik Medium"/>
                  <a:cs typeface="Graphik Medium"/>
                  <a:sym typeface="Graphik Medium"/>
                </a:defRPr>
              </a:pPr>
              <a:r>
                <a:rPr sz="1600"/>
                <a:t>- 10 TER D.LGS. 74/2000</a:t>
              </a:r>
            </a:p>
          </p:txBody>
        </p:sp>
        <p:pic>
          <p:nvPicPr>
            <p:cNvPr id="211" name="REATI “SPIA”… REATI “SPIA”-10 BIS D.LGS. 74/2000- 10 TER D.LGS. 74/2000" descr="REATI “SPIA”… REATI “SPIA”-10 BIS D.LGS. 74/2000- 10 TER D.LGS. 74/2000"/>
            <p:cNvPicPr>
              <a:picLocks/>
            </p:cNvPicPr>
            <p:nvPr/>
          </p:nvPicPr>
          <p:blipFill>
            <a:blip r:embed="rId7"/>
            <a:stretch>
              <a:fillRect/>
            </a:stretch>
          </p:blipFill>
          <p:spPr>
            <a:xfrm>
              <a:off x="0" y="0"/>
              <a:ext cx="6131432" cy="7126445"/>
            </a:xfrm>
            <a:prstGeom prst="rect">
              <a:avLst/>
            </a:prstGeom>
            <a:effectLst/>
          </p:spPr>
        </p:pic>
      </p:grpSp>
    </p:spTree>
  </p:cSld>
  <p:clrMapOvr>
    <a:masterClrMapping/>
  </p:clrMapOvr>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9" presetClass="entr" fill="hold" grpId="0" nodeType="clickEffect">
                                  <p:stCondLst>
                                    <p:cond delay="0"/>
                                  </p:stCondLst>
                                  <p:iterate>
                                    <p:tmAbs val="0"/>
                                  </p:iterate>
                                  <p:childTnLst>
                                    <p:set>
                                      <p:cBhvr>
                                        <p:cTn id="6" fill="hold"/>
                                        <p:tgtEl>
                                          <p:spTgt spid="186"/>
                                        </p:tgtEl>
                                        <p:attrNameLst>
                                          <p:attrName>style.visibility</p:attrName>
                                        </p:attrNameLst>
                                      </p:cBhvr>
                                      <p:to>
                                        <p:strVal val="visible"/>
                                      </p:to>
                                    </p:set>
                                    <p:animEffect transition="in" filter="dissolve">
                                      <p:cBhvr>
                                        <p:cTn id="7" dur="1000"/>
                                        <p:tgtEl>
                                          <p:spTgt spid="186"/>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fill="hold" grpId="0" nodeType="clickEffect">
                                  <p:stCondLst>
                                    <p:cond delay="0"/>
                                  </p:stCondLst>
                                  <p:iterate>
                                    <p:tmAbs val="0"/>
                                  </p:iterate>
                                  <p:childTnLst>
                                    <p:set>
                                      <p:cBhvr>
                                        <p:cTn id="11" fill="hold"/>
                                        <p:tgtEl>
                                          <p:spTgt spid="196"/>
                                        </p:tgtEl>
                                        <p:attrNameLst>
                                          <p:attrName>style.visibility</p:attrName>
                                        </p:attrNameLst>
                                      </p:cBhvr>
                                      <p:to>
                                        <p:strVal val="visible"/>
                                      </p:to>
                                    </p:set>
                                    <p:animEffect transition="in" filter="dissolve">
                                      <p:cBhvr>
                                        <p:cTn id="12" dur="1000"/>
                                        <p:tgtEl>
                                          <p:spTgt spid="196"/>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grpId="0" nodeType="clickEffect">
                                  <p:stCondLst>
                                    <p:cond delay="0"/>
                                  </p:stCondLst>
                                  <p:iterate type="lt">
                                    <p:tmAbs val="0"/>
                                  </p:iterate>
                                  <p:childTnLst>
                                    <p:set>
                                      <p:cBhvr>
                                        <p:cTn id="16" fill="hold"/>
                                        <p:tgtEl>
                                          <p:spTgt spid="207"/>
                                        </p:tgtEl>
                                        <p:attrNameLst>
                                          <p:attrName>style.visibility</p:attrName>
                                        </p:attrNameLst>
                                      </p:cBhvr>
                                      <p:to>
                                        <p:strVal val="visible"/>
                                      </p:to>
                                    </p:set>
                                    <p:anim calcmode="lin" valueType="num">
                                      <p:cBhvr>
                                        <p:cTn id="17" dur="1000" fill="hold"/>
                                        <p:tgtEl>
                                          <p:spTgt spid="207"/>
                                        </p:tgtEl>
                                        <p:attrNameLst>
                                          <p:attrName>ppt_x</p:attrName>
                                        </p:attrNameLst>
                                      </p:cBhvr>
                                      <p:tavLst>
                                        <p:tav tm="0">
                                          <p:val>
                                            <p:strVal val="0-#ppt_w/2"/>
                                          </p:val>
                                        </p:tav>
                                        <p:tav tm="100000">
                                          <p:val>
                                            <p:strVal val="#ppt_x"/>
                                          </p:val>
                                        </p:tav>
                                      </p:tavLst>
                                    </p:anim>
                                    <p:anim calcmode="lin" valueType="num">
                                      <p:cBhvr>
                                        <p:cTn id="18" dur="1000" fill="hold"/>
                                        <p:tgtEl>
                                          <p:spTgt spid="207"/>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9" presetClass="entr" fill="hold" grpId="0" nodeType="clickEffect">
                                  <p:stCondLst>
                                    <p:cond delay="0"/>
                                  </p:stCondLst>
                                  <p:iterate>
                                    <p:tmAbs val="0"/>
                                  </p:iterate>
                                  <p:childTnLst>
                                    <p:set>
                                      <p:cBhvr>
                                        <p:cTn id="22" fill="hold"/>
                                        <p:tgtEl>
                                          <p:spTgt spid="194"/>
                                        </p:tgtEl>
                                        <p:attrNameLst>
                                          <p:attrName>style.visibility</p:attrName>
                                        </p:attrNameLst>
                                      </p:cBhvr>
                                      <p:to>
                                        <p:strVal val="visible"/>
                                      </p:to>
                                    </p:set>
                                    <p:animEffect transition="in" filter="dissolve">
                                      <p:cBhvr>
                                        <p:cTn id="23" dur="1000"/>
                                        <p:tgtEl>
                                          <p:spTgt spid="194"/>
                                        </p:tgtEl>
                                      </p:cBhvr>
                                    </p:animEffect>
                                  </p:childTnLst>
                                </p:cTn>
                              </p:par>
                            </p:childTnLst>
                          </p:cTn>
                        </p:par>
                      </p:childTnLst>
                    </p:cTn>
                  </p:par>
                  <p:par>
                    <p:cTn id="24" fill="hold">
                      <p:stCondLst>
                        <p:cond delay="indefinite"/>
                      </p:stCondLst>
                      <p:childTnLst>
                        <p:par>
                          <p:cTn id="25" fill="hold">
                            <p:stCondLst>
                              <p:cond delay="0"/>
                            </p:stCondLst>
                            <p:childTnLst>
                              <p:par>
                                <p:cTn id="26" presetID="9" presetClass="entr" fill="hold" grpId="0" nodeType="clickEffect">
                                  <p:stCondLst>
                                    <p:cond delay="0"/>
                                  </p:stCondLst>
                                  <p:iterate>
                                    <p:tmAbs val="0"/>
                                  </p:iterate>
                                  <p:childTnLst>
                                    <p:set>
                                      <p:cBhvr>
                                        <p:cTn id="27" fill="hold"/>
                                        <p:tgtEl>
                                          <p:spTgt spid="208"/>
                                        </p:tgtEl>
                                        <p:attrNameLst>
                                          <p:attrName>style.visibility</p:attrName>
                                        </p:attrNameLst>
                                      </p:cBhvr>
                                      <p:to>
                                        <p:strVal val="visible"/>
                                      </p:to>
                                    </p:set>
                                    <p:animEffect transition="in" filter="dissolve">
                                      <p:cBhvr>
                                        <p:cTn id="28" dur="1000"/>
                                        <p:tgtEl>
                                          <p:spTgt spid="208"/>
                                        </p:tgtEl>
                                      </p:cBhvr>
                                    </p:animEffect>
                                  </p:childTnLst>
                                </p:cTn>
                              </p:par>
                            </p:childTnLst>
                          </p:cTn>
                        </p:par>
                      </p:childTnLst>
                    </p:cTn>
                  </p:par>
                  <p:par>
                    <p:cTn id="29" fill="hold">
                      <p:stCondLst>
                        <p:cond delay="indefinite"/>
                      </p:stCondLst>
                      <p:childTnLst>
                        <p:par>
                          <p:cTn id="30" fill="hold">
                            <p:stCondLst>
                              <p:cond delay="0"/>
                            </p:stCondLst>
                            <p:childTnLst>
                              <p:par>
                                <p:cTn id="31" presetID="9" presetClass="entr" fill="hold" grpId="0" nodeType="clickEffect">
                                  <p:stCondLst>
                                    <p:cond delay="0"/>
                                  </p:stCondLst>
                                  <p:iterate>
                                    <p:tmAbs val="0"/>
                                  </p:iterate>
                                  <p:childTnLst>
                                    <p:set>
                                      <p:cBhvr>
                                        <p:cTn id="32" fill="hold"/>
                                        <p:tgtEl>
                                          <p:spTgt spid="210"/>
                                        </p:tgtEl>
                                        <p:attrNameLst>
                                          <p:attrName>style.visibility</p:attrName>
                                        </p:attrNameLst>
                                      </p:cBhvr>
                                      <p:to>
                                        <p:strVal val="visible"/>
                                      </p:to>
                                    </p:set>
                                    <p:animEffect transition="in" filter="dissolve">
                                      <p:cBhvr>
                                        <p:cTn id="33" dur="1000"/>
                                        <p:tgtEl>
                                          <p:spTgt spid="210"/>
                                        </p:tgtEl>
                                      </p:cBhvr>
                                    </p:animEffect>
                                  </p:childTnLst>
                                </p:cTn>
                              </p:par>
                            </p:childTnLst>
                          </p:cTn>
                        </p:par>
                      </p:childTnLst>
                    </p:cTn>
                  </p:par>
                  <p:par>
                    <p:cTn id="34" fill="hold">
                      <p:stCondLst>
                        <p:cond delay="indefinite"/>
                      </p:stCondLst>
                      <p:childTnLst>
                        <p:par>
                          <p:cTn id="35" fill="hold">
                            <p:stCondLst>
                              <p:cond delay="0"/>
                            </p:stCondLst>
                            <p:childTnLst>
                              <p:par>
                                <p:cTn id="36" presetID="9" presetClass="entr" fill="hold" grpId="0" nodeType="clickEffect">
                                  <p:stCondLst>
                                    <p:cond delay="0"/>
                                  </p:stCondLst>
                                  <p:iterate>
                                    <p:tmAbs val="0"/>
                                  </p:iterate>
                                  <p:childTnLst>
                                    <p:set>
                                      <p:cBhvr>
                                        <p:cTn id="37" fill="hold"/>
                                        <p:tgtEl>
                                          <p:spTgt spid="201"/>
                                        </p:tgtEl>
                                        <p:attrNameLst>
                                          <p:attrName>style.visibility</p:attrName>
                                        </p:attrNameLst>
                                      </p:cBhvr>
                                      <p:to>
                                        <p:strVal val="visible"/>
                                      </p:to>
                                    </p:set>
                                    <p:animEffect transition="in" filter="dissolve">
                                      <p:cBhvr>
                                        <p:cTn id="38" dur="1000"/>
                                        <p:tgtEl>
                                          <p:spTgt spid="201"/>
                                        </p:tgtEl>
                                      </p:cBhvr>
                                    </p:animEffect>
                                  </p:childTnLst>
                                </p:cTn>
                              </p:par>
                            </p:childTnLst>
                          </p:cTn>
                        </p:par>
                        <p:par>
                          <p:cTn id="39" fill="hold">
                            <p:stCondLst>
                              <p:cond delay="0"/>
                            </p:stCondLst>
                            <p:childTnLst>
                              <p:par>
                                <p:cTn id="40" presetID="8" presetClass="emph" presetSubtype="0" accel="50000" decel="50000" fill="hold" grpId="1" nodeType="afterEffect">
                                  <p:stCondLst>
                                    <p:cond delay="0"/>
                                  </p:stCondLst>
                                  <p:childTnLst>
                                    <p:animRot by="-2700000">
                                      <p:cBhvr>
                                        <p:cTn id="41" dur="1000" fill="hold"/>
                                        <p:tgtEl>
                                          <p:spTgt spid="186"/>
                                        </p:tgtEl>
                                        <p:attrNameLst>
                                          <p:attrName>r</p:attrName>
                                        </p:attrNameLst>
                                      </p:cBhvr>
                                    </p:animRot>
                                  </p:childTnLst>
                                </p:cTn>
                              </p:par>
                            </p:childTnLst>
                          </p:cTn>
                        </p:par>
                      </p:childTnLst>
                    </p:cTn>
                  </p:par>
                  <p:par>
                    <p:cTn id="42" fill="hold">
                      <p:stCondLst>
                        <p:cond delay="indefinite"/>
                      </p:stCondLst>
                      <p:childTnLst>
                        <p:par>
                          <p:cTn id="43" fill="hold">
                            <p:stCondLst>
                              <p:cond delay="0"/>
                            </p:stCondLst>
                            <p:childTnLst>
                              <p:par>
                                <p:cTn id="44" presetID="9" presetClass="entr" fill="hold" grpId="0" nodeType="clickEffect">
                                  <p:stCondLst>
                                    <p:cond delay="0"/>
                                  </p:stCondLst>
                                  <p:iterate>
                                    <p:tmAbs val="0"/>
                                  </p:iterate>
                                  <p:childTnLst>
                                    <p:set>
                                      <p:cBhvr>
                                        <p:cTn id="45" fill="hold"/>
                                        <p:tgtEl>
                                          <p:spTgt spid="214"/>
                                        </p:tgtEl>
                                        <p:attrNameLst>
                                          <p:attrName>style.visibility</p:attrName>
                                        </p:attrNameLst>
                                      </p:cBhvr>
                                      <p:to>
                                        <p:strVal val="visible"/>
                                      </p:to>
                                    </p:set>
                                    <p:animEffect transition="in" filter="dissolve">
                                      <p:cBhvr>
                                        <p:cTn id="46" dur="1500"/>
                                        <p:tgtEl>
                                          <p:spTgt spid="214"/>
                                        </p:tgtEl>
                                      </p:cBhvr>
                                    </p:animEffect>
                                  </p:childTnLst>
                                </p:cTn>
                              </p:par>
                            </p:childTnLst>
                          </p:cTn>
                        </p:par>
                      </p:childTnLst>
                    </p:cTn>
                  </p:par>
                  <p:par>
                    <p:cTn id="47" fill="hold">
                      <p:stCondLst>
                        <p:cond delay="indefinite"/>
                      </p:stCondLst>
                      <p:childTnLst>
                        <p:par>
                          <p:cTn id="48" fill="hold">
                            <p:stCondLst>
                              <p:cond delay="0"/>
                            </p:stCondLst>
                            <p:childTnLst>
                              <p:par>
                                <p:cTn id="49" presetID="9" presetClass="entr" fill="hold" grpId="0" nodeType="clickEffect">
                                  <p:stCondLst>
                                    <p:cond delay="0"/>
                                  </p:stCondLst>
                                  <p:iterate>
                                    <p:tmAbs val="0"/>
                                  </p:iterate>
                                  <p:childTnLst>
                                    <p:set>
                                      <p:cBhvr>
                                        <p:cTn id="50" fill="hold"/>
                                        <p:tgtEl>
                                          <p:spTgt spid="189"/>
                                        </p:tgtEl>
                                        <p:attrNameLst>
                                          <p:attrName>style.visibility</p:attrName>
                                        </p:attrNameLst>
                                      </p:cBhvr>
                                      <p:to>
                                        <p:strVal val="visible"/>
                                      </p:to>
                                    </p:set>
                                    <p:animEffect transition="in" filter="dissolve">
                                      <p:cBhvr>
                                        <p:cTn id="51" dur="2000"/>
                                        <p:tgtEl>
                                          <p:spTgt spid="189"/>
                                        </p:tgtEl>
                                      </p:cBhvr>
                                    </p:animEffect>
                                  </p:childTnLst>
                                </p:cTn>
                              </p:par>
                            </p:childTnLst>
                          </p:cTn>
                        </p:par>
                      </p:childTnLst>
                    </p:cTn>
                  </p:par>
                  <p:par>
                    <p:cTn id="52" fill="hold">
                      <p:stCondLst>
                        <p:cond delay="indefinite"/>
                      </p:stCondLst>
                      <p:childTnLst>
                        <p:par>
                          <p:cTn id="53" fill="hold">
                            <p:stCondLst>
                              <p:cond delay="0"/>
                            </p:stCondLst>
                            <p:childTnLst>
                              <p:par>
                                <p:cTn id="54" presetID="9" presetClass="entr" fill="hold" grpId="0" nodeType="clickEffect">
                                  <p:stCondLst>
                                    <p:cond delay="0"/>
                                  </p:stCondLst>
                                  <p:iterate>
                                    <p:tmAbs val="0"/>
                                  </p:iterate>
                                  <p:childTnLst>
                                    <p:set>
                                      <p:cBhvr>
                                        <p:cTn id="55" fill="hold"/>
                                        <p:tgtEl>
                                          <p:spTgt spid="199"/>
                                        </p:tgtEl>
                                        <p:attrNameLst>
                                          <p:attrName>style.visibility</p:attrName>
                                        </p:attrNameLst>
                                      </p:cBhvr>
                                      <p:to>
                                        <p:strVal val="visible"/>
                                      </p:to>
                                    </p:set>
                                    <p:animEffect transition="in" filter="dissolve">
                                      <p:cBhvr>
                                        <p:cTn id="56" dur="1000"/>
                                        <p:tgtEl>
                                          <p:spTgt spid="199"/>
                                        </p:tgtEl>
                                      </p:cBhvr>
                                    </p:animEffect>
                                  </p:childTnLst>
                                </p:cTn>
                              </p:par>
                            </p:childTnLst>
                          </p:cTn>
                        </p:par>
                      </p:childTnLst>
                    </p:cTn>
                  </p:par>
                  <p:par>
                    <p:cTn id="57" fill="hold">
                      <p:stCondLst>
                        <p:cond delay="indefinite"/>
                      </p:stCondLst>
                      <p:childTnLst>
                        <p:par>
                          <p:cTn id="58" fill="hold">
                            <p:stCondLst>
                              <p:cond delay="0"/>
                            </p:stCondLst>
                            <p:childTnLst>
                              <p:par>
                                <p:cTn id="59" presetID="9" presetClass="entr" fill="hold" grpId="0" nodeType="clickEffect">
                                  <p:stCondLst>
                                    <p:cond delay="0"/>
                                  </p:stCondLst>
                                  <p:iterate>
                                    <p:tmAbs val="0"/>
                                  </p:iterate>
                                  <p:childTnLst>
                                    <p:set>
                                      <p:cBhvr>
                                        <p:cTn id="60" fill="hold"/>
                                        <p:tgtEl>
                                          <p:spTgt spid="202"/>
                                        </p:tgtEl>
                                        <p:attrNameLst>
                                          <p:attrName>style.visibility</p:attrName>
                                        </p:attrNameLst>
                                      </p:cBhvr>
                                      <p:to>
                                        <p:strVal val="visible"/>
                                      </p:to>
                                    </p:set>
                                    <p:animEffect transition="in" filter="dissolve">
                                      <p:cBhvr>
                                        <p:cTn id="61" dur="1000"/>
                                        <p:tgtEl>
                                          <p:spTgt spid="202"/>
                                        </p:tgtEl>
                                      </p:cBhvr>
                                    </p:animEffect>
                                  </p:childTnLst>
                                </p:cTn>
                              </p:par>
                            </p:childTnLst>
                          </p:cTn>
                        </p:par>
                      </p:childTnLst>
                    </p:cTn>
                  </p:par>
                  <p:par>
                    <p:cTn id="62" fill="hold">
                      <p:stCondLst>
                        <p:cond delay="indefinite"/>
                      </p:stCondLst>
                      <p:childTnLst>
                        <p:par>
                          <p:cTn id="63" fill="hold">
                            <p:stCondLst>
                              <p:cond delay="0"/>
                            </p:stCondLst>
                            <p:childTnLst>
                              <p:par>
                                <p:cTn id="64" presetID="8" presetClass="emph" presetSubtype="0" accel="50000" decel="50000" fill="hold" grpId="1" nodeType="clickEffect">
                                  <p:stCondLst>
                                    <p:cond delay="0"/>
                                  </p:stCondLst>
                                  <p:childTnLst>
                                    <p:animRot by="-2700000">
                                      <p:cBhvr>
                                        <p:cTn id="65" dur="1000" fill="hold"/>
                                        <p:tgtEl>
                                          <p:spTgt spid="189"/>
                                        </p:tgtEl>
                                        <p:attrNameLst>
                                          <p:attrName>r</p:attrName>
                                        </p:attrNameLst>
                                      </p:cBhvr>
                                    </p:animRot>
                                  </p:childTnLst>
                                </p:cTn>
                              </p:par>
                            </p:childTnLst>
                          </p:cTn>
                        </p:par>
                      </p:childTnLst>
                    </p:cTn>
                  </p:par>
                  <p:par>
                    <p:cTn id="66" fill="hold">
                      <p:stCondLst>
                        <p:cond delay="indefinite"/>
                      </p:stCondLst>
                      <p:childTnLst>
                        <p:par>
                          <p:cTn id="67" fill="hold">
                            <p:stCondLst>
                              <p:cond delay="0"/>
                            </p:stCondLst>
                            <p:childTnLst>
                              <p:par>
                                <p:cTn id="68" presetID="9" presetClass="entr" fill="hold" grpId="0" nodeType="clickEffect">
                                  <p:stCondLst>
                                    <p:cond delay="0"/>
                                  </p:stCondLst>
                                  <p:iterate>
                                    <p:tmAbs val="0"/>
                                  </p:iterate>
                                  <p:childTnLst>
                                    <p:set>
                                      <p:cBhvr>
                                        <p:cTn id="69" fill="hold"/>
                                        <p:tgtEl>
                                          <p:spTgt spid="215"/>
                                        </p:tgtEl>
                                        <p:attrNameLst>
                                          <p:attrName>style.visibility</p:attrName>
                                        </p:attrNameLst>
                                      </p:cBhvr>
                                      <p:to>
                                        <p:strVal val="visible"/>
                                      </p:to>
                                    </p:set>
                                    <p:animEffect transition="in" filter="dissolve">
                                      <p:cBhvr>
                                        <p:cTn id="70" dur="2000"/>
                                        <p:tgtEl>
                                          <p:spTgt spid="215"/>
                                        </p:tgtEl>
                                      </p:cBhvr>
                                    </p:animEffect>
                                  </p:childTnLst>
                                </p:cTn>
                              </p:par>
                            </p:childTnLst>
                          </p:cTn>
                        </p:par>
                      </p:childTnLst>
                    </p:cTn>
                  </p:par>
                  <p:par>
                    <p:cTn id="71" fill="hold">
                      <p:stCondLst>
                        <p:cond delay="indefinite"/>
                      </p:stCondLst>
                      <p:childTnLst>
                        <p:par>
                          <p:cTn id="72" fill="hold">
                            <p:stCondLst>
                              <p:cond delay="0"/>
                            </p:stCondLst>
                            <p:childTnLst>
                              <p:par>
                                <p:cTn id="73" presetID="9" presetClass="entr" fill="hold" grpId="0" nodeType="clickEffect">
                                  <p:stCondLst>
                                    <p:cond delay="0"/>
                                  </p:stCondLst>
                                  <p:iterate>
                                    <p:tmAbs val="0"/>
                                  </p:iterate>
                                  <p:childTnLst>
                                    <p:set>
                                      <p:cBhvr>
                                        <p:cTn id="74" fill="hold"/>
                                        <p:tgtEl>
                                          <p:spTgt spid="191"/>
                                        </p:tgtEl>
                                        <p:attrNameLst>
                                          <p:attrName>style.visibility</p:attrName>
                                        </p:attrNameLst>
                                      </p:cBhvr>
                                      <p:to>
                                        <p:strVal val="visible"/>
                                      </p:to>
                                    </p:set>
                                    <p:animEffect transition="in" filter="dissolve">
                                      <p:cBhvr>
                                        <p:cTn id="75" dur="2000"/>
                                        <p:tgtEl>
                                          <p:spTgt spid="191"/>
                                        </p:tgtEl>
                                      </p:cBhvr>
                                    </p:animEffect>
                                  </p:childTnLst>
                                </p:cTn>
                              </p:par>
                            </p:childTnLst>
                          </p:cTn>
                        </p:par>
                      </p:childTnLst>
                    </p:cTn>
                  </p:par>
                  <p:par>
                    <p:cTn id="76" fill="hold">
                      <p:stCondLst>
                        <p:cond delay="indefinite"/>
                      </p:stCondLst>
                      <p:childTnLst>
                        <p:par>
                          <p:cTn id="77" fill="hold">
                            <p:stCondLst>
                              <p:cond delay="0"/>
                            </p:stCondLst>
                            <p:childTnLst>
                              <p:par>
                                <p:cTn id="78" presetID="9" presetClass="entr" fill="hold" grpId="0" nodeType="clickEffect">
                                  <p:stCondLst>
                                    <p:cond delay="0"/>
                                  </p:stCondLst>
                                  <p:iterate>
                                    <p:tmAbs val="0"/>
                                  </p:iterate>
                                  <p:childTnLst>
                                    <p:set>
                                      <p:cBhvr>
                                        <p:cTn id="79" fill="hold"/>
                                        <p:tgtEl>
                                          <p:spTgt spid="197"/>
                                        </p:tgtEl>
                                        <p:attrNameLst>
                                          <p:attrName>style.visibility</p:attrName>
                                        </p:attrNameLst>
                                      </p:cBhvr>
                                      <p:to>
                                        <p:strVal val="visible"/>
                                      </p:to>
                                    </p:set>
                                    <p:animEffect transition="in" filter="dissolve">
                                      <p:cBhvr>
                                        <p:cTn id="80" dur="1000"/>
                                        <p:tgtEl>
                                          <p:spTgt spid="197"/>
                                        </p:tgtEl>
                                      </p:cBhvr>
                                    </p:animEffect>
                                  </p:childTnLst>
                                </p:cTn>
                              </p:par>
                            </p:childTnLst>
                          </p:cTn>
                        </p:par>
                      </p:childTnLst>
                    </p:cTn>
                  </p:par>
                  <p:par>
                    <p:cTn id="81" fill="hold">
                      <p:stCondLst>
                        <p:cond delay="indefinite"/>
                      </p:stCondLst>
                      <p:childTnLst>
                        <p:par>
                          <p:cTn id="82" fill="hold">
                            <p:stCondLst>
                              <p:cond delay="0"/>
                            </p:stCondLst>
                            <p:childTnLst>
                              <p:par>
                                <p:cTn id="83" presetID="9" presetClass="entr" fill="hold" grpId="0" nodeType="clickEffect">
                                  <p:stCondLst>
                                    <p:cond delay="0"/>
                                  </p:stCondLst>
                                  <p:iterate>
                                    <p:tmAbs val="0"/>
                                  </p:iterate>
                                  <p:childTnLst>
                                    <p:set>
                                      <p:cBhvr>
                                        <p:cTn id="84" fill="hold"/>
                                        <p:tgtEl>
                                          <p:spTgt spid="203"/>
                                        </p:tgtEl>
                                        <p:attrNameLst>
                                          <p:attrName>style.visibility</p:attrName>
                                        </p:attrNameLst>
                                      </p:cBhvr>
                                      <p:to>
                                        <p:strVal val="visible"/>
                                      </p:to>
                                    </p:set>
                                    <p:animEffect transition="in" filter="dissolve">
                                      <p:cBhvr>
                                        <p:cTn id="85" dur="1000"/>
                                        <p:tgtEl>
                                          <p:spTgt spid="203"/>
                                        </p:tgtEl>
                                      </p:cBhvr>
                                    </p:animEffect>
                                  </p:childTnLst>
                                </p:cTn>
                              </p:par>
                            </p:childTnLst>
                          </p:cTn>
                        </p:par>
                      </p:childTnLst>
                    </p:cTn>
                  </p:par>
                  <p:par>
                    <p:cTn id="86" fill="hold">
                      <p:stCondLst>
                        <p:cond delay="indefinite"/>
                      </p:stCondLst>
                      <p:childTnLst>
                        <p:par>
                          <p:cTn id="87" fill="hold">
                            <p:stCondLst>
                              <p:cond delay="0"/>
                            </p:stCondLst>
                            <p:childTnLst>
                              <p:par>
                                <p:cTn id="88" presetID="8" presetClass="emph" presetSubtype="0" accel="50000" decel="50000" fill="hold" grpId="1" nodeType="clickEffect">
                                  <p:stCondLst>
                                    <p:cond delay="0"/>
                                  </p:stCondLst>
                                  <p:childTnLst>
                                    <p:animRot by="-2700000">
                                      <p:cBhvr>
                                        <p:cTn id="89" dur="1000" fill="hold"/>
                                        <p:tgtEl>
                                          <p:spTgt spid="191"/>
                                        </p:tgtEl>
                                        <p:attrNameLst>
                                          <p:attrName>r</p:attrName>
                                        </p:attrNameLst>
                                      </p:cBhvr>
                                    </p:animRot>
                                  </p:childTnLst>
                                </p:cTn>
                              </p:par>
                            </p:childTnLst>
                          </p:cTn>
                        </p:par>
                      </p:childTnLst>
                    </p:cTn>
                  </p:par>
                  <p:par>
                    <p:cTn id="90" fill="hold">
                      <p:stCondLst>
                        <p:cond delay="indefinite"/>
                      </p:stCondLst>
                      <p:childTnLst>
                        <p:par>
                          <p:cTn id="91" fill="hold">
                            <p:stCondLst>
                              <p:cond delay="0"/>
                            </p:stCondLst>
                            <p:childTnLst>
                              <p:par>
                                <p:cTn id="92" presetID="9" presetClass="entr" fill="hold" grpId="0" nodeType="clickEffect">
                                  <p:stCondLst>
                                    <p:cond delay="0"/>
                                  </p:stCondLst>
                                  <p:iterate>
                                    <p:tmAbs val="0"/>
                                  </p:iterate>
                                  <p:childTnLst>
                                    <p:set>
                                      <p:cBhvr>
                                        <p:cTn id="93" fill="hold"/>
                                        <p:tgtEl>
                                          <p:spTgt spid="216"/>
                                        </p:tgtEl>
                                        <p:attrNameLst>
                                          <p:attrName>style.visibility</p:attrName>
                                        </p:attrNameLst>
                                      </p:cBhvr>
                                      <p:to>
                                        <p:strVal val="visible"/>
                                      </p:to>
                                    </p:set>
                                    <p:animEffect transition="in" filter="dissolve">
                                      <p:cBhvr>
                                        <p:cTn id="94" dur="2000"/>
                                        <p:tgtEl>
                                          <p:spTgt spid="216"/>
                                        </p:tgtEl>
                                      </p:cBhvr>
                                    </p:animEffect>
                                  </p:childTnLst>
                                </p:cTn>
                              </p:par>
                            </p:childTnLst>
                          </p:cTn>
                        </p:par>
                      </p:childTnLst>
                    </p:cTn>
                  </p:par>
                  <p:par>
                    <p:cTn id="95" fill="hold">
                      <p:stCondLst>
                        <p:cond delay="indefinite"/>
                      </p:stCondLst>
                      <p:childTnLst>
                        <p:par>
                          <p:cTn id="96" fill="hold">
                            <p:stCondLst>
                              <p:cond delay="0"/>
                            </p:stCondLst>
                            <p:childTnLst>
                              <p:par>
                                <p:cTn id="97" presetID="9" presetClass="entr" fill="hold" grpId="0" nodeType="clickEffect">
                                  <p:stCondLst>
                                    <p:cond delay="0"/>
                                  </p:stCondLst>
                                  <p:iterate>
                                    <p:tmAbs val="0"/>
                                  </p:iterate>
                                  <p:childTnLst>
                                    <p:set>
                                      <p:cBhvr>
                                        <p:cTn id="98" fill="hold"/>
                                        <p:tgtEl>
                                          <p:spTgt spid="192"/>
                                        </p:tgtEl>
                                        <p:attrNameLst>
                                          <p:attrName>style.visibility</p:attrName>
                                        </p:attrNameLst>
                                      </p:cBhvr>
                                      <p:to>
                                        <p:strVal val="visible"/>
                                      </p:to>
                                    </p:set>
                                    <p:animEffect transition="in" filter="dissolve">
                                      <p:cBhvr>
                                        <p:cTn id="99" dur="2000"/>
                                        <p:tgtEl>
                                          <p:spTgt spid="192"/>
                                        </p:tgtEl>
                                      </p:cBhvr>
                                    </p:animEffect>
                                  </p:childTnLst>
                                </p:cTn>
                              </p:par>
                            </p:childTnLst>
                          </p:cTn>
                        </p:par>
                      </p:childTnLst>
                    </p:cTn>
                  </p:par>
                  <p:par>
                    <p:cTn id="100" fill="hold">
                      <p:stCondLst>
                        <p:cond delay="indefinite"/>
                      </p:stCondLst>
                      <p:childTnLst>
                        <p:par>
                          <p:cTn id="101" fill="hold">
                            <p:stCondLst>
                              <p:cond delay="0"/>
                            </p:stCondLst>
                            <p:childTnLst>
                              <p:par>
                                <p:cTn id="102" presetID="9" presetClass="entr" fill="hold" grpId="0" nodeType="clickEffect">
                                  <p:stCondLst>
                                    <p:cond delay="0"/>
                                  </p:stCondLst>
                                  <p:iterate>
                                    <p:tmAbs val="0"/>
                                  </p:iterate>
                                  <p:childTnLst>
                                    <p:set>
                                      <p:cBhvr>
                                        <p:cTn id="103" fill="hold"/>
                                        <p:tgtEl>
                                          <p:spTgt spid="204"/>
                                        </p:tgtEl>
                                        <p:attrNameLst>
                                          <p:attrName>style.visibility</p:attrName>
                                        </p:attrNameLst>
                                      </p:cBhvr>
                                      <p:to>
                                        <p:strVal val="visible"/>
                                      </p:to>
                                    </p:set>
                                    <p:animEffect transition="in" filter="dissolve">
                                      <p:cBhvr>
                                        <p:cTn id="104" dur="1000"/>
                                        <p:tgtEl>
                                          <p:spTgt spid="204"/>
                                        </p:tgtEl>
                                      </p:cBhvr>
                                    </p:animEffect>
                                  </p:childTnLst>
                                </p:cTn>
                              </p:par>
                            </p:childTnLst>
                          </p:cTn>
                        </p:par>
                      </p:childTnLst>
                    </p:cTn>
                  </p:par>
                  <p:par>
                    <p:cTn id="105" fill="hold">
                      <p:stCondLst>
                        <p:cond delay="indefinite"/>
                      </p:stCondLst>
                      <p:childTnLst>
                        <p:par>
                          <p:cTn id="106" fill="hold">
                            <p:stCondLst>
                              <p:cond delay="0"/>
                            </p:stCondLst>
                            <p:childTnLst>
                              <p:par>
                                <p:cTn id="107" presetID="9" presetClass="entr" fill="hold" grpId="0" nodeType="clickEffect">
                                  <p:stCondLst>
                                    <p:cond delay="0"/>
                                  </p:stCondLst>
                                  <p:iterate>
                                    <p:tmAbs val="0"/>
                                  </p:iterate>
                                  <p:childTnLst>
                                    <p:set>
                                      <p:cBhvr>
                                        <p:cTn id="108" fill="hold"/>
                                        <p:tgtEl>
                                          <p:spTgt spid="206"/>
                                        </p:tgtEl>
                                        <p:attrNameLst>
                                          <p:attrName>style.visibility</p:attrName>
                                        </p:attrNameLst>
                                      </p:cBhvr>
                                      <p:to>
                                        <p:strVal val="visible"/>
                                      </p:to>
                                    </p:set>
                                    <p:animEffect transition="in" filter="dissolve">
                                      <p:cBhvr>
                                        <p:cTn id="109" dur="1000"/>
                                        <p:tgtEl>
                                          <p:spTgt spid="206"/>
                                        </p:tgtEl>
                                      </p:cBhvr>
                                    </p:animEffect>
                                  </p:childTnLst>
                                </p:cTn>
                              </p:par>
                            </p:childTnLst>
                          </p:cTn>
                        </p:par>
                      </p:childTnLst>
                    </p:cTn>
                  </p:par>
                  <p:par>
                    <p:cTn id="110" fill="hold">
                      <p:stCondLst>
                        <p:cond delay="indefinite"/>
                      </p:stCondLst>
                      <p:childTnLst>
                        <p:par>
                          <p:cTn id="111" fill="hold">
                            <p:stCondLst>
                              <p:cond delay="0"/>
                            </p:stCondLst>
                            <p:childTnLst>
                              <p:par>
                                <p:cTn id="112" presetID="2" presetClass="entr" presetSubtype="8" fill="hold" grpId="0" nodeType="clickEffect">
                                  <p:stCondLst>
                                    <p:cond delay="0"/>
                                  </p:stCondLst>
                                  <p:iterate type="lt">
                                    <p:tmAbs val="0"/>
                                  </p:iterate>
                                  <p:childTnLst>
                                    <p:set>
                                      <p:cBhvr>
                                        <p:cTn id="113" fill="hold"/>
                                        <p:tgtEl>
                                          <p:spTgt spid="213"/>
                                        </p:tgtEl>
                                        <p:attrNameLst>
                                          <p:attrName>style.visibility</p:attrName>
                                        </p:attrNameLst>
                                      </p:cBhvr>
                                      <p:to>
                                        <p:strVal val="visible"/>
                                      </p:to>
                                    </p:set>
                                    <p:anim calcmode="lin" valueType="num">
                                      <p:cBhvr>
                                        <p:cTn id="114" dur="1000" fill="hold"/>
                                        <p:tgtEl>
                                          <p:spTgt spid="213"/>
                                        </p:tgtEl>
                                        <p:attrNameLst>
                                          <p:attrName>ppt_x</p:attrName>
                                        </p:attrNameLst>
                                      </p:cBhvr>
                                      <p:tavLst>
                                        <p:tav tm="0">
                                          <p:val>
                                            <p:strVal val="0-#ppt_w/2"/>
                                          </p:val>
                                        </p:tav>
                                        <p:tav tm="100000">
                                          <p:val>
                                            <p:strVal val="#ppt_x"/>
                                          </p:val>
                                        </p:tav>
                                      </p:tavLst>
                                    </p:anim>
                                    <p:anim calcmode="lin" valueType="num">
                                      <p:cBhvr>
                                        <p:cTn id="115" dur="1000" fill="hold"/>
                                        <p:tgtEl>
                                          <p:spTgt spid="21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6" grpId="0" animBg="1" advAuto="0"/>
      <p:bldP spid="186" grpId="1" animBg="1" advAuto="0"/>
      <p:bldP spid="214" grpId="0" animBg="1" advAuto="0"/>
      <p:bldP spid="189" grpId="0" animBg="1" advAuto="0"/>
      <p:bldP spid="189" grpId="1" animBg="1" advAuto="0"/>
      <p:bldP spid="215" grpId="0" animBg="1" advAuto="0"/>
      <p:bldP spid="191" grpId="0" animBg="1" advAuto="0"/>
      <p:bldP spid="191" grpId="1" animBg="1" advAuto="0"/>
      <p:bldP spid="192" grpId="0" animBg="1" advAuto="0"/>
      <p:bldP spid="216" grpId="0" animBg="1" advAuto="0"/>
      <p:bldP spid="194" grpId="0" animBg="1" advAuto="0"/>
      <p:bldP spid="196" grpId="0" animBg="1" advAuto="0"/>
      <p:bldP spid="197" grpId="0" animBg="1" advAuto="0"/>
      <p:bldP spid="199" grpId="0" animBg="1" advAuto="0"/>
      <p:bldP spid="201" grpId="0" animBg="1" advAuto="0"/>
      <p:bldP spid="202" grpId="0" animBg="1" advAuto="0"/>
      <p:bldP spid="203" grpId="0" animBg="1" advAuto="0"/>
      <p:bldP spid="204" grpId="0" animBg="1" advAuto="0"/>
      <p:bldP spid="206" grpId="0" animBg="1" advAuto="0"/>
      <p:bldP spid="207" grpId="0" animBg="1" advAuto="0"/>
      <p:bldP spid="208" grpId="0" animBg="1" advAuto="0"/>
      <p:bldP spid="210" grpId="0" animBg="1" advAuto="0"/>
      <p:bldP spid="213" grpId="0" animBg="1" advAuto="0"/>
    </p:bld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143</TotalTime>
  <Words>2045</Words>
  <Application>Microsoft Office PowerPoint</Application>
  <PresentationFormat>Widescreen</PresentationFormat>
  <Paragraphs>172</Paragraphs>
  <Slides>21</Slides>
  <Notes>0</Notes>
  <HiddenSlides>0</HiddenSlides>
  <MMClips>0</MMClips>
  <ScaleCrop>false</ScaleCrop>
  <HeadingPairs>
    <vt:vector size="6" baseType="variant">
      <vt:variant>
        <vt:lpstr>Caratteri utilizzati</vt:lpstr>
      </vt:variant>
      <vt:variant>
        <vt:i4>7</vt:i4>
      </vt:variant>
      <vt:variant>
        <vt:lpstr>Tema</vt:lpstr>
      </vt:variant>
      <vt:variant>
        <vt:i4>1</vt:i4>
      </vt:variant>
      <vt:variant>
        <vt:lpstr>Titoli diapositive</vt:lpstr>
      </vt:variant>
      <vt:variant>
        <vt:i4>21</vt:i4>
      </vt:variant>
    </vt:vector>
  </HeadingPairs>
  <TitlesOfParts>
    <vt:vector size="29" baseType="lpstr">
      <vt:lpstr>Arial</vt:lpstr>
      <vt:lpstr>Calibri</vt:lpstr>
      <vt:lpstr>Calibri Light</vt:lpstr>
      <vt:lpstr>Graphik Medium</vt:lpstr>
      <vt:lpstr>Graphik-Bold</vt:lpstr>
      <vt:lpstr>Times</vt:lpstr>
      <vt:lpstr>Times New Roman</vt:lpstr>
      <vt:lpstr>Tema di Office</vt:lpstr>
      <vt:lpstr>BANCAROTTA «FISCALE»</vt:lpstr>
      <vt:lpstr>Coordinate giuripsrudenziali 1</vt:lpstr>
      <vt:lpstr>Coordinate giurisprudenziali 2</vt:lpstr>
      <vt:lpstr>Innesco</vt:lpstr>
      <vt:lpstr>Valutazioni preliminari</vt:lpstr>
      <vt:lpstr>Presentazione standard di PowerPoint</vt:lpstr>
      <vt:lpstr>Principali tipologie di bancarotta fiscale</vt:lpstr>
      <vt:lpstr>Presentazione standard di PowerPoint</vt:lpstr>
      <vt:lpstr>ESEMPIO 1</vt:lpstr>
      <vt:lpstr>ESEMPIO 2</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BANCAROTTA «FISCALE»</dc:title>
  <dc:creator>Hans Roderich</dc:creator>
  <cp:lastModifiedBy>HANS RODERICH BLATTNER</cp:lastModifiedBy>
  <cp:revision>7</cp:revision>
  <dcterms:created xsi:type="dcterms:W3CDTF">2022-09-19T20:01:48Z</dcterms:created>
  <dcterms:modified xsi:type="dcterms:W3CDTF">2022-09-27T11:10:25Z</dcterms:modified>
</cp:coreProperties>
</file>