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85"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3" r:id="rId29"/>
    <p:sldId id="284" r:id="rId30"/>
    <p:sldId id="282" r:id="rId3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it-IT" smtClean="0"/>
              <a:t>Fare clic per modificare lo stile del titolo</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Modifica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9/24/2022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it-IT" smtClean="0"/>
              <a:t>Fare clic per modificare lo stile del titolo</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Modifica gli stili del testo dello schema</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Modifica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9/24/2022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Modifica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9/24/2022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it-IT" smtClean="0"/>
              <a:t>Fare clic per modificare lo stile del titolo</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Modifica gli stili del testo dello schema</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Modifica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9/24/2022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it-IT" smtClean="0"/>
              <a:t>Fare clic per modificare lo stile del titolo</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Modifica gli stili del testo dello schema</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Modifica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9/24/2022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9/24/2022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Content Placeholder 2"/>
          <p:cNvSpPr>
            <a:spLocks noGrp="1"/>
          </p:cNvSpPr>
          <p:nvPr>
            <p:ph idx="1"/>
          </p:nvPr>
        </p:nvSpPr>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9/24/2022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Modifica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9/24/2022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9/24/2022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9/24/2022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it-IT" smtClean="0"/>
              <a:t>Fare clic per modificare lo stile del titolo</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9/24/2022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9/24/2022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it-IT" smtClean="0"/>
              <a:t>Fare clic per modificare lo stile del titolo</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it-IT" smtClean="0"/>
              <a:t>Modifica gli stili del testo dello schema</a:t>
            </a:r>
          </a:p>
        </p:txBody>
      </p:sp>
      <p:sp>
        <p:nvSpPr>
          <p:cNvPr id="5" name="Date Placeholder 4"/>
          <p:cNvSpPr>
            <a:spLocks noGrp="1"/>
          </p:cNvSpPr>
          <p:nvPr>
            <p:ph type="dt" sz="half" idx="10"/>
          </p:nvPr>
        </p:nvSpPr>
        <p:spPr/>
        <p:txBody>
          <a:bodyPr/>
          <a:lstStyle/>
          <a:p>
            <a:fld id="{42A54C80-263E-416B-A8E0-580EDEADCBDC}" type="datetimeFigureOut">
              <a:rPr lang="en-US" dirty="0"/>
              <a:t>9/24/2022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it-IT" smtClean="0"/>
              <a:t>Fare clic per modificare lo stile del titolo</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Modifica gli stili del testo dello schema</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9/24/2022</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9/24/2022</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770709" y="822961"/>
            <a:ext cx="9431382" cy="2926080"/>
          </a:xfrm>
        </p:spPr>
        <p:txBody>
          <a:bodyPr/>
          <a:lstStyle/>
          <a:p>
            <a:pPr algn="ctr"/>
            <a:r>
              <a:rPr lang="it-IT" sz="3600" b="1" dirty="0" smtClean="0">
                <a:latin typeface="Bookman Old Style" panose="02050604050505020204" pitchFamily="18" charset="0"/>
              </a:rPr>
              <a:t>OPPOSIZIONI ESECUTIVE, SOSPENSIONE, CHIUSURA ANTICIPATA DEL PROCESSO</a:t>
            </a:r>
            <a:br>
              <a:rPr lang="it-IT" sz="3600" b="1" dirty="0" smtClean="0">
                <a:latin typeface="Bookman Old Style" panose="02050604050505020204" pitchFamily="18" charset="0"/>
              </a:rPr>
            </a:br>
            <a:r>
              <a:rPr lang="it-IT" sz="3600" b="1" dirty="0">
                <a:latin typeface="Bookman Old Style" panose="02050604050505020204" pitchFamily="18" charset="0"/>
              </a:rPr>
              <a:t/>
            </a:r>
            <a:br>
              <a:rPr lang="it-IT" sz="3600" b="1" dirty="0">
                <a:latin typeface="Bookman Old Style" panose="02050604050505020204" pitchFamily="18" charset="0"/>
              </a:rPr>
            </a:br>
            <a:r>
              <a:rPr lang="it-IT" sz="3600" b="1" dirty="0" smtClean="0">
                <a:latin typeface="Bookman Old Style" panose="02050604050505020204" pitchFamily="18" charset="0"/>
              </a:rPr>
              <a:t>RASSEGNA SULLE SPESE</a:t>
            </a:r>
            <a:endParaRPr lang="it-IT" sz="3600" b="1" dirty="0">
              <a:latin typeface="Bookman Old Style" panose="02050604050505020204" pitchFamily="18" charset="0"/>
            </a:endParaRPr>
          </a:p>
        </p:txBody>
      </p:sp>
      <p:sp>
        <p:nvSpPr>
          <p:cNvPr id="3" name="Sottotitolo 2"/>
          <p:cNvSpPr>
            <a:spLocks noGrp="1"/>
          </p:cNvSpPr>
          <p:nvPr>
            <p:ph type="subTitle" idx="1"/>
          </p:nvPr>
        </p:nvSpPr>
        <p:spPr>
          <a:xfrm>
            <a:off x="875211" y="4180114"/>
            <a:ext cx="9144000" cy="2220686"/>
          </a:xfrm>
        </p:spPr>
        <p:txBody>
          <a:bodyPr>
            <a:normAutofit/>
          </a:bodyPr>
          <a:lstStyle/>
          <a:p>
            <a:pPr algn="ctr"/>
            <a:r>
              <a:rPr lang="it-IT" sz="2400" b="1" dirty="0" smtClean="0">
                <a:solidFill>
                  <a:schemeClr val="tx1"/>
                </a:solidFill>
                <a:latin typeface="Bookman Old Style" panose="02050604050505020204" pitchFamily="18" charset="0"/>
              </a:rPr>
              <a:t>Dott. Valerio Colandrea</a:t>
            </a:r>
          </a:p>
          <a:p>
            <a:pPr algn="ctr"/>
            <a:r>
              <a:rPr lang="it-IT" sz="2400" b="1" dirty="0" smtClean="0">
                <a:solidFill>
                  <a:schemeClr val="tx1"/>
                </a:solidFill>
                <a:latin typeface="Bookman Old Style" panose="02050604050505020204" pitchFamily="18" charset="0"/>
              </a:rPr>
              <a:t>Giudice del Tribunale di Napoli</a:t>
            </a:r>
          </a:p>
          <a:p>
            <a:pPr algn="ctr"/>
            <a:r>
              <a:rPr lang="it-IT" sz="2400" b="1" dirty="0">
                <a:solidFill>
                  <a:schemeClr val="tx1"/>
                </a:solidFill>
                <a:latin typeface="Bookman Old Style" panose="02050604050505020204" pitchFamily="18" charset="0"/>
              </a:rPr>
              <a:t>XV Seminario dei giudici dell’esecuzione</a:t>
            </a:r>
          </a:p>
          <a:p>
            <a:pPr algn="ctr"/>
            <a:r>
              <a:rPr lang="it-IT" sz="2400" b="1" dirty="0">
                <a:solidFill>
                  <a:schemeClr val="tx1"/>
                </a:solidFill>
                <a:latin typeface="Bookman Old Style" panose="02050604050505020204" pitchFamily="18" charset="0"/>
              </a:rPr>
              <a:t>Venezia, Isola di San </a:t>
            </a:r>
            <a:r>
              <a:rPr lang="it-IT" sz="2400" b="1" dirty="0" smtClean="0">
                <a:solidFill>
                  <a:schemeClr val="tx1"/>
                </a:solidFill>
                <a:latin typeface="Bookman Old Style" panose="02050604050505020204" pitchFamily="18" charset="0"/>
              </a:rPr>
              <a:t>Servolo, 25 </a:t>
            </a:r>
            <a:r>
              <a:rPr lang="it-IT" sz="2400" b="1" dirty="0">
                <a:solidFill>
                  <a:schemeClr val="tx1"/>
                </a:solidFill>
                <a:latin typeface="Bookman Old Style" panose="02050604050505020204" pitchFamily="18" charset="0"/>
              </a:rPr>
              <a:t>settembre 2022</a:t>
            </a:r>
          </a:p>
        </p:txBody>
      </p:sp>
    </p:spTree>
    <p:extLst>
      <p:ext uri="{BB962C8B-B14F-4D97-AF65-F5344CB8AC3E}">
        <p14:creationId xmlns:p14="http://schemas.microsoft.com/office/powerpoint/2010/main" val="4775878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37518" y="570411"/>
            <a:ext cx="10335281" cy="892629"/>
          </a:xfrm>
        </p:spPr>
        <p:txBody>
          <a:bodyPr/>
          <a:lstStyle/>
          <a:p>
            <a:pPr algn="ctr"/>
            <a:r>
              <a:rPr lang="it-IT" b="1" dirty="0" smtClean="0">
                <a:latin typeface="Bookman Old Style" panose="02050604050505020204" pitchFamily="18" charset="0"/>
              </a:rPr>
              <a:t>CONCLUSIONI SULLE SPESE</a:t>
            </a:r>
            <a:endParaRPr lang="it-IT" b="1" dirty="0">
              <a:latin typeface="Bookman Old Style" panose="02050604050505020204" pitchFamily="18" charset="0"/>
            </a:endParaRPr>
          </a:p>
        </p:txBody>
      </p:sp>
      <p:sp>
        <p:nvSpPr>
          <p:cNvPr id="3" name="Segnaposto contenuto 2"/>
          <p:cNvSpPr>
            <a:spLocks noGrp="1"/>
          </p:cNvSpPr>
          <p:nvPr>
            <p:ph idx="1"/>
          </p:nvPr>
        </p:nvSpPr>
        <p:spPr>
          <a:xfrm>
            <a:off x="657425" y="1463040"/>
            <a:ext cx="10295465" cy="4519749"/>
          </a:xfrm>
        </p:spPr>
        <p:txBody>
          <a:bodyPr>
            <a:normAutofit/>
          </a:bodyPr>
          <a:lstStyle/>
          <a:p>
            <a:pPr algn="just"/>
            <a:r>
              <a:rPr lang="it-IT" sz="2400" dirty="0" smtClean="0">
                <a:latin typeface="Bookman Old Style" panose="02050604050505020204" pitchFamily="18" charset="0"/>
                <a:ea typeface="Calibri" panose="020F0502020204030204" pitchFamily="34" charset="0"/>
                <a:cs typeface="Times New Roman" panose="02020603050405020304" pitchFamily="18" charset="0"/>
              </a:rPr>
              <a:t>con </a:t>
            </a:r>
            <a:r>
              <a:rPr lang="it-IT" sz="2400" dirty="0">
                <a:latin typeface="Bookman Old Style" panose="02050604050505020204" pitchFamily="18" charset="0"/>
                <a:ea typeface="Calibri" panose="020F0502020204030204" pitchFamily="34" charset="0"/>
                <a:cs typeface="Times New Roman" panose="02020603050405020304" pitchFamily="18" charset="0"/>
              </a:rPr>
              <a:t>il provvedimento </a:t>
            </a:r>
            <a:r>
              <a:rPr lang="it-IT" sz="2400" dirty="0" smtClean="0">
                <a:latin typeface="Bookman Old Style" panose="02050604050505020204" pitchFamily="18" charset="0"/>
                <a:ea typeface="Calibri" panose="020F0502020204030204" pitchFamily="34" charset="0"/>
                <a:cs typeface="Times New Roman" panose="02020603050405020304" pitchFamily="18" charset="0"/>
              </a:rPr>
              <a:t>sull’istanza </a:t>
            </a:r>
            <a:r>
              <a:rPr lang="it-IT" sz="2400" dirty="0">
                <a:latin typeface="Bookman Old Style" panose="02050604050505020204" pitchFamily="18" charset="0"/>
                <a:ea typeface="Calibri" panose="020F0502020204030204" pitchFamily="34" charset="0"/>
                <a:cs typeface="Times New Roman" panose="02020603050405020304" pitchFamily="18" charset="0"/>
              </a:rPr>
              <a:t>di sospensione ex art. 615, primo comma, </a:t>
            </a:r>
            <a:r>
              <a:rPr lang="it-IT" sz="2400" dirty="0" err="1">
                <a:latin typeface="Bookman Old Style" panose="02050604050505020204" pitchFamily="18" charset="0"/>
                <a:ea typeface="Calibri" panose="020F0502020204030204" pitchFamily="34" charset="0"/>
                <a:cs typeface="Times New Roman" panose="02020603050405020304" pitchFamily="18" charset="0"/>
              </a:rPr>
              <a:t>c.p.c.</a:t>
            </a:r>
            <a:r>
              <a:rPr lang="it-IT" sz="2400" dirty="0">
                <a:latin typeface="Bookman Old Style" panose="02050604050505020204" pitchFamily="18" charset="0"/>
                <a:ea typeface="Calibri" panose="020F0502020204030204" pitchFamily="34" charset="0"/>
                <a:cs typeface="Times New Roman" panose="02020603050405020304" pitchFamily="18" charset="0"/>
              </a:rPr>
              <a:t> (sia quello adottato dal giudice dell’opposizione, sia quello del Collegio eventualmente adito con il reclamo</a:t>
            </a:r>
            <a:r>
              <a:rPr lang="it-IT" sz="2400" dirty="0" smtClean="0">
                <a:latin typeface="Bookman Old Style" panose="02050604050505020204" pitchFamily="18" charset="0"/>
                <a:ea typeface="Calibri" panose="020F0502020204030204" pitchFamily="34" charset="0"/>
                <a:cs typeface="Times New Roman" panose="02020603050405020304" pitchFamily="18" charset="0"/>
              </a:rPr>
              <a:t>) </a:t>
            </a:r>
            <a:r>
              <a:rPr lang="it-IT" sz="2400" dirty="0">
                <a:latin typeface="Bookman Old Style" panose="02050604050505020204" pitchFamily="18" charset="0"/>
                <a:ea typeface="Calibri" panose="020F0502020204030204" pitchFamily="34" charset="0"/>
                <a:cs typeface="Times New Roman" panose="02020603050405020304" pitchFamily="18" charset="0"/>
              </a:rPr>
              <a:t>non si </a:t>
            </a:r>
            <a:r>
              <a:rPr lang="it-IT" sz="2400" dirty="0" smtClean="0">
                <a:latin typeface="Bookman Old Style" panose="02050604050505020204" pitchFamily="18" charset="0"/>
                <a:ea typeface="Calibri" panose="020F0502020204030204" pitchFamily="34" charset="0"/>
                <a:cs typeface="Times New Roman" panose="02020603050405020304" pitchFamily="18" charset="0"/>
              </a:rPr>
              <a:t>deve </a:t>
            </a:r>
            <a:r>
              <a:rPr lang="it-IT" sz="2400" dirty="0">
                <a:latin typeface="Bookman Old Style" panose="02050604050505020204" pitchFamily="18" charset="0"/>
                <a:ea typeface="Calibri" panose="020F0502020204030204" pitchFamily="34" charset="0"/>
                <a:cs typeface="Times New Roman" panose="02020603050405020304" pitchFamily="18" charset="0"/>
              </a:rPr>
              <a:t>operare la liquidazione delle spese di tale </a:t>
            </a:r>
            <a:r>
              <a:rPr lang="it-IT" sz="2400" dirty="0" smtClean="0">
                <a:latin typeface="Bookman Old Style" panose="02050604050505020204" pitchFamily="18" charset="0"/>
                <a:ea typeface="Calibri" panose="020F0502020204030204" pitchFamily="34" charset="0"/>
                <a:cs typeface="Times New Roman" panose="02020603050405020304" pitchFamily="18" charset="0"/>
              </a:rPr>
              <a:t>fase;</a:t>
            </a:r>
          </a:p>
          <a:p>
            <a:pPr algn="just"/>
            <a:r>
              <a:rPr lang="it-IT" sz="2400" dirty="0" smtClean="0">
                <a:latin typeface="Bookman Old Style" panose="02050604050505020204" pitchFamily="18" charset="0"/>
                <a:ea typeface="Calibri" panose="020F0502020204030204" pitchFamily="34" charset="0"/>
                <a:cs typeface="Times New Roman" panose="02020603050405020304" pitchFamily="18" charset="0"/>
              </a:rPr>
              <a:t>la </a:t>
            </a:r>
            <a:r>
              <a:rPr lang="it-IT" sz="2400" dirty="0">
                <a:latin typeface="Bookman Old Style" panose="02050604050505020204" pitchFamily="18" charset="0"/>
                <a:ea typeface="Calibri" panose="020F0502020204030204" pitchFamily="34" charset="0"/>
                <a:cs typeface="Times New Roman" panose="02020603050405020304" pitchFamily="18" charset="0"/>
              </a:rPr>
              <a:t>liquidazione </a:t>
            </a:r>
            <a:r>
              <a:rPr lang="it-IT" sz="2400" dirty="0" smtClean="0">
                <a:latin typeface="Bookman Old Style" panose="02050604050505020204" pitchFamily="18" charset="0"/>
                <a:ea typeface="Calibri" panose="020F0502020204030204" pitchFamily="34" charset="0"/>
                <a:cs typeface="Times New Roman" panose="02020603050405020304" pitchFamily="18" charset="0"/>
              </a:rPr>
              <a:t>deve </a:t>
            </a:r>
            <a:r>
              <a:rPr lang="it-IT" sz="2400" dirty="0">
                <a:latin typeface="Bookman Old Style" panose="02050604050505020204" pitchFamily="18" charset="0"/>
                <a:ea typeface="Calibri" panose="020F0502020204030204" pitchFamily="34" charset="0"/>
                <a:cs typeface="Times New Roman" panose="02020603050405020304" pitchFamily="18" charset="0"/>
              </a:rPr>
              <a:t>necessariamente aver luogo con la decisione nel merito dell’opposizione </a:t>
            </a:r>
            <a:r>
              <a:rPr lang="it-IT" sz="2400" dirty="0" smtClean="0">
                <a:latin typeface="Bookman Old Style" panose="02050604050505020204" pitchFamily="18" charset="0"/>
                <a:ea typeface="Calibri" panose="020F0502020204030204" pitchFamily="34" charset="0"/>
                <a:cs typeface="Times New Roman" panose="02020603050405020304" pitchFamily="18" charset="0"/>
              </a:rPr>
              <a:t>che viene adottata con </a:t>
            </a:r>
            <a:r>
              <a:rPr lang="it-IT" sz="2400" dirty="0">
                <a:latin typeface="Bookman Old Style" panose="02050604050505020204" pitchFamily="18" charset="0"/>
                <a:ea typeface="Calibri" panose="020F0502020204030204" pitchFamily="34" charset="0"/>
                <a:cs typeface="Times New Roman" panose="02020603050405020304" pitchFamily="18" charset="0"/>
              </a:rPr>
              <a:t>la </a:t>
            </a:r>
            <a:r>
              <a:rPr lang="it-IT" sz="2400" dirty="0" smtClean="0">
                <a:latin typeface="Bookman Old Style" panose="02050604050505020204" pitchFamily="18" charset="0"/>
                <a:ea typeface="Calibri" panose="020F0502020204030204" pitchFamily="34" charset="0"/>
                <a:cs typeface="Times New Roman" panose="02020603050405020304" pitchFamily="18" charset="0"/>
              </a:rPr>
              <a:t>sentenza;</a:t>
            </a:r>
          </a:p>
          <a:p>
            <a:pPr algn="just"/>
            <a:r>
              <a:rPr lang="it-IT" sz="2400" dirty="0" smtClean="0">
                <a:latin typeface="Bookman Old Style" panose="02050604050505020204" pitchFamily="18" charset="0"/>
                <a:ea typeface="Calibri" panose="020F0502020204030204" pitchFamily="34" charset="0"/>
                <a:cs typeface="Times New Roman" panose="02020603050405020304" pitchFamily="18" charset="0"/>
              </a:rPr>
              <a:t>qualora </a:t>
            </a:r>
            <a:r>
              <a:rPr lang="it-IT" sz="2400" dirty="0">
                <a:latin typeface="Bookman Old Style" panose="02050604050505020204" pitchFamily="18" charset="0"/>
                <a:ea typeface="Calibri" panose="020F0502020204030204" pitchFamily="34" charset="0"/>
                <a:cs typeface="Times New Roman" panose="02020603050405020304" pitchFamily="18" charset="0"/>
              </a:rPr>
              <a:t>il giudice del cautelare od il Collegio abbiano già operato la regolamentazione delle spese di lite, spetta comunque al giudice la revisione del carico e dell’ammontare delle </a:t>
            </a:r>
            <a:r>
              <a:rPr lang="it-IT" sz="2400" dirty="0" smtClean="0">
                <a:latin typeface="Bookman Old Style" panose="02050604050505020204" pitchFamily="18" charset="0"/>
                <a:ea typeface="Calibri" panose="020F0502020204030204" pitchFamily="34" charset="0"/>
                <a:cs typeface="Times New Roman" panose="02020603050405020304" pitchFamily="18" charset="0"/>
              </a:rPr>
              <a:t>spese;</a:t>
            </a:r>
            <a:endParaRPr lang="it-IT" sz="2400" dirty="0"/>
          </a:p>
        </p:txBody>
      </p:sp>
    </p:spTree>
    <p:extLst>
      <p:ext uri="{BB962C8B-B14F-4D97-AF65-F5344CB8AC3E}">
        <p14:creationId xmlns:p14="http://schemas.microsoft.com/office/powerpoint/2010/main" val="4369892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77334" y="352697"/>
            <a:ext cx="10661226" cy="809897"/>
          </a:xfrm>
        </p:spPr>
        <p:txBody>
          <a:bodyPr>
            <a:normAutofit fontScale="90000"/>
          </a:bodyPr>
          <a:lstStyle/>
          <a:p>
            <a:pPr algn="ctr"/>
            <a:r>
              <a:rPr lang="it-IT" sz="2800" b="1" dirty="0" smtClean="0">
                <a:latin typeface="Bookman Old Style" panose="02050604050505020204" pitchFamily="18" charset="0"/>
              </a:rPr>
              <a:t>SUGGERIMENTI OPERATIVI PER LA LIQUIDAZIONE IN SENTENZA</a:t>
            </a:r>
            <a:endParaRPr lang="it-IT" sz="2800" b="1" dirty="0">
              <a:latin typeface="Bookman Old Style" panose="02050604050505020204" pitchFamily="18" charset="0"/>
            </a:endParaRPr>
          </a:p>
        </p:txBody>
      </p:sp>
      <p:sp>
        <p:nvSpPr>
          <p:cNvPr id="3" name="Segnaposto contenuto 2"/>
          <p:cNvSpPr>
            <a:spLocks noGrp="1"/>
          </p:cNvSpPr>
          <p:nvPr>
            <p:ph idx="1"/>
          </p:nvPr>
        </p:nvSpPr>
        <p:spPr>
          <a:xfrm>
            <a:off x="677333" y="1162595"/>
            <a:ext cx="11222929" cy="5447212"/>
          </a:xfrm>
        </p:spPr>
        <p:txBody>
          <a:bodyPr>
            <a:noAutofit/>
          </a:bodyPr>
          <a:lstStyle/>
          <a:p>
            <a:pPr lvl="0" algn="just">
              <a:lnSpc>
                <a:spcPct val="110000"/>
              </a:lnSpc>
              <a:buFont typeface="Wingdings" panose="05000000000000000000" pitchFamily="2" charset="2"/>
              <a:buChar char="Ø"/>
            </a:pPr>
            <a:r>
              <a:rPr lang="it-IT" sz="1600" b="1" dirty="0" smtClean="0">
                <a:latin typeface="Bookman Old Style" panose="02050604050505020204" pitchFamily="18" charset="0"/>
                <a:ea typeface="Calibri" panose="020F0502020204030204" pitchFamily="34" charset="0"/>
                <a:cs typeface="Times New Roman" panose="02020603050405020304" pitchFamily="18" charset="0"/>
              </a:rPr>
              <a:t>LIQUIDAZIONE «AUTONOMA» PER LA FASE CAUTELARE</a:t>
            </a:r>
            <a:r>
              <a:rPr lang="it-IT" sz="1600" dirty="0" smtClean="0">
                <a:latin typeface="Bookman Old Style" panose="02050604050505020204" pitchFamily="18" charset="0"/>
                <a:ea typeface="Calibri" panose="020F0502020204030204" pitchFamily="34" charset="0"/>
                <a:cs typeface="Times New Roman" panose="02020603050405020304" pitchFamily="18" charset="0"/>
              </a:rPr>
              <a:t>: se il </a:t>
            </a:r>
            <a:r>
              <a:rPr lang="it-IT" sz="1600" dirty="0">
                <a:latin typeface="Bookman Old Style" panose="02050604050505020204" pitchFamily="18" charset="0"/>
                <a:ea typeface="Calibri" panose="020F0502020204030204" pitchFamily="34" charset="0"/>
                <a:cs typeface="Times New Roman" panose="02020603050405020304" pitchFamily="18" charset="0"/>
              </a:rPr>
              <a:t>sub-procedimento </a:t>
            </a:r>
            <a:r>
              <a:rPr lang="it-IT" sz="1600" dirty="0" smtClean="0">
                <a:latin typeface="Bookman Old Style" panose="02050604050505020204" pitchFamily="18" charset="0"/>
                <a:ea typeface="Calibri" panose="020F0502020204030204" pitchFamily="34" charset="0"/>
                <a:cs typeface="Times New Roman" panose="02020603050405020304" pitchFamily="18" charset="0"/>
              </a:rPr>
              <a:t>ha </a:t>
            </a:r>
            <a:r>
              <a:rPr lang="it-IT" sz="1600" dirty="0">
                <a:latin typeface="Bookman Old Style" panose="02050604050505020204" pitchFamily="18" charset="0"/>
                <a:ea typeface="Calibri" panose="020F0502020204030204" pitchFamily="34" charset="0"/>
                <a:cs typeface="Times New Roman" panose="02020603050405020304" pitchFamily="18" charset="0"/>
              </a:rPr>
              <a:t>avuto carattere del tutto </a:t>
            </a:r>
            <a:r>
              <a:rPr lang="it-IT" sz="1600" dirty="0" smtClean="0">
                <a:latin typeface="Bookman Old Style" panose="02050604050505020204" pitchFamily="18" charset="0"/>
                <a:ea typeface="Calibri" panose="020F0502020204030204" pitchFamily="34" charset="0"/>
                <a:cs typeface="Times New Roman" panose="02020603050405020304" pitchFamily="18" charset="0"/>
              </a:rPr>
              <a:t>autonomo</a:t>
            </a:r>
          </a:p>
          <a:p>
            <a:pPr marL="0" lvl="0" indent="0" algn="just">
              <a:lnSpc>
                <a:spcPct val="110000"/>
              </a:lnSpc>
              <a:buNone/>
            </a:pPr>
            <a:r>
              <a:rPr lang="it-IT" sz="1600" dirty="0" smtClean="0">
                <a:latin typeface="Bookman Old Style" panose="02050604050505020204" pitchFamily="18" charset="0"/>
                <a:ea typeface="Calibri" panose="020F0502020204030204" pitchFamily="34" charset="0"/>
                <a:cs typeface="Times New Roman" panose="02020603050405020304" pitchFamily="18" charset="0"/>
              </a:rPr>
              <a:t>ESEMPI: procedimento </a:t>
            </a:r>
            <a:r>
              <a:rPr lang="it-IT" sz="1600" dirty="0">
                <a:latin typeface="Bookman Old Style" panose="02050604050505020204" pitchFamily="18" charset="0"/>
                <a:ea typeface="Calibri" panose="020F0502020204030204" pitchFamily="34" charset="0"/>
                <a:cs typeface="Times New Roman" panose="02020603050405020304" pitchFamily="18" charset="0"/>
              </a:rPr>
              <a:t>di reclamo innanzi al Collegio; </a:t>
            </a:r>
            <a:r>
              <a:rPr lang="it-IT" sz="1600" dirty="0" smtClean="0">
                <a:latin typeface="Bookman Old Style" panose="02050604050505020204" pitchFamily="18" charset="0"/>
                <a:ea typeface="Calibri" panose="020F0502020204030204" pitchFamily="34" charset="0"/>
                <a:cs typeface="Times New Roman" panose="02020603050405020304" pitchFamily="18" charset="0"/>
              </a:rPr>
              <a:t>procedimento </a:t>
            </a:r>
            <a:r>
              <a:rPr lang="it-IT" sz="1600" dirty="0">
                <a:latin typeface="Bookman Old Style" panose="02050604050505020204" pitchFamily="18" charset="0"/>
                <a:ea typeface="Calibri" panose="020F0502020204030204" pitchFamily="34" charset="0"/>
                <a:cs typeface="Times New Roman" panose="02020603050405020304" pitchFamily="18" charset="0"/>
              </a:rPr>
              <a:t>per la trattazione autonoma ed urgente dell’istanza di sospensione prima od a prescindere dall’udienza ordinaria di trattazione nel processo di </a:t>
            </a:r>
            <a:r>
              <a:rPr lang="it-IT" sz="1600" dirty="0" smtClean="0">
                <a:latin typeface="Bookman Old Style" panose="02050604050505020204" pitchFamily="18" charset="0"/>
                <a:ea typeface="Calibri" panose="020F0502020204030204" pitchFamily="34" charset="0"/>
                <a:cs typeface="Times New Roman" panose="02020603050405020304" pitchFamily="18" charset="0"/>
              </a:rPr>
              <a:t>cognizione;</a:t>
            </a:r>
          </a:p>
          <a:p>
            <a:pPr lvl="0" algn="just">
              <a:lnSpc>
                <a:spcPct val="110000"/>
              </a:lnSpc>
              <a:buFont typeface="Wingdings" panose="05000000000000000000" pitchFamily="2" charset="2"/>
              <a:buChar char="Ø"/>
            </a:pPr>
            <a:r>
              <a:rPr lang="it-IT" sz="1600" b="1" dirty="0" smtClean="0">
                <a:latin typeface="Bookman Old Style" panose="02050604050505020204" pitchFamily="18" charset="0"/>
                <a:ea typeface="Calibri" panose="020F0502020204030204" pitchFamily="34" charset="0"/>
                <a:cs typeface="Times New Roman" panose="02020603050405020304" pitchFamily="18" charset="0"/>
              </a:rPr>
              <a:t>LIQUIDAZIONE «CONGLOBATA» GENERALE </a:t>
            </a:r>
            <a:r>
              <a:rPr lang="it-IT" sz="1600" dirty="0">
                <a:latin typeface="Bookman Old Style" panose="02050604050505020204" pitchFamily="18" charset="0"/>
                <a:ea typeface="Calibri" panose="020F0502020204030204" pitchFamily="34" charset="0"/>
                <a:cs typeface="Times New Roman" panose="02020603050405020304" pitchFamily="18" charset="0"/>
              </a:rPr>
              <a:t>(eventualmente con opportuni aumenti delle relative </a:t>
            </a:r>
            <a:r>
              <a:rPr lang="it-IT" sz="1600" dirty="0" smtClean="0">
                <a:latin typeface="Bookman Old Style" panose="02050604050505020204" pitchFamily="18" charset="0"/>
                <a:ea typeface="Calibri" panose="020F0502020204030204" pitchFamily="34" charset="0"/>
                <a:cs typeface="Times New Roman" panose="02020603050405020304" pitchFamily="18" charset="0"/>
              </a:rPr>
              <a:t>fasi): se </a:t>
            </a:r>
            <a:r>
              <a:rPr lang="it-IT" sz="1600" dirty="0">
                <a:latin typeface="Bookman Old Style" panose="02050604050505020204" pitchFamily="18" charset="0"/>
                <a:ea typeface="Calibri" panose="020F0502020204030204" pitchFamily="34" charset="0"/>
                <a:cs typeface="Times New Roman" panose="02020603050405020304" pitchFamily="18" charset="0"/>
              </a:rPr>
              <a:t>la trattazione dell’istanza cautelare </a:t>
            </a:r>
            <a:r>
              <a:rPr lang="it-IT" sz="1600" dirty="0" smtClean="0">
                <a:latin typeface="Bookman Old Style" panose="02050604050505020204" pitchFamily="18" charset="0"/>
                <a:ea typeface="Calibri" panose="020F0502020204030204" pitchFamily="34" charset="0"/>
                <a:cs typeface="Times New Roman" panose="02020603050405020304" pitchFamily="18" charset="0"/>
              </a:rPr>
              <a:t>ha avuto </a:t>
            </a:r>
            <a:r>
              <a:rPr lang="it-IT" sz="1600" dirty="0">
                <a:latin typeface="Bookman Old Style" panose="02050604050505020204" pitchFamily="18" charset="0"/>
                <a:ea typeface="Calibri" panose="020F0502020204030204" pitchFamily="34" charset="0"/>
                <a:cs typeface="Times New Roman" panose="02020603050405020304" pitchFamily="18" charset="0"/>
              </a:rPr>
              <a:t>luogo all’udienza ordinaria di trattazione nel processo di </a:t>
            </a:r>
            <a:r>
              <a:rPr lang="it-IT" sz="1600" dirty="0" smtClean="0">
                <a:latin typeface="Bookman Old Style" panose="02050604050505020204" pitchFamily="18" charset="0"/>
                <a:ea typeface="Calibri" panose="020F0502020204030204" pitchFamily="34" charset="0"/>
                <a:cs typeface="Times New Roman" panose="02020603050405020304" pitchFamily="18" charset="0"/>
              </a:rPr>
              <a:t>cognizione;</a:t>
            </a:r>
          </a:p>
          <a:p>
            <a:pPr lvl="0" algn="just">
              <a:lnSpc>
                <a:spcPct val="110000"/>
              </a:lnSpc>
              <a:buFont typeface="Wingdings" panose="05000000000000000000" pitchFamily="2" charset="2"/>
              <a:buChar char="Ø"/>
            </a:pPr>
            <a:r>
              <a:rPr lang="it-IT" sz="1600" b="1" dirty="0" smtClean="0">
                <a:latin typeface="Bookman Old Style" panose="02050604050505020204" pitchFamily="18" charset="0"/>
                <a:ea typeface="Calibri" panose="020F0502020204030204" pitchFamily="34" charset="0"/>
                <a:cs typeface="Times New Roman" panose="02020603050405020304" pitchFamily="18" charset="0"/>
              </a:rPr>
              <a:t>LIQUIDAZIONE MEDIANTE CONFERMA/RINVIO</a:t>
            </a:r>
            <a:r>
              <a:rPr lang="it-IT" sz="1600" dirty="0" smtClean="0">
                <a:latin typeface="Bookman Old Style" panose="02050604050505020204" pitchFamily="18" charset="0"/>
                <a:ea typeface="Calibri" panose="020F0502020204030204" pitchFamily="34" charset="0"/>
                <a:cs typeface="Times New Roman" panose="02020603050405020304" pitchFamily="18" charset="0"/>
              </a:rPr>
              <a:t>: nel </a:t>
            </a:r>
            <a:r>
              <a:rPr lang="it-IT" sz="1600" dirty="0">
                <a:latin typeface="Bookman Old Style" panose="02050604050505020204" pitchFamily="18" charset="0"/>
                <a:ea typeface="Calibri" panose="020F0502020204030204" pitchFamily="34" charset="0"/>
                <a:cs typeface="Times New Roman" panose="02020603050405020304" pitchFamily="18" charset="0"/>
              </a:rPr>
              <a:t>caso di erronea liquidazione in precedenza operata (in special modo, a cura del Collegio</a:t>
            </a:r>
            <a:r>
              <a:rPr lang="it-IT" sz="1600" dirty="0" smtClean="0">
                <a:latin typeface="Bookman Old Style" panose="02050604050505020204" pitchFamily="18" charset="0"/>
                <a:ea typeface="Calibri" panose="020F0502020204030204" pitchFamily="34" charset="0"/>
                <a:cs typeface="Times New Roman" panose="02020603050405020304" pitchFamily="18" charset="0"/>
              </a:rPr>
              <a:t>) </a:t>
            </a:r>
            <a:r>
              <a:rPr lang="it-IT" sz="1600" dirty="0">
                <a:latin typeface="Bookman Old Style" panose="02050604050505020204" pitchFamily="18" charset="0"/>
                <a:ea typeface="Calibri" panose="020F0502020204030204" pitchFamily="34" charset="0"/>
                <a:cs typeface="Times New Roman" panose="02020603050405020304" pitchFamily="18" charset="0"/>
              </a:rPr>
              <a:t>il giudice </a:t>
            </a:r>
            <a:r>
              <a:rPr lang="it-IT" sz="1600" dirty="0" smtClean="0">
                <a:latin typeface="Bookman Old Style" panose="02050604050505020204" pitchFamily="18" charset="0"/>
                <a:ea typeface="Calibri" panose="020F0502020204030204" pitchFamily="34" charset="0"/>
                <a:cs typeface="Times New Roman" panose="02020603050405020304" pitchFamily="18" charset="0"/>
              </a:rPr>
              <a:t>in sentenza può «confermare» </a:t>
            </a:r>
            <a:r>
              <a:rPr lang="it-IT" sz="1600" dirty="0">
                <a:latin typeface="Bookman Old Style" panose="02050604050505020204" pitchFamily="18" charset="0"/>
                <a:ea typeface="Calibri" panose="020F0502020204030204" pitchFamily="34" charset="0"/>
                <a:cs typeface="Times New Roman" panose="02020603050405020304" pitchFamily="18" charset="0"/>
              </a:rPr>
              <a:t>la statuizione già adottata per la fase </a:t>
            </a:r>
            <a:r>
              <a:rPr lang="it-IT" sz="1600" dirty="0" smtClean="0">
                <a:latin typeface="Bookman Old Style" panose="02050604050505020204" pitchFamily="18" charset="0"/>
                <a:ea typeface="Calibri" panose="020F0502020204030204" pitchFamily="34" charset="0"/>
                <a:cs typeface="Times New Roman" panose="02020603050405020304" pitchFamily="18" charset="0"/>
              </a:rPr>
              <a:t>cautelare (</a:t>
            </a:r>
            <a:r>
              <a:rPr lang="it-IT" sz="1600" dirty="0">
                <a:latin typeface="Bookman Old Style" panose="02050604050505020204" pitchFamily="18" charset="0"/>
                <a:ea typeface="Calibri" panose="020F0502020204030204" pitchFamily="34" charset="0"/>
                <a:cs typeface="Times New Roman" panose="02020603050405020304" pitchFamily="18" charset="0"/>
              </a:rPr>
              <a:t>nel qual caso vi sarà una condanna con contenuto determinato mediante rinvio</a:t>
            </a:r>
            <a:r>
              <a:rPr lang="it-IT" sz="1600" dirty="0" smtClean="0">
                <a:latin typeface="Bookman Old Style" panose="02050604050505020204" pitchFamily="18" charset="0"/>
                <a:ea typeface="Calibri" panose="020F0502020204030204" pitchFamily="34" charset="0"/>
                <a:cs typeface="Times New Roman" panose="02020603050405020304" pitchFamily="18" charset="0"/>
              </a:rPr>
              <a:t>);</a:t>
            </a:r>
          </a:p>
          <a:p>
            <a:pPr marL="0" lvl="0" indent="0" algn="just">
              <a:lnSpc>
                <a:spcPct val="110000"/>
              </a:lnSpc>
              <a:buNone/>
            </a:pPr>
            <a:r>
              <a:rPr lang="it-IT" sz="1600" dirty="0" smtClean="0">
                <a:latin typeface="Bookman Old Style" panose="02050604050505020204" pitchFamily="18" charset="0"/>
                <a:ea typeface="Calibri" panose="020F0502020204030204" pitchFamily="34" charset="0"/>
                <a:cs typeface="Times New Roman" panose="02020603050405020304" pitchFamily="18" charset="0"/>
              </a:rPr>
              <a:t>NOTA: in </a:t>
            </a:r>
            <a:r>
              <a:rPr lang="it-IT" sz="1600" dirty="0">
                <a:latin typeface="Bookman Old Style" panose="02050604050505020204" pitchFamily="18" charset="0"/>
                <a:ea typeface="Calibri" panose="020F0502020204030204" pitchFamily="34" charset="0"/>
                <a:cs typeface="Times New Roman" panose="02020603050405020304" pitchFamily="18" charset="0"/>
              </a:rPr>
              <a:t>caso di estinzione del giudizio di opposizione trova comunque applicazione la disposizione dell’art. 310, secondo comma </a:t>
            </a:r>
            <a:r>
              <a:rPr lang="it-IT" sz="1600" dirty="0" err="1">
                <a:latin typeface="Bookman Old Style" panose="02050604050505020204" pitchFamily="18" charset="0"/>
                <a:ea typeface="Calibri" panose="020F0502020204030204" pitchFamily="34" charset="0"/>
                <a:cs typeface="Times New Roman" panose="02020603050405020304" pitchFamily="18" charset="0"/>
              </a:rPr>
              <a:t>c.p.c.</a:t>
            </a:r>
            <a:r>
              <a:rPr lang="it-IT" sz="1600" dirty="0">
                <a:latin typeface="Bookman Old Style" panose="02050604050505020204" pitchFamily="18" charset="0"/>
                <a:ea typeface="Calibri" panose="020F0502020204030204" pitchFamily="34" charset="0"/>
                <a:cs typeface="Times New Roman" panose="02020603050405020304" pitchFamily="18" charset="0"/>
              </a:rPr>
              <a:t> (secondo cui l’estinzione rende inefficaci gli atti compiuti, salvo che le sentenze di merito e le pronunce sulla competenza) e dell’art. 310, quarto comma, </a:t>
            </a:r>
            <a:r>
              <a:rPr lang="it-IT" sz="1600" dirty="0" err="1">
                <a:latin typeface="Bookman Old Style" panose="02050604050505020204" pitchFamily="18" charset="0"/>
                <a:ea typeface="Calibri" panose="020F0502020204030204" pitchFamily="34" charset="0"/>
                <a:cs typeface="Times New Roman" panose="02020603050405020304" pitchFamily="18" charset="0"/>
              </a:rPr>
              <a:t>c.p.c.</a:t>
            </a:r>
            <a:r>
              <a:rPr lang="it-IT" sz="1600" dirty="0">
                <a:latin typeface="Bookman Old Style" panose="02050604050505020204" pitchFamily="18" charset="0"/>
                <a:ea typeface="Calibri" panose="020F0502020204030204" pitchFamily="34" charset="0"/>
                <a:cs typeface="Times New Roman" panose="02020603050405020304" pitchFamily="18" charset="0"/>
              </a:rPr>
              <a:t> (secondo cui le spese del processo estinto restano a carico delle parti che le abbiano </a:t>
            </a:r>
            <a:r>
              <a:rPr lang="it-IT" sz="1600" dirty="0" smtClean="0">
                <a:latin typeface="Bookman Old Style" panose="02050604050505020204" pitchFamily="18" charset="0"/>
                <a:ea typeface="Calibri" panose="020F0502020204030204" pitchFamily="34" charset="0"/>
                <a:cs typeface="Times New Roman" panose="02020603050405020304" pitchFamily="18" charset="0"/>
              </a:rPr>
              <a:t>anticipate); in tal caso, </a:t>
            </a:r>
            <a:r>
              <a:rPr lang="it-IT" sz="1600" dirty="0">
                <a:latin typeface="Bookman Old Style" panose="02050604050505020204" pitchFamily="18" charset="0"/>
                <a:ea typeface="Calibri" panose="020F0502020204030204" pitchFamily="34" charset="0"/>
                <a:cs typeface="Times New Roman" panose="02020603050405020304" pitchFamily="18" charset="0"/>
              </a:rPr>
              <a:t>l’erronea regolamentazione sulle spese adottata all’esito della fase cautelare è destinata </a:t>
            </a:r>
            <a:r>
              <a:rPr lang="it-IT" sz="1600" dirty="0" smtClean="0">
                <a:latin typeface="Bookman Old Style" panose="02050604050505020204" pitchFamily="18" charset="0"/>
                <a:ea typeface="Calibri" panose="020F0502020204030204" pitchFamily="34" charset="0"/>
                <a:cs typeface="Times New Roman" panose="02020603050405020304" pitchFamily="18" charset="0"/>
              </a:rPr>
              <a:t>a </a:t>
            </a:r>
            <a:r>
              <a:rPr lang="it-IT" sz="1600" dirty="0">
                <a:latin typeface="Bookman Old Style" panose="02050604050505020204" pitchFamily="18" charset="0"/>
                <a:ea typeface="Calibri" panose="020F0502020204030204" pitchFamily="34" charset="0"/>
                <a:cs typeface="Times New Roman" panose="02020603050405020304" pitchFamily="18" charset="0"/>
              </a:rPr>
              <a:t>venir meno</a:t>
            </a:r>
            <a:endParaRPr lang="it-IT" sz="1600" dirty="0">
              <a:latin typeface="Bookman Old Style" panose="02050604050505020204" pitchFamily="18" charset="0"/>
            </a:endParaRPr>
          </a:p>
        </p:txBody>
      </p:sp>
    </p:spTree>
    <p:extLst>
      <p:ext uri="{BB962C8B-B14F-4D97-AF65-F5344CB8AC3E}">
        <p14:creationId xmlns:p14="http://schemas.microsoft.com/office/powerpoint/2010/main" val="8802267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77333" y="609599"/>
            <a:ext cx="10190963" cy="1219201"/>
          </a:xfrm>
        </p:spPr>
        <p:txBody>
          <a:bodyPr>
            <a:normAutofit/>
          </a:bodyPr>
          <a:lstStyle/>
          <a:p>
            <a:pPr algn="ctr"/>
            <a:r>
              <a:rPr lang="it-IT" sz="3200" b="1" dirty="0" smtClean="0">
                <a:latin typeface="Bookman Old Style" panose="02050604050505020204" pitchFamily="18" charset="0"/>
              </a:rPr>
              <a:t>LE OPPOSIZIONI «SUCCESSIVE»</a:t>
            </a:r>
            <a:br>
              <a:rPr lang="it-IT" sz="3200" b="1" dirty="0" smtClean="0">
                <a:latin typeface="Bookman Old Style" panose="02050604050505020204" pitchFamily="18" charset="0"/>
              </a:rPr>
            </a:br>
            <a:r>
              <a:rPr lang="it-IT" sz="3200" b="1" dirty="0" smtClean="0">
                <a:latin typeface="Bookman Old Style" panose="02050604050505020204" pitchFamily="18" charset="0"/>
              </a:rPr>
              <a:t>NATURA BIFASICA E SOSPENSIONE</a:t>
            </a:r>
            <a:endParaRPr lang="it-IT" sz="3200" b="1" dirty="0">
              <a:latin typeface="Bookman Old Style" panose="02050604050505020204" pitchFamily="18" charset="0"/>
            </a:endParaRPr>
          </a:p>
        </p:txBody>
      </p:sp>
      <p:sp>
        <p:nvSpPr>
          <p:cNvPr id="3" name="Segnaposto contenuto 2"/>
          <p:cNvSpPr>
            <a:spLocks noGrp="1"/>
          </p:cNvSpPr>
          <p:nvPr>
            <p:ph idx="1"/>
          </p:nvPr>
        </p:nvSpPr>
        <p:spPr>
          <a:xfrm>
            <a:off x="677333" y="1828800"/>
            <a:ext cx="10896357" cy="4885509"/>
          </a:xfrm>
        </p:spPr>
        <p:txBody>
          <a:bodyPr>
            <a:normAutofit/>
          </a:bodyPr>
          <a:lstStyle/>
          <a:p>
            <a:pPr marL="0" indent="0" algn="ctr">
              <a:buNone/>
            </a:pPr>
            <a:r>
              <a:rPr lang="it-IT" b="1" dirty="0" smtClean="0">
                <a:latin typeface="Bookman Old Style" panose="02050604050505020204" pitchFamily="18" charset="0"/>
              </a:rPr>
              <a:t>FASE A COGNIZIONE SOMMARIA DELL’OPPOSIZIONE</a:t>
            </a:r>
            <a:endParaRPr lang="it-IT" b="1" dirty="0">
              <a:latin typeface="Bookman Old Style" panose="02050604050505020204" pitchFamily="18" charset="0"/>
            </a:endParaRPr>
          </a:p>
          <a:p>
            <a:pPr marL="0" indent="0" algn="ctr">
              <a:buNone/>
            </a:pPr>
            <a:r>
              <a:rPr lang="it-IT" dirty="0" smtClean="0">
                <a:latin typeface="Bookman Old Style" panose="02050604050505020204" pitchFamily="18" charset="0"/>
              </a:rPr>
              <a:t>Decisione sull’istanza di sospensione (624 </a:t>
            </a:r>
            <a:r>
              <a:rPr lang="it-IT" dirty="0" err="1" smtClean="0">
                <a:latin typeface="Bookman Old Style" panose="02050604050505020204" pitchFamily="18" charset="0"/>
              </a:rPr>
              <a:t>c.p.c.</a:t>
            </a:r>
            <a:r>
              <a:rPr lang="it-IT" dirty="0" smtClean="0">
                <a:latin typeface="Bookman Old Style" panose="02050604050505020204" pitchFamily="18" charset="0"/>
              </a:rPr>
              <a:t>/618 </a:t>
            </a:r>
            <a:r>
              <a:rPr lang="it-IT" dirty="0" err="1" smtClean="0">
                <a:latin typeface="Bookman Old Style" panose="02050604050505020204" pitchFamily="18" charset="0"/>
              </a:rPr>
              <a:t>c.p.c.</a:t>
            </a:r>
            <a:r>
              <a:rPr lang="it-IT" dirty="0" smtClean="0">
                <a:latin typeface="Bookman Old Style" panose="02050604050505020204" pitchFamily="18" charset="0"/>
              </a:rPr>
              <a:t>)</a:t>
            </a:r>
          </a:p>
          <a:p>
            <a:pPr marL="0" indent="0" algn="ctr">
              <a:buNone/>
            </a:pPr>
            <a:r>
              <a:rPr lang="it-IT" dirty="0" smtClean="0">
                <a:latin typeface="Bookman Old Style" panose="02050604050505020204" pitchFamily="18" charset="0"/>
              </a:rPr>
              <a:t>Assegnazione del termine per la riassunzione/introduzione del giudizio di merito </a:t>
            </a:r>
          </a:p>
          <a:p>
            <a:pPr marL="0" indent="0" algn="just">
              <a:buNone/>
            </a:pPr>
            <a:r>
              <a:rPr lang="it-IT" dirty="0" smtClean="0">
                <a:latin typeface="Bookman Old Style" panose="02050604050505020204" pitchFamily="18" charset="0"/>
                <a:ea typeface="Calibri" panose="020F0502020204030204" pitchFamily="34" charset="0"/>
                <a:cs typeface="Times New Roman" panose="02020603050405020304" pitchFamily="18" charset="0"/>
              </a:rPr>
              <a:t>nel </a:t>
            </a:r>
            <a:r>
              <a:rPr lang="it-IT" dirty="0">
                <a:latin typeface="Bookman Old Style" panose="02050604050505020204" pitchFamily="18" charset="0"/>
                <a:ea typeface="Calibri" panose="020F0502020204030204" pitchFamily="34" charset="0"/>
                <a:cs typeface="Times New Roman" panose="02020603050405020304" pitchFamily="18" charset="0"/>
              </a:rPr>
              <a:t>caso di omessa fissazione del termine, la parte interessata può – ai sensi dell’art. 289 </a:t>
            </a:r>
            <a:r>
              <a:rPr lang="it-IT" dirty="0" err="1">
                <a:latin typeface="Bookman Old Style" panose="02050604050505020204" pitchFamily="18" charset="0"/>
                <a:ea typeface="Calibri" panose="020F0502020204030204" pitchFamily="34" charset="0"/>
                <a:cs typeface="Times New Roman" panose="02020603050405020304" pitchFamily="18" charset="0"/>
              </a:rPr>
              <a:t>c.p.c.</a:t>
            </a:r>
            <a:r>
              <a:rPr lang="it-IT" dirty="0">
                <a:latin typeface="Bookman Old Style" panose="02050604050505020204" pitchFamily="18" charset="0"/>
                <a:ea typeface="Calibri" panose="020F0502020204030204" pitchFamily="34" charset="0"/>
                <a:cs typeface="Times New Roman" panose="02020603050405020304" pitchFamily="18" charset="0"/>
              </a:rPr>
              <a:t> ed entro il termine perentorio ivi previsto – chiederne al giudice la relativa fissazione ovvero può introdurre o riassumere, direttamente di sua iniziativa, il giudizio di </a:t>
            </a:r>
            <a:r>
              <a:rPr lang="it-IT" dirty="0" smtClean="0">
                <a:latin typeface="Bookman Old Style" panose="02050604050505020204" pitchFamily="18" charset="0"/>
                <a:ea typeface="Calibri" panose="020F0502020204030204" pitchFamily="34" charset="0"/>
                <a:cs typeface="Times New Roman" panose="02020603050405020304" pitchFamily="18" charset="0"/>
              </a:rPr>
              <a:t>merito</a:t>
            </a:r>
          </a:p>
          <a:p>
            <a:pPr marL="0" indent="0" algn="just">
              <a:buNone/>
            </a:pPr>
            <a:r>
              <a:rPr lang="it-IT" dirty="0" err="1" smtClean="0">
                <a:latin typeface="Bookman Old Style" panose="02050604050505020204" pitchFamily="18" charset="0"/>
                <a:ea typeface="Calibri" panose="020F0502020204030204" pitchFamily="34" charset="0"/>
                <a:cs typeface="Times New Roman" panose="02020603050405020304" pitchFamily="18" charset="0"/>
              </a:rPr>
              <a:t>Cass</a:t>
            </a:r>
            <a:r>
              <a:rPr lang="it-IT" dirty="0">
                <a:latin typeface="Bookman Old Style" panose="02050604050505020204" pitchFamily="18" charset="0"/>
                <a:ea typeface="Calibri" panose="020F0502020204030204" pitchFamily="34" charset="0"/>
                <a:cs typeface="Times New Roman" panose="02020603050405020304" pitchFamily="18" charset="0"/>
              </a:rPr>
              <a:t>. 17 ottobre 2019, n. 26285; </a:t>
            </a:r>
            <a:r>
              <a:rPr lang="it-IT" dirty="0" err="1">
                <a:latin typeface="Bookman Old Style" panose="02050604050505020204" pitchFamily="18" charset="0"/>
                <a:ea typeface="Calibri" panose="020F0502020204030204" pitchFamily="34" charset="0"/>
                <a:cs typeface="Times New Roman" panose="02020603050405020304" pitchFamily="18" charset="0"/>
              </a:rPr>
              <a:t>Cass</a:t>
            </a:r>
            <a:r>
              <a:rPr lang="it-IT" dirty="0">
                <a:latin typeface="Bookman Old Style" panose="02050604050505020204" pitchFamily="18" charset="0"/>
                <a:ea typeface="Calibri" panose="020F0502020204030204" pitchFamily="34" charset="0"/>
                <a:cs typeface="Times New Roman" panose="02020603050405020304" pitchFamily="18" charset="0"/>
              </a:rPr>
              <a:t>. 22 giugno 2017, n. 15605; </a:t>
            </a:r>
            <a:r>
              <a:rPr lang="it-IT" dirty="0" err="1">
                <a:latin typeface="Bookman Old Style" panose="02050604050505020204" pitchFamily="18" charset="0"/>
                <a:ea typeface="Calibri" panose="020F0502020204030204" pitchFamily="34" charset="0"/>
                <a:cs typeface="Times New Roman" panose="02020603050405020304" pitchFamily="18" charset="0"/>
              </a:rPr>
              <a:t>Cass</a:t>
            </a:r>
            <a:r>
              <a:rPr lang="it-IT" dirty="0">
                <a:latin typeface="Bookman Old Style" panose="02050604050505020204" pitchFamily="18" charset="0"/>
                <a:ea typeface="Calibri" panose="020F0502020204030204" pitchFamily="34" charset="0"/>
                <a:cs typeface="Times New Roman" panose="02020603050405020304" pitchFamily="18" charset="0"/>
              </a:rPr>
              <a:t>. 6 febbraio 2017, n. 3082; </a:t>
            </a:r>
            <a:r>
              <a:rPr lang="it-IT" dirty="0" err="1">
                <a:latin typeface="Bookman Old Style" panose="02050604050505020204" pitchFamily="18" charset="0"/>
                <a:ea typeface="Calibri" panose="020F0502020204030204" pitchFamily="34" charset="0"/>
                <a:cs typeface="Times New Roman" panose="02020603050405020304" pitchFamily="18" charset="0"/>
              </a:rPr>
              <a:t>Cass</a:t>
            </a:r>
            <a:r>
              <a:rPr lang="it-IT" dirty="0">
                <a:latin typeface="Bookman Old Style" panose="02050604050505020204" pitchFamily="18" charset="0"/>
                <a:ea typeface="Calibri" panose="020F0502020204030204" pitchFamily="34" charset="0"/>
                <a:cs typeface="Times New Roman" panose="02020603050405020304" pitchFamily="18" charset="0"/>
              </a:rPr>
              <a:t>. 14 giugno 2016, n. 12170; </a:t>
            </a:r>
            <a:r>
              <a:rPr lang="it-IT" dirty="0" err="1">
                <a:latin typeface="Bookman Old Style" panose="02050604050505020204" pitchFamily="18" charset="0"/>
                <a:ea typeface="Calibri" panose="020F0502020204030204" pitchFamily="34" charset="0"/>
                <a:cs typeface="Times New Roman" panose="02020603050405020304" pitchFamily="18" charset="0"/>
              </a:rPr>
              <a:t>Cass</a:t>
            </a:r>
            <a:r>
              <a:rPr lang="it-IT" dirty="0">
                <a:latin typeface="Bookman Old Style" panose="02050604050505020204" pitchFamily="18" charset="0"/>
                <a:ea typeface="Calibri" panose="020F0502020204030204" pitchFamily="34" charset="0"/>
                <a:cs typeface="Times New Roman" panose="02020603050405020304" pitchFamily="18" charset="0"/>
              </a:rPr>
              <a:t>. 11 dicembre 2015, n. 25064; </a:t>
            </a:r>
            <a:r>
              <a:rPr lang="it-IT" dirty="0" err="1">
                <a:latin typeface="Bookman Old Style" panose="02050604050505020204" pitchFamily="18" charset="0"/>
                <a:ea typeface="Calibri" panose="020F0502020204030204" pitchFamily="34" charset="0"/>
                <a:cs typeface="Times New Roman" panose="02020603050405020304" pitchFamily="18" charset="0"/>
              </a:rPr>
              <a:t>Cass</a:t>
            </a:r>
            <a:r>
              <a:rPr lang="it-IT" dirty="0">
                <a:latin typeface="Bookman Old Style" panose="02050604050505020204" pitchFamily="18" charset="0"/>
                <a:ea typeface="Calibri" panose="020F0502020204030204" pitchFamily="34" charset="0"/>
                <a:cs typeface="Times New Roman" panose="02020603050405020304" pitchFamily="18" charset="0"/>
              </a:rPr>
              <a:t>. 4 marzo 2014, n. 5060; </a:t>
            </a:r>
            <a:r>
              <a:rPr lang="it-IT" dirty="0" err="1">
                <a:latin typeface="Bookman Old Style" panose="02050604050505020204" pitchFamily="18" charset="0"/>
                <a:ea typeface="Calibri" panose="020F0502020204030204" pitchFamily="34" charset="0"/>
                <a:cs typeface="Times New Roman" panose="02020603050405020304" pitchFamily="18" charset="0"/>
              </a:rPr>
              <a:t>Cass</a:t>
            </a:r>
            <a:r>
              <a:rPr lang="it-IT" dirty="0">
                <a:latin typeface="Bookman Old Style" panose="02050604050505020204" pitchFamily="18" charset="0"/>
                <a:ea typeface="Calibri" panose="020F0502020204030204" pitchFamily="34" charset="0"/>
                <a:cs typeface="Times New Roman" panose="02020603050405020304" pitchFamily="18" charset="0"/>
              </a:rPr>
              <a:t>. 24 ottobre 2011, n. 22033; </a:t>
            </a:r>
            <a:r>
              <a:rPr lang="it-IT" dirty="0" err="1">
                <a:latin typeface="Bookman Old Style" panose="02050604050505020204" pitchFamily="18" charset="0"/>
                <a:ea typeface="Calibri" panose="020F0502020204030204" pitchFamily="34" charset="0"/>
                <a:cs typeface="Times New Roman" panose="02020603050405020304" pitchFamily="18" charset="0"/>
              </a:rPr>
              <a:t>Cass</a:t>
            </a:r>
            <a:r>
              <a:rPr lang="it-IT" dirty="0">
                <a:latin typeface="Bookman Old Style" panose="02050604050505020204" pitchFamily="18" charset="0"/>
                <a:ea typeface="Calibri" panose="020F0502020204030204" pitchFamily="34" charset="0"/>
                <a:cs typeface="Times New Roman" panose="02020603050405020304" pitchFamily="18" charset="0"/>
              </a:rPr>
              <a:t>. 23 settembre 2009, n. </a:t>
            </a:r>
            <a:r>
              <a:rPr lang="it-IT" dirty="0" smtClean="0">
                <a:latin typeface="Bookman Old Style" panose="02050604050505020204" pitchFamily="18" charset="0"/>
                <a:ea typeface="Calibri" panose="020F0502020204030204" pitchFamily="34" charset="0"/>
                <a:cs typeface="Times New Roman" panose="02020603050405020304" pitchFamily="18" charset="0"/>
              </a:rPr>
              <a:t>20532.</a:t>
            </a:r>
            <a:endParaRPr lang="it-IT" dirty="0" smtClean="0">
              <a:latin typeface="Bookman Old Style" panose="02050604050505020204" pitchFamily="18" charset="0"/>
              <a:cs typeface="Times New Roman" panose="02020603050405020304" pitchFamily="18" charset="0"/>
            </a:endParaRPr>
          </a:p>
          <a:p>
            <a:pPr marL="0" indent="0" algn="ctr">
              <a:buNone/>
            </a:pPr>
            <a:r>
              <a:rPr lang="it-IT" b="1" dirty="0" smtClean="0">
                <a:latin typeface="Bookman Old Style" panose="02050604050505020204" pitchFamily="18" charset="0"/>
                <a:cs typeface="Times New Roman" panose="02020603050405020304" pitchFamily="18" charset="0"/>
              </a:rPr>
              <a:t>POTENZIALE «STABILITA’» DELLA DECISIONE</a:t>
            </a:r>
            <a:endParaRPr lang="it-IT" dirty="0">
              <a:latin typeface="Bookman Old Style" panose="02050604050505020204" pitchFamily="18" charset="0"/>
              <a:cs typeface="Times New Roman" panose="02020603050405020304" pitchFamily="18" charset="0"/>
            </a:endParaRPr>
          </a:p>
          <a:p>
            <a:pPr marL="0" indent="0" algn="just">
              <a:buNone/>
            </a:pPr>
            <a:r>
              <a:rPr lang="it-IT" dirty="0" smtClean="0">
                <a:latin typeface="Bookman Old Style" panose="02050604050505020204" pitchFamily="18" charset="0"/>
                <a:cs typeface="Times New Roman" panose="02020603050405020304" pitchFamily="18" charset="0"/>
              </a:rPr>
              <a:t>- carattere eventuale del giudizio di merito: non è prevista più l’automatica trattazione nel merito;</a:t>
            </a:r>
          </a:p>
          <a:p>
            <a:pPr marL="0" indent="0" algn="just">
              <a:buNone/>
            </a:pPr>
            <a:r>
              <a:rPr lang="it-IT" dirty="0" smtClean="0">
                <a:latin typeface="Bookman Old Style" panose="02050604050505020204" pitchFamily="18" charset="0"/>
                <a:cs typeface="Times New Roman" panose="02020603050405020304" pitchFamily="18" charset="0"/>
              </a:rPr>
              <a:t>- «stabilizzazione evolutiva» del provvedimento di sospensione: art. 624, terzo comma, </a:t>
            </a:r>
            <a:r>
              <a:rPr lang="it-IT" dirty="0" err="1" smtClean="0">
                <a:latin typeface="Bookman Old Style" panose="02050604050505020204" pitchFamily="18" charset="0"/>
                <a:cs typeface="Times New Roman" panose="02020603050405020304" pitchFamily="18" charset="0"/>
              </a:rPr>
              <a:t>c.p.c.</a:t>
            </a:r>
            <a:endParaRPr lang="it-IT" dirty="0" smtClean="0">
              <a:latin typeface="Bookman Old Style" panose="02050604050505020204" pitchFamily="18" charset="0"/>
              <a:cs typeface="Times New Roman" panose="02020603050405020304" pitchFamily="18" charset="0"/>
            </a:endParaRPr>
          </a:p>
          <a:p>
            <a:pPr algn="just">
              <a:buFontTx/>
              <a:buChar char="-"/>
            </a:pPr>
            <a:endParaRPr lang="it-IT" dirty="0" smtClean="0">
              <a:latin typeface="Bookman Old Style" panose="02050604050505020204" pitchFamily="18" charset="0"/>
              <a:cs typeface="Times New Roman" panose="02020603050405020304" pitchFamily="18" charset="0"/>
            </a:endParaRPr>
          </a:p>
        </p:txBody>
      </p:sp>
    </p:spTree>
    <p:extLst>
      <p:ext uri="{BB962C8B-B14F-4D97-AF65-F5344CB8AC3E}">
        <p14:creationId xmlns:p14="http://schemas.microsoft.com/office/powerpoint/2010/main" val="37962761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77333" y="609600"/>
            <a:ext cx="10465283" cy="1320800"/>
          </a:xfrm>
        </p:spPr>
        <p:txBody>
          <a:bodyPr/>
          <a:lstStyle/>
          <a:p>
            <a:pPr algn="ctr"/>
            <a:r>
              <a:rPr lang="it-IT" b="1" dirty="0" smtClean="0">
                <a:latin typeface="Bookman Old Style" panose="02050604050505020204" pitchFamily="18" charset="0"/>
              </a:rPr>
              <a:t>FASE SOMMARIA E SPESE:</a:t>
            </a:r>
            <a:br>
              <a:rPr lang="it-IT" b="1" dirty="0" smtClean="0">
                <a:latin typeface="Bookman Old Style" panose="02050604050505020204" pitchFamily="18" charset="0"/>
              </a:rPr>
            </a:br>
            <a:r>
              <a:rPr lang="it-IT" b="1" dirty="0" smtClean="0">
                <a:latin typeface="Bookman Old Style" panose="02050604050505020204" pitchFamily="18" charset="0"/>
              </a:rPr>
              <a:t>NECESSITA’ LIQUIDAZIONE</a:t>
            </a:r>
            <a:endParaRPr lang="it-IT" b="1" dirty="0">
              <a:latin typeface="Bookman Old Style" panose="02050604050505020204" pitchFamily="18" charset="0"/>
            </a:endParaRPr>
          </a:p>
        </p:txBody>
      </p:sp>
      <p:sp>
        <p:nvSpPr>
          <p:cNvPr id="3" name="Segnaposto contenuto 2"/>
          <p:cNvSpPr>
            <a:spLocks noGrp="1"/>
          </p:cNvSpPr>
          <p:nvPr>
            <p:ph idx="1"/>
          </p:nvPr>
        </p:nvSpPr>
        <p:spPr>
          <a:xfrm>
            <a:off x="677334" y="2160590"/>
            <a:ext cx="10465282" cy="3730760"/>
          </a:xfrm>
        </p:spPr>
        <p:txBody>
          <a:bodyPr>
            <a:normAutofit/>
          </a:bodyPr>
          <a:lstStyle/>
          <a:p>
            <a:pPr algn="just">
              <a:lnSpc>
                <a:spcPct val="110000"/>
              </a:lnSpc>
            </a:pPr>
            <a:r>
              <a:rPr lang="it-IT" b="1" dirty="0" err="1">
                <a:latin typeface="Bookman Old Style" panose="02050604050505020204" pitchFamily="18" charset="0"/>
                <a:ea typeface="Calibri" panose="020F0502020204030204" pitchFamily="34" charset="0"/>
                <a:cs typeface="Times New Roman" panose="02020603050405020304" pitchFamily="18" charset="0"/>
              </a:rPr>
              <a:t>Cass</a:t>
            </a:r>
            <a:r>
              <a:rPr lang="it-IT" b="1" dirty="0">
                <a:latin typeface="Bookman Old Style" panose="02050604050505020204" pitchFamily="18" charset="0"/>
                <a:ea typeface="Calibri" panose="020F0502020204030204" pitchFamily="34" charset="0"/>
                <a:cs typeface="Times New Roman" panose="02020603050405020304" pitchFamily="18" charset="0"/>
              </a:rPr>
              <a:t>. 24 ottobre 2011, n. </a:t>
            </a:r>
            <a:r>
              <a:rPr lang="it-IT" b="1" dirty="0" smtClean="0">
                <a:latin typeface="Bookman Old Style" panose="02050604050505020204" pitchFamily="18" charset="0"/>
                <a:ea typeface="Calibri" panose="020F0502020204030204" pitchFamily="34" charset="0"/>
                <a:cs typeface="Times New Roman" panose="02020603050405020304" pitchFamily="18" charset="0"/>
              </a:rPr>
              <a:t>22033; </a:t>
            </a:r>
            <a:r>
              <a:rPr lang="it-IT" b="1" dirty="0" err="1" smtClean="0">
                <a:latin typeface="Bookman Old Style" panose="02050604050505020204" pitchFamily="18" charset="0"/>
                <a:ea typeface="Calibri" panose="020F0502020204030204" pitchFamily="34" charset="0"/>
                <a:cs typeface="Times New Roman" panose="02020603050405020304" pitchFamily="18" charset="0"/>
              </a:rPr>
              <a:t>Cass</a:t>
            </a:r>
            <a:r>
              <a:rPr lang="it-IT" b="1" dirty="0">
                <a:latin typeface="Bookman Old Style" panose="02050604050505020204" pitchFamily="18" charset="0"/>
                <a:ea typeface="Calibri" panose="020F0502020204030204" pitchFamily="34" charset="0"/>
                <a:cs typeface="Times New Roman" panose="02020603050405020304" pitchFamily="18" charset="0"/>
              </a:rPr>
              <a:t>. 27 ottobre 2011, n. </a:t>
            </a:r>
            <a:r>
              <a:rPr lang="it-IT" b="1" dirty="0" smtClean="0">
                <a:latin typeface="Bookman Old Style" panose="02050604050505020204" pitchFamily="18" charset="0"/>
                <a:ea typeface="Calibri" panose="020F0502020204030204" pitchFamily="34" charset="0"/>
                <a:cs typeface="Times New Roman" panose="02020603050405020304" pitchFamily="18" charset="0"/>
              </a:rPr>
              <a:t>22503</a:t>
            </a:r>
            <a:r>
              <a:rPr lang="it-IT" b="1" dirty="0" smtClean="0">
                <a:latin typeface="Calibri" panose="020F0502020204030204" pitchFamily="34" charset="0"/>
                <a:ea typeface="Calibri" panose="020F0502020204030204" pitchFamily="34" charset="0"/>
                <a:cs typeface="Times New Roman" panose="02020603050405020304" pitchFamily="18" charset="0"/>
              </a:rPr>
              <a:t>; </a:t>
            </a:r>
            <a:r>
              <a:rPr lang="it-IT" b="1" dirty="0" err="1" smtClean="0">
                <a:latin typeface="Bookman Old Style" panose="02050604050505020204" pitchFamily="18" charset="0"/>
                <a:ea typeface="Calibri" panose="020F0502020204030204" pitchFamily="34" charset="0"/>
                <a:cs typeface="Times New Roman" panose="02020603050405020304" pitchFamily="18" charset="0"/>
              </a:rPr>
              <a:t>Cass</a:t>
            </a:r>
            <a:r>
              <a:rPr lang="it-IT" b="1" dirty="0">
                <a:latin typeface="Bookman Old Style" panose="02050604050505020204" pitchFamily="18" charset="0"/>
                <a:ea typeface="Calibri" panose="020F0502020204030204" pitchFamily="34" charset="0"/>
                <a:cs typeface="Times New Roman" panose="02020603050405020304" pitchFamily="18" charset="0"/>
              </a:rPr>
              <a:t>. 31 maggio 2019, n. </a:t>
            </a:r>
            <a:r>
              <a:rPr lang="it-IT" b="1" dirty="0" smtClean="0">
                <a:latin typeface="Bookman Old Style" panose="02050604050505020204" pitchFamily="18" charset="0"/>
                <a:ea typeface="Calibri" panose="020F0502020204030204" pitchFamily="34" charset="0"/>
                <a:cs typeface="Times New Roman" panose="02020603050405020304" pitchFamily="18" charset="0"/>
              </a:rPr>
              <a:t>15082</a:t>
            </a:r>
            <a:r>
              <a:rPr lang="it-IT" b="1" dirty="0" smtClean="0">
                <a:latin typeface="Calibri" panose="020F0502020204030204" pitchFamily="34" charset="0"/>
                <a:ea typeface="Calibri" panose="020F0502020204030204" pitchFamily="34" charset="0"/>
                <a:cs typeface="Times New Roman" panose="02020603050405020304" pitchFamily="18" charset="0"/>
              </a:rPr>
              <a:t>; </a:t>
            </a:r>
            <a:r>
              <a:rPr lang="it-IT" b="1" dirty="0" err="1" smtClean="0">
                <a:latin typeface="Bookman Old Style" panose="02050604050505020204" pitchFamily="18" charset="0"/>
                <a:ea typeface="Calibri" panose="020F0502020204030204" pitchFamily="34" charset="0"/>
                <a:cs typeface="Times New Roman" panose="02020603050405020304" pitchFamily="18" charset="0"/>
              </a:rPr>
              <a:t>Cass</a:t>
            </a:r>
            <a:r>
              <a:rPr lang="it-IT" b="1" dirty="0">
                <a:latin typeface="Bookman Old Style" panose="02050604050505020204" pitchFamily="18" charset="0"/>
                <a:ea typeface="Calibri" panose="020F0502020204030204" pitchFamily="34" charset="0"/>
                <a:cs typeface="Times New Roman" panose="02020603050405020304" pitchFamily="18" charset="0"/>
              </a:rPr>
              <a:t>. 26 aprile 2022, n. </a:t>
            </a:r>
            <a:r>
              <a:rPr lang="it-IT" b="1" dirty="0" smtClean="0">
                <a:latin typeface="Bookman Old Style" panose="02050604050505020204" pitchFamily="18" charset="0"/>
                <a:ea typeface="Calibri" panose="020F0502020204030204" pitchFamily="34" charset="0"/>
                <a:cs typeface="Times New Roman" panose="02020603050405020304" pitchFamily="18" charset="0"/>
              </a:rPr>
              <a:t>12977</a:t>
            </a:r>
          </a:p>
          <a:p>
            <a:pPr marL="0" indent="0" algn="just">
              <a:lnSpc>
                <a:spcPct val="110000"/>
              </a:lnSpc>
              <a:buNone/>
            </a:pPr>
            <a:r>
              <a:rPr lang="it-IT" dirty="0" smtClean="0">
                <a:latin typeface="Bookman Old Style" panose="02050604050505020204" pitchFamily="18" charset="0"/>
                <a:ea typeface="Calibri" panose="020F0502020204030204" pitchFamily="34" charset="0"/>
                <a:cs typeface="Times New Roman" panose="02020603050405020304" pitchFamily="18" charset="0"/>
              </a:rPr>
              <a:t>“</a:t>
            </a:r>
            <a:r>
              <a:rPr lang="it-IT" i="1" dirty="0" smtClean="0">
                <a:latin typeface="Bookman Old Style" panose="02050604050505020204" pitchFamily="18" charset="0"/>
                <a:ea typeface="Calibri" panose="020F0502020204030204" pitchFamily="34" charset="0"/>
                <a:cs typeface="Times New Roman" panose="02020603050405020304" pitchFamily="18" charset="0"/>
              </a:rPr>
              <a:t>nella </a:t>
            </a:r>
            <a:r>
              <a:rPr lang="it-IT" i="1" dirty="0">
                <a:latin typeface="Bookman Old Style" panose="02050604050505020204" pitchFamily="18" charset="0"/>
                <a:ea typeface="Calibri" panose="020F0502020204030204" pitchFamily="34" charset="0"/>
                <a:cs typeface="Times New Roman" panose="02020603050405020304" pitchFamily="18" charset="0"/>
              </a:rPr>
              <a:t>struttura delle opposizioni, ai sensi degli artt. 615, comma secondo, 617 e 619 cod. </a:t>
            </a:r>
            <a:r>
              <a:rPr lang="it-IT" i="1" dirty="0" err="1">
                <a:latin typeface="Bookman Old Style" panose="02050604050505020204" pitchFamily="18" charset="0"/>
                <a:ea typeface="Calibri" panose="020F0502020204030204" pitchFamily="34" charset="0"/>
                <a:cs typeface="Times New Roman" panose="02020603050405020304" pitchFamily="18" charset="0"/>
              </a:rPr>
              <a:t>proc</a:t>
            </a:r>
            <a:r>
              <a:rPr lang="it-IT" i="1" dirty="0">
                <a:latin typeface="Bookman Old Style" panose="02050604050505020204" pitchFamily="18" charset="0"/>
                <a:ea typeface="Calibri" panose="020F0502020204030204" pitchFamily="34" charset="0"/>
                <a:cs typeface="Times New Roman" panose="02020603050405020304" pitchFamily="18" charset="0"/>
              </a:rPr>
              <a:t>. civ., emergente dalla riforma di cui alla legge 24 febbraio 2006, n. 52, il giudice dell'esecuzione, con il provvedimento che chiude la fase sommaria davanti a sé - sia che rigetti, sia che accolga l'istanza di sospensione o la richiesta di adozione di provvedimenti indilazionabili, fissando il termine per l'introduzione del giudizio di merito, o, quando previsto, quello per la riassunzione davanti al giudice competente -, deve provvedere sulle spese della fase sommaria, potendosi, peraltro, ridiscutere tale statuizione nell'ambito del giudizio di merito</a:t>
            </a:r>
            <a:r>
              <a:rPr lang="it-IT" dirty="0" smtClean="0">
                <a:latin typeface="Bookman Old Style" panose="02050604050505020204" pitchFamily="18" charset="0"/>
                <a:ea typeface="Calibri" panose="020F0502020204030204" pitchFamily="34" charset="0"/>
                <a:cs typeface="Times New Roman" panose="02020603050405020304" pitchFamily="18" charset="0"/>
              </a:rPr>
              <a:t>”.</a:t>
            </a:r>
          </a:p>
          <a:p>
            <a:pPr marL="0" indent="0" algn="just">
              <a:lnSpc>
                <a:spcPct val="150000"/>
              </a:lnSpc>
              <a:buNone/>
            </a:pPr>
            <a:endParaRPr lang="it-IT" dirty="0">
              <a:latin typeface="Calibri" panose="020F0502020204030204" pitchFamily="34" charset="0"/>
              <a:ea typeface="Calibri" panose="020F0502020204030204" pitchFamily="34" charset="0"/>
              <a:cs typeface="Times New Roman" panose="02020603050405020304" pitchFamily="18" charset="0"/>
            </a:endParaRPr>
          </a:p>
          <a:p>
            <a:endParaRPr lang="it-IT" dirty="0"/>
          </a:p>
        </p:txBody>
      </p:sp>
    </p:spTree>
    <p:extLst>
      <p:ext uri="{BB962C8B-B14F-4D97-AF65-F5344CB8AC3E}">
        <p14:creationId xmlns:p14="http://schemas.microsoft.com/office/powerpoint/2010/main" val="259603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77334" y="609600"/>
            <a:ext cx="10269340" cy="827314"/>
          </a:xfrm>
        </p:spPr>
        <p:txBody>
          <a:bodyPr>
            <a:normAutofit fontScale="90000"/>
          </a:bodyPr>
          <a:lstStyle/>
          <a:p>
            <a:pPr algn="ctr"/>
            <a:r>
              <a:rPr lang="it-IT" b="1" i="1" dirty="0" smtClean="0">
                <a:latin typeface="Bookman Old Style" panose="02050604050505020204" pitchFamily="18" charset="0"/>
              </a:rPr>
              <a:t>RATIO</a:t>
            </a:r>
            <a:r>
              <a:rPr lang="it-IT" b="1" dirty="0" smtClean="0">
                <a:latin typeface="Bookman Old Style" panose="02050604050505020204" pitchFamily="18" charset="0"/>
              </a:rPr>
              <a:t> DELLA LIQUIDAZIONE DELLE SPESE NELLA FASE SOMMARIA</a:t>
            </a:r>
            <a:endParaRPr lang="it-IT" b="1" dirty="0">
              <a:latin typeface="Bookman Old Style" panose="02050604050505020204" pitchFamily="18" charset="0"/>
            </a:endParaRPr>
          </a:p>
        </p:txBody>
      </p:sp>
      <p:sp>
        <p:nvSpPr>
          <p:cNvPr id="3" name="Segnaposto contenuto 2"/>
          <p:cNvSpPr>
            <a:spLocks noGrp="1"/>
          </p:cNvSpPr>
          <p:nvPr>
            <p:ph idx="1"/>
          </p:nvPr>
        </p:nvSpPr>
        <p:spPr>
          <a:xfrm>
            <a:off x="677333" y="1632857"/>
            <a:ext cx="10674289" cy="4924698"/>
          </a:xfrm>
        </p:spPr>
        <p:txBody>
          <a:bodyPr>
            <a:normAutofit lnSpcReduction="10000"/>
          </a:bodyPr>
          <a:lstStyle/>
          <a:p>
            <a:pPr lvl="0" algn="just"/>
            <a:r>
              <a:rPr lang="it-IT" dirty="0" smtClean="0">
                <a:latin typeface="Bookman Old Style" panose="02050604050505020204" pitchFamily="18" charset="0"/>
                <a:ea typeface="Calibri" panose="020F0502020204030204" pitchFamily="34" charset="0"/>
                <a:cs typeface="Times New Roman" panose="02020603050405020304" pitchFamily="18" charset="0"/>
              </a:rPr>
              <a:t>natura </a:t>
            </a:r>
            <a:r>
              <a:rPr lang="it-IT" dirty="0">
                <a:latin typeface="Bookman Old Style" panose="02050604050505020204" pitchFamily="18" charset="0"/>
                <a:ea typeface="Calibri" panose="020F0502020204030204" pitchFamily="34" charset="0"/>
                <a:cs typeface="Times New Roman" panose="02020603050405020304" pitchFamily="18" charset="0"/>
              </a:rPr>
              <a:t>cautelare del provvedimento di decisione sull’istanza di sospensione </a:t>
            </a:r>
            <a:r>
              <a:rPr lang="it-IT" dirty="0" smtClean="0">
                <a:latin typeface="Bookman Old Style" panose="02050604050505020204" pitchFamily="18" charset="0"/>
                <a:ea typeface="Calibri" panose="020F0502020204030204" pitchFamily="34" charset="0"/>
                <a:cs typeface="Times New Roman" panose="02020603050405020304" pitchFamily="18" charset="0"/>
              </a:rPr>
              <a:t>e </a:t>
            </a:r>
            <a:r>
              <a:rPr lang="it-IT" dirty="0">
                <a:latin typeface="Bookman Old Style" panose="02050604050505020204" pitchFamily="18" charset="0"/>
                <a:ea typeface="Calibri" panose="020F0502020204030204" pitchFamily="34" charset="0"/>
                <a:cs typeface="Times New Roman" panose="02020603050405020304" pitchFamily="18" charset="0"/>
              </a:rPr>
              <a:t>conseguente applicabilità in via analogica dell’art. 669-septies </a:t>
            </a:r>
            <a:r>
              <a:rPr lang="it-IT" dirty="0" err="1">
                <a:latin typeface="Bookman Old Style" panose="02050604050505020204" pitchFamily="18" charset="0"/>
                <a:ea typeface="Calibri" panose="020F0502020204030204" pitchFamily="34" charset="0"/>
                <a:cs typeface="Times New Roman" panose="02020603050405020304" pitchFamily="18" charset="0"/>
              </a:rPr>
              <a:t>c.p.c.</a:t>
            </a:r>
            <a:r>
              <a:rPr lang="it-IT" dirty="0">
                <a:latin typeface="Bookman Old Style" panose="02050604050505020204" pitchFamily="18" charset="0"/>
                <a:ea typeface="Calibri" panose="020F0502020204030204" pitchFamily="34" charset="0"/>
                <a:cs typeface="Times New Roman" panose="02020603050405020304" pitchFamily="18" charset="0"/>
              </a:rPr>
              <a:t> (per il provvedimento cautelare “negativo) e dell’art. 669-opties </a:t>
            </a:r>
            <a:r>
              <a:rPr lang="it-IT" dirty="0" err="1">
                <a:latin typeface="Bookman Old Style" panose="02050604050505020204" pitchFamily="18" charset="0"/>
                <a:ea typeface="Calibri" panose="020F0502020204030204" pitchFamily="34" charset="0"/>
                <a:cs typeface="Times New Roman" panose="02020603050405020304" pitchFamily="18" charset="0"/>
              </a:rPr>
              <a:t>c.p.c.</a:t>
            </a:r>
            <a:r>
              <a:rPr lang="it-IT" dirty="0">
                <a:latin typeface="Bookman Old Style" panose="02050604050505020204" pitchFamily="18" charset="0"/>
                <a:ea typeface="Calibri" panose="020F0502020204030204" pitchFamily="34" charset="0"/>
                <a:cs typeface="Times New Roman" panose="02020603050405020304" pitchFamily="18" charset="0"/>
              </a:rPr>
              <a:t> (per il provvedimento cautelare “positivo</a:t>
            </a:r>
            <a:r>
              <a:rPr lang="it-IT" dirty="0" smtClean="0">
                <a:latin typeface="Bookman Old Style" panose="02050604050505020204" pitchFamily="18" charset="0"/>
                <a:ea typeface="Calibri" panose="020F0502020204030204" pitchFamily="34" charset="0"/>
                <a:cs typeface="Times New Roman" panose="02020603050405020304" pitchFamily="18" charset="0"/>
              </a:rPr>
              <a:t>” idoneo ad anticipare gli effetti del merito);</a:t>
            </a:r>
            <a:endParaRPr lang="it-IT" dirty="0">
              <a:latin typeface="Calibri" panose="020F0502020204030204" pitchFamily="34" charset="0"/>
              <a:ea typeface="Calibri" panose="020F0502020204030204" pitchFamily="34" charset="0"/>
              <a:cs typeface="Times New Roman" panose="02020603050405020304" pitchFamily="18" charset="0"/>
            </a:endParaRPr>
          </a:p>
          <a:p>
            <a:pPr algn="just"/>
            <a:r>
              <a:rPr lang="it-IT" dirty="0" smtClean="0">
                <a:latin typeface="Bookman Old Style" panose="02050604050505020204" pitchFamily="18" charset="0"/>
                <a:ea typeface="Calibri" panose="020F0502020204030204" pitchFamily="34" charset="0"/>
                <a:cs typeface="Times New Roman" panose="02020603050405020304" pitchFamily="18" charset="0"/>
              </a:rPr>
              <a:t>attitudine </a:t>
            </a:r>
            <a:r>
              <a:rPr lang="it-IT" dirty="0">
                <a:latin typeface="Bookman Old Style" panose="02050604050505020204" pitchFamily="18" charset="0"/>
                <a:ea typeface="Calibri" panose="020F0502020204030204" pitchFamily="34" charset="0"/>
                <a:cs typeface="Times New Roman" panose="02020603050405020304" pitchFamily="18" charset="0"/>
              </a:rPr>
              <a:t>del provvedimento di definizione della fase sommaria dell’opposizione ad acquisire il valore di provvedimento definitivo sul </a:t>
            </a:r>
            <a:r>
              <a:rPr lang="it-IT" dirty="0" smtClean="0">
                <a:latin typeface="Bookman Old Style" panose="02050604050505020204" pitchFamily="18" charset="0"/>
                <a:ea typeface="Calibri" panose="020F0502020204030204" pitchFamily="34" charset="0"/>
                <a:cs typeface="Times New Roman" panose="02020603050405020304" pitchFamily="18" charset="0"/>
              </a:rPr>
              <a:t>processo, stante </a:t>
            </a:r>
            <a:r>
              <a:rPr lang="it-IT" dirty="0">
                <a:latin typeface="Bookman Old Style" panose="02050604050505020204" pitchFamily="18" charset="0"/>
                <a:ea typeface="Calibri" panose="020F0502020204030204" pitchFamily="34" charset="0"/>
                <a:cs typeface="Times New Roman" panose="02020603050405020304" pitchFamily="18" charset="0"/>
              </a:rPr>
              <a:t>il meccanismo normativo dell’art. 624, terzo comma, </a:t>
            </a:r>
            <a:r>
              <a:rPr lang="it-IT" dirty="0" err="1">
                <a:latin typeface="Bookman Old Style" panose="02050604050505020204" pitchFamily="18" charset="0"/>
                <a:ea typeface="Calibri" panose="020F0502020204030204" pitchFamily="34" charset="0"/>
                <a:cs typeface="Times New Roman" panose="02020603050405020304" pitchFamily="18" charset="0"/>
              </a:rPr>
              <a:t>c.p.c.</a:t>
            </a:r>
            <a:r>
              <a:rPr lang="it-IT" dirty="0">
                <a:latin typeface="Bookman Old Style" panose="02050604050505020204" pitchFamily="18" charset="0"/>
                <a:ea typeface="Calibri" panose="020F0502020204030204" pitchFamily="34" charset="0"/>
                <a:cs typeface="Times New Roman" panose="02020603050405020304" pitchFamily="18" charset="0"/>
              </a:rPr>
              <a:t> ed il carattere in ogni caso eventuale del giudizio di </a:t>
            </a:r>
            <a:r>
              <a:rPr lang="it-IT" dirty="0" smtClean="0">
                <a:latin typeface="Bookman Old Style" panose="02050604050505020204" pitchFamily="18" charset="0"/>
                <a:ea typeface="Calibri" panose="020F0502020204030204" pitchFamily="34" charset="0"/>
                <a:cs typeface="Times New Roman" panose="02020603050405020304" pitchFamily="18" charset="0"/>
              </a:rPr>
              <a:t>merito.</a:t>
            </a:r>
          </a:p>
          <a:p>
            <a:pPr algn="just"/>
            <a:endParaRPr lang="it-IT" dirty="0" smtClean="0"/>
          </a:p>
          <a:p>
            <a:pPr marL="0" indent="0" algn="just">
              <a:buNone/>
            </a:pPr>
            <a:r>
              <a:rPr lang="it-IT" dirty="0" smtClean="0">
                <a:latin typeface="Bookman Old Style" panose="02050604050505020204" pitchFamily="18" charset="0"/>
                <a:cs typeface="Times New Roman" panose="02020603050405020304" pitchFamily="18" charset="0"/>
              </a:rPr>
              <a:t>Come interpretare il riferimento contenuto nell’art. 624, terzo comma, </a:t>
            </a:r>
            <a:r>
              <a:rPr lang="it-IT" dirty="0" err="1" smtClean="0">
                <a:latin typeface="Bookman Old Style" panose="02050604050505020204" pitchFamily="18" charset="0"/>
                <a:cs typeface="Times New Roman" panose="02020603050405020304" pitchFamily="18" charset="0"/>
              </a:rPr>
              <a:t>c.p.c.</a:t>
            </a:r>
            <a:r>
              <a:rPr lang="it-IT" dirty="0" smtClean="0">
                <a:latin typeface="Bookman Old Style" panose="02050604050505020204" pitchFamily="18" charset="0"/>
                <a:cs typeface="Times New Roman" panose="02020603050405020304" pitchFamily="18" charset="0"/>
              </a:rPr>
              <a:t> al fatto che il giudice – nel caso di estinzione – provveda anche sulle spese di lite?</a:t>
            </a:r>
          </a:p>
          <a:p>
            <a:pPr marL="0" indent="0" algn="ctr">
              <a:buNone/>
            </a:pPr>
            <a:r>
              <a:rPr lang="it-IT" b="1" dirty="0" err="1" smtClean="0">
                <a:latin typeface="Bookman Old Style" panose="02050604050505020204" pitchFamily="18" charset="0"/>
                <a:cs typeface="Times New Roman" panose="02020603050405020304" pitchFamily="18" charset="0"/>
              </a:rPr>
              <a:t>Cass</a:t>
            </a:r>
            <a:r>
              <a:rPr lang="it-IT" b="1" dirty="0" smtClean="0">
                <a:latin typeface="Bookman Old Style" panose="02050604050505020204" pitchFamily="18" charset="0"/>
                <a:cs typeface="Times New Roman" panose="02020603050405020304" pitchFamily="18" charset="0"/>
              </a:rPr>
              <a:t>. 26 aprile 2022, n. 12977</a:t>
            </a:r>
          </a:p>
          <a:p>
            <a:pPr marL="0" indent="0" algn="just">
              <a:buNone/>
            </a:pPr>
            <a:r>
              <a:rPr lang="it-IT" dirty="0" smtClean="0">
                <a:latin typeface="Bookman Old Style" panose="02050604050505020204" pitchFamily="18" charset="0"/>
                <a:cs typeface="Times New Roman" panose="02020603050405020304" pitchFamily="18" charset="0"/>
              </a:rPr>
              <a:t>L</a:t>
            </a:r>
            <a:r>
              <a:rPr lang="it-IT" dirty="0" smtClean="0">
                <a:latin typeface="Bookman Old Style" panose="02050604050505020204" pitchFamily="18" charset="0"/>
                <a:ea typeface="Calibri" panose="020F0502020204030204" pitchFamily="34" charset="0"/>
                <a:cs typeface="Times New Roman" panose="02020603050405020304" pitchFamily="18" charset="0"/>
              </a:rPr>
              <a:t>e </a:t>
            </a:r>
            <a:r>
              <a:rPr lang="it-IT" dirty="0">
                <a:latin typeface="Bookman Old Style" panose="02050604050505020204" pitchFamily="18" charset="0"/>
                <a:ea typeface="Calibri" panose="020F0502020204030204" pitchFamily="34" charset="0"/>
                <a:cs typeface="Times New Roman" panose="02020603050405020304" pitchFamily="18" charset="0"/>
              </a:rPr>
              <a:t>spese oggetto della liquidazione </a:t>
            </a:r>
            <a:r>
              <a:rPr lang="it-IT" dirty="0" smtClean="0">
                <a:latin typeface="Bookman Old Style" panose="02050604050505020204" pitchFamily="18" charset="0"/>
                <a:ea typeface="Calibri" panose="020F0502020204030204" pitchFamily="34" charset="0"/>
                <a:cs typeface="Times New Roman" panose="02020603050405020304" pitchFamily="18" charset="0"/>
              </a:rPr>
              <a:t>ex art</a:t>
            </a:r>
            <a:r>
              <a:rPr lang="it-IT" dirty="0">
                <a:latin typeface="Bookman Old Style" panose="02050604050505020204" pitchFamily="18" charset="0"/>
                <a:ea typeface="Calibri" panose="020F0502020204030204" pitchFamily="34" charset="0"/>
                <a:cs typeface="Times New Roman" panose="02020603050405020304" pitchFamily="18" charset="0"/>
              </a:rPr>
              <a:t>. 624, terzo comma, </a:t>
            </a:r>
            <a:r>
              <a:rPr lang="it-IT" dirty="0" err="1">
                <a:latin typeface="Bookman Old Style" panose="02050604050505020204" pitchFamily="18" charset="0"/>
                <a:ea typeface="Calibri" panose="020F0502020204030204" pitchFamily="34" charset="0"/>
                <a:cs typeface="Times New Roman" panose="02020603050405020304" pitchFamily="18" charset="0"/>
              </a:rPr>
              <a:t>c.p.c.</a:t>
            </a:r>
            <a:r>
              <a:rPr lang="it-IT" dirty="0">
                <a:latin typeface="Bookman Old Style" panose="02050604050505020204" pitchFamily="18" charset="0"/>
                <a:ea typeface="Calibri" panose="020F0502020204030204" pitchFamily="34" charset="0"/>
                <a:cs typeface="Times New Roman" panose="02020603050405020304" pitchFamily="18" charset="0"/>
              </a:rPr>
              <a:t> non sono le spese dell’opposizione, bensì quelle dell’esecuzione in senso stretto: </a:t>
            </a:r>
            <a:r>
              <a:rPr lang="it-IT" dirty="0" smtClean="0">
                <a:latin typeface="Bookman Old Style" panose="02050604050505020204" pitchFamily="18" charset="0"/>
                <a:ea typeface="Calibri" panose="020F0502020204030204" pitchFamily="34" charset="0"/>
                <a:cs typeface="Times New Roman" panose="02020603050405020304" pitchFamily="18" charset="0"/>
              </a:rPr>
              <a:t>la </a:t>
            </a:r>
            <a:r>
              <a:rPr lang="it-IT" dirty="0">
                <a:latin typeface="Bookman Old Style" panose="02050604050505020204" pitchFamily="18" charset="0"/>
                <a:ea typeface="Calibri" panose="020F0502020204030204" pitchFamily="34" charset="0"/>
                <a:cs typeface="Times New Roman" panose="02020603050405020304" pitchFamily="18" charset="0"/>
              </a:rPr>
              <a:t>disposizione “</a:t>
            </a:r>
            <a:r>
              <a:rPr lang="it-IT" i="1" dirty="0">
                <a:latin typeface="Bookman Old Style" panose="02050604050505020204" pitchFamily="18" charset="0"/>
                <a:ea typeface="Calibri" panose="020F0502020204030204" pitchFamily="34" charset="0"/>
                <a:cs typeface="Times New Roman" panose="02020603050405020304" pitchFamily="18" charset="0"/>
              </a:rPr>
              <a:t>altro non è che la iterazione, nell'ambito specifico, della regola generale di cui all'art. 632, comma 1, </a:t>
            </a:r>
            <a:r>
              <a:rPr lang="it-IT" i="1" dirty="0" err="1">
                <a:latin typeface="Bookman Old Style" panose="02050604050505020204" pitchFamily="18" charset="0"/>
                <a:ea typeface="Calibri" panose="020F0502020204030204" pitchFamily="34" charset="0"/>
                <a:cs typeface="Times New Roman" panose="02020603050405020304" pitchFamily="18" charset="0"/>
              </a:rPr>
              <a:t>c.p.c.</a:t>
            </a:r>
            <a:r>
              <a:rPr lang="it-IT" i="1" dirty="0">
                <a:latin typeface="Bookman Old Style" panose="02050604050505020204" pitchFamily="18" charset="0"/>
                <a:ea typeface="Calibri" panose="020F0502020204030204" pitchFamily="34" charset="0"/>
                <a:cs typeface="Times New Roman" panose="02020603050405020304" pitchFamily="18" charset="0"/>
              </a:rPr>
              <a:t>, secondo cui il giudice dell'esecuzione, allorché dichiara l'estinzione, liquida le spese sostenute dalle parti</a:t>
            </a:r>
            <a:r>
              <a:rPr lang="it-IT" dirty="0">
                <a:latin typeface="Bookman Old Style" panose="02050604050505020204" pitchFamily="18" charset="0"/>
                <a:ea typeface="Calibri" panose="020F0502020204030204" pitchFamily="34" charset="0"/>
                <a:cs typeface="Times New Roman" panose="02020603050405020304" pitchFamily="18" charset="0"/>
              </a:rPr>
              <a:t>” (principalmente, i compensi degli ausiliari del giudice).</a:t>
            </a:r>
            <a:endParaRPr lang="it-IT" dirty="0">
              <a:latin typeface="Bookman Old Style" panose="02050604050505020204" pitchFamily="18" charset="0"/>
              <a:cs typeface="Times New Roman" panose="02020603050405020304" pitchFamily="18" charset="0"/>
            </a:endParaRPr>
          </a:p>
        </p:txBody>
      </p:sp>
    </p:spTree>
    <p:extLst>
      <p:ext uri="{BB962C8B-B14F-4D97-AF65-F5344CB8AC3E}">
        <p14:creationId xmlns:p14="http://schemas.microsoft.com/office/powerpoint/2010/main" val="34817989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77333" y="609600"/>
            <a:ext cx="10060335" cy="1320800"/>
          </a:xfrm>
        </p:spPr>
        <p:txBody>
          <a:bodyPr>
            <a:normAutofit/>
          </a:bodyPr>
          <a:lstStyle/>
          <a:p>
            <a:pPr algn="ctr"/>
            <a:r>
              <a:rPr lang="it-IT" sz="2800" b="1" dirty="0" smtClean="0">
                <a:latin typeface="Bookman Old Style" panose="02050604050505020204" pitchFamily="18" charset="0"/>
              </a:rPr>
              <a:t>OMESSA LIQUIDAZIONE: QUALE RIMEDIO?</a:t>
            </a:r>
            <a:endParaRPr lang="it-IT" sz="2800" b="1" dirty="0">
              <a:latin typeface="Bookman Old Style" panose="02050604050505020204" pitchFamily="18" charset="0"/>
            </a:endParaRPr>
          </a:p>
        </p:txBody>
      </p:sp>
      <p:sp>
        <p:nvSpPr>
          <p:cNvPr id="3" name="Segnaposto contenuto 2"/>
          <p:cNvSpPr>
            <a:spLocks noGrp="1"/>
          </p:cNvSpPr>
          <p:nvPr>
            <p:ph idx="1"/>
          </p:nvPr>
        </p:nvSpPr>
        <p:spPr>
          <a:xfrm>
            <a:off x="677333" y="1293224"/>
            <a:ext cx="10622037" cy="5473336"/>
          </a:xfrm>
        </p:spPr>
        <p:txBody>
          <a:bodyPr>
            <a:noAutofit/>
          </a:bodyPr>
          <a:lstStyle/>
          <a:p>
            <a:pPr marL="0" indent="0" algn="just">
              <a:buNone/>
            </a:pPr>
            <a:r>
              <a:rPr lang="it-IT" sz="1600" dirty="0">
                <a:latin typeface="Bookman Old Style" panose="02050604050505020204" pitchFamily="18" charset="0"/>
                <a:ea typeface="Calibri" panose="020F0502020204030204" pitchFamily="34" charset="0"/>
                <a:cs typeface="Times New Roman" panose="02020603050405020304" pitchFamily="18" charset="0"/>
              </a:rPr>
              <a:t>La parte interessata a conseguire la liquidazione ha l’onere </a:t>
            </a:r>
            <a:r>
              <a:rPr lang="it-IT" sz="1600" dirty="0" smtClean="0">
                <a:latin typeface="Bookman Old Style" panose="02050604050505020204" pitchFamily="18" charset="0"/>
                <a:ea typeface="Calibri" panose="020F0502020204030204" pitchFamily="34" charset="0"/>
                <a:cs typeface="Times New Roman" panose="02020603050405020304" pitchFamily="18" charset="0"/>
              </a:rPr>
              <a:t>di introdurre </a:t>
            </a:r>
            <a:r>
              <a:rPr lang="it-IT" sz="1600" dirty="0">
                <a:latin typeface="Bookman Old Style" panose="02050604050505020204" pitchFamily="18" charset="0"/>
                <a:ea typeface="Calibri" panose="020F0502020204030204" pitchFamily="34" charset="0"/>
                <a:cs typeface="Times New Roman" panose="02020603050405020304" pitchFamily="18" charset="0"/>
              </a:rPr>
              <a:t>il giudizio di </a:t>
            </a:r>
            <a:r>
              <a:rPr lang="it-IT" sz="1600" dirty="0" smtClean="0">
                <a:latin typeface="Bookman Old Style" panose="02050604050505020204" pitchFamily="18" charset="0"/>
                <a:ea typeface="Calibri" panose="020F0502020204030204" pitchFamily="34" charset="0"/>
                <a:cs typeface="Times New Roman" panose="02020603050405020304" pitchFamily="18" charset="0"/>
              </a:rPr>
              <a:t>merito oppure formulare </a:t>
            </a:r>
            <a:r>
              <a:rPr lang="it-IT" sz="1600" dirty="0">
                <a:latin typeface="Bookman Old Style" panose="02050604050505020204" pitchFamily="18" charset="0"/>
                <a:ea typeface="Calibri" panose="020F0502020204030204" pitchFamily="34" charset="0"/>
                <a:cs typeface="Times New Roman" panose="02020603050405020304" pitchFamily="18" charset="0"/>
              </a:rPr>
              <a:t>istanza di correzione dell’errore materiale (per omissione) ai sensi dell’art. 289 </a:t>
            </a:r>
            <a:r>
              <a:rPr lang="it-IT" sz="1600" dirty="0" err="1">
                <a:latin typeface="Bookman Old Style" panose="02050604050505020204" pitchFamily="18" charset="0"/>
                <a:ea typeface="Calibri" panose="020F0502020204030204" pitchFamily="34" charset="0"/>
                <a:cs typeface="Times New Roman" panose="02020603050405020304" pitchFamily="18" charset="0"/>
              </a:rPr>
              <a:t>c.p.c.</a:t>
            </a:r>
            <a:r>
              <a:rPr lang="it-IT" sz="1600" dirty="0">
                <a:latin typeface="Bookman Old Style" panose="02050604050505020204" pitchFamily="18" charset="0"/>
                <a:ea typeface="Calibri" panose="020F0502020204030204" pitchFamily="34" charset="0"/>
                <a:cs typeface="Times New Roman" panose="02020603050405020304" pitchFamily="18" charset="0"/>
              </a:rPr>
              <a:t> prima della scadenza del termine per introdurre il giudizio di </a:t>
            </a:r>
            <a:r>
              <a:rPr lang="it-IT" sz="1600" dirty="0" smtClean="0">
                <a:latin typeface="Bookman Old Style" panose="02050604050505020204" pitchFamily="18" charset="0"/>
                <a:ea typeface="Calibri" panose="020F0502020204030204" pitchFamily="34" charset="0"/>
                <a:cs typeface="Times New Roman" panose="02020603050405020304" pitchFamily="18" charset="0"/>
              </a:rPr>
              <a:t>merito.</a:t>
            </a:r>
            <a:endParaRPr lang="it-IT" sz="1600" dirty="0" smtClean="0">
              <a:latin typeface="Calibri" panose="020F0502020204030204" pitchFamily="34" charset="0"/>
              <a:ea typeface="Calibri" panose="020F0502020204030204" pitchFamily="34" charset="0"/>
              <a:cs typeface="Times New Roman" panose="02020603050405020304" pitchFamily="18" charset="0"/>
            </a:endParaRPr>
          </a:p>
          <a:p>
            <a:pPr marL="0" indent="0" algn="ctr">
              <a:buNone/>
            </a:pPr>
            <a:r>
              <a:rPr lang="it-IT" sz="1600" b="1" u="sng" dirty="0" err="1" smtClean="0">
                <a:latin typeface="Bookman Old Style" panose="02050604050505020204" pitchFamily="18" charset="0"/>
                <a:ea typeface="Calibri" panose="020F0502020204030204" pitchFamily="34" charset="0"/>
                <a:cs typeface="Times New Roman" panose="02020603050405020304" pitchFamily="18" charset="0"/>
              </a:rPr>
              <a:t>Cass</a:t>
            </a:r>
            <a:r>
              <a:rPr lang="it-IT" sz="1600" b="1" u="sng" dirty="0">
                <a:latin typeface="Bookman Old Style" panose="02050604050505020204" pitchFamily="18" charset="0"/>
                <a:ea typeface="Calibri" panose="020F0502020204030204" pitchFamily="34" charset="0"/>
                <a:cs typeface="Times New Roman" panose="02020603050405020304" pitchFamily="18" charset="0"/>
              </a:rPr>
              <a:t>. 26 aprile 2022, n. </a:t>
            </a:r>
            <a:r>
              <a:rPr lang="it-IT" sz="1600" b="1" u="sng" dirty="0" smtClean="0">
                <a:latin typeface="Bookman Old Style" panose="02050604050505020204" pitchFamily="18" charset="0"/>
                <a:ea typeface="Calibri" panose="020F0502020204030204" pitchFamily="34" charset="0"/>
                <a:cs typeface="Times New Roman" panose="02020603050405020304" pitchFamily="18" charset="0"/>
              </a:rPr>
              <a:t>12977</a:t>
            </a:r>
            <a:endParaRPr lang="it-IT" sz="1600" b="1" dirty="0" smtClean="0">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r>
              <a:rPr lang="it-IT" sz="1600" dirty="0" smtClean="0">
                <a:latin typeface="Bookman Old Style" panose="02050604050505020204" pitchFamily="18" charset="0"/>
                <a:ea typeface="Calibri" panose="020F0502020204030204" pitchFamily="34" charset="0"/>
                <a:cs typeface="Times New Roman" panose="02020603050405020304" pitchFamily="18" charset="0"/>
              </a:rPr>
              <a:t>“</a:t>
            </a:r>
            <a:r>
              <a:rPr lang="it-IT" sz="1600" i="1" dirty="0" smtClean="0">
                <a:latin typeface="Bookman Old Style" panose="02050604050505020204" pitchFamily="18" charset="0"/>
                <a:ea typeface="Calibri" panose="020F0502020204030204" pitchFamily="34" charset="0"/>
                <a:cs typeface="Times New Roman" panose="02020603050405020304" pitchFamily="18" charset="0"/>
              </a:rPr>
              <a:t>in </a:t>
            </a:r>
            <a:r>
              <a:rPr lang="it-IT" sz="1600" i="1" dirty="0">
                <a:latin typeface="Bookman Old Style" panose="02050604050505020204" pitchFamily="18" charset="0"/>
                <a:ea typeface="Calibri" panose="020F0502020204030204" pitchFamily="34" charset="0"/>
                <a:cs typeface="Times New Roman" panose="02020603050405020304" pitchFamily="18" charset="0"/>
              </a:rPr>
              <a:t>tema di opposizione all'esecuzione ex art. 615, comma 2, </a:t>
            </a:r>
            <a:r>
              <a:rPr lang="it-IT" sz="1600" i="1" dirty="0" err="1">
                <a:latin typeface="Bookman Old Style" panose="02050604050505020204" pitchFamily="18" charset="0"/>
                <a:ea typeface="Calibri" panose="020F0502020204030204" pitchFamily="34" charset="0"/>
                <a:cs typeface="Times New Roman" panose="02020603050405020304" pitchFamily="18" charset="0"/>
              </a:rPr>
              <a:t>c.p.c.</a:t>
            </a:r>
            <a:r>
              <a:rPr lang="it-IT" sz="1600" i="1" dirty="0">
                <a:latin typeface="Bookman Old Style" panose="02050604050505020204" pitchFamily="18" charset="0"/>
                <a:ea typeface="Calibri" panose="020F0502020204030204" pitchFamily="34" charset="0"/>
                <a:cs typeface="Times New Roman" panose="02020603050405020304" pitchFamily="18" charset="0"/>
              </a:rPr>
              <a:t>, qualora il giudice dell'esecuzione non liquidi le spese della fase sommaria con l'ordinanza con cui dispone la sospensione della procedura, la parte vittoriosa che abbia interesse alla loro liquidazione ha l'onere di instaurare il giudizio di merito prima della scadenza del termine di cui all'art. 616 </a:t>
            </a:r>
            <a:r>
              <a:rPr lang="it-IT" sz="1600" i="1" dirty="0" err="1">
                <a:latin typeface="Bookman Old Style" panose="02050604050505020204" pitchFamily="18" charset="0"/>
                <a:ea typeface="Calibri" panose="020F0502020204030204" pitchFamily="34" charset="0"/>
                <a:cs typeface="Times New Roman" panose="02020603050405020304" pitchFamily="18" charset="0"/>
              </a:rPr>
              <a:t>c.p.c.</a:t>
            </a:r>
            <a:r>
              <a:rPr lang="it-IT" sz="1600" i="1" dirty="0">
                <a:latin typeface="Bookman Old Style" panose="02050604050505020204" pitchFamily="18" charset="0"/>
                <a:ea typeface="Calibri" panose="020F0502020204030204" pitchFamily="34" charset="0"/>
                <a:cs typeface="Times New Roman" panose="02020603050405020304" pitchFamily="18" charset="0"/>
              </a:rPr>
              <a:t> o, in alternativa, di avanzare istanza di integrazione del provvedimento ai sensi dell'art. 289 </a:t>
            </a:r>
            <a:r>
              <a:rPr lang="it-IT" sz="1600" i="1" dirty="0" err="1">
                <a:latin typeface="Bookman Old Style" panose="02050604050505020204" pitchFamily="18" charset="0"/>
                <a:ea typeface="Calibri" panose="020F0502020204030204" pitchFamily="34" charset="0"/>
                <a:cs typeface="Times New Roman" panose="02020603050405020304" pitchFamily="18" charset="0"/>
              </a:rPr>
              <a:t>c.p.c.</a:t>
            </a:r>
            <a:r>
              <a:rPr lang="it-IT" sz="1600" i="1" dirty="0">
                <a:latin typeface="Bookman Old Style" panose="02050604050505020204" pitchFamily="18" charset="0"/>
                <a:ea typeface="Calibri" panose="020F0502020204030204" pitchFamily="34" charset="0"/>
                <a:cs typeface="Times New Roman" panose="02020603050405020304" pitchFamily="18" charset="0"/>
              </a:rPr>
              <a:t>, anche allo scopo di garantire alle altre parti (previa eventuale rimessione in termini) la possibilità di contestare la liquidazione nella fase di merito dell'opposizione; ne deriva che, in caso di inerzia della parte vittoriosa, dette spese non sono più ripetibili, né altrimenti liquidabili</a:t>
            </a:r>
            <a:r>
              <a:rPr lang="it-IT" sz="1600" dirty="0">
                <a:latin typeface="Bookman Old Style" panose="02050604050505020204" pitchFamily="18" charset="0"/>
                <a:ea typeface="Calibri" panose="020F0502020204030204" pitchFamily="34" charset="0"/>
                <a:cs typeface="Times New Roman" panose="02020603050405020304" pitchFamily="18" charset="0"/>
              </a:rPr>
              <a:t>”.</a:t>
            </a:r>
            <a:endParaRPr lang="it-IT" sz="1600" dirty="0">
              <a:latin typeface="Calibri" panose="020F0502020204030204" pitchFamily="34" charset="0"/>
              <a:ea typeface="Calibri" panose="020F0502020204030204" pitchFamily="34" charset="0"/>
              <a:cs typeface="Times New Roman" panose="02020603050405020304" pitchFamily="18" charset="0"/>
            </a:endParaRPr>
          </a:p>
          <a:p>
            <a:pPr marL="0" indent="0" algn="ctr">
              <a:buNone/>
            </a:pPr>
            <a:r>
              <a:rPr lang="it-IT" sz="1600" b="1" dirty="0" smtClean="0">
                <a:latin typeface="Bookman Old Style" panose="02050604050505020204" pitchFamily="18" charset="0"/>
                <a:ea typeface="Calibri" panose="020F0502020204030204" pitchFamily="34" charset="0"/>
                <a:cs typeface="Times New Roman" panose="02020603050405020304" pitchFamily="18" charset="0"/>
              </a:rPr>
              <a:t>PRECLUSIONE: SCADENZA TERMINE PER INTRODUZIONE GIUDIZIO DI MERITO</a:t>
            </a:r>
          </a:p>
          <a:p>
            <a:pPr marL="0" indent="0" algn="just">
              <a:buNone/>
            </a:pPr>
            <a:r>
              <a:rPr lang="it-IT" sz="1600" dirty="0" smtClean="0">
                <a:latin typeface="Bookman Old Style" panose="02050604050505020204" pitchFamily="18" charset="0"/>
                <a:ea typeface="Calibri" panose="020F0502020204030204" pitchFamily="34" charset="0"/>
                <a:cs typeface="Times New Roman" panose="02020603050405020304" pitchFamily="18" charset="0"/>
              </a:rPr>
              <a:t>la </a:t>
            </a:r>
            <a:r>
              <a:rPr lang="it-IT" sz="1600" dirty="0">
                <a:latin typeface="Bookman Old Style" panose="02050604050505020204" pitchFamily="18" charset="0"/>
                <a:ea typeface="Calibri" panose="020F0502020204030204" pitchFamily="34" charset="0"/>
                <a:cs typeface="Times New Roman" panose="02020603050405020304" pitchFamily="18" charset="0"/>
              </a:rPr>
              <a:t>giustificazione di tale barriera sta nel fatto che “</a:t>
            </a:r>
            <a:r>
              <a:rPr lang="it-IT" sz="1600" i="1" dirty="0">
                <a:latin typeface="Bookman Old Style" panose="02050604050505020204" pitchFamily="18" charset="0"/>
                <a:ea typeface="Calibri" panose="020F0502020204030204" pitchFamily="34" charset="0"/>
                <a:cs typeface="Times New Roman" panose="02020603050405020304" pitchFamily="18" charset="0"/>
              </a:rPr>
              <a:t>non essendo stato introdotto il giudizio di merito - la parentesi di cognizione è definitivamente estinta, ex art. 307, comma 3, </a:t>
            </a:r>
            <a:r>
              <a:rPr lang="it-IT" sz="1600" i="1" dirty="0" err="1">
                <a:latin typeface="Bookman Old Style" panose="02050604050505020204" pitchFamily="18" charset="0"/>
                <a:ea typeface="Calibri" panose="020F0502020204030204" pitchFamily="34" charset="0"/>
                <a:cs typeface="Times New Roman" panose="02020603050405020304" pitchFamily="18" charset="0"/>
              </a:rPr>
              <a:t>c.p.c</a:t>
            </a:r>
            <a:r>
              <a:rPr lang="it-IT" sz="1600" i="1" dirty="0" err="1" smtClean="0">
                <a:latin typeface="Bookman Old Style" panose="02050604050505020204" pitchFamily="18" charset="0"/>
                <a:ea typeface="Calibri" panose="020F0502020204030204" pitchFamily="34" charset="0"/>
                <a:cs typeface="Times New Roman" panose="02020603050405020304" pitchFamily="18" charset="0"/>
              </a:rPr>
              <a:t>.</a:t>
            </a:r>
            <a:r>
              <a:rPr lang="it-IT" sz="1600" dirty="0" smtClean="0">
                <a:latin typeface="Bookman Old Style" panose="02050604050505020204" pitchFamily="18" charset="0"/>
                <a:ea typeface="Calibri" panose="020F0502020204030204" pitchFamily="34" charset="0"/>
                <a:cs typeface="Times New Roman" panose="02020603050405020304" pitchFamily="18" charset="0"/>
              </a:rPr>
              <a:t>”</a:t>
            </a:r>
          </a:p>
          <a:p>
            <a:pPr marL="0" indent="0" algn="ctr">
              <a:buNone/>
            </a:pPr>
            <a:r>
              <a:rPr lang="it-IT" sz="1600" b="1" u="sng" dirty="0" err="1" smtClean="0">
                <a:latin typeface="Bookman Old Style" panose="02050604050505020204" pitchFamily="18" charset="0"/>
                <a:ea typeface="Calibri" panose="020F0502020204030204" pitchFamily="34" charset="0"/>
                <a:cs typeface="Times New Roman" panose="02020603050405020304" pitchFamily="18" charset="0"/>
              </a:rPr>
              <a:t>Cass</a:t>
            </a:r>
            <a:r>
              <a:rPr lang="it-IT" sz="1600" b="1" u="sng" dirty="0" smtClean="0">
                <a:latin typeface="Bookman Old Style" panose="02050604050505020204" pitchFamily="18" charset="0"/>
                <a:ea typeface="Calibri" panose="020F0502020204030204" pitchFamily="34" charset="0"/>
                <a:cs typeface="Times New Roman" panose="02020603050405020304" pitchFamily="18" charset="0"/>
              </a:rPr>
              <a:t>. 9 febbraio 2021, n. 3019</a:t>
            </a:r>
            <a:endParaRPr lang="it-IT" sz="1600" b="1" u="sng" dirty="0" smtClean="0">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r>
              <a:rPr lang="it-IT" sz="1600" dirty="0" smtClean="0">
                <a:latin typeface="Bookman Old Style" panose="02050604050505020204" pitchFamily="18" charset="0"/>
              </a:rPr>
              <a:t>Sussiste sempre l’interesse all’introduzione del giudizio di merito a cognizione piena per conseguire la liquidazione delle spese della fase sommaria che sia stata omessa dal giudice dell’esecuzione</a:t>
            </a:r>
          </a:p>
        </p:txBody>
      </p:sp>
    </p:spTree>
    <p:extLst>
      <p:ext uri="{BB962C8B-B14F-4D97-AF65-F5344CB8AC3E}">
        <p14:creationId xmlns:p14="http://schemas.microsoft.com/office/powerpoint/2010/main" val="4544484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77334" y="609600"/>
            <a:ext cx="9877455" cy="1320800"/>
          </a:xfrm>
        </p:spPr>
        <p:txBody>
          <a:bodyPr/>
          <a:lstStyle/>
          <a:p>
            <a:pPr algn="ctr"/>
            <a:r>
              <a:rPr lang="it-IT" b="1" dirty="0" smtClean="0">
                <a:latin typeface="Bookman Old Style" panose="02050604050505020204" pitchFamily="18" charset="0"/>
              </a:rPr>
              <a:t>LIQUIDAZIONE DELLE SPESE:</a:t>
            </a:r>
            <a:br>
              <a:rPr lang="it-IT" b="1" dirty="0" smtClean="0">
                <a:latin typeface="Bookman Old Style" panose="02050604050505020204" pitchFamily="18" charset="0"/>
              </a:rPr>
            </a:br>
            <a:r>
              <a:rPr lang="it-IT" b="1" dirty="0" smtClean="0">
                <a:latin typeface="Bookman Old Style" panose="02050604050505020204" pitchFamily="18" charset="0"/>
              </a:rPr>
              <a:t>NATURA E CONSEGUENZE</a:t>
            </a:r>
            <a:endParaRPr lang="it-IT" b="1" dirty="0">
              <a:latin typeface="Bookman Old Style" panose="02050604050505020204" pitchFamily="18" charset="0"/>
            </a:endParaRPr>
          </a:p>
        </p:txBody>
      </p:sp>
      <p:sp>
        <p:nvSpPr>
          <p:cNvPr id="3" name="Segnaposto contenuto 2"/>
          <p:cNvSpPr>
            <a:spLocks noGrp="1"/>
          </p:cNvSpPr>
          <p:nvPr>
            <p:ph idx="1"/>
          </p:nvPr>
        </p:nvSpPr>
        <p:spPr>
          <a:xfrm>
            <a:off x="677333" y="2160589"/>
            <a:ext cx="10569787" cy="3880773"/>
          </a:xfrm>
        </p:spPr>
        <p:txBody>
          <a:bodyPr/>
          <a:lstStyle/>
          <a:p>
            <a:pPr algn="just"/>
            <a:r>
              <a:rPr lang="it-IT" dirty="0">
                <a:latin typeface="Bookman Old Style" panose="02050604050505020204" pitchFamily="18" charset="0"/>
              </a:rPr>
              <a:t>l</a:t>
            </a:r>
            <a:r>
              <a:rPr lang="it-IT" dirty="0" smtClean="0">
                <a:latin typeface="Bookman Old Style" panose="02050604050505020204" pitchFamily="18" charset="0"/>
              </a:rPr>
              <a:t>a statuizione di condanna al pagamento delle spese di lite accessoria alla decisione sulla sospensione in sede di opposizione e di reclamo al Collegio configura un autonomo titolo esecutivo</a:t>
            </a:r>
          </a:p>
          <a:p>
            <a:pPr marL="0" indent="0" algn="just">
              <a:buNone/>
            </a:pPr>
            <a:r>
              <a:rPr lang="it-IT" dirty="0" err="1">
                <a:latin typeface="Bookman Old Style" panose="02050604050505020204" pitchFamily="18" charset="0"/>
                <a:ea typeface="Calibri" panose="020F0502020204030204" pitchFamily="34" charset="0"/>
                <a:cs typeface="Times New Roman" panose="02020603050405020304" pitchFamily="18" charset="0"/>
              </a:rPr>
              <a:t>Cass</a:t>
            </a:r>
            <a:r>
              <a:rPr lang="it-IT" dirty="0">
                <a:latin typeface="Bookman Old Style" panose="02050604050505020204" pitchFamily="18" charset="0"/>
                <a:ea typeface="Calibri" panose="020F0502020204030204" pitchFamily="34" charset="0"/>
                <a:cs typeface="Times New Roman" panose="02020603050405020304" pitchFamily="18" charset="0"/>
              </a:rPr>
              <a:t>. 3 febbraio 2022, n. </a:t>
            </a:r>
            <a:r>
              <a:rPr lang="it-IT" dirty="0" smtClean="0">
                <a:latin typeface="Bookman Old Style" panose="02050604050505020204" pitchFamily="18" charset="0"/>
                <a:ea typeface="Calibri" panose="020F0502020204030204" pitchFamily="34" charset="0"/>
                <a:cs typeface="Times New Roman" panose="02020603050405020304" pitchFamily="18" charset="0"/>
              </a:rPr>
              <a:t>3291; </a:t>
            </a:r>
            <a:r>
              <a:rPr lang="it-IT" dirty="0" err="1" smtClean="0">
                <a:latin typeface="Bookman Old Style" panose="02050604050505020204" pitchFamily="18" charset="0"/>
                <a:ea typeface="Calibri" panose="020F0502020204030204" pitchFamily="34" charset="0"/>
                <a:cs typeface="Times New Roman" panose="02020603050405020304" pitchFamily="18" charset="0"/>
              </a:rPr>
              <a:t>Cass</a:t>
            </a:r>
            <a:r>
              <a:rPr lang="it-IT" dirty="0">
                <a:latin typeface="Bookman Old Style" panose="02050604050505020204" pitchFamily="18" charset="0"/>
                <a:ea typeface="Calibri" panose="020F0502020204030204" pitchFamily="34" charset="0"/>
                <a:cs typeface="Times New Roman" panose="02020603050405020304" pitchFamily="18" charset="0"/>
              </a:rPr>
              <a:t>. 14 ottobre 2015, n. 20593 (entrambe concernenti una liquidazione operata dal Collegio in sede di reclamo avverso provvedimenti di reintegrazione del possesso</a:t>
            </a:r>
            <a:r>
              <a:rPr lang="it-IT" dirty="0" smtClean="0">
                <a:latin typeface="Bookman Old Style" panose="02050604050505020204" pitchFamily="18" charset="0"/>
                <a:ea typeface="Calibri" panose="020F0502020204030204" pitchFamily="34" charset="0"/>
                <a:cs typeface="Times New Roman" panose="02020603050405020304" pitchFamily="18" charset="0"/>
              </a:rPr>
              <a:t>)</a:t>
            </a:r>
          </a:p>
          <a:p>
            <a:pPr marL="0" indent="0" algn="just">
              <a:buNone/>
            </a:pPr>
            <a:endParaRPr lang="it-IT" dirty="0" smtClean="0">
              <a:latin typeface="Bookman Old Style" panose="02050604050505020204" pitchFamily="18" charset="0"/>
            </a:endParaRPr>
          </a:p>
          <a:p>
            <a:pPr algn="just"/>
            <a:r>
              <a:rPr lang="it-IT" dirty="0">
                <a:latin typeface="Bookman Old Style" panose="02050604050505020204" pitchFamily="18" charset="0"/>
              </a:rPr>
              <a:t>è</a:t>
            </a:r>
            <a:r>
              <a:rPr lang="it-IT" dirty="0" smtClean="0">
                <a:latin typeface="Bookman Old Style" panose="02050604050505020204" pitchFamily="18" charset="0"/>
              </a:rPr>
              <a:t> necessario un autonomo intervento per far valere quel credito nell’esecuzione? SI</a:t>
            </a:r>
          </a:p>
          <a:p>
            <a:pPr marL="0" indent="0" algn="just">
              <a:buNone/>
            </a:pPr>
            <a:endParaRPr lang="it-IT" dirty="0" smtClean="0">
              <a:latin typeface="Bookman Old Style" panose="02050604050505020204" pitchFamily="18" charset="0"/>
            </a:endParaRPr>
          </a:p>
          <a:p>
            <a:pPr algn="just"/>
            <a:r>
              <a:rPr lang="it-IT" dirty="0" smtClean="0">
                <a:latin typeface="Bookman Old Style" panose="02050604050505020204" pitchFamily="18" charset="0"/>
              </a:rPr>
              <a:t>Distribuzione del ricavato e privilegio ex art. 2770 cod. civ.: limitazione del privilegio alle spese per attività poste nell’interesse comune di tutti i creditori</a:t>
            </a:r>
            <a:endParaRPr lang="it-IT" dirty="0">
              <a:latin typeface="Bookman Old Style" panose="02050604050505020204" pitchFamily="18" charset="0"/>
            </a:endParaRPr>
          </a:p>
        </p:txBody>
      </p:sp>
    </p:spTree>
    <p:extLst>
      <p:ext uri="{BB962C8B-B14F-4D97-AF65-F5344CB8AC3E}">
        <p14:creationId xmlns:p14="http://schemas.microsoft.com/office/powerpoint/2010/main" val="25710926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77334" y="583475"/>
            <a:ext cx="10360780" cy="1320800"/>
          </a:xfrm>
        </p:spPr>
        <p:txBody>
          <a:bodyPr>
            <a:normAutofit/>
          </a:bodyPr>
          <a:lstStyle/>
          <a:p>
            <a:r>
              <a:rPr lang="it-IT" b="1" dirty="0" smtClean="0">
                <a:latin typeface="Bookman Old Style" panose="02050604050505020204" pitchFamily="18" charset="0"/>
              </a:rPr>
              <a:t>OPPOSIZIONE E SOSPENSIONE ESTERNA:</a:t>
            </a:r>
            <a:br>
              <a:rPr lang="it-IT" b="1" dirty="0" smtClean="0">
                <a:latin typeface="Bookman Old Style" panose="02050604050505020204" pitchFamily="18" charset="0"/>
              </a:rPr>
            </a:br>
            <a:r>
              <a:rPr lang="it-IT" b="1" dirty="0" smtClean="0">
                <a:latin typeface="Bookman Old Style" panose="02050604050505020204" pitchFamily="18" charset="0"/>
              </a:rPr>
              <a:t>IL PROBLEMA DEL CONCORSO</a:t>
            </a:r>
            <a:endParaRPr lang="it-IT" b="1" dirty="0">
              <a:latin typeface="Bookman Old Style" panose="02050604050505020204" pitchFamily="18" charset="0"/>
            </a:endParaRPr>
          </a:p>
        </p:txBody>
      </p:sp>
      <p:sp>
        <p:nvSpPr>
          <p:cNvPr id="3" name="Segnaposto contenuto 2"/>
          <p:cNvSpPr>
            <a:spLocks noGrp="1"/>
          </p:cNvSpPr>
          <p:nvPr>
            <p:ph idx="1"/>
          </p:nvPr>
        </p:nvSpPr>
        <p:spPr>
          <a:xfrm>
            <a:off x="677334" y="2160589"/>
            <a:ext cx="10360780" cy="3880773"/>
          </a:xfrm>
        </p:spPr>
        <p:txBody>
          <a:bodyPr/>
          <a:lstStyle/>
          <a:p>
            <a:pPr marL="0" indent="0" algn="ctr">
              <a:buNone/>
            </a:pPr>
            <a:r>
              <a:rPr lang="it-IT" b="1" dirty="0" smtClean="0">
                <a:latin typeface="Bookman Old Style" panose="02050604050505020204" pitchFamily="18" charset="0"/>
              </a:rPr>
              <a:t>SOSPENSIONE C.D. ESTERNA: ART. 623 C.P.C.</a:t>
            </a:r>
          </a:p>
          <a:p>
            <a:pPr marL="0" indent="0" algn="just">
              <a:buNone/>
            </a:pPr>
            <a:r>
              <a:rPr lang="it-IT" dirty="0">
                <a:latin typeface="Bookman Old Style" panose="02050604050505020204" pitchFamily="18" charset="0"/>
              </a:rPr>
              <a:t>i</a:t>
            </a:r>
            <a:r>
              <a:rPr lang="it-IT" dirty="0" smtClean="0">
                <a:latin typeface="Bookman Old Style" panose="02050604050505020204" pitchFamily="18" charset="0"/>
              </a:rPr>
              <a:t>nibitorie in sede di impugnazione del titolo giudiziale;</a:t>
            </a:r>
          </a:p>
          <a:p>
            <a:pPr marL="0" indent="0" algn="just">
              <a:buNone/>
            </a:pPr>
            <a:r>
              <a:rPr lang="it-IT" dirty="0">
                <a:latin typeface="Bookman Old Style" panose="02050604050505020204" pitchFamily="18" charset="0"/>
              </a:rPr>
              <a:t>s</a:t>
            </a:r>
            <a:r>
              <a:rPr lang="it-IT" dirty="0" smtClean="0">
                <a:latin typeface="Bookman Old Style" panose="02050604050505020204" pitchFamily="18" charset="0"/>
              </a:rPr>
              <a:t>ospensione ex art. 615, primo comma, </a:t>
            </a:r>
            <a:r>
              <a:rPr lang="it-IT" dirty="0" err="1" smtClean="0">
                <a:latin typeface="Bookman Old Style" panose="02050604050505020204" pitchFamily="18" charset="0"/>
              </a:rPr>
              <a:t>c.p.c.</a:t>
            </a:r>
            <a:r>
              <a:rPr lang="it-IT" dirty="0" smtClean="0">
                <a:latin typeface="Bookman Old Style" panose="02050604050505020204" pitchFamily="18" charset="0"/>
              </a:rPr>
              <a:t> veicolata al giudice dell’esecuzione;</a:t>
            </a:r>
          </a:p>
          <a:p>
            <a:pPr marL="0" indent="0">
              <a:buNone/>
            </a:pPr>
            <a:endParaRPr lang="it-IT" b="1" dirty="0" smtClean="0">
              <a:latin typeface="Bookman Old Style" panose="02050604050505020204" pitchFamily="18" charset="0"/>
            </a:endParaRPr>
          </a:p>
          <a:p>
            <a:pPr marL="0" indent="0" algn="ctr">
              <a:buNone/>
            </a:pPr>
            <a:r>
              <a:rPr lang="it-IT" b="1" dirty="0">
                <a:latin typeface="Bookman Old Style" panose="02050604050505020204" pitchFamily="18" charset="0"/>
              </a:rPr>
              <a:t> </a:t>
            </a:r>
            <a:r>
              <a:rPr lang="it-IT" b="1" dirty="0" smtClean="0">
                <a:latin typeface="Bookman Old Style" panose="02050604050505020204" pitchFamily="18" charset="0"/>
              </a:rPr>
              <a:t>MODALITA’ «DICHIARAZIONE» SOSPENSIONE</a:t>
            </a:r>
          </a:p>
          <a:p>
            <a:pPr marL="0" indent="0" algn="just">
              <a:buNone/>
            </a:pPr>
            <a:r>
              <a:rPr lang="it-IT" dirty="0" smtClean="0">
                <a:latin typeface="Bookman Old Style" panose="02050604050505020204" pitchFamily="18" charset="0"/>
                <a:ea typeface="Calibri" panose="020F0502020204030204" pitchFamily="34" charset="0"/>
                <a:cs typeface="Times New Roman" panose="02020603050405020304" pitchFamily="18" charset="0"/>
              </a:rPr>
              <a:t>- istanza </a:t>
            </a:r>
            <a:r>
              <a:rPr lang="it-IT" dirty="0">
                <a:latin typeface="Bookman Old Style" panose="02050604050505020204" pitchFamily="18" charset="0"/>
                <a:ea typeface="Calibri" panose="020F0502020204030204" pitchFamily="34" charset="0"/>
                <a:cs typeface="Times New Roman" panose="02020603050405020304" pitchFamily="18" charset="0"/>
              </a:rPr>
              <a:t>al giudice dell’esecuzione ex art. 486 </a:t>
            </a:r>
            <a:r>
              <a:rPr lang="it-IT" dirty="0" err="1" smtClean="0">
                <a:latin typeface="Bookman Old Style" panose="02050604050505020204" pitchFamily="18" charset="0"/>
                <a:ea typeface="Calibri" panose="020F0502020204030204" pitchFamily="34" charset="0"/>
                <a:cs typeface="Times New Roman" panose="02020603050405020304" pitchFamily="18" charset="0"/>
              </a:rPr>
              <a:t>c.p.c.</a:t>
            </a:r>
            <a:r>
              <a:rPr lang="it-IT" dirty="0" smtClean="0">
                <a:latin typeface="Bookman Old Style" panose="02050604050505020204" pitchFamily="18" charset="0"/>
                <a:ea typeface="Calibri" panose="020F0502020204030204" pitchFamily="34" charset="0"/>
                <a:cs typeface="Times New Roman" panose="02020603050405020304" pitchFamily="18" charset="0"/>
              </a:rPr>
              <a:t>;</a:t>
            </a:r>
          </a:p>
          <a:p>
            <a:pPr marL="0" indent="0" algn="just">
              <a:buNone/>
            </a:pPr>
            <a:r>
              <a:rPr lang="it-IT" dirty="0" smtClean="0">
                <a:latin typeface="Bookman Old Style" panose="02050604050505020204" pitchFamily="18" charset="0"/>
                <a:ea typeface="Calibri" panose="020F0502020204030204" pitchFamily="34" charset="0"/>
                <a:cs typeface="Times New Roman" panose="02020603050405020304" pitchFamily="18" charset="0"/>
              </a:rPr>
              <a:t>- decisione </a:t>
            </a:r>
            <a:r>
              <a:rPr lang="it-IT" dirty="0">
                <a:latin typeface="Bookman Old Style" panose="02050604050505020204" pitchFamily="18" charset="0"/>
                <a:ea typeface="Calibri" panose="020F0502020204030204" pitchFamily="34" charset="0"/>
                <a:cs typeface="Times New Roman" panose="02020603050405020304" pitchFamily="18" charset="0"/>
              </a:rPr>
              <a:t>del giudice nel quadro dei poteri ordinatori del processo ex artt. 484, 485 e 487 </a:t>
            </a:r>
            <a:r>
              <a:rPr lang="it-IT" dirty="0" err="1">
                <a:latin typeface="Bookman Old Style" panose="02050604050505020204" pitchFamily="18" charset="0"/>
                <a:ea typeface="Calibri" panose="020F0502020204030204" pitchFamily="34" charset="0"/>
                <a:cs typeface="Times New Roman" panose="02020603050405020304" pitchFamily="18" charset="0"/>
              </a:rPr>
              <a:t>c.p.c.</a:t>
            </a:r>
            <a:r>
              <a:rPr lang="it-IT" dirty="0">
                <a:latin typeface="Bookman Old Style" panose="02050604050505020204" pitchFamily="18" charset="0"/>
                <a:ea typeface="Calibri" panose="020F0502020204030204" pitchFamily="34" charset="0"/>
                <a:cs typeface="Times New Roman" panose="02020603050405020304" pitchFamily="18" charset="0"/>
              </a:rPr>
              <a:t> con la quale viene dichiarata la </a:t>
            </a:r>
            <a:r>
              <a:rPr lang="it-IT" dirty="0" smtClean="0">
                <a:latin typeface="Bookman Old Style" panose="02050604050505020204" pitchFamily="18" charset="0"/>
                <a:ea typeface="Calibri" panose="020F0502020204030204" pitchFamily="34" charset="0"/>
                <a:cs typeface="Times New Roman" panose="02020603050405020304" pitchFamily="18" charset="0"/>
              </a:rPr>
              <a:t>sospensione;</a:t>
            </a:r>
          </a:p>
          <a:p>
            <a:pPr marL="0" indent="0" algn="just">
              <a:buNone/>
            </a:pPr>
            <a:r>
              <a:rPr lang="it-IT" dirty="0" smtClean="0">
                <a:latin typeface="Bookman Old Style" panose="02050604050505020204" pitchFamily="18" charset="0"/>
              </a:rPr>
              <a:t>- rimedio dell’opposizione agli atti esecutivi ex art. 617 </a:t>
            </a:r>
            <a:r>
              <a:rPr lang="it-IT" dirty="0" err="1" smtClean="0">
                <a:latin typeface="Bookman Old Style" panose="02050604050505020204" pitchFamily="18" charset="0"/>
              </a:rPr>
              <a:t>c.p.c.</a:t>
            </a:r>
            <a:r>
              <a:rPr lang="it-IT" dirty="0" smtClean="0">
                <a:latin typeface="Bookman Old Style" panose="02050604050505020204" pitchFamily="18" charset="0"/>
              </a:rPr>
              <a:t> </a:t>
            </a:r>
          </a:p>
        </p:txBody>
      </p:sp>
    </p:spTree>
    <p:extLst>
      <p:ext uri="{BB962C8B-B14F-4D97-AF65-F5344CB8AC3E}">
        <p14:creationId xmlns:p14="http://schemas.microsoft.com/office/powerpoint/2010/main" val="19306952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77334" y="609600"/>
            <a:ext cx="10112586" cy="1320800"/>
          </a:xfrm>
        </p:spPr>
        <p:txBody>
          <a:bodyPr>
            <a:normAutofit/>
          </a:bodyPr>
          <a:lstStyle/>
          <a:p>
            <a:pPr algn="just"/>
            <a:r>
              <a:rPr lang="it-IT" b="1" dirty="0" smtClean="0">
                <a:latin typeface="Bookman Old Style" panose="02050604050505020204" pitchFamily="18" charset="0"/>
                <a:ea typeface="Calibri" panose="020F0502020204030204" pitchFamily="34" charset="0"/>
                <a:cs typeface="Times New Roman" panose="02020603050405020304" pitchFamily="18" charset="0"/>
              </a:rPr>
              <a:t>SOSPENSIONE ESTERNA IN PENDENZA DELL’OPPOSIZIONE</a:t>
            </a:r>
            <a:endParaRPr lang="it-IT" b="1" dirty="0">
              <a:latin typeface="Bookman Old Style" panose="02050604050505020204" pitchFamily="18" charset="0"/>
            </a:endParaRPr>
          </a:p>
        </p:txBody>
      </p:sp>
      <p:sp>
        <p:nvSpPr>
          <p:cNvPr id="3" name="Segnaposto contenuto 2"/>
          <p:cNvSpPr>
            <a:spLocks noGrp="1"/>
          </p:cNvSpPr>
          <p:nvPr>
            <p:ph idx="1"/>
          </p:nvPr>
        </p:nvSpPr>
        <p:spPr>
          <a:xfrm>
            <a:off x="677333" y="1802675"/>
            <a:ext cx="10556723" cy="4728754"/>
          </a:xfrm>
        </p:spPr>
        <p:txBody>
          <a:bodyPr>
            <a:normAutofit fontScale="92500" lnSpcReduction="20000"/>
          </a:bodyPr>
          <a:lstStyle/>
          <a:p>
            <a:pPr marL="0" indent="0" algn="just">
              <a:lnSpc>
                <a:spcPct val="120000"/>
              </a:lnSpc>
              <a:buNone/>
            </a:pPr>
            <a:r>
              <a:rPr lang="it-IT" b="1" dirty="0" smtClean="0">
                <a:latin typeface="Bookman Old Style" panose="02050604050505020204" pitchFamily="18" charset="0"/>
                <a:ea typeface="Calibri" panose="020F0502020204030204" pitchFamily="34" charset="0"/>
                <a:cs typeface="Times New Roman" panose="02020603050405020304" pitchFamily="18" charset="0"/>
              </a:rPr>
              <a:t>PRIMA IPOTESI</a:t>
            </a:r>
            <a:r>
              <a:rPr lang="it-IT" dirty="0" smtClean="0">
                <a:latin typeface="Bookman Old Style" panose="02050604050505020204" pitchFamily="18" charset="0"/>
                <a:ea typeface="Calibri" panose="020F0502020204030204" pitchFamily="34" charset="0"/>
                <a:cs typeface="Times New Roman" panose="02020603050405020304" pitchFamily="18" charset="0"/>
              </a:rPr>
              <a:t>: la causa di sospensione esterna interviene in </a:t>
            </a:r>
            <a:r>
              <a:rPr lang="it-IT" dirty="0">
                <a:latin typeface="Bookman Old Style" panose="02050604050505020204" pitchFamily="18" charset="0"/>
                <a:ea typeface="Calibri" panose="020F0502020204030204" pitchFamily="34" charset="0"/>
                <a:cs typeface="Times New Roman" panose="02020603050405020304" pitchFamily="18" charset="0"/>
              </a:rPr>
              <a:t>pendenza di un’opposizione esecutiva con la quale siano stati dedotti motivi del </a:t>
            </a:r>
            <a:r>
              <a:rPr lang="it-IT" dirty="0" smtClean="0">
                <a:latin typeface="Bookman Old Style" panose="02050604050505020204" pitchFamily="18" charset="0"/>
                <a:ea typeface="Calibri" panose="020F0502020204030204" pitchFamily="34" charset="0"/>
                <a:cs typeface="Times New Roman" panose="02020603050405020304" pitchFamily="18" charset="0"/>
              </a:rPr>
              <a:t>tutto autonomi ed in relazione alla quale penda la fase sommaria davanti al G.E.</a:t>
            </a:r>
            <a:endParaRPr lang="it-IT" dirty="0" smtClean="0">
              <a:latin typeface="Bookman Old Style" panose="02050604050505020204" pitchFamily="18" charset="0"/>
            </a:endParaRPr>
          </a:p>
          <a:p>
            <a:pPr marL="0" indent="0" algn="just">
              <a:lnSpc>
                <a:spcPct val="120000"/>
              </a:lnSpc>
              <a:buNone/>
            </a:pPr>
            <a:r>
              <a:rPr lang="it-IT" dirty="0" smtClean="0">
                <a:latin typeface="Bookman Old Style" panose="02050604050505020204" pitchFamily="18" charset="0"/>
              </a:rPr>
              <a:t>Il giudice dell’esecuzione deve:</a:t>
            </a:r>
          </a:p>
          <a:p>
            <a:pPr algn="just">
              <a:lnSpc>
                <a:spcPct val="120000"/>
              </a:lnSpc>
            </a:pPr>
            <a:r>
              <a:rPr lang="it-IT" dirty="0" smtClean="0">
                <a:latin typeface="Bookman Old Style" panose="02050604050505020204" pitchFamily="18" charset="0"/>
              </a:rPr>
              <a:t>dichiarare la causa di sospensione esterna;</a:t>
            </a:r>
          </a:p>
          <a:p>
            <a:pPr algn="just">
              <a:lnSpc>
                <a:spcPct val="120000"/>
              </a:lnSpc>
            </a:pPr>
            <a:r>
              <a:rPr lang="it-IT" dirty="0">
                <a:latin typeface="Bookman Old Style" panose="02050604050505020204" pitchFamily="18" charset="0"/>
              </a:rPr>
              <a:t>d</a:t>
            </a:r>
            <a:r>
              <a:rPr lang="it-IT" dirty="0" smtClean="0">
                <a:latin typeface="Bookman Old Style" panose="02050604050505020204" pitchFamily="18" charset="0"/>
              </a:rPr>
              <a:t>ichiarare non luogo a provvedere sull’istanza di sospensione formulata con l’opposizione: la sospensione esterna fa venir meno l’interesse ad una decisione sui motivi di opposizione in quanto il processo è sospeso</a:t>
            </a:r>
          </a:p>
          <a:p>
            <a:pPr algn="just">
              <a:lnSpc>
                <a:spcPct val="120000"/>
              </a:lnSpc>
            </a:pPr>
            <a:r>
              <a:rPr lang="it-IT" dirty="0">
                <a:latin typeface="Bookman Old Style" panose="02050604050505020204" pitchFamily="18" charset="0"/>
              </a:rPr>
              <a:t>a</a:t>
            </a:r>
            <a:r>
              <a:rPr lang="it-IT" dirty="0" smtClean="0">
                <a:latin typeface="Bookman Old Style" panose="02050604050505020204" pitchFamily="18" charset="0"/>
              </a:rPr>
              <a:t>ssegnare il termine per l’introduzione del giudizio di merito: </a:t>
            </a:r>
            <a:r>
              <a:rPr lang="it-IT" dirty="0">
                <a:latin typeface="Bookman Old Style" panose="02050604050505020204" pitchFamily="18" charset="0"/>
                <a:ea typeface="Calibri" panose="020F0502020204030204" pitchFamily="34" charset="0"/>
                <a:cs typeface="Times New Roman" panose="02020603050405020304" pitchFamily="18" charset="0"/>
              </a:rPr>
              <a:t>la sospensione esterna non fa </a:t>
            </a:r>
            <a:r>
              <a:rPr lang="it-IT" dirty="0" smtClean="0">
                <a:latin typeface="Bookman Old Style" panose="02050604050505020204" pitchFamily="18" charset="0"/>
                <a:ea typeface="Calibri" panose="020F0502020204030204" pitchFamily="34" charset="0"/>
                <a:cs typeface="Times New Roman" panose="02020603050405020304" pitchFamily="18" charset="0"/>
              </a:rPr>
              <a:t>comunque venir </a:t>
            </a:r>
            <a:r>
              <a:rPr lang="it-IT" dirty="0">
                <a:latin typeface="Bookman Old Style" panose="02050604050505020204" pitchFamily="18" charset="0"/>
                <a:ea typeface="Calibri" panose="020F0502020204030204" pitchFamily="34" charset="0"/>
                <a:cs typeface="Times New Roman" panose="02020603050405020304" pitchFamily="18" charset="0"/>
              </a:rPr>
              <a:t>meno l’interesse ad una decisione a cognizione piena sui motivi dedotti con l’autonoma opposizione</a:t>
            </a:r>
            <a:r>
              <a:rPr lang="it-IT" dirty="0" smtClean="0">
                <a:latin typeface="Bookman Old Style" panose="02050604050505020204" pitchFamily="18" charset="0"/>
              </a:rPr>
              <a:t> </a:t>
            </a:r>
          </a:p>
          <a:p>
            <a:pPr marL="0" indent="0" algn="ctr">
              <a:lnSpc>
                <a:spcPct val="120000"/>
              </a:lnSpc>
              <a:buNone/>
            </a:pPr>
            <a:r>
              <a:rPr lang="it-IT" b="1" dirty="0" smtClean="0">
                <a:latin typeface="Bookman Old Style" panose="02050604050505020204" pitchFamily="18" charset="0"/>
              </a:rPr>
              <a:t>Le spese della fase a cognizione sommaria dell’opposizione?</a:t>
            </a:r>
          </a:p>
          <a:p>
            <a:pPr algn="just">
              <a:lnSpc>
                <a:spcPct val="120000"/>
              </a:lnSpc>
            </a:pPr>
            <a:r>
              <a:rPr lang="it-IT" dirty="0" smtClean="0">
                <a:latin typeface="Bookman Old Style" panose="02050604050505020204" pitchFamily="18" charset="0"/>
              </a:rPr>
              <a:t>cessazione della materia del contendere sul merito cautelare per fatto sopravvenuto</a:t>
            </a:r>
          </a:p>
          <a:p>
            <a:pPr algn="just">
              <a:lnSpc>
                <a:spcPct val="120000"/>
              </a:lnSpc>
            </a:pPr>
            <a:r>
              <a:rPr lang="it-IT" dirty="0" smtClean="0">
                <a:latin typeface="Bookman Old Style" panose="02050604050505020204" pitchFamily="18" charset="0"/>
              </a:rPr>
              <a:t>soccombenza virtuale</a:t>
            </a:r>
            <a:endParaRPr lang="it-IT" dirty="0">
              <a:latin typeface="Bookman Old Style" panose="02050604050505020204" pitchFamily="18" charset="0"/>
            </a:endParaRPr>
          </a:p>
        </p:txBody>
      </p:sp>
    </p:spTree>
    <p:extLst>
      <p:ext uri="{BB962C8B-B14F-4D97-AF65-F5344CB8AC3E}">
        <p14:creationId xmlns:p14="http://schemas.microsoft.com/office/powerpoint/2010/main" val="12233210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77334" y="609600"/>
            <a:ext cx="9211249" cy="1114697"/>
          </a:xfrm>
        </p:spPr>
        <p:txBody>
          <a:bodyPr>
            <a:normAutofit fontScale="90000"/>
          </a:bodyPr>
          <a:lstStyle/>
          <a:p>
            <a:pPr algn="just"/>
            <a:r>
              <a:rPr lang="it-IT" b="1" dirty="0" smtClean="0">
                <a:latin typeface="Bookman Old Style" panose="02050604050505020204" pitchFamily="18" charset="0"/>
              </a:rPr>
              <a:t>SOSPENSIONE ESTERNA «VEICOLATA» CON L’OPPOSIZIONE ALL’ESECUZIONE</a:t>
            </a:r>
            <a:endParaRPr lang="it-IT" b="1" dirty="0">
              <a:latin typeface="Bookman Old Style" panose="02050604050505020204" pitchFamily="18" charset="0"/>
            </a:endParaRPr>
          </a:p>
        </p:txBody>
      </p:sp>
      <p:sp>
        <p:nvSpPr>
          <p:cNvPr id="3" name="Segnaposto contenuto 2"/>
          <p:cNvSpPr>
            <a:spLocks noGrp="1"/>
          </p:cNvSpPr>
          <p:nvPr>
            <p:ph idx="1"/>
          </p:nvPr>
        </p:nvSpPr>
        <p:spPr>
          <a:xfrm>
            <a:off x="677333" y="1724297"/>
            <a:ext cx="10948610" cy="4872446"/>
          </a:xfrm>
        </p:spPr>
        <p:txBody>
          <a:bodyPr>
            <a:normAutofit fontScale="92500" lnSpcReduction="10000"/>
          </a:bodyPr>
          <a:lstStyle/>
          <a:p>
            <a:pPr marL="0" indent="0" algn="just">
              <a:lnSpc>
                <a:spcPct val="110000"/>
              </a:lnSpc>
              <a:buNone/>
            </a:pPr>
            <a:r>
              <a:rPr lang="it-IT" b="1" dirty="0" smtClean="0">
                <a:latin typeface="Bookman Old Style" panose="02050604050505020204" pitchFamily="18" charset="0"/>
              </a:rPr>
              <a:t>SECONDA IPOTESI</a:t>
            </a:r>
            <a:r>
              <a:rPr lang="it-IT" dirty="0" smtClean="0">
                <a:latin typeface="Bookman Old Style" panose="02050604050505020204" pitchFamily="18" charset="0"/>
              </a:rPr>
              <a:t>: il debitore esecutato spiega l’opposizione all’esecuzione ex art. 615, secondo comma, </a:t>
            </a:r>
            <a:r>
              <a:rPr lang="it-IT" dirty="0" err="1" smtClean="0">
                <a:latin typeface="Bookman Old Style" panose="02050604050505020204" pitchFamily="18" charset="0"/>
              </a:rPr>
              <a:t>c.p.c.</a:t>
            </a:r>
            <a:r>
              <a:rPr lang="it-IT" dirty="0" smtClean="0">
                <a:latin typeface="Bookman Old Style" panose="02050604050505020204" pitchFamily="18" charset="0"/>
              </a:rPr>
              <a:t> per far valere la causa di sospensione esterna e conseguire la sospensione dell’esecuzione </a:t>
            </a:r>
          </a:p>
          <a:p>
            <a:pPr marL="0" indent="0" algn="just">
              <a:lnSpc>
                <a:spcPct val="110000"/>
              </a:lnSpc>
              <a:buNone/>
            </a:pPr>
            <a:r>
              <a:rPr lang="it-IT" b="1" dirty="0" err="1" smtClean="0">
                <a:latin typeface="Bookman Old Style" panose="02050604050505020204" pitchFamily="18" charset="0"/>
                <a:ea typeface="Calibri" panose="020F0502020204030204" pitchFamily="34" charset="0"/>
                <a:cs typeface="Times New Roman" panose="02020603050405020304" pitchFamily="18" charset="0"/>
              </a:rPr>
              <a:t>Cass</a:t>
            </a:r>
            <a:r>
              <a:rPr lang="it-IT" b="1" dirty="0" smtClean="0">
                <a:latin typeface="Bookman Old Style" panose="02050604050505020204" pitchFamily="18" charset="0"/>
                <a:ea typeface="Calibri" panose="020F0502020204030204" pitchFamily="34" charset="0"/>
                <a:cs typeface="Times New Roman" panose="02020603050405020304" pitchFamily="18" charset="0"/>
              </a:rPr>
              <a:t>. Sez. Un. 23 luglio 2019, n. 19889; </a:t>
            </a:r>
            <a:r>
              <a:rPr lang="it-IT" b="1" dirty="0" err="1" smtClean="0">
                <a:latin typeface="Bookman Old Style" panose="02050604050505020204" pitchFamily="18" charset="0"/>
                <a:ea typeface="Calibri" panose="020F0502020204030204" pitchFamily="34" charset="0"/>
                <a:cs typeface="Times New Roman" panose="02020603050405020304" pitchFamily="18" charset="0"/>
              </a:rPr>
              <a:t>Cass</a:t>
            </a:r>
            <a:r>
              <a:rPr lang="it-IT" b="1" dirty="0">
                <a:latin typeface="Bookman Old Style" panose="02050604050505020204" pitchFamily="18" charset="0"/>
                <a:ea typeface="Calibri" panose="020F0502020204030204" pitchFamily="34" charset="0"/>
                <a:cs typeface="Times New Roman" panose="02020603050405020304" pitchFamily="18" charset="0"/>
              </a:rPr>
              <a:t>. 17 ottobre 2019, n. </a:t>
            </a:r>
            <a:r>
              <a:rPr lang="it-IT" b="1" dirty="0" smtClean="0">
                <a:latin typeface="Bookman Old Style" panose="02050604050505020204" pitchFamily="18" charset="0"/>
                <a:ea typeface="Calibri" panose="020F0502020204030204" pitchFamily="34" charset="0"/>
                <a:cs typeface="Times New Roman" panose="02020603050405020304" pitchFamily="18" charset="0"/>
              </a:rPr>
              <a:t>26285; </a:t>
            </a:r>
            <a:r>
              <a:rPr lang="it-IT" b="1" dirty="0" err="1" smtClean="0">
                <a:latin typeface="Bookman Old Style" panose="02050604050505020204" pitchFamily="18" charset="0"/>
                <a:ea typeface="Calibri" panose="020F0502020204030204" pitchFamily="34" charset="0"/>
                <a:cs typeface="Times New Roman" panose="02020603050405020304" pitchFamily="18" charset="0"/>
              </a:rPr>
              <a:t>Cass</a:t>
            </a:r>
            <a:r>
              <a:rPr lang="it-IT" b="1" dirty="0" smtClean="0">
                <a:latin typeface="Bookman Old Style" panose="02050604050505020204" pitchFamily="18" charset="0"/>
                <a:ea typeface="Calibri" panose="020F0502020204030204" pitchFamily="34" charset="0"/>
                <a:cs typeface="Times New Roman" panose="02020603050405020304" pitchFamily="18" charset="0"/>
              </a:rPr>
              <a:t>. 26 aprile 2022, n. 12977</a:t>
            </a:r>
            <a:endParaRPr lang="it-IT" dirty="0">
              <a:latin typeface="Bookman Old Style" panose="02050604050505020204" pitchFamily="18" charset="0"/>
              <a:ea typeface="Calibri" panose="020F0502020204030204" pitchFamily="34" charset="0"/>
              <a:cs typeface="Times New Roman" panose="02020603050405020304" pitchFamily="18" charset="0"/>
            </a:endParaRPr>
          </a:p>
          <a:p>
            <a:pPr algn="just">
              <a:lnSpc>
                <a:spcPct val="110000"/>
              </a:lnSpc>
            </a:pPr>
            <a:r>
              <a:rPr lang="it-IT" dirty="0">
                <a:latin typeface="Bookman Old Style" panose="02050604050505020204" pitchFamily="18" charset="0"/>
                <a:ea typeface="Calibri" panose="020F0502020204030204" pitchFamily="34" charset="0"/>
                <a:cs typeface="Times New Roman" panose="02020603050405020304" pitchFamily="18" charset="0"/>
              </a:rPr>
              <a:t>i</a:t>
            </a:r>
            <a:r>
              <a:rPr lang="it-IT" dirty="0" smtClean="0">
                <a:latin typeface="Bookman Old Style" panose="02050604050505020204" pitchFamily="18" charset="0"/>
                <a:ea typeface="Calibri" panose="020F0502020204030204" pitchFamily="34" charset="0"/>
                <a:cs typeface="Times New Roman" panose="02020603050405020304" pitchFamily="18" charset="0"/>
              </a:rPr>
              <a:t>l </a:t>
            </a:r>
            <a:r>
              <a:rPr lang="it-IT" dirty="0">
                <a:latin typeface="Bookman Old Style" panose="02050604050505020204" pitchFamily="18" charset="0"/>
                <a:ea typeface="Calibri" panose="020F0502020204030204" pitchFamily="34" charset="0"/>
                <a:cs typeface="Times New Roman" panose="02020603050405020304" pitchFamily="18" charset="0"/>
              </a:rPr>
              <a:t>debitore che </a:t>
            </a:r>
            <a:r>
              <a:rPr lang="it-IT" dirty="0" smtClean="0">
                <a:latin typeface="Bookman Old Style" panose="02050604050505020204" pitchFamily="18" charset="0"/>
                <a:ea typeface="Calibri" panose="020F0502020204030204" pitchFamily="34" charset="0"/>
                <a:cs typeface="Times New Roman" panose="02020603050405020304" pitchFamily="18" charset="0"/>
              </a:rPr>
              <a:t>deduce </a:t>
            </a:r>
            <a:r>
              <a:rPr lang="it-IT" dirty="0">
                <a:latin typeface="Bookman Old Style" panose="02050604050505020204" pitchFamily="18" charset="0"/>
                <a:ea typeface="Calibri" panose="020F0502020204030204" pitchFamily="34" charset="0"/>
                <a:cs typeface="Times New Roman" panose="02020603050405020304" pitchFamily="18" charset="0"/>
              </a:rPr>
              <a:t>innanzi al giudice dell'esecuzione l'intervenuta sospensione esterna del processo </a:t>
            </a:r>
            <a:r>
              <a:rPr lang="it-IT" dirty="0" smtClean="0">
                <a:latin typeface="Bookman Old Style" panose="02050604050505020204" pitchFamily="18" charset="0"/>
                <a:ea typeface="Calibri" panose="020F0502020204030204" pitchFamily="34" charset="0"/>
                <a:cs typeface="Times New Roman" panose="02020603050405020304" pitchFamily="18" charset="0"/>
              </a:rPr>
              <a:t>esecutivo </a:t>
            </a:r>
            <a:r>
              <a:rPr lang="it-IT" dirty="0">
                <a:latin typeface="Bookman Old Style" panose="02050604050505020204" pitchFamily="18" charset="0"/>
                <a:ea typeface="Calibri" panose="020F0502020204030204" pitchFamily="34" charset="0"/>
                <a:cs typeface="Times New Roman" panose="02020603050405020304" pitchFamily="18" charset="0"/>
              </a:rPr>
              <a:t>non introduce una nuova causa di opposizione </a:t>
            </a:r>
            <a:r>
              <a:rPr lang="it-IT" dirty="0" smtClean="0">
                <a:latin typeface="Bookman Old Style" panose="02050604050505020204" pitchFamily="18" charset="0"/>
                <a:ea typeface="Calibri" panose="020F0502020204030204" pitchFamily="34" charset="0"/>
                <a:cs typeface="Times New Roman" panose="02020603050405020304" pitchFamily="18" charset="0"/>
              </a:rPr>
              <a:t>all'esecuzione;</a:t>
            </a:r>
          </a:p>
          <a:p>
            <a:pPr algn="just">
              <a:lnSpc>
                <a:spcPct val="110000"/>
              </a:lnSpc>
            </a:pPr>
            <a:r>
              <a:rPr lang="it-IT" dirty="0" smtClean="0">
                <a:latin typeface="Bookman Old Style" panose="02050604050505020204" pitchFamily="18" charset="0"/>
                <a:ea typeface="Calibri" panose="020F0502020204030204" pitchFamily="34" charset="0"/>
                <a:cs typeface="Times New Roman" panose="02020603050405020304" pitchFamily="18" charset="0"/>
              </a:rPr>
              <a:t>il </a:t>
            </a:r>
            <a:r>
              <a:rPr lang="it-IT" dirty="0">
                <a:latin typeface="Bookman Old Style" panose="02050604050505020204" pitchFamily="18" charset="0"/>
                <a:ea typeface="Calibri" panose="020F0502020204030204" pitchFamily="34" charset="0"/>
                <a:cs typeface="Times New Roman" panose="02020603050405020304" pitchFamily="18" charset="0"/>
              </a:rPr>
              <a:t>giudice dell'esecuzione non deve adottare un provvedimento di sospensione ex art. 624 </a:t>
            </a:r>
            <a:r>
              <a:rPr lang="it-IT" dirty="0" err="1" smtClean="0">
                <a:latin typeface="Bookman Old Style" panose="02050604050505020204" pitchFamily="18" charset="0"/>
                <a:ea typeface="Calibri" panose="020F0502020204030204" pitchFamily="34" charset="0"/>
                <a:cs typeface="Times New Roman" panose="02020603050405020304" pitchFamily="18" charset="0"/>
              </a:rPr>
              <a:t>c.p.c.</a:t>
            </a:r>
            <a:r>
              <a:rPr lang="it-IT" dirty="0" smtClean="0">
                <a:latin typeface="Bookman Old Style" panose="02050604050505020204" pitchFamily="18" charset="0"/>
                <a:ea typeface="Calibri" panose="020F0502020204030204" pitchFamily="34" charset="0"/>
                <a:cs typeface="Times New Roman" panose="02020603050405020304" pitchFamily="18" charset="0"/>
              </a:rPr>
              <a:t>, </a:t>
            </a:r>
            <a:r>
              <a:rPr lang="it-IT" dirty="0">
                <a:latin typeface="Bookman Old Style" panose="02050604050505020204" pitchFamily="18" charset="0"/>
                <a:ea typeface="Calibri" panose="020F0502020204030204" pitchFamily="34" charset="0"/>
                <a:cs typeface="Times New Roman" panose="02020603050405020304" pitchFamily="18" charset="0"/>
              </a:rPr>
              <a:t>ma limitarsi a prendere atto di quanto già disposto dal giudice innanzi al quale è stato impugnato il titolo </a:t>
            </a:r>
            <a:r>
              <a:rPr lang="it-IT" dirty="0" smtClean="0">
                <a:latin typeface="Bookman Old Style" panose="02050604050505020204" pitchFamily="18" charset="0"/>
                <a:ea typeface="Calibri" panose="020F0502020204030204" pitchFamily="34" charset="0"/>
                <a:cs typeface="Times New Roman" panose="02020603050405020304" pitchFamily="18" charset="0"/>
              </a:rPr>
              <a:t>esecutivo;</a:t>
            </a:r>
          </a:p>
          <a:p>
            <a:pPr algn="just">
              <a:lnSpc>
                <a:spcPct val="110000"/>
              </a:lnSpc>
            </a:pPr>
            <a:r>
              <a:rPr lang="it-IT" dirty="0">
                <a:latin typeface="Bookman Old Style" panose="02050604050505020204" pitchFamily="18" charset="0"/>
                <a:ea typeface="Calibri" panose="020F0502020204030204" pitchFamily="34" charset="0"/>
                <a:cs typeface="Times New Roman" panose="02020603050405020304" pitchFamily="18" charset="0"/>
              </a:rPr>
              <a:t>i</a:t>
            </a:r>
            <a:r>
              <a:rPr lang="it-IT" dirty="0" smtClean="0">
                <a:latin typeface="Bookman Old Style" panose="02050604050505020204" pitchFamily="18" charset="0"/>
                <a:ea typeface="Calibri" panose="020F0502020204030204" pitchFamily="34" charset="0"/>
                <a:cs typeface="Times New Roman" panose="02020603050405020304" pitchFamily="18" charset="0"/>
              </a:rPr>
              <a:t>n </a:t>
            </a:r>
            <a:r>
              <a:rPr lang="it-IT" dirty="0">
                <a:latin typeface="Bookman Old Style" panose="02050604050505020204" pitchFamily="18" charset="0"/>
                <a:ea typeface="Calibri" panose="020F0502020204030204" pitchFamily="34" charset="0"/>
                <a:cs typeface="Times New Roman" panose="02020603050405020304" pitchFamily="18" charset="0"/>
              </a:rPr>
              <a:t>caso di sospensione esterna, il debitore non deve proporre un ricorso ai sensi dell'art. 615, secondo comma, </a:t>
            </a:r>
            <a:r>
              <a:rPr lang="it-IT" dirty="0" err="1" smtClean="0">
                <a:latin typeface="Bookman Old Style" panose="02050604050505020204" pitchFamily="18" charset="0"/>
                <a:ea typeface="Calibri" panose="020F0502020204030204" pitchFamily="34" charset="0"/>
                <a:cs typeface="Times New Roman" panose="02020603050405020304" pitchFamily="18" charset="0"/>
              </a:rPr>
              <a:t>c.p.c.</a:t>
            </a:r>
            <a:r>
              <a:rPr lang="it-IT" dirty="0" smtClean="0">
                <a:latin typeface="Bookman Old Style" panose="02050604050505020204" pitchFamily="18" charset="0"/>
                <a:ea typeface="Calibri" panose="020F0502020204030204" pitchFamily="34" charset="0"/>
                <a:cs typeface="Times New Roman" panose="02020603050405020304" pitchFamily="18" charset="0"/>
              </a:rPr>
              <a:t> </a:t>
            </a:r>
            <a:r>
              <a:rPr lang="it-IT" dirty="0">
                <a:latin typeface="Bookman Old Style" panose="02050604050505020204" pitchFamily="18" charset="0"/>
                <a:ea typeface="Calibri" panose="020F0502020204030204" pitchFamily="34" charset="0"/>
                <a:cs typeface="Times New Roman" panose="02020603050405020304" pitchFamily="18" charset="0"/>
              </a:rPr>
              <a:t>per contestare la </a:t>
            </a:r>
            <a:r>
              <a:rPr lang="it-IT" dirty="0" err="1">
                <a:latin typeface="Bookman Old Style" panose="02050604050505020204" pitchFamily="18" charset="0"/>
                <a:ea typeface="Calibri" panose="020F0502020204030204" pitchFamily="34" charset="0"/>
                <a:cs typeface="Times New Roman" panose="02020603050405020304" pitchFamily="18" charset="0"/>
              </a:rPr>
              <a:t>proseguibilità</a:t>
            </a:r>
            <a:r>
              <a:rPr lang="it-IT" dirty="0">
                <a:latin typeface="Bookman Old Style" panose="02050604050505020204" pitchFamily="18" charset="0"/>
                <a:ea typeface="Calibri" panose="020F0502020204030204" pitchFamily="34" charset="0"/>
                <a:cs typeface="Times New Roman" panose="02020603050405020304" pitchFamily="18" charset="0"/>
              </a:rPr>
              <a:t> dell'azione esecutiva e il giudice dell'esecuzione, dopo aver dichiarato la sospensione dell'espropriazione ai sensi dell'art. </a:t>
            </a:r>
            <a:r>
              <a:rPr lang="it-IT" dirty="0" smtClean="0">
                <a:latin typeface="Bookman Old Style" panose="02050604050505020204" pitchFamily="18" charset="0"/>
                <a:ea typeface="Calibri" panose="020F0502020204030204" pitchFamily="34" charset="0"/>
                <a:cs typeface="Times New Roman" panose="02020603050405020304" pitchFamily="18" charset="0"/>
              </a:rPr>
              <a:t>623 </a:t>
            </a:r>
            <a:r>
              <a:rPr lang="it-IT" dirty="0" err="1" smtClean="0">
                <a:latin typeface="Bookman Old Style" panose="02050604050505020204" pitchFamily="18" charset="0"/>
                <a:ea typeface="Calibri" panose="020F0502020204030204" pitchFamily="34" charset="0"/>
                <a:cs typeface="Times New Roman" panose="02020603050405020304" pitchFamily="18" charset="0"/>
              </a:rPr>
              <a:t>c.p.c.</a:t>
            </a:r>
            <a:r>
              <a:rPr lang="it-IT" dirty="0" smtClean="0">
                <a:latin typeface="Bookman Old Style" panose="02050604050505020204" pitchFamily="18" charset="0"/>
                <a:ea typeface="Calibri" panose="020F0502020204030204" pitchFamily="34" charset="0"/>
                <a:cs typeface="Times New Roman" panose="02020603050405020304" pitchFamily="18" charset="0"/>
              </a:rPr>
              <a:t>, </a:t>
            </a:r>
            <a:r>
              <a:rPr lang="it-IT" dirty="0">
                <a:latin typeface="Bookman Old Style" panose="02050604050505020204" pitchFamily="18" charset="0"/>
                <a:ea typeface="Calibri" panose="020F0502020204030204" pitchFamily="34" charset="0"/>
                <a:cs typeface="Times New Roman" panose="02020603050405020304" pitchFamily="18" charset="0"/>
              </a:rPr>
              <a:t>non deve fissare un termine per l'introduzione del giudizio nel merito ex art. 616 </a:t>
            </a:r>
            <a:r>
              <a:rPr lang="it-IT" dirty="0" err="1" smtClean="0">
                <a:latin typeface="Bookman Old Style" panose="02050604050505020204" pitchFamily="18" charset="0"/>
                <a:ea typeface="Calibri" panose="020F0502020204030204" pitchFamily="34" charset="0"/>
                <a:cs typeface="Times New Roman" panose="02020603050405020304" pitchFamily="18" charset="0"/>
              </a:rPr>
              <a:t>c.p.c.</a:t>
            </a:r>
            <a:r>
              <a:rPr lang="it-IT" dirty="0" smtClean="0">
                <a:latin typeface="Bookman Old Style" panose="02050604050505020204" pitchFamily="18" charset="0"/>
                <a:ea typeface="Calibri" panose="020F0502020204030204" pitchFamily="34" charset="0"/>
                <a:cs typeface="Times New Roman" panose="02020603050405020304" pitchFamily="18" charset="0"/>
              </a:rPr>
              <a:t>;</a:t>
            </a:r>
          </a:p>
          <a:p>
            <a:pPr marL="0" indent="0" algn="just">
              <a:lnSpc>
                <a:spcPct val="110000"/>
              </a:lnSpc>
              <a:buNone/>
            </a:pPr>
            <a:r>
              <a:rPr lang="it-IT" b="1" dirty="0" smtClean="0">
                <a:latin typeface="Bookman Old Style" panose="02050604050505020204" pitchFamily="18" charset="0"/>
                <a:cs typeface="Times New Roman" panose="02020603050405020304" pitchFamily="18" charset="0"/>
              </a:rPr>
              <a:t>Regolamento delle spese? NO</a:t>
            </a:r>
            <a:endParaRPr lang="it-IT" b="1" dirty="0" smtClean="0">
              <a:latin typeface="Bookman Old Style" panose="02050604050505020204" pitchFamily="18" charset="0"/>
            </a:endParaRPr>
          </a:p>
          <a:p>
            <a:pPr algn="just">
              <a:lnSpc>
                <a:spcPct val="110000"/>
              </a:lnSpc>
            </a:pPr>
            <a:endParaRPr lang="it-IT" dirty="0">
              <a:latin typeface="Bookman Old Style" panose="02050604050505020204" pitchFamily="18" charset="0"/>
            </a:endParaRPr>
          </a:p>
        </p:txBody>
      </p:sp>
    </p:spTree>
    <p:extLst>
      <p:ext uri="{BB962C8B-B14F-4D97-AF65-F5344CB8AC3E}">
        <p14:creationId xmlns:p14="http://schemas.microsoft.com/office/powerpoint/2010/main" val="7789124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77333" y="609600"/>
            <a:ext cx="9890517" cy="1320800"/>
          </a:xfrm>
        </p:spPr>
        <p:txBody>
          <a:bodyPr>
            <a:normAutofit/>
          </a:bodyPr>
          <a:lstStyle/>
          <a:p>
            <a:pPr algn="ctr"/>
            <a:r>
              <a:rPr lang="it-IT" b="1" dirty="0" smtClean="0">
                <a:latin typeface="Bookman Old Style" panose="02050604050505020204" pitchFamily="18" charset="0"/>
              </a:rPr>
              <a:t>LE SPESE NELLE OPPOSIZIONI: PREMESSE GENERALI</a:t>
            </a:r>
            <a:endParaRPr lang="it-IT" b="1" dirty="0">
              <a:latin typeface="Bookman Old Style" panose="02050604050505020204" pitchFamily="18" charset="0"/>
            </a:endParaRPr>
          </a:p>
        </p:txBody>
      </p:sp>
      <p:sp>
        <p:nvSpPr>
          <p:cNvPr id="3" name="Segnaposto contenuto 2"/>
          <p:cNvSpPr>
            <a:spLocks noGrp="1"/>
          </p:cNvSpPr>
          <p:nvPr>
            <p:ph idx="1"/>
          </p:nvPr>
        </p:nvSpPr>
        <p:spPr>
          <a:xfrm>
            <a:off x="391885" y="1930399"/>
            <a:ext cx="10998925" cy="4457337"/>
          </a:xfrm>
        </p:spPr>
        <p:txBody>
          <a:bodyPr>
            <a:normAutofit/>
          </a:bodyPr>
          <a:lstStyle/>
          <a:p>
            <a:pPr algn="just"/>
            <a:r>
              <a:rPr lang="it-IT" dirty="0" smtClean="0">
                <a:latin typeface="Bookman Old Style" panose="02050604050505020204" pitchFamily="18" charset="0"/>
              </a:rPr>
              <a:t>Opposizioni all’esecuzione ex art. 615 </a:t>
            </a:r>
            <a:r>
              <a:rPr lang="it-IT" dirty="0" err="1" smtClean="0">
                <a:latin typeface="Bookman Old Style" panose="02050604050505020204" pitchFamily="18" charset="0"/>
              </a:rPr>
              <a:t>c.p.c.</a:t>
            </a:r>
            <a:r>
              <a:rPr lang="it-IT" dirty="0" smtClean="0">
                <a:latin typeface="Bookman Old Style" panose="02050604050505020204" pitchFamily="18" charset="0"/>
              </a:rPr>
              <a:t>, opposizioni agli atti esecutivi ex art. 617 </a:t>
            </a:r>
            <a:r>
              <a:rPr lang="it-IT" dirty="0" err="1" smtClean="0">
                <a:latin typeface="Bookman Old Style" panose="02050604050505020204" pitchFamily="18" charset="0"/>
              </a:rPr>
              <a:t>c.p.c.</a:t>
            </a:r>
            <a:r>
              <a:rPr lang="it-IT" dirty="0" smtClean="0">
                <a:latin typeface="Bookman Old Style" panose="02050604050505020204" pitchFamily="18" charset="0"/>
              </a:rPr>
              <a:t>, opposizione di terzo all’esecuzione ex art. 619 </a:t>
            </a:r>
            <a:r>
              <a:rPr lang="it-IT" dirty="0" err="1" smtClean="0">
                <a:latin typeface="Bookman Old Style" panose="02050604050505020204" pitchFamily="18" charset="0"/>
              </a:rPr>
              <a:t>c.p.c.</a:t>
            </a:r>
            <a:endParaRPr lang="it-IT" dirty="0">
              <a:latin typeface="Bookman Old Style" panose="02050604050505020204" pitchFamily="18" charset="0"/>
            </a:endParaRPr>
          </a:p>
          <a:p>
            <a:pPr algn="just"/>
            <a:r>
              <a:rPr lang="it-IT" dirty="0" smtClean="0">
                <a:latin typeface="Bookman Old Style" panose="02050604050505020204" pitchFamily="18" charset="0"/>
              </a:rPr>
              <a:t>Poteri «cautelari» del giudice nell’ambito delle opposizioni esecutive:</a:t>
            </a:r>
          </a:p>
          <a:p>
            <a:pPr marL="0" indent="0" algn="just">
              <a:buNone/>
            </a:pPr>
            <a:r>
              <a:rPr lang="it-IT" dirty="0">
                <a:latin typeface="Bookman Old Style" panose="02050604050505020204" pitchFamily="18" charset="0"/>
              </a:rPr>
              <a:t>	</a:t>
            </a:r>
            <a:r>
              <a:rPr lang="it-IT" dirty="0" smtClean="0">
                <a:latin typeface="Bookman Old Style" panose="02050604050505020204" pitchFamily="18" charset="0"/>
              </a:rPr>
              <a:t>	- sospensione dell’efficacia esecutiva del titolo ex art. 615, primo comma, </a:t>
            </a:r>
            <a:r>
              <a:rPr lang="it-IT" dirty="0" err="1" smtClean="0">
                <a:latin typeface="Bookman Old Style" panose="02050604050505020204" pitchFamily="18" charset="0"/>
              </a:rPr>
              <a:t>c.p.c.</a:t>
            </a:r>
            <a:endParaRPr lang="it-IT" dirty="0">
              <a:latin typeface="Bookman Old Style" panose="02050604050505020204" pitchFamily="18" charset="0"/>
            </a:endParaRPr>
          </a:p>
          <a:p>
            <a:pPr marL="0" indent="0" algn="just">
              <a:buNone/>
            </a:pPr>
            <a:r>
              <a:rPr lang="it-IT" dirty="0" smtClean="0">
                <a:latin typeface="Bookman Old Style" panose="02050604050505020204" pitchFamily="18" charset="0"/>
              </a:rPr>
              <a:t>		- sospensione dell’esecuzione ex art. 624 </a:t>
            </a:r>
            <a:r>
              <a:rPr lang="it-IT" dirty="0" err="1" smtClean="0">
                <a:latin typeface="Bookman Old Style" panose="02050604050505020204" pitchFamily="18" charset="0"/>
              </a:rPr>
              <a:t>c.p.c.</a:t>
            </a:r>
            <a:endParaRPr lang="it-IT" dirty="0">
              <a:latin typeface="Bookman Old Style" panose="02050604050505020204" pitchFamily="18" charset="0"/>
            </a:endParaRPr>
          </a:p>
          <a:p>
            <a:pPr marL="0" indent="0" algn="just">
              <a:buNone/>
            </a:pPr>
            <a:r>
              <a:rPr lang="it-IT" dirty="0" smtClean="0">
                <a:latin typeface="Bookman Old Style" panose="02050604050505020204" pitchFamily="18" charset="0"/>
              </a:rPr>
              <a:t>		- sospensione dell’esecuzione ex art. 618 </a:t>
            </a:r>
            <a:r>
              <a:rPr lang="it-IT" dirty="0" err="1" smtClean="0">
                <a:latin typeface="Bookman Old Style" panose="02050604050505020204" pitchFamily="18" charset="0"/>
              </a:rPr>
              <a:t>c.p.c.</a:t>
            </a:r>
            <a:endParaRPr lang="it-IT" dirty="0">
              <a:latin typeface="Bookman Old Style" panose="02050604050505020204" pitchFamily="18" charset="0"/>
            </a:endParaRPr>
          </a:p>
          <a:p>
            <a:pPr marL="0" indent="0" algn="just">
              <a:buNone/>
            </a:pPr>
            <a:r>
              <a:rPr lang="it-IT" dirty="0" smtClean="0">
                <a:latin typeface="Bookman Old Style" panose="02050604050505020204" pitchFamily="18" charset="0"/>
              </a:rPr>
              <a:t>		- provvedimenti</a:t>
            </a:r>
            <a:r>
              <a:rPr lang="it-IT" dirty="0">
                <a:latin typeface="Bookman Old Style" panose="02050604050505020204" pitchFamily="18" charset="0"/>
              </a:rPr>
              <a:t> </a:t>
            </a:r>
            <a:r>
              <a:rPr lang="it-IT" dirty="0" smtClean="0">
                <a:latin typeface="Bookman Old Style" panose="02050604050505020204" pitchFamily="18" charset="0"/>
              </a:rPr>
              <a:t>indilazionabili ed urgenti ex art. 618 </a:t>
            </a:r>
            <a:r>
              <a:rPr lang="it-IT" dirty="0" err="1" smtClean="0">
                <a:latin typeface="Bookman Old Style" panose="02050604050505020204" pitchFamily="18" charset="0"/>
              </a:rPr>
              <a:t>c.p.c.</a:t>
            </a:r>
            <a:r>
              <a:rPr lang="it-IT" dirty="0" smtClean="0">
                <a:latin typeface="Bookman Old Style" panose="02050604050505020204" pitchFamily="18" charset="0"/>
              </a:rPr>
              <a:t> </a:t>
            </a:r>
          </a:p>
          <a:p>
            <a:pPr algn="just"/>
            <a:r>
              <a:rPr lang="it-IT" dirty="0" smtClean="0">
                <a:latin typeface="Bookman Old Style" panose="02050604050505020204" pitchFamily="18" charset="0"/>
              </a:rPr>
              <a:t>Reclamo </a:t>
            </a:r>
            <a:r>
              <a:rPr lang="it-IT" dirty="0">
                <a:latin typeface="Bookman Old Style" panose="02050604050505020204" pitchFamily="18" charset="0"/>
              </a:rPr>
              <a:t>al collegio ex art. 669-terdecies </a:t>
            </a:r>
            <a:r>
              <a:rPr lang="it-IT" dirty="0" err="1">
                <a:latin typeface="Bookman Old Style" panose="02050604050505020204" pitchFamily="18" charset="0"/>
              </a:rPr>
              <a:t>c.p.c</a:t>
            </a:r>
            <a:r>
              <a:rPr lang="it-IT" dirty="0" err="1" smtClean="0">
                <a:latin typeface="Bookman Old Style" panose="02050604050505020204" pitchFamily="18" charset="0"/>
              </a:rPr>
              <a:t>.</a:t>
            </a:r>
            <a:endParaRPr lang="it-IT" dirty="0" smtClean="0">
              <a:latin typeface="Bookman Old Style" panose="02050604050505020204" pitchFamily="18" charset="0"/>
            </a:endParaRPr>
          </a:p>
          <a:p>
            <a:pPr marL="0" indent="0" algn="just">
              <a:buNone/>
            </a:pPr>
            <a:endParaRPr lang="it-IT" dirty="0" smtClean="0">
              <a:latin typeface="Bookman Old Style" panose="02050604050505020204" pitchFamily="18" charset="0"/>
            </a:endParaRPr>
          </a:p>
          <a:p>
            <a:pPr marL="0" indent="0" algn="ctr">
              <a:buNone/>
            </a:pPr>
            <a:r>
              <a:rPr lang="it-IT" b="1" dirty="0" smtClean="0">
                <a:latin typeface="Bookman Old Style" panose="02050604050505020204" pitchFamily="18" charset="0"/>
              </a:rPr>
              <a:t>PROSPETTIVA D’INDAGINE</a:t>
            </a:r>
          </a:p>
          <a:p>
            <a:pPr marL="0" indent="0" algn="ctr">
              <a:buNone/>
            </a:pPr>
            <a:r>
              <a:rPr lang="it-IT" dirty="0" smtClean="0">
                <a:latin typeface="Bookman Old Style" panose="02050604050505020204" pitchFamily="18" charset="0"/>
              </a:rPr>
              <a:t>La regolamentazione delle spese in rapporto ai provvedimenti «cautelari» di sospensione</a:t>
            </a:r>
          </a:p>
          <a:p>
            <a:pPr marL="0" indent="0" algn="ctr">
              <a:buNone/>
            </a:pPr>
            <a:endParaRPr lang="it-IT" dirty="0">
              <a:latin typeface="Bookman Old Style" panose="02050604050505020204" pitchFamily="18" charset="0"/>
            </a:endParaRPr>
          </a:p>
        </p:txBody>
      </p:sp>
    </p:spTree>
    <p:extLst>
      <p:ext uri="{BB962C8B-B14F-4D97-AF65-F5344CB8AC3E}">
        <p14:creationId xmlns:p14="http://schemas.microsoft.com/office/powerpoint/2010/main" val="42699175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77333" y="609600"/>
            <a:ext cx="9851329" cy="1320800"/>
          </a:xfrm>
        </p:spPr>
        <p:txBody>
          <a:bodyPr>
            <a:normAutofit fontScale="90000"/>
          </a:bodyPr>
          <a:lstStyle/>
          <a:p>
            <a:pPr algn="ctr"/>
            <a:r>
              <a:rPr lang="it-IT" b="1" dirty="0" smtClean="0">
                <a:latin typeface="Bookman Old Style" panose="02050604050505020204" pitchFamily="18" charset="0"/>
              </a:rPr>
              <a:t>LITISPENDENZA «CAUTELARE»:</a:t>
            </a:r>
            <a:br>
              <a:rPr lang="it-IT" b="1" dirty="0" smtClean="0">
                <a:latin typeface="Bookman Old Style" panose="02050604050505020204" pitchFamily="18" charset="0"/>
              </a:rPr>
            </a:br>
            <a:r>
              <a:rPr lang="it-IT" b="1" dirty="0" smtClean="0">
                <a:latin typeface="Bookman Old Style" panose="02050604050505020204" pitchFamily="18" charset="0"/>
              </a:rPr>
              <a:t>OPPOSIZIONE PREVENTIVA E SUCCESSIVA</a:t>
            </a:r>
            <a:endParaRPr lang="it-IT" b="1" dirty="0">
              <a:latin typeface="Bookman Old Style" panose="02050604050505020204" pitchFamily="18" charset="0"/>
            </a:endParaRPr>
          </a:p>
        </p:txBody>
      </p:sp>
      <p:sp>
        <p:nvSpPr>
          <p:cNvPr id="3" name="Segnaposto contenuto 2"/>
          <p:cNvSpPr>
            <a:spLocks noGrp="1"/>
          </p:cNvSpPr>
          <p:nvPr>
            <p:ph sz="half" idx="1"/>
          </p:nvPr>
        </p:nvSpPr>
        <p:spPr>
          <a:xfrm>
            <a:off x="677334" y="1930400"/>
            <a:ext cx="5266266" cy="4483463"/>
          </a:xfrm>
        </p:spPr>
        <p:txBody>
          <a:bodyPr>
            <a:normAutofit fontScale="92500" lnSpcReduction="10000"/>
          </a:bodyPr>
          <a:lstStyle/>
          <a:p>
            <a:pPr marL="0" indent="0" algn="just">
              <a:buNone/>
            </a:pPr>
            <a:r>
              <a:rPr lang="it-IT" b="1" dirty="0" smtClean="0">
                <a:latin typeface="Bookman Old Style" panose="02050604050505020204" pitchFamily="18" charset="0"/>
              </a:rPr>
              <a:t>TERZA IPOTESI</a:t>
            </a:r>
            <a:r>
              <a:rPr lang="it-IT" dirty="0" smtClean="0">
                <a:latin typeface="Bookman Old Style" panose="02050604050505020204" pitchFamily="18" charset="0"/>
              </a:rPr>
              <a:t>: contemporanea pendenza di opposizione all’esecuzione ex art. 615, primo e secondo comma </a:t>
            </a:r>
            <a:r>
              <a:rPr lang="it-IT" dirty="0" err="1" smtClean="0">
                <a:latin typeface="Bookman Old Style" panose="02050604050505020204" pitchFamily="18" charset="0"/>
              </a:rPr>
              <a:t>c.p.c.</a:t>
            </a:r>
            <a:r>
              <a:rPr lang="it-IT" dirty="0" smtClean="0">
                <a:latin typeface="Bookman Old Style" panose="02050604050505020204" pitchFamily="18" charset="0"/>
              </a:rPr>
              <a:t> per far valere motivi «identici» ed il problema del concorso dei poteri «cautelari»</a:t>
            </a:r>
          </a:p>
          <a:p>
            <a:pPr marL="0" indent="0" algn="ctr">
              <a:buNone/>
            </a:pPr>
            <a:r>
              <a:rPr lang="it-IT" b="1" dirty="0" err="1" smtClean="0">
                <a:latin typeface="Bookman Old Style" panose="02050604050505020204" pitchFamily="18" charset="0"/>
              </a:rPr>
              <a:t>Cass</a:t>
            </a:r>
            <a:r>
              <a:rPr lang="it-IT" b="1" dirty="0" smtClean="0">
                <a:latin typeface="Bookman Old Style" panose="02050604050505020204" pitchFamily="18" charset="0"/>
              </a:rPr>
              <a:t>. 17 ottobre 2019, n. 26285</a:t>
            </a:r>
          </a:p>
          <a:p>
            <a:pPr marL="0" indent="0" algn="just">
              <a:buNone/>
            </a:pPr>
            <a:r>
              <a:rPr lang="it-IT" dirty="0" smtClean="0">
                <a:latin typeface="Bookman Old Style" panose="02050604050505020204" pitchFamily="18" charset="0"/>
              </a:rPr>
              <a:t>- sospensione ex art. 624 </a:t>
            </a:r>
            <a:r>
              <a:rPr lang="it-IT" dirty="0" err="1" smtClean="0">
                <a:latin typeface="Bookman Old Style" panose="02050604050505020204" pitchFamily="18" charset="0"/>
              </a:rPr>
              <a:t>c.p.c.</a:t>
            </a:r>
            <a:r>
              <a:rPr lang="it-IT" dirty="0" smtClean="0">
                <a:latin typeface="Bookman Old Style" panose="02050604050505020204" pitchFamily="18" charset="0"/>
              </a:rPr>
              <a:t> salvo «</a:t>
            </a:r>
            <a:r>
              <a:rPr lang="it-IT" dirty="0" smtClean="0">
                <a:latin typeface="Bookman Old Style" panose="02050604050505020204" pitchFamily="18" charset="0"/>
              </a:rPr>
              <a:t>consumazione» </a:t>
            </a:r>
            <a:r>
              <a:rPr lang="it-IT" dirty="0" smtClean="0">
                <a:latin typeface="Bookman Old Style" panose="02050604050505020204" pitchFamily="18" charset="0"/>
              </a:rPr>
              <a:t>del potere con istanza ex art. 615, primo comma, </a:t>
            </a:r>
            <a:r>
              <a:rPr lang="it-IT" dirty="0" err="1" smtClean="0">
                <a:latin typeface="Bookman Old Style" panose="02050604050505020204" pitchFamily="18" charset="0"/>
              </a:rPr>
              <a:t>c.p.c.</a:t>
            </a:r>
            <a:r>
              <a:rPr lang="it-IT" dirty="0" smtClean="0">
                <a:latin typeface="Bookman Old Style" panose="02050604050505020204" pitchFamily="18" charset="0"/>
              </a:rPr>
              <a:t>;</a:t>
            </a:r>
          </a:p>
          <a:p>
            <a:pPr marL="0" indent="0" algn="just">
              <a:lnSpc>
                <a:spcPct val="120000"/>
              </a:lnSpc>
              <a:buNone/>
            </a:pPr>
            <a:r>
              <a:rPr lang="it-IT" dirty="0" smtClean="0">
                <a:latin typeface="Bookman Old Style" panose="02050604050505020204" pitchFamily="18" charset="0"/>
              </a:rPr>
              <a:t>-  no assegnazione termine perentorio in quanto il giudizio di merito è quello di opposizione a precetto;</a:t>
            </a:r>
          </a:p>
          <a:p>
            <a:pPr marL="0" lvl="0" indent="0" algn="just">
              <a:lnSpc>
                <a:spcPct val="120000"/>
              </a:lnSpc>
              <a:buNone/>
            </a:pPr>
            <a:r>
              <a:rPr lang="it-IT" dirty="0" smtClean="0">
                <a:latin typeface="Bookman Old Style" panose="02050604050505020204" pitchFamily="18" charset="0"/>
              </a:rPr>
              <a:t>- </a:t>
            </a:r>
            <a:r>
              <a:rPr lang="it-IT" dirty="0">
                <a:latin typeface="Bookman Old Style" panose="02050604050505020204" pitchFamily="18" charset="0"/>
                <a:ea typeface="Calibri" panose="020F0502020204030204" pitchFamily="34" charset="0"/>
                <a:cs typeface="Times New Roman" panose="02020603050405020304" pitchFamily="18" charset="0"/>
              </a:rPr>
              <a:t>non è possibile invocare il meccanismo di stabilizzazione della sospensione ex art. 624, terzo comma, </a:t>
            </a:r>
            <a:r>
              <a:rPr lang="it-IT" dirty="0" err="1">
                <a:latin typeface="Bookman Old Style" panose="02050604050505020204" pitchFamily="18" charset="0"/>
                <a:ea typeface="Calibri" panose="020F0502020204030204" pitchFamily="34" charset="0"/>
                <a:cs typeface="Times New Roman" panose="02020603050405020304" pitchFamily="18" charset="0"/>
              </a:rPr>
              <a:t>c.p.c.</a:t>
            </a:r>
            <a:endParaRPr lang="it-IT"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20000"/>
              </a:lnSpc>
              <a:buNone/>
            </a:pPr>
            <a:endParaRPr lang="it-IT" dirty="0" smtClean="0">
              <a:latin typeface="Bookman Old Style" panose="02050604050505020204" pitchFamily="18" charset="0"/>
            </a:endParaRPr>
          </a:p>
          <a:p>
            <a:endParaRPr lang="it-IT" dirty="0"/>
          </a:p>
        </p:txBody>
      </p:sp>
      <p:sp>
        <p:nvSpPr>
          <p:cNvPr id="7" name="Segnaposto contenuto 6"/>
          <p:cNvSpPr>
            <a:spLocks noGrp="1"/>
          </p:cNvSpPr>
          <p:nvPr>
            <p:ph sz="half" idx="2"/>
          </p:nvPr>
        </p:nvSpPr>
        <p:spPr>
          <a:xfrm>
            <a:off x="6035039" y="1930401"/>
            <a:ext cx="5225143" cy="4483462"/>
          </a:xfrm>
        </p:spPr>
        <p:txBody>
          <a:bodyPr>
            <a:normAutofit fontScale="92500" lnSpcReduction="10000"/>
          </a:bodyPr>
          <a:lstStyle/>
          <a:p>
            <a:pPr marL="0" indent="0" algn="just">
              <a:buNone/>
            </a:pPr>
            <a:r>
              <a:rPr lang="it-IT" b="1" dirty="0">
                <a:latin typeface="Bookman Old Style" panose="02050604050505020204" pitchFamily="18" charset="0"/>
              </a:rPr>
              <a:t>L</a:t>
            </a:r>
            <a:r>
              <a:rPr lang="it-IT" b="1" dirty="0" smtClean="0">
                <a:latin typeface="Bookman Old Style" panose="02050604050505020204" pitchFamily="18" charset="0"/>
              </a:rPr>
              <a:t>e spese della fase sommaria dell’opposizione ex art. 615, secondo comma, </a:t>
            </a:r>
            <a:r>
              <a:rPr lang="it-IT" b="1" dirty="0" err="1" smtClean="0">
                <a:latin typeface="Bookman Old Style" panose="02050604050505020204" pitchFamily="18" charset="0"/>
              </a:rPr>
              <a:t>c.p.c.</a:t>
            </a:r>
            <a:r>
              <a:rPr lang="it-IT" b="1" dirty="0" smtClean="0">
                <a:latin typeface="Bookman Old Style" panose="02050604050505020204" pitchFamily="18" charset="0"/>
              </a:rPr>
              <a:t>?</a:t>
            </a:r>
          </a:p>
          <a:p>
            <a:pPr marL="0" indent="0" algn="just">
              <a:buNone/>
            </a:pPr>
            <a:endParaRPr lang="it-IT" dirty="0" smtClean="0">
              <a:latin typeface="Bookman Old Style" panose="02050604050505020204" pitchFamily="18" charset="0"/>
            </a:endParaRPr>
          </a:p>
          <a:p>
            <a:pPr marL="0" indent="0" algn="just">
              <a:buNone/>
            </a:pPr>
            <a:r>
              <a:rPr lang="it-IT" dirty="0" smtClean="0">
                <a:latin typeface="Bookman Old Style" panose="02050604050505020204" pitchFamily="18" charset="0"/>
              </a:rPr>
              <a:t>Prima tesi: valutazione secondo soccombenza sulla sospensione</a:t>
            </a:r>
          </a:p>
          <a:p>
            <a:pPr marL="0" indent="0" algn="just">
              <a:buNone/>
            </a:pPr>
            <a:r>
              <a:rPr lang="it-IT" dirty="0" smtClean="0">
                <a:latin typeface="Bookman Old Style" panose="02050604050505020204" pitchFamily="18" charset="0"/>
              </a:rPr>
              <a:t>DUBBI:</a:t>
            </a:r>
          </a:p>
          <a:p>
            <a:pPr marL="0" indent="0" algn="just">
              <a:buNone/>
            </a:pPr>
            <a:r>
              <a:rPr lang="it-IT" dirty="0" smtClean="0">
                <a:latin typeface="Bookman Old Style" panose="02050604050505020204" pitchFamily="18" charset="0"/>
              </a:rPr>
              <a:t>- litispendenza come inammissibilità?</a:t>
            </a:r>
          </a:p>
          <a:p>
            <a:pPr marL="0" indent="0" algn="just">
              <a:buNone/>
            </a:pPr>
            <a:r>
              <a:rPr lang="it-IT" dirty="0" smtClean="0">
                <a:latin typeface="Bookman Old Style" panose="02050604050505020204" pitchFamily="18" charset="0"/>
              </a:rPr>
              <a:t>- manca il presupposto della liquidazione (stabilizzazione del provvedimento cautelare)</a:t>
            </a:r>
          </a:p>
          <a:p>
            <a:pPr marL="0" indent="0" algn="just">
              <a:buNone/>
            </a:pPr>
            <a:endParaRPr lang="it-IT" dirty="0" smtClean="0">
              <a:latin typeface="Bookman Old Style" panose="02050604050505020204" pitchFamily="18" charset="0"/>
            </a:endParaRPr>
          </a:p>
          <a:p>
            <a:pPr marL="0" indent="0" algn="just">
              <a:buNone/>
            </a:pPr>
            <a:r>
              <a:rPr lang="it-IT" dirty="0" smtClean="0">
                <a:latin typeface="Bookman Old Style" panose="02050604050505020204" pitchFamily="18" charset="0"/>
              </a:rPr>
              <a:t>Seconda tesi: rimessione al merito (ovverosia, alla decisione dell’opposizione ex art. 615, primo comma, </a:t>
            </a:r>
            <a:r>
              <a:rPr lang="it-IT" dirty="0" err="1" smtClean="0">
                <a:latin typeface="Bookman Old Style" panose="02050604050505020204" pitchFamily="18" charset="0"/>
              </a:rPr>
              <a:t>c.p.c.</a:t>
            </a:r>
            <a:r>
              <a:rPr lang="it-IT" dirty="0">
                <a:latin typeface="Bookman Old Style" panose="02050604050505020204" pitchFamily="18" charset="0"/>
              </a:rPr>
              <a:t>)</a:t>
            </a:r>
          </a:p>
        </p:txBody>
      </p:sp>
    </p:spTree>
    <p:extLst>
      <p:ext uri="{BB962C8B-B14F-4D97-AF65-F5344CB8AC3E}">
        <p14:creationId xmlns:p14="http://schemas.microsoft.com/office/powerpoint/2010/main" val="22363875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a:xfrm>
            <a:off x="677334" y="701040"/>
            <a:ext cx="9851329" cy="1320800"/>
          </a:xfrm>
        </p:spPr>
        <p:txBody>
          <a:bodyPr/>
          <a:lstStyle/>
          <a:p>
            <a:pPr algn="ctr"/>
            <a:r>
              <a:rPr lang="it-IT" b="1" dirty="0" smtClean="0">
                <a:latin typeface="Bookman Old Style" panose="02050604050505020204" pitchFamily="18" charset="0"/>
              </a:rPr>
              <a:t>CHIUSURA ANTICIPATA DEL PROCESSO</a:t>
            </a:r>
            <a:br>
              <a:rPr lang="it-IT" b="1" dirty="0" smtClean="0">
                <a:latin typeface="Bookman Old Style" panose="02050604050505020204" pitchFamily="18" charset="0"/>
              </a:rPr>
            </a:br>
            <a:r>
              <a:rPr lang="it-IT" b="1" dirty="0" smtClean="0">
                <a:latin typeface="Bookman Old Style" panose="02050604050505020204" pitchFamily="18" charset="0"/>
              </a:rPr>
              <a:t>REGOLAMENTO DELLE SPESE?</a:t>
            </a:r>
            <a:endParaRPr lang="it-IT" b="1" dirty="0">
              <a:latin typeface="Bookman Old Style" panose="02050604050505020204" pitchFamily="18" charset="0"/>
            </a:endParaRPr>
          </a:p>
        </p:txBody>
      </p:sp>
      <p:sp>
        <p:nvSpPr>
          <p:cNvPr id="6" name="Segnaposto contenuto 5"/>
          <p:cNvSpPr>
            <a:spLocks noGrp="1"/>
          </p:cNvSpPr>
          <p:nvPr>
            <p:ph idx="1"/>
          </p:nvPr>
        </p:nvSpPr>
        <p:spPr>
          <a:xfrm>
            <a:off x="677334" y="2021840"/>
            <a:ext cx="10386906" cy="4601029"/>
          </a:xfrm>
        </p:spPr>
        <p:txBody>
          <a:bodyPr>
            <a:normAutofit/>
          </a:bodyPr>
          <a:lstStyle/>
          <a:p>
            <a:pPr marL="0" indent="0" algn="ctr">
              <a:buNone/>
            </a:pPr>
            <a:r>
              <a:rPr lang="it-IT" b="1" dirty="0" smtClean="0">
                <a:latin typeface="Bookman Old Style" panose="02050604050505020204" pitchFamily="18" charset="0"/>
                <a:ea typeface="Calibri" panose="020F0502020204030204" pitchFamily="34" charset="0"/>
                <a:cs typeface="Times New Roman" panose="02020603050405020304" pitchFamily="18" charset="0"/>
              </a:rPr>
              <a:t>La categoria normativa chiusura anticipata del processo (art. 187-bis </a:t>
            </a:r>
            <a:r>
              <a:rPr lang="it-IT" b="1" dirty="0" err="1" smtClean="0">
                <a:latin typeface="Bookman Old Style" panose="02050604050505020204" pitchFamily="18" charset="0"/>
                <a:ea typeface="Calibri" panose="020F0502020204030204" pitchFamily="34" charset="0"/>
                <a:cs typeface="Times New Roman" panose="02020603050405020304" pitchFamily="18" charset="0"/>
              </a:rPr>
              <a:t>disp</a:t>
            </a:r>
            <a:r>
              <a:rPr lang="it-IT" b="1" dirty="0" smtClean="0">
                <a:latin typeface="Bookman Old Style" panose="02050604050505020204" pitchFamily="18" charset="0"/>
                <a:ea typeface="Calibri" panose="020F0502020204030204" pitchFamily="34" charset="0"/>
                <a:cs typeface="Times New Roman" panose="02020603050405020304" pitchFamily="18" charset="0"/>
              </a:rPr>
              <a:t>. </a:t>
            </a:r>
            <a:r>
              <a:rPr lang="it-IT" b="1" dirty="0" err="1" smtClean="0">
                <a:latin typeface="Bookman Old Style" panose="02050604050505020204" pitchFamily="18" charset="0"/>
                <a:ea typeface="Calibri" panose="020F0502020204030204" pitchFamily="34" charset="0"/>
                <a:cs typeface="Times New Roman" panose="02020603050405020304" pitchFamily="18" charset="0"/>
              </a:rPr>
              <a:t>att</a:t>
            </a:r>
            <a:r>
              <a:rPr lang="it-IT" b="1" dirty="0" smtClean="0">
                <a:latin typeface="Bookman Old Style" panose="02050604050505020204" pitchFamily="18" charset="0"/>
                <a:ea typeface="Calibri" panose="020F0502020204030204" pitchFamily="34" charset="0"/>
                <a:cs typeface="Times New Roman" panose="02020603050405020304" pitchFamily="18" charset="0"/>
              </a:rPr>
              <a:t>. </a:t>
            </a:r>
            <a:r>
              <a:rPr lang="it-IT" b="1" dirty="0" err="1" smtClean="0">
                <a:latin typeface="Bookman Old Style" panose="02050604050505020204" pitchFamily="18" charset="0"/>
                <a:ea typeface="Calibri" panose="020F0502020204030204" pitchFamily="34" charset="0"/>
                <a:cs typeface="Times New Roman" panose="02020603050405020304" pitchFamily="18" charset="0"/>
              </a:rPr>
              <a:t>c.p.c.</a:t>
            </a:r>
            <a:r>
              <a:rPr lang="it-IT" b="1" dirty="0" smtClean="0">
                <a:latin typeface="Bookman Old Style" panose="02050604050505020204" pitchFamily="18" charset="0"/>
                <a:ea typeface="Calibri" panose="020F0502020204030204" pitchFamily="34" charset="0"/>
                <a:cs typeface="Times New Roman" panose="02020603050405020304" pitchFamily="18" charset="0"/>
              </a:rPr>
              <a:t>)</a:t>
            </a:r>
          </a:p>
          <a:p>
            <a:pPr marL="0" indent="0" algn="just">
              <a:buNone/>
            </a:pPr>
            <a:r>
              <a:rPr lang="it-IT" dirty="0" smtClean="0">
                <a:latin typeface="Bookman Old Style" panose="02050604050505020204" pitchFamily="18" charset="0"/>
                <a:ea typeface="Calibri" panose="020F0502020204030204" pitchFamily="34" charset="0"/>
                <a:cs typeface="Times New Roman" panose="02020603050405020304" pitchFamily="18" charset="0"/>
              </a:rPr>
              <a:t>IPOTESI FREQUENTI: inesistenza/caducazione titolo esecutivo; inesistenza del bene oggetto dell’espropriazione (pignoramento quota comunione legale; bene confiscato; ecc.); non appartenenza del bene all’esecutato; erronea individuazione del bene pignorato; mancata anticipazione delle spese del processo; infruttuosità dell’esecuzione (art. 164-bis </a:t>
            </a:r>
            <a:r>
              <a:rPr lang="it-IT" dirty="0" err="1" smtClean="0">
                <a:latin typeface="Bookman Old Style" panose="02050604050505020204" pitchFamily="18" charset="0"/>
                <a:ea typeface="Calibri" panose="020F0502020204030204" pitchFamily="34" charset="0"/>
                <a:cs typeface="Times New Roman" panose="02020603050405020304" pitchFamily="18" charset="0"/>
              </a:rPr>
              <a:t>disp</a:t>
            </a:r>
            <a:r>
              <a:rPr lang="it-IT" dirty="0" smtClean="0">
                <a:latin typeface="Bookman Old Style" panose="02050604050505020204" pitchFamily="18" charset="0"/>
                <a:ea typeface="Calibri" panose="020F0502020204030204" pitchFamily="34" charset="0"/>
                <a:cs typeface="Times New Roman" panose="02020603050405020304" pitchFamily="18" charset="0"/>
              </a:rPr>
              <a:t>. </a:t>
            </a:r>
            <a:r>
              <a:rPr lang="it-IT" dirty="0" err="1" smtClean="0">
                <a:latin typeface="Bookman Old Style" panose="02050604050505020204" pitchFamily="18" charset="0"/>
                <a:ea typeface="Calibri" panose="020F0502020204030204" pitchFamily="34" charset="0"/>
                <a:cs typeface="Times New Roman" panose="02020603050405020304" pitchFamily="18" charset="0"/>
              </a:rPr>
              <a:t>att</a:t>
            </a:r>
            <a:r>
              <a:rPr lang="it-IT" dirty="0" smtClean="0">
                <a:latin typeface="Bookman Old Style" panose="02050604050505020204" pitchFamily="18" charset="0"/>
                <a:ea typeface="Calibri" panose="020F0502020204030204" pitchFamily="34" charset="0"/>
                <a:cs typeface="Times New Roman" panose="02020603050405020304" pitchFamily="18" charset="0"/>
              </a:rPr>
              <a:t>. </a:t>
            </a:r>
            <a:r>
              <a:rPr lang="it-IT" dirty="0" err="1" smtClean="0">
                <a:latin typeface="Bookman Old Style" panose="02050604050505020204" pitchFamily="18" charset="0"/>
                <a:ea typeface="Calibri" panose="020F0502020204030204" pitchFamily="34" charset="0"/>
                <a:cs typeface="Times New Roman" panose="02020603050405020304" pitchFamily="18" charset="0"/>
              </a:rPr>
              <a:t>c.p.c.</a:t>
            </a:r>
            <a:r>
              <a:rPr lang="it-IT" dirty="0" smtClean="0">
                <a:latin typeface="Bookman Old Style" panose="02050604050505020204" pitchFamily="18" charset="0"/>
                <a:ea typeface="Calibri" panose="020F0502020204030204" pitchFamily="34" charset="0"/>
                <a:cs typeface="Times New Roman" panose="02020603050405020304" pitchFamily="18" charset="0"/>
              </a:rPr>
              <a:t>)</a:t>
            </a:r>
          </a:p>
          <a:p>
            <a:pPr marL="0" indent="0" algn="ctr">
              <a:buNone/>
            </a:pPr>
            <a:r>
              <a:rPr lang="it-IT" b="1" dirty="0" smtClean="0">
                <a:latin typeface="Bookman Old Style" panose="02050604050505020204" pitchFamily="18" charset="0"/>
                <a:ea typeface="Calibri" panose="020F0502020204030204" pitchFamily="34" charset="0"/>
                <a:cs typeface="Times New Roman" panose="02020603050405020304" pitchFamily="18" charset="0"/>
              </a:rPr>
              <a:t>Occorre procedere al regolamento delle spese del processo esecutivo?</a:t>
            </a:r>
            <a:endParaRPr lang="it-IT" dirty="0" smtClean="0">
              <a:latin typeface="Bookman Old Style" panose="02050604050505020204" pitchFamily="18" charset="0"/>
              <a:ea typeface="Calibri" panose="020F0502020204030204" pitchFamily="34" charset="0"/>
              <a:cs typeface="Times New Roman" panose="02020603050405020304" pitchFamily="18" charset="0"/>
            </a:endParaRPr>
          </a:p>
          <a:p>
            <a:pPr algn="just"/>
            <a:r>
              <a:rPr lang="it-IT" dirty="0" smtClean="0">
                <a:latin typeface="Bookman Old Style" panose="02050604050505020204" pitchFamily="18" charset="0"/>
                <a:ea typeface="Calibri" panose="020F0502020204030204" pitchFamily="34" charset="0"/>
                <a:cs typeface="Times New Roman" panose="02020603050405020304" pitchFamily="18" charset="0"/>
              </a:rPr>
              <a:t>il </a:t>
            </a:r>
            <a:r>
              <a:rPr lang="it-IT" dirty="0">
                <a:latin typeface="Bookman Old Style" panose="02050604050505020204" pitchFamily="18" charset="0"/>
                <a:ea typeface="Calibri" panose="020F0502020204030204" pitchFamily="34" charset="0"/>
                <a:cs typeface="Times New Roman" panose="02020603050405020304" pitchFamily="18" charset="0"/>
              </a:rPr>
              <a:t>problema </a:t>
            </a:r>
            <a:r>
              <a:rPr lang="it-IT" dirty="0" smtClean="0">
                <a:latin typeface="Bookman Old Style" panose="02050604050505020204" pitchFamily="18" charset="0"/>
                <a:ea typeface="Calibri" panose="020F0502020204030204" pitchFamily="34" charset="0"/>
                <a:cs typeface="Times New Roman" panose="02020603050405020304" pitchFamily="18" charset="0"/>
              </a:rPr>
              <a:t>si pone quando </a:t>
            </a:r>
            <a:r>
              <a:rPr lang="it-IT" dirty="0">
                <a:latin typeface="Bookman Old Style" panose="02050604050505020204" pitchFamily="18" charset="0"/>
                <a:ea typeface="Calibri" panose="020F0502020204030204" pitchFamily="34" charset="0"/>
                <a:cs typeface="Times New Roman" panose="02020603050405020304" pitchFamily="18" charset="0"/>
              </a:rPr>
              <a:t>il giudice ravvisi concretamente i presupposti per </a:t>
            </a:r>
            <a:r>
              <a:rPr lang="it-IT" dirty="0" smtClean="0">
                <a:latin typeface="Bookman Old Style" panose="02050604050505020204" pitchFamily="18" charset="0"/>
                <a:ea typeface="Calibri" panose="020F0502020204030204" pitchFamily="34" charset="0"/>
                <a:cs typeface="Times New Roman" panose="02020603050405020304" pitchFamily="18" charset="0"/>
              </a:rPr>
              <a:t>la dichiarazione </a:t>
            </a:r>
            <a:r>
              <a:rPr lang="it-IT" dirty="0">
                <a:latin typeface="Bookman Old Style" panose="02050604050505020204" pitchFamily="18" charset="0"/>
                <a:ea typeface="Calibri" panose="020F0502020204030204" pitchFamily="34" charset="0"/>
                <a:cs typeface="Times New Roman" panose="02020603050405020304" pitchFamily="18" charset="0"/>
              </a:rPr>
              <a:t>di improcedibilità e si pronunci in tal </a:t>
            </a:r>
            <a:r>
              <a:rPr lang="it-IT" dirty="0" smtClean="0">
                <a:latin typeface="Bookman Old Style" panose="02050604050505020204" pitchFamily="18" charset="0"/>
                <a:ea typeface="Calibri" panose="020F0502020204030204" pitchFamily="34" charset="0"/>
                <a:cs typeface="Times New Roman" panose="02020603050405020304" pitchFamily="18" charset="0"/>
              </a:rPr>
              <a:t>senso;</a:t>
            </a:r>
            <a:endParaRPr lang="it-IT" dirty="0">
              <a:latin typeface="Bookman Old Style" panose="02050604050505020204" pitchFamily="18" charset="0"/>
              <a:ea typeface="Calibri" panose="020F0502020204030204" pitchFamily="34" charset="0"/>
              <a:cs typeface="Times New Roman" panose="02020603050405020304" pitchFamily="18" charset="0"/>
            </a:endParaRPr>
          </a:p>
          <a:p>
            <a:pPr algn="just"/>
            <a:r>
              <a:rPr lang="it-IT" dirty="0" smtClean="0">
                <a:latin typeface="Bookman Old Style" panose="02050604050505020204" pitchFamily="18" charset="0"/>
                <a:ea typeface="Calibri" panose="020F0502020204030204" pitchFamily="34" charset="0"/>
                <a:cs typeface="Times New Roman" panose="02020603050405020304" pitchFamily="18" charset="0"/>
              </a:rPr>
              <a:t>qualora, </a:t>
            </a:r>
            <a:r>
              <a:rPr lang="it-IT" dirty="0">
                <a:latin typeface="Bookman Old Style" panose="02050604050505020204" pitchFamily="18" charset="0"/>
                <a:ea typeface="Calibri" panose="020F0502020204030204" pitchFamily="34" charset="0"/>
                <a:cs typeface="Times New Roman" panose="02020603050405020304" pitchFamily="18" charset="0"/>
              </a:rPr>
              <a:t>invece, sia rigettata </a:t>
            </a:r>
            <a:r>
              <a:rPr lang="it-IT" dirty="0" smtClean="0">
                <a:latin typeface="Bookman Old Style" panose="02050604050505020204" pitchFamily="18" charset="0"/>
                <a:ea typeface="Calibri" panose="020F0502020204030204" pitchFamily="34" charset="0"/>
                <a:cs typeface="Times New Roman" panose="02020603050405020304" pitchFamily="18" charset="0"/>
              </a:rPr>
              <a:t>un’istanza </a:t>
            </a:r>
            <a:r>
              <a:rPr lang="it-IT" dirty="0">
                <a:latin typeface="Bookman Old Style" panose="02050604050505020204" pitchFamily="18" charset="0"/>
                <a:ea typeface="Calibri" panose="020F0502020204030204" pitchFamily="34" charset="0"/>
                <a:cs typeface="Times New Roman" panose="02020603050405020304" pitchFamily="18" charset="0"/>
              </a:rPr>
              <a:t>del debitore </a:t>
            </a:r>
            <a:r>
              <a:rPr lang="it-IT" dirty="0" smtClean="0">
                <a:latin typeface="Bookman Old Style" panose="02050604050505020204" pitchFamily="18" charset="0"/>
                <a:ea typeface="Calibri" panose="020F0502020204030204" pitchFamily="34" charset="0"/>
                <a:cs typeface="Times New Roman" panose="02020603050405020304" pitchFamily="18" charset="0"/>
              </a:rPr>
              <a:t>per la dichiarazione di improcedibilità/estinzione atipica non si pone un </a:t>
            </a:r>
            <a:r>
              <a:rPr lang="it-IT" dirty="0">
                <a:latin typeface="Bookman Old Style" panose="02050604050505020204" pitchFamily="18" charset="0"/>
                <a:ea typeface="Calibri" panose="020F0502020204030204" pitchFamily="34" charset="0"/>
                <a:cs typeface="Times New Roman" panose="02020603050405020304" pitchFamily="18" charset="0"/>
              </a:rPr>
              <a:t>problema di liquidazione: il processo </a:t>
            </a:r>
            <a:r>
              <a:rPr lang="it-IT" dirty="0" smtClean="0">
                <a:latin typeface="Bookman Old Style" panose="02050604050505020204" pitchFamily="18" charset="0"/>
                <a:ea typeface="Calibri" panose="020F0502020204030204" pitchFamily="34" charset="0"/>
                <a:cs typeface="Times New Roman" panose="02020603050405020304" pitchFamily="18" charset="0"/>
              </a:rPr>
              <a:t>prosegue </a:t>
            </a:r>
            <a:r>
              <a:rPr lang="it-IT" dirty="0">
                <a:latin typeface="Bookman Old Style" panose="02050604050505020204" pitchFamily="18" charset="0"/>
                <a:ea typeface="Calibri" panose="020F0502020204030204" pitchFamily="34" charset="0"/>
                <a:cs typeface="Times New Roman" panose="02020603050405020304" pitchFamily="18" charset="0"/>
              </a:rPr>
              <a:t>e la maggiore attività difensiva </a:t>
            </a:r>
            <a:r>
              <a:rPr lang="it-IT" dirty="0" smtClean="0">
                <a:latin typeface="Bookman Old Style" panose="02050604050505020204" pitchFamily="18" charset="0"/>
                <a:ea typeface="Calibri" panose="020F0502020204030204" pitchFamily="34" charset="0"/>
                <a:cs typeface="Times New Roman" panose="02020603050405020304" pitchFamily="18" charset="0"/>
              </a:rPr>
              <a:t>necessaria </a:t>
            </a:r>
            <a:r>
              <a:rPr lang="it-IT" dirty="0">
                <a:latin typeface="Bookman Old Style" panose="02050604050505020204" pitchFamily="18" charset="0"/>
                <a:ea typeface="Calibri" panose="020F0502020204030204" pitchFamily="34" charset="0"/>
                <a:cs typeface="Times New Roman" panose="02020603050405020304" pitchFamily="18" charset="0"/>
              </a:rPr>
              <a:t>per far fronte all’istanza del debitore </a:t>
            </a:r>
            <a:r>
              <a:rPr lang="it-IT" dirty="0" smtClean="0">
                <a:latin typeface="Bookman Old Style" panose="02050604050505020204" pitchFamily="18" charset="0"/>
                <a:ea typeface="Calibri" panose="020F0502020204030204" pitchFamily="34" charset="0"/>
                <a:cs typeface="Times New Roman" panose="02020603050405020304" pitchFamily="18" charset="0"/>
              </a:rPr>
              <a:t>può </a:t>
            </a:r>
            <a:r>
              <a:rPr lang="it-IT" dirty="0">
                <a:latin typeface="Bookman Old Style" panose="02050604050505020204" pitchFamily="18" charset="0"/>
                <a:ea typeface="Calibri" panose="020F0502020204030204" pitchFamily="34" charset="0"/>
                <a:cs typeface="Times New Roman" panose="02020603050405020304" pitchFamily="18" charset="0"/>
              </a:rPr>
              <a:t>giustificare un aumento del compenso per la relativa fase (ovviamente, nel momento in cui si procederà alla liquidazione funzionale alla distribuzione del </a:t>
            </a:r>
            <a:r>
              <a:rPr lang="it-IT" dirty="0" smtClean="0">
                <a:latin typeface="Bookman Old Style" panose="02050604050505020204" pitchFamily="18" charset="0"/>
                <a:ea typeface="Calibri" panose="020F0502020204030204" pitchFamily="34" charset="0"/>
                <a:cs typeface="Times New Roman" panose="02020603050405020304" pitchFamily="18" charset="0"/>
              </a:rPr>
              <a:t>ricavato)</a:t>
            </a:r>
            <a:endParaRPr lang="it-IT" dirty="0">
              <a:latin typeface="Bookman Old Style" panose="02050604050505020204" pitchFamily="18" charset="0"/>
            </a:endParaRPr>
          </a:p>
        </p:txBody>
      </p:sp>
    </p:spTree>
    <p:extLst>
      <p:ext uri="{BB962C8B-B14F-4D97-AF65-F5344CB8AC3E}">
        <p14:creationId xmlns:p14="http://schemas.microsoft.com/office/powerpoint/2010/main" val="4446853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77334" y="609600"/>
            <a:ext cx="10321592" cy="1320800"/>
          </a:xfrm>
        </p:spPr>
        <p:txBody>
          <a:bodyPr/>
          <a:lstStyle/>
          <a:p>
            <a:pPr algn="ctr"/>
            <a:r>
              <a:rPr lang="it-IT" b="1" dirty="0" smtClean="0">
                <a:latin typeface="Bookman Old Style" panose="02050604050505020204" pitchFamily="18" charset="0"/>
              </a:rPr>
              <a:t>RIFERIMENTO NORMATIVO:</a:t>
            </a:r>
            <a:br>
              <a:rPr lang="it-IT" b="1" dirty="0" smtClean="0">
                <a:latin typeface="Bookman Old Style" panose="02050604050505020204" pitchFamily="18" charset="0"/>
              </a:rPr>
            </a:br>
            <a:r>
              <a:rPr lang="it-IT" b="1" dirty="0" smtClean="0">
                <a:latin typeface="Bookman Old Style" panose="02050604050505020204" pitchFamily="18" charset="0"/>
              </a:rPr>
              <a:t>ART. 632 C.P.C. </a:t>
            </a:r>
            <a:endParaRPr lang="it-IT" b="1" dirty="0">
              <a:latin typeface="Bookman Old Style" panose="02050604050505020204" pitchFamily="18" charset="0"/>
            </a:endParaRPr>
          </a:p>
        </p:txBody>
      </p:sp>
      <p:sp>
        <p:nvSpPr>
          <p:cNvPr id="3" name="Segnaposto contenuto 2"/>
          <p:cNvSpPr>
            <a:spLocks noGrp="1"/>
          </p:cNvSpPr>
          <p:nvPr>
            <p:ph idx="1"/>
          </p:nvPr>
        </p:nvSpPr>
        <p:spPr>
          <a:xfrm>
            <a:off x="677334" y="2160589"/>
            <a:ext cx="10321592" cy="4423091"/>
          </a:xfrm>
        </p:spPr>
        <p:txBody>
          <a:bodyPr>
            <a:normAutofit/>
          </a:bodyPr>
          <a:lstStyle/>
          <a:p>
            <a:pPr algn="just"/>
            <a:r>
              <a:rPr lang="it-IT" dirty="0">
                <a:latin typeface="Bookman Old Style" panose="02050604050505020204" pitchFamily="18" charset="0"/>
                <a:ea typeface="Calibri" panose="020F0502020204030204" pitchFamily="34" charset="0"/>
                <a:cs typeface="Times New Roman" panose="02020603050405020304" pitchFamily="18" charset="0"/>
              </a:rPr>
              <a:t>l</a:t>
            </a:r>
            <a:r>
              <a:rPr lang="it-IT" dirty="0" smtClean="0">
                <a:latin typeface="Bookman Old Style" panose="02050604050505020204" pitchFamily="18" charset="0"/>
                <a:ea typeface="Calibri" panose="020F0502020204030204" pitchFamily="34" charset="0"/>
                <a:cs typeface="Times New Roman" panose="02020603050405020304" pitchFamily="18" charset="0"/>
              </a:rPr>
              <a:t>’art</a:t>
            </a:r>
            <a:r>
              <a:rPr lang="it-IT" dirty="0">
                <a:latin typeface="Bookman Old Style" panose="02050604050505020204" pitchFamily="18" charset="0"/>
                <a:ea typeface="Calibri" panose="020F0502020204030204" pitchFamily="34" charset="0"/>
                <a:cs typeface="Times New Roman" panose="02020603050405020304" pitchFamily="18" charset="0"/>
              </a:rPr>
              <a:t>. 632 </a:t>
            </a:r>
            <a:r>
              <a:rPr lang="it-IT" dirty="0" err="1" smtClean="0">
                <a:latin typeface="Bookman Old Style" panose="02050604050505020204" pitchFamily="18" charset="0"/>
                <a:ea typeface="Calibri" panose="020F0502020204030204" pitchFamily="34" charset="0"/>
                <a:cs typeface="Times New Roman" panose="02020603050405020304" pitchFamily="18" charset="0"/>
              </a:rPr>
              <a:t>c.p.c.</a:t>
            </a:r>
            <a:r>
              <a:rPr lang="it-IT" dirty="0">
                <a:latin typeface="Bookman Old Style" panose="02050604050505020204" pitchFamily="18" charset="0"/>
                <a:ea typeface="Calibri" panose="020F0502020204030204" pitchFamily="34" charset="0"/>
                <a:cs typeface="Times New Roman" panose="02020603050405020304" pitchFamily="18" charset="0"/>
              </a:rPr>
              <a:t> </a:t>
            </a:r>
            <a:r>
              <a:rPr lang="it-IT" dirty="0" smtClean="0">
                <a:latin typeface="Bookman Old Style" panose="02050604050505020204" pitchFamily="18" charset="0"/>
                <a:ea typeface="Calibri" panose="020F0502020204030204" pitchFamily="34" charset="0"/>
                <a:cs typeface="Times New Roman" panose="02020603050405020304" pitchFamily="18" charset="0"/>
              </a:rPr>
              <a:t>è una norma </a:t>
            </a:r>
            <a:r>
              <a:rPr lang="it-IT" dirty="0">
                <a:latin typeface="Bookman Old Style" panose="02050604050505020204" pitchFamily="18" charset="0"/>
                <a:ea typeface="Calibri" panose="020F0502020204030204" pitchFamily="34" charset="0"/>
                <a:cs typeface="Times New Roman" panose="02020603050405020304" pitchFamily="18" charset="0"/>
              </a:rPr>
              <a:t>generale dettata per </a:t>
            </a:r>
            <a:r>
              <a:rPr lang="it-IT" dirty="0" smtClean="0">
                <a:latin typeface="Bookman Old Style" panose="02050604050505020204" pitchFamily="18" charset="0"/>
                <a:ea typeface="Calibri" panose="020F0502020204030204" pitchFamily="34" charset="0"/>
                <a:cs typeface="Times New Roman" panose="02020603050405020304" pitchFamily="18" charset="0"/>
              </a:rPr>
              <a:t>l’estinzione tipica;</a:t>
            </a:r>
          </a:p>
          <a:p>
            <a:pPr algn="just"/>
            <a:r>
              <a:rPr lang="it-IT" dirty="0">
                <a:latin typeface="Bookman Old Style" panose="02050604050505020204" pitchFamily="18" charset="0"/>
                <a:ea typeface="Calibri" panose="020F0502020204030204" pitchFamily="34" charset="0"/>
                <a:cs typeface="Times New Roman" panose="02020603050405020304" pitchFamily="18" charset="0"/>
              </a:rPr>
              <a:t>è</a:t>
            </a:r>
            <a:r>
              <a:rPr lang="it-IT" dirty="0" smtClean="0">
                <a:latin typeface="Bookman Old Style" panose="02050604050505020204" pitchFamily="18" charset="0"/>
                <a:ea typeface="Calibri" panose="020F0502020204030204" pitchFamily="34" charset="0"/>
                <a:cs typeface="Times New Roman" panose="02020603050405020304" pitchFamily="18" charset="0"/>
              </a:rPr>
              <a:t> applicabile per identità </a:t>
            </a:r>
            <a:r>
              <a:rPr lang="it-IT" dirty="0">
                <a:latin typeface="Bookman Old Style" panose="02050604050505020204" pitchFamily="18" charset="0"/>
                <a:ea typeface="Calibri" panose="020F0502020204030204" pitchFamily="34" charset="0"/>
                <a:cs typeface="Times New Roman" panose="02020603050405020304" pitchFamily="18" charset="0"/>
              </a:rPr>
              <a:t>di </a:t>
            </a:r>
            <a:r>
              <a:rPr lang="it-IT" i="1" dirty="0" smtClean="0">
                <a:latin typeface="Bookman Old Style" panose="02050604050505020204" pitchFamily="18" charset="0"/>
                <a:ea typeface="Calibri" panose="020F0502020204030204" pitchFamily="34" charset="0"/>
                <a:cs typeface="Times New Roman" panose="02020603050405020304" pitchFamily="18" charset="0"/>
              </a:rPr>
              <a:t>ratio</a:t>
            </a:r>
            <a:r>
              <a:rPr lang="it-IT" dirty="0" smtClean="0">
                <a:latin typeface="Bookman Old Style" panose="02050604050505020204" pitchFamily="18" charset="0"/>
                <a:ea typeface="Calibri" panose="020F0502020204030204" pitchFamily="34" charset="0"/>
                <a:cs typeface="Times New Roman" panose="02020603050405020304" pitchFamily="18" charset="0"/>
              </a:rPr>
              <a:t> anche al </a:t>
            </a:r>
            <a:r>
              <a:rPr lang="it-IT" dirty="0">
                <a:latin typeface="Bookman Old Style" panose="02050604050505020204" pitchFamily="18" charset="0"/>
                <a:ea typeface="Calibri" panose="020F0502020204030204" pitchFamily="34" charset="0"/>
                <a:cs typeface="Times New Roman" panose="02020603050405020304" pitchFamily="18" charset="0"/>
              </a:rPr>
              <a:t>caso </a:t>
            </a:r>
            <a:r>
              <a:rPr lang="it-IT" dirty="0" smtClean="0">
                <a:latin typeface="Bookman Old Style" panose="02050604050505020204" pitchFamily="18" charset="0"/>
                <a:ea typeface="Calibri" panose="020F0502020204030204" pitchFamily="34" charset="0"/>
                <a:cs typeface="Times New Roman" panose="02020603050405020304" pitchFamily="18" charset="0"/>
              </a:rPr>
              <a:t>di improcedibilità/estinzione </a:t>
            </a:r>
            <a:r>
              <a:rPr lang="it-IT" dirty="0">
                <a:latin typeface="Bookman Old Style" panose="02050604050505020204" pitchFamily="18" charset="0"/>
                <a:ea typeface="Calibri" panose="020F0502020204030204" pitchFamily="34" charset="0"/>
                <a:cs typeface="Times New Roman" panose="02020603050405020304" pitchFamily="18" charset="0"/>
              </a:rPr>
              <a:t>atipica </a:t>
            </a:r>
            <a:r>
              <a:rPr lang="it-IT" dirty="0" smtClean="0">
                <a:latin typeface="Bookman Old Style" panose="02050604050505020204" pitchFamily="18" charset="0"/>
                <a:ea typeface="Calibri" panose="020F0502020204030204" pitchFamily="34" charset="0"/>
                <a:cs typeface="Times New Roman" panose="02020603050405020304" pitchFamily="18" charset="0"/>
              </a:rPr>
              <a:t>(sia per la parte relativa alla liquidazione delle spese, che laddove si prevede la necessità per </a:t>
            </a:r>
            <a:r>
              <a:rPr lang="it-IT" dirty="0">
                <a:latin typeface="Bookman Old Style" panose="02050604050505020204" pitchFamily="18" charset="0"/>
                <a:ea typeface="Calibri" panose="020F0502020204030204" pitchFamily="34" charset="0"/>
                <a:cs typeface="Times New Roman" panose="02020603050405020304" pitchFamily="18" charset="0"/>
              </a:rPr>
              <a:t>il giudice </a:t>
            </a:r>
            <a:r>
              <a:rPr lang="it-IT" dirty="0" smtClean="0">
                <a:latin typeface="Bookman Old Style" panose="02050604050505020204" pitchFamily="18" charset="0"/>
                <a:ea typeface="Calibri" panose="020F0502020204030204" pitchFamily="34" charset="0"/>
                <a:cs typeface="Times New Roman" panose="02020603050405020304" pitchFamily="18" charset="0"/>
              </a:rPr>
              <a:t>– </a:t>
            </a:r>
            <a:r>
              <a:rPr lang="it-IT" dirty="0">
                <a:latin typeface="Bookman Old Style" panose="02050604050505020204" pitchFamily="18" charset="0"/>
                <a:ea typeface="Calibri" panose="020F0502020204030204" pitchFamily="34" charset="0"/>
                <a:cs typeface="Times New Roman" panose="02020603050405020304" pitchFamily="18" charset="0"/>
              </a:rPr>
              <a:t>con il provvedimento di chiusura – </a:t>
            </a:r>
            <a:r>
              <a:rPr lang="it-IT" dirty="0" smtClean="0">
                <a:latin typeface="Bookman Old Style" panose="02050604050505020204" pitchFamily="18" charset="0"/>
                <a:ea typeface="Calibri" panose="020F0502020204030204" pitchFamily="34" charset="0"/>
                <a:cs typeface="Times New Roman" panose="02020603050405020304" pitchFamily="18" charset="0"/>
              </a:rPr>
              <a:t>di cancellare la </a:t>
            </a:r>
            <a:r>
              <a:rPr lang="it-IT" dirty="0">
                <a:latin typeface="Bookman Old Style" panose="02050604050505020204" pitchFamily="18" charset="0"/>
                <a:ea typeface="Calibri" panose="020F0502020204030204" pitchFamily="34" charset="0"/>
                <a:cs typeface="Times New Roman" panose="02020603050405020304" pitchFamily="18" charset="0"/>
              </a:rPr>
              <a:t>trascrizione del pignoramento</a:t>
            </a:r>
            <a:r>
              <a:rPr lang="it-IT" dirty="0" smtClean="0">
                <a:latin typeface="Bookman Old Style" panose="02050604050505020204" pitchFamily="18" charset="0"/>
                <a:ea typeface="Calibri" panose="020F0502020204030204" pitchFamily="34" charset="0"/>
                <a:cs typeface="Times New Roman" panose="02020603050405020304" pitchFamily="18" charset="0"/>
              </a:rPr>
              <a:t>);</a:t>
            </a:r>
          </a:p>
          <a:p>
            <a:pPr marL="0" indent="0" algn="ctr">
              <a:buNone/>
            </a:pPr>
            <a:r>
              <a:rPr lang="it-IT" b="1" dirty="0" smtClean="0">
                <a:latin typeface="Bookman Old Style" panose="02050604050505020204" pitchFamily="18" charset="0"/>
                <a:ea typeface="Calibri" panose="020F0502020204030204" pitchFamily="34" charset="0"/>
                <a:cs typeface="Times New Roman" panose="02020603050405020304" pitchFamily="18" charset="0"/>
              </a:rPr>
              <a:t>Il regime delle spese nell’art. 632 </a:t>
            </a:r>
            <a:r>
              <a:rPr lang="it-IT" b="1" dirty="0" err="1" smtClean="0">
                <a:latin typeface="Bookman Old Style" panose="02050604050505020204" pitchFamily="18" charset="0"/>
                <a:ea typeface="Calibri" panose="020F0502020204030204" pitchFamily="34" charset="0"/>
                <a:cs typeface="Times New Roman" panose="02020603050405020304" pitchFamily="18" charset="0"/>
              </a:rPr>
              <a:t>c.p.c.</a:t>
            </a:r>
            <a:endParaRPr lang="it-IT" b="1" dirty="0" smtClean="0">
              <a:latin typeface="Bookman Old Style" panose="02050604050505020204" pitchFamily="18" charset="0"/>
              <a:ea typeface="Calibri" panose="020F0502020204030204" pitchFamily="34" charset="0"/>
              <a:cs typeface="Times New Roman" panose="02020603050405020304" pitchFamily="18" charset="0"/>
            </a:endParaRPr>
          </a:p>
          <a:p>
            <a:pPr algn="just"/>
            <a:r>
              <a:rPr lang="it-IT" dirty="0" smtClean="0">
                <a:latin typeface="Bookman Old Style" panose="02050604050505020204" pitchFamily="18" charset="0"/>
              </a:rPr>
              <a:t>le </a:t>
            </a:r>
            <a:r>
              <a:rPr lang="it-IT" dirty="0">
                <a:latin typeface="Bookman Old Style" panose="02050604050505020204" pitchFamily="18" charset="0"/>
              </a:rPr>
              <a:t>spese restano a carico delle parti che le hanno anticipate: </a:t>
            </a:r>
            <a:r>
              <a:rPr lang="it-IT" dirty="0" smtClean="0">
                <a:latin typeface="Bookman Old Style" panose="02050604050505020204" pitchFamily="18" charset="0"/>
              </a:rPr>
              <a:t>l’art</a:t>
            </a:r>
            <a:r>
              <a:rPr lang="it-IT" dirty="0">
                <a:latin typeface="Bookman Old Style" panose="02050604050505020204" pitchFamily="18" charset="0"/>
              </a:rPr>
              <a:t>. 632, ultimo comma, </a:t>
            </a:r>
            <a:r>
              <a:rPr lang="it-IT" dirty="0" err="1">
                <a:latin typeface="Bookman Old Style" panose="02050604050505020204" pitchFamily="18" charset="0"/>
              </a:rPr>
              <a:t>c.p.c.</a:t>
            </a:r>
            <a:r>
              <a:rPr lang="it-IT" dirty="0">
                <a:latin typeface="Bookman Old Style" panose="02050604050505020204" pitchFamily="18" charset="0"/>
              </a:rPr>
              <a:t> richiama l’art. 310, ultimo comma, </a:t>
            </a:r>
            <a:r>
              <a:rPr lang="it-IT" dirty="0" err="1">
                <a:latin typeface="Bookman Old Style" panose="02050604050505020204" pitchFamily="18" charset="0"/>
              </a:rPr>
              <a:t>c.p.c.</a:t>
            </a:r>
            <a:r>
              <a:rPr lang="it-IT" dirty="0">
                <a:latin typeface="Bookman Old Style" panose="02050604050505020204" pitchFamily="18" charset="0"/>
              </a:rPr>
              <a:t> (“le spese del processo estinto stanno a carico delle parti che le hanno anticipate”);</a:t>
            </a:r>
          </a:p>
          <a:p>
            <a:pPr algn="just"/>
            <a:r>
              <a:rPr lang="it-IT" dirty="0" smtClean="0">
                <a:latin typeface="Bookman Old Style" panose="02050604050505020204" pitchFamily="18" charset="0"/>
              </a:rPr>
              <a:t>il </a:t>
            </a:r>
            <a:r>
              <a:rPr lang="it-IT" dirty="0">
                <a:latin typeface="Bookman Old Style" panose="02050604050505020204" pitchFamily="18" charset="0"/>
              </a:rPr>
              <a:t>giudice dell’esecuzione provvede alla liquidazione delle spese sostenute dalle parti, se richiesto, e alla liquidazione degli ausiliari (esperto stimatore, custode giudiziario e professionista delegato): art. 632, primo comma, secondo periodo, </a:t>
            </a:r>
            <a:r>
              <a:rPr lang="it-IT" dirty="0" err="1">
                <a:latin typeface="Bookman Old Style" panose="02050604050505020204" pitchFamily="18" charset="0"/>
              </a:rPr>
              <a:t>c.p.c.</a:t>
            </a:r>
            <a:endParaRPr lang="it-IT" dirty="0">
              <a:latin typeface="Bookman Old Style" panose="02050604050505020204" pitchFamily="18" charset="0"/>
            </a:endParaRPr>
          </a:p>
          <a:p>
            <a:pPr algn="just"/>
            <a:endParaRPr lang="it-IT" dirty="0">
              <a:latin typeface="Bookman Old Style" panose="02050604050505020204" pitchFamily="18" charset="0"/>
            </a:endParaRPr>
          </a:p>
        </p:txBody>
      </p:sp>
    </p:spTree>
    <p:extLst>
      <p:ext uri="{BB962C8B-B14F-4D97-AF65-F5344CB8AC3E}">
        <p14:creationId xmlns:p14="http://schemas.microsoft.com/office/powerpoint/2010/main" val="35194819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77333" y="609600"/>
            <a:ext cx="9825203" cy="840377"/>
          </a:xfrm>
        </p:spPr>
        <p:txBody>
          <a:bodyPr/>
          <a:lstStyle/>
          <a:p>
            <a:pPr algn="ctr"/>
            <a:r>
              <a:rPr lang="it-IT" b="1" dirty="0" smtClean="0">
                <a:latin typeface="Bookman Old Style" panose="02050604050505020204" pitchFamily="18" charset="0"/>
              </a:rPr>
              <a:t>PRESUPPOSTI DELLA LIQUIDAZIONE</a:t>
            </a:r>
            <a:endParaRPr lang="it-IT" b="1" dirty="0">
              <a:latin typeface="Bookman Old Style" panose="02050604050505020204" pitchFamily="18" charset="0"/>
            </a:endParaRPr>
          </a:p>
        </p:txBody>
      </p:sp>
      <p:sp>
        <p:nvSpPr>
          <p:cNvPr id="3" name="Segnaposto contenuto 2"/>
          <p:cNvSpPr>
            <a:spLocks noGrp="1"/>
          </p:cNvSpPr>
          <p:nvPr>
            <p:ph idx="1"/>
          </p:nvPr>
        </p:nvSpPr>
        <p:spPr>
          <a:xfrm>
            <a:off x="677333" y="1358537"/>
            <a:ext cx="10622038" cy="5277394"/>
          </a:xfrm>
        </p:spPr>
        <p:txBody>
          <a:bodyPr>
            <a:normAutofit fontScale="92500" lnSpcReduction="10000"/>
          </a:bodyPr>
          <a:lstStyle/>
          <a:p>
            <a:pPr marL="0" indent="0" algn="ctr">
              <a:buNone/>
            </a:pPr>
            <a:r>
              <a:rPr lang="it-IT" b="1" dirty="0" err="1" smtClean="0">
                <a:latin typeface="Bookman Old Style" panose="02050604050505020204" pitchFamily="18" charset="0"/>
              </a:rPr>
              <a:t>Cass</a:t>
            </a:r>
            <a:r>
              <a:rPr lang="it-IT" b="1" dirty="0" smtClean="0">
                <a:latin typeface="Bookman Old Style" panose="02050604050505020204" pitchFamily="18" charset="0"/>
              </a:rPr>
              <a:t>. 4 aprile 2003, n. 5325</a:t>
            </a:r>
          </a:p>
          <a:p>
            <a:pPr algn="just"/>
            <a:r>
              <a:rPr lang="it-IT" dirty="0" smtClean="0">
                <a:latin typeface="Bookman Old Style" panose="02050604050505020204" pitchFamily="18" charset="0"/>
              </a:rPr>
              <a:t>il </a:t>
            </a:r>
            <a:r>
              <a:rPr lang="it-IT" dirty="0">
                <a:latin typeface="Bookman Old Style" panose="02050604050505020204" pitchFamily="18" charset="0"/>
              </a:rPr>
              <a:t>legislatore allude </a:t>
            </a:r>
            <a:r>
              <a:rPr lang="it-IT" dirty="0" smtClean="0">
                <a:latin typeface="Bookman Old Style" panose="02050604050505020204" pitchFamily="18" charset="0"/>
              </a:rPr>
              <a:t>alle ipotesi </a:t>
            </a:r>
            <a:r>
              <a:rPr lang="it-IT" dirty="0">
                <a:latin typeface="Bookman Old Style" panose="02050604050505020204" pitchFamily="18" charset="0"/>
              </a:rPr>
              <a:t>in cui – all’esito dell’estinzione – sia possibile che uno dei soggetti del processo </a:t>
            </a:r>
            <a:r>
              <a:rPr lang="it-IT" dirty="0" smtClean="0">
                <a:latin typeface="Bookman Old Style" panose="02050604050505020204" pitchFamily="18" charset="0"/>
              </a:rPr>
              <a:t>abbia </a:t>
            </a:r>
            <a:r>
              <a:rPr lang="it-IT" dirty="0">
                <a:latin typeface="Bookman Old Style" panose="02050604050505020204" pitchFamily="18" charset="0"/>
              </a:rPr>
              <a:t>diritto al rimborso delle spese nei confronti </a:t>
            </a:r>
            <a:r>
              <a:rPr lang="it-IT" dirty="0" smtClean="0">
                <a:latin typeface="Bookman Old Style" panose="02050604050505020204" pitchFamily="18" charset="0"/>
              </a:rPr>
              <a:t>dell’altra, ipotesi che </a:t>
            </a:r>
            <a:r>
              <a:rPr lang="it-IT" dirty="0">
                <a:latin typeface="Bookman Old Style" panose="02050604050505020204" pitchFamily="18" charset="0"/>
              </a:rPr>
              <a:t>tuttavia </a:t>
            </a:r>
            <a:r>
              <a:rPr lang="it-IT" dirty="0" smtClean="0">
                <a:latin typeface="Bookman Old Style" panose="02050604050505020204" pitchFamily="18" charset="0"/>
              </a:rPr>
              <a:t>non sono direttamente individuate dall’art</a:t>
            </a:r>
            <a:r>
              <a:rPr lang="it-IT" dirty="0">
                <a:latin typeface="Bookman Old Style" panose="02050604050505020204" pitchFamily="18" charset="0"/>
              </a:rPr>
              <a:t>. 632 </a:t>
            </a:r>
            <a:r>
              <a:rPr lang="it-IT" dirty="0" err="1">
                <a:latin typeface="Bookman Old Style" panose="02050604050505020204" pitchFamily="18" charset="0"/>
              </a:rPr>
              <a:t>c.p.c</a:t>
            </a:r>
            <a:r>
              <a:rPr lang="it-IT" dirty="0" err="1" smtClean="0">
                <a:latin typeface="Bookman Old Style" panose="02050604050505020204" pitchFamily="18" charset="0"/>
              </a:rPr>
              <a:t>.</a:t>
            </a:r>
            <a:r>
              <a:rPr lang="it-IT" dirty="0" smtClean="0">
                <a:latin typeface="Bookman Old Style" panose="02050604050505020204" pitchFamily="18" charset="0"/>
              </a:rPr>
              <a:t>;</a:t>
            </a:r>
            <a:endParaRPr lang="it-IT" dirty="0">
              <a:latin typeface="Bookman Old Style" panose="02050604050505020204" pitchFamily="18" charset="0"/>
            </a:endParaRPr>
          </a:p>
          <a:p>
            <a:pPr marL="0" indent="0" algn="just">
              <a:buNone/>
            </a:pPr>
            <a:r>
              <a:rPr lang="it-IT" dirty="0" smtClean="0">
                <a:latin typeface="Bookman Old Style" panose="02050604050505020204" pitchFamily="18" charset="0"/>
              </a:rPr>
              <a:t>ESEMPI: rinuncia all’esecuzione </a:t>
            </a:r>
            <a:r>
              <a:rPr lang="it-IT" dirty="0">
                <a:latin typeface="Bookman Old Style" panose="02050604050505020204" pitchFamily="18" charset="0"/>
              </a:rPr>
              <a:t>ex art. 629 </a:t>
            </a:r>
            <a:r>
              <a:rPr lang="it-IT" dirty="0" err="1" smtClean="0">
                <a:latin typeface="Bookman Old Style" panose="02050604050505020204" pitchFamily="18" charset="0"/>
              </a:rPr>
              <a:t>c.p.c.</a:t>
            </a:r>
            <a:r>
              <a:rPr lang="it-IT" dirty="0">
                <a:latin typeface="Bookman Old Style" panose="02050604050505020204" pitchFamily="18" charset="0"/>
              </a:rPr>
              <a:t> </a:t>
            </a:r>
            <a:r>
              <a:rPr lang="it-IT" dirty="0" smtClean="0">
                <a:latin typeface="Bookman Old Style" panose="02050604050505020204" pitchFamily="18" charset="0"/>
              </a:rPr>
              <a:t>e rinvio </a:t>
            </a:r>
            <a:r>
              <a:rPr lang="it-IT" dirty="0">
                <a:latin typeface="Bookman Old Style" panose="02050604050505020204" pitchFamily="18" charset="0"/>
              </a:rPr>
              <a:t>all’art. 306 </a:t>
            </a:r>
            <a:r>
              <a:rPr lang="it-IT" dirty="0" err="1" smtClean="0">
                <a:latin typeface="Bookman Old Style" panose="02050604050505020204" pitchFamily="18" charset="0"/>
              </a:rPr>
              <a:t>c.p.c.</a:t>
            </a:r>
            <a:r>
              <a:rPr lang="it-IT" dirty="0" smtClean="0">
                <a:latin typeface="Bookman Old Style" panose="02050604050505020204" pitchFamily="18" charset="0"/>
              </a:rPr>
              <a:t>: il rinunciante </a:t>
            </a:r>
            <a:r>
              <a:rPr lang="it-IT" dirty="0">
                <a:latin typeface="Bookman Old Style" panose="02050604050505020204" pitchFamily="18" charset="0"/>
              </a:rPr>
              <a:t>deve rimborsare le spese alle altre parti, salvo diverso accordo tra loro</a:t>
            </a:r>
            <a:r>
              <a:rPr lang="it-IT" dirty="0" smtClean="0">
                <a:latin typeface="Bookman Old Style" panose="02050604050505020204" pitchFamily="18" charset="0"/>
              </a:rPr>
              <a:t>); accordo </a:t>
            </a:r>
            <a:r>
              <a:rPr lang="it-IT" dirty="0">
                <a:latin typeface="Bookman Old Style" panose="02050604050505020204" pitchFamily="18" charset="0"/>
              </a:rPr>
              <a:t>intervenuto tra le parti circa l’accollo del carico delle </a:t>
            </a:r>
            <a:r>
              <a:rPr lang="it-IT" dirty="0" smtClean="0">
                <a:latin typeface="Bookman Old Style" panose="02050604050505020204" pitchFamily="18" charset="0"/>
              </a:rPr>
              <a:t>spese: assunzione </a:t>
            </a:r>
            <a:r>
              <a:rPr lang="it-IT" dirty="0">
                <a:latin typeface="Bookman Old Style" panose="02050604050505020204" pitchFamily="18" charset="0"/>
              </a:rPr>
              <a:t>da parte del debitore del carico delle </a:t>
            </a:r>
            <a:r>
              <a:rPr lang="it-IT" dirty="0" smtClean="0">
                <a:latin typeface="Bookman Old Style" panose="02050604050505020204" pitchFamily="18" charset="0"/>
              </a:rPr>
              <a:t>spese (ad </a:t>
            </a:r>
            <a:r>
              <a:rPr lang="it-IT" dirty="0">
                <a:latin typeface="Bookman Old Style" panose="02050604050505020204" pitchFamily="18" charset="0"/>
              </a:rPr>
              <a:t>esempio quelle per gli ausiliari);</a:t>
            </a:r>
          </a:p>
          <a:p>
            <a:pPr algn="just"/>
            <a:r>
              <a:rPr lang="it-IT" dirty="0">
                <a:latin typeface="Bookman Old Style" panose="02050604050505020204" pitchFamily="18" charset="0"/>
              </a:rPr>
              <a:t>l</a:t>
            </a:r>
            <a:r>
              <a:rPr lang="it-IT" dirty="0" smtClean="0">
                <a:latin typeface="Bookman Old Style" panose="02050604050505020204" pitchFamily="18" charset="0"/>
              </a:rPr>
              <a:t>a previsione </a:t>
            </a:r>
            <a:r>
              <a:rPr lang="it-IT" dirty="0">
                <a:latin typeface="Bookman Old Style" panose="02050604050505020204" pitchFamily="18" charset="0"/>
              </a:rPr>
              <a:t>“se richiesto” </a:t>
            </a:r>
            <a:r>
              <a:rPr lang="it-IT" dirty="0" smtClean="0">
                <a:latin typeface="Bookman Old Style" panose="02050604050505020204" pitchFamily="18" charset="0"/>
              </a:rPr>
              <a:t>non attribuisce al </a:t>
            </a:r>
            <a:r>
              <a:rPr lang="it-IT" dirty="0">
                <a:latin typeface="Bookman Old Style" panose="02050604050505020204" pitchFamily="18" charset="0"/>
              </a:rPr>
              <a:t>creditore </a:t>
            </a:r>
            <a:r>
              <a:rPr lang="it-IT" dirty="0" smtClean="0">
                <a:latin typeface="Bookman Old Style" panose="02050604050505020204" pitchFamily="18" charset="0"/>
              </a:rPr>
              <a:t>il diritto ad un </a:t>
            </a:r>
            <a:r>
              <a:rPr lang="it-IT" dirty="0">
                <a:latin typeface="Bookman Old Style" panose="02050604050505020204" pitchFamily="18" charset="0"/>
              </a:rPr>
              <a:t>provvedimento di liquidazione e di condanna a carico del debitore </a:t>
            </a:r>
            <a:r>
              <a:rPr lang="it-IT" dirty="0" smtClean="0">
                <a:latin typeface="Bookman Old Style" panose="02050604050505020204" pitchFamily="18" charset="0"/>
              </a:rPr>
              <a:t>esecutato: </a:t>
            </a:r>
            <a:r>
              <a:rPr lang="it-IT" dirty="0">
                <a:latin typeface="Bookman Old Style" panose="02050604050505020204" pitchFamily="18" charset="0"/>
              </a:rPr>
              <a:t>ciò </a:t>
            </a:r>
            <a:r>
              <a:rPr lang="it-IT" dirty="0" smtClean="0">
                <a:latin typeface="Bookman Old Style" panose="02050604050505020204" pitchFamily="18" charset="0"/>
              </a:rPr>
              <a:t>è </a:t>
            </a:r>
            <a:r>
              <a:rPr lang="it-IT" dirty="0">
                <a:latin typeface="Bookman Old Style" panose="02050604050505020204" pitchFamily="18" charset="0"/>
              </a:rPr>
              <a:t>incompatibile con la previsione dell’ultimo comma </a:t>
            </a:r>
            <a:r>
              <a:rPr lang="it-IT" dirty="0" smtClean="0">
                <a:latin typeface="Bookman Old Style" panose="02050604050505020204" pitchFamily="18" charset="0"/>
              </a:rPr>
              <a:t>dell’art</a:t>
            </a:r>
            <a:r>
              <a:rPr lang="it-IT" dirty="0">
                <a:latin typeface="Bookman Old Style" panose="02050604050505020204" pitchFamily="18" charset="0"/>
              </a:rPr>
              <a:t>. 632 </a:t>
            </a:r>
            <a:r>
              <a:rPr lang="it-IT" dirty="0" err="1">
                <a:latin typeface="Bookman Old Style" panose="02050604050505020204" pitchFamily="18" charset="0"/>
              </a:rPr>
              <a:t>c.p.c.</a:t>
            </a:r>
            <a:r>
              <a:rPr lang="it-IT" dirty="0">
                <a:latin typeface="Bookman Old Style" panose="02050604050505020204" pitchFamily="18" charset="0"/>
              </a:rPr>
              <a:t> nella parte in cui – rinviando all’art. 310, ultimo comma, </a:t>
            </a:r>
            <a:r>
              <a:rPr lang="it-IT" dirty="0" err="1">
                <a:latin typeface="Bookman Old Style" panose="02050604050505020204" pitchFamily="18" charset="0"/>
              </a:rPr>
              <a:t>c.p.c.</a:t>
            </a:r>
            <a:r>
              <a:rPr lang="it-IT" dirty="0">
                <a:latin typeface="Bookman Old Style" panose="02050604050505020204" pitchFamily="18" charset="0"/>
              </a:rPr>
              <a:t> – stabilisce che le spese restino a carico delle parti che le abbiano </a:t>
            </a:r>
            <a:r>
              <a:rPr lang="it-IT" dirty="0" smtClean="0">
                <a:latin typeface="Bookman Old Style" panose="02050604050505020204" pitchFamily="18" charset="0"/>
              </a:rPr>
              <a:t>anticipate</a:t>
            </a:r>
          </a:p>
          <a:p>
            <a:pPr marL="0" indent="0" algn="ctr">
              <a:buNone/>
            </a:pPr>
            <a:r>
              <a:rPr lang="it-IT" b="1" dirty="0" smtClean="0">
                <a:latin typeface="Bookman Old Style" panose="02050604050505020204" pitchFamily="18" charset="0"/>
              </a:rPr>
              <a:t>Liquidazione come quantificazione delle spese nei rapporti interni?</a:t>
            </a:r>
          </a:p>
          <a:p>
            <a:pPr algn="just"/>
            <a:r>
              <a:rPr lang="it-IT" dirty="0">
                <a:latin typeface="Bookman Old Style" panose="02050604050505020204" pitchFamily="18" charset="0"/>
              </a:rPr>
              <a:t>n</a:t>
            </a:r>
            <a:r>
              <a:rPr lang="it-IT" dirty="0" smtClean="0">
                <a:latin typeface="Bookman Old Style" panose="02050604050505020204" pitchFamily="18" charset="0"/>
              </a:rPr>
              <a:t>el senso dell’ammissibilità </a:t>
            </a:r>
            <a:r>
              <a:rPr lang="it-IT" dirty="0" err="1" smtClean="0">
                <a:latin typeface="Bookman Old Style" panose="02050604050505020204" pitchFamily="18" charset="0"/>
              </a:rPr>
              <a:t>Cass</a:t>
            </a:r>
            <a:r>
              <a:rPr lang="it-IT" dirty="0">
                <a:latin typeface="Bookman Old Style" panose="02050604050505020204" pitchFamily="18" charset="0"/>
              </a:rPr>
              <a:t>. 26 aprile 2022, n. </a:t>
            </a:r>
            <a:r>
              <a:rPr lang="it-IT" dirty="0" smtClean="0">
                <a:latin typeface="Bookman Old Style" panose="02050604050505020204" pitchFamily="18" charset="0"/>
              </a:rPr>
              <a:t>12977 (sebbene con mero </a:t>
            </a:r>
            <a:r>
              <a:rPr lang="it-IT" i="1" dirty="0" err="1" smtClean="0">
                <a:latin typeface="Bookman Old Style" panose="02050604050505020204" pitchFamily="18" charset="0"/>
              </a:rPr>
              <a:t>obiter</a:t>
            </a:r>
            <a:r>
              <a:rPr lang="it-IT" i="1" dirty="0" smtClean="0">
                <a:latin typeface="Bookman Old Style" panose="02050604050505020204" pitchFamily="18" charset="0"/>
              </a:rPr>
              <a:t> </a:t>
            </a:r>
            <a:r>
              <a:rPr lang="it-IT" i="1" dirty="0" err="1" smtClean="0">
                <a:latin typeface="Bookman Old Style" panose="02050604050505020204" pitchFamily="18" charset="0"/>
              </a:rPr>
              <a:t>dictum</a:t>
            </a:r>
            <a:r>
              <a:rPr lang="it-IT" dirty="0" smtClean="0">
                <a:latin typeface="Bookman Old Style" panose="02050604050505020204" pitchFamily="18" charset="0"/>
              </a:rPr>
              <a:t>): quantificazione delle spese nei rapporti tra la parte ed il difensore;</a:t>
            </a:r>
          </a:p>
          <a:p>
            <a:pPr algn="just"/>
            <a:r>
              <a:rPr lang="it-IT" dirty="0" smtClean="0">
                <a:latin typeface="Bookman Old Style" panose="02050604050505020204" pitchFamily="18" charset="0"/>
              </a:rPr>
              <a:t>CONTRA: inutilità del provvedimento, </a:t>
            </a:r>
            <a:r>
              <a:rPr lang="it-IT" dirty="0">
                <a:latin typeface="Bookman Old Style" panose="02050604050505020204" pitchFamily="18" charset="0"/>
              </a:rPr>
              <a:t>vuoi perché non sarebbe in alcun modo eseguibile (in difetto di una condanna), vuoi perché </a:t>
            </a:r>
            <a:r>
              <a:rPr lang="it-IT" dirty="0" smtClean="0">
                <a:latin typeface="Bookman Old Style" panose="02050604050505020204" pitchFamily="18" charset="0"/>
              </a:rPr>
              <a:t>l’ordinamento appronta altri strumenti </a:t>
            </a:r>
            <a:r>
              <a:rPr lang="it-IT" dirty="0">
                <a:latin typeface="Bookman Old Style" panose="02050604050505020204" pitchFamily="18" charset="0"/>
              </a:rPr>
              <a:t>perché il difensore possa ottenere la liquidazione delle spese a lui dovute dal proprio </a:t>
            </a:r>
            <a:r>
              <a:rPr lang="it-IT" dirty="0" smtClean="0">
                <a:latin typeface="Bookman Old Style" panose="02050604050505020204" pitchFamily="18" charset="0"/>
              </a:rPr>
              <a:t>cliente</a:t>
            </a:r>
            <a:endParaRPr lang="it-IT" dirty="0">
              <a:latin typeface="Bookman Old Style" panose="02050604050505020204" pitchFamily="18" charset="0"/>
            </a:endParaRPr>
          </a:p>
          <a:p>
            <a:endParaRPr lang="it-IT" dirty="0">
              <a:latin typeface="Bookman Old Style" panose="02050604050505020204" pitchFamily="18" charset="0"/>
            </a:endParaRPr>
          </a:p>
        </p:txBody>
      </p:sp>
    </p:spTree>
    <p:extLst>
      <p:ext uri="{BB962C8B-B14F-4D97-AF65-F5344CB8AC3E}">
        <p14:creationId xmlns:p14="http://schemas.microsoft.com/office/powerpoint/2010/main" val="21296864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77335" y="418011"/>
            <a:ext cx="9681512" cy="770710"/>
          </a:xfrm>
        </p:spPr>
        <p:txBody>
          <a:bodyPr>
            <a:normAutofit/>
          </a:bodyPr>
          <a:lstStyle/>
          <a:p>
            <a:pPr algn="ctr"/>
            <a:r>
              <a:rPr lang="it-IT" sz="2800" b="1" dirty="0" smtClean="0">
                <a:latin typeface="Bookman Old Style" panose="02050604050505020204" pitchFamily="18" charset="0"/>
              </a:rPr>
              <a:t>LIQUIDAZIONE IN FAVORE DEL DEBITORE?</a:t>
            </a:r>
            <a:endParaRPr lang="it-IT" sz="2800" b="1" dirty="0">
              <a:latin typeface="Bookman Old Style" panose="02050604050505020204" pitchFamily="18" charset="0"/>
            </a:endParaRPr>
          </a:p>
        </p:txBody>
      </p:sp>
      <p:sp>
        <p:nvSpPr>
          <p:cNvPr id="8" name="Segnaposto contenuto 7"/>
          <p:cNvSpPr>
            <a:spLocks noGrp="1"/>
          </p:cNvSpPr>
          <p:nvPr>
            <p:ph sz="half" idx="1"/>
          </p:nvPr>
        </p:nvSpPr>
        <p:spPr>
          <a:xfrm>
            <a:off x="677334" y="1188721"/>
            <a:ext cx="5200951" cy="5120639"/>
          </a:xfrm>
        </p:spPr>
        <p:txBody>
          <a:bodyPr>
            <a:normAutofit fontScale="92500" lnSpcReduction="10000"/>
          </a:bodyPr>
          <a:lstStyle/>
          <a:p>
            <a:pPr marL="0" indent="0" algn="ctr">
              <a:buNone/>
            </a:pPr>
            <a:r>
              <a:rPr lang="it-IT" b="1" dirty="0" smtClean="0">
                <a:latin typeface="Bookman Old Style" panose="02050604050505020204" pitchFamily="18" charset="0"/>
              </a:rPr>
              <a:t>LIQUIDAZIONE ORDINARIA: ESCLUSIONE</a:t>
            </a:r>
          </a:p>
          <a:p>
            <a:pPr marL="0" indent="0" algn="ctr">
              <a:buNone/>
            </a:pPr>
            <a:endParaRPr lang="it-IT" b="1" dirty="0" smtClean="0">
              <a:latin typeface="Bookman Old Style" panose="02050604050505020204" pitchFamily="18" charset="0"/>
            </a:endParaRPr>
          </a:p>
          <a:p>
            <a:pPr algn="just"/>
            <a:r>
              <a:rPr lang="it-IT" dirty="0" smtClean="0">
                <a:latin typeface="Bookman Old Style" panose="02050604050505020204" pitchFamily="18" charset="0"/>
              </a:rPr>
              <a:t>l’art</a:t>
            </a:r>
            <a:r>
              <a:rPr lang="it-IT" dirty="0">
                <a:latin typeface="Bookman Old Style" panose="02050604050505020204" pitchFamily="18" charset="0"/>
              </a:rPr>
              <a:t>. 310, ultimo comma, </a:t>
            </a:r>
            <a:r>
              <a:rPr lang="it-IT" dirty="0" err="1">
                <a:latin typeface="Bookman Old Style" panose="02050604050505020204" pitchFamily="18" charset="0"/>
              </a:rPr>
              <a:t>c.p.c.</a:t>
            </a:r>
            <a:r>
              <a:rPr lang="it-IT" dirty="0">
                <a:latin typeface="Bookman Old Style" panose="02050604050505020204" pitchFamily="18" charset="0"/>
              </a:rPr>
              <a:t> richiamato dall’art. 632 </a:t>
            </a:r>
            <a:r>
              <a:rPr lang="it-IT" dirty="0" err="1">
                <a:latin typeface="Bookman Old Style" panose="02050604050505020204" pitchFamily="18" charset="0"/>
              </a:rPr>
              <a:t>c.p.c.</a:t>
            </a:r>
            <a:r>
              <a:rPr lang="it-IT" dirty="0">
                <a:latin typeface="Bookman Old Style" panose="02050604050505020204" pitchFamily="18" charset="0"/>
              </a:rPr>
              <a:t> nel prevedere che “</a:t>
            </a:r>
            <a:r>
              <a:rPr lang="it-IT" i="1" dirty="0">
                <a:latin typeface="Bookman Old Style" panose="02050604050505020204" pitchFamily="18" charset="0"/>
              </a:rPr>
              <a:t>le spese del processo estinto stanno a carico delle parti che le hanno anticipate</a:t>
            </a:r>
            <a:r>
              <a:rPr lang="it-IT" dirty="0">
                <a:latin typeface="Bookman Old Style" panose="02050604050505020204" pitchFamily="18" charset="0"/>
              </a:rPr>
              <a:t>” deve ritenersi abbia una valenza per così dire “reciproca”: quella disposizione si riferisce genericamente alle spese sostenute da ciascuna parte senza distinguere la posizione del creditore e quella del debitore</a:t>
            </a:r>
            <a:r>
              <a:rPr lang="it-IT" dirty="0" smtClean="0">
                <a:latin typeface="Bookman Old Style" panose="02050604050505020204" pitchFamily="18" charset="0"/>
              </a:rPr>
              <a:t>;</a:t>
            </a:r>
          </a:p>
          <a:p>
            <a:pPr marL="0" indent="0" algn="just">
              <a:buNone/>
            </a:pPr>
            <a:endParaRPr lang="it-IT" dirty="0" smtClean="0">
              <a:latin typeface="Bookman Old Style" panose="02050604050505020204" pitchFamily="18" charset="0"/>
            </a:endParaRPr>
          </a:p>
          <a:p>
            <a:pPr marL="0" indent="0" algn="ctr">
              <a:buNone/>
            </a:pPr>
            <a:r>
              <a:rPr lang="it-IT" b="1" dirty="0" smtClean="0">
                <a:latin typeface="Bookman Old Style" panose="02050604050505020204" pitchFamily="18" charset="0"/>
              </a:rPr>
              <a:t>ESEMPI ATTIVITA’ DIFENSIVA DEBITORE:</a:t>
            </a:r>
          </a:p>
          <a:p>
            <a:pPr marL="0" indent="0" algn="just">
              <a:buNone/>
            </a:pPr>
            <a:r>
              <a:rPr lang="it-IT" dirty="0" smtClean="0">
                <a:latin typeface="Bookman Old Style" panose="02050604050505020204" pitchFamily="18" charset="0"/>
              </a:rPr>
              <a:t>istanze ex art. 483 e 496 </a:t>
            </a:r>
            <a:r>
              <a:rPr lang="it-IT" dirty="0" err="1" smtClean="0">
                <a:latin typeface="Bookman Old Style" panose="02050604050505020204" pitchFamily="18" charset="0"/>
              </a:rPr>
              <a:t>c.p.c.</a:t>
            </a:r>
            <a:r>
              <a:rPr lang="it-IT" dirty="0" smtClean="0">
                <a:latin typeface="Bookman Old Style" panose="02050604050505020204" pitchFamily="18" charset="0"/>
              </a:rPr>
              <a:t>;</a:t>
            </a:r>
          </a:p>
          <a:p>
            <a:pPr marL="0" indent="0" algn="just">
              <a:buNone/>
            </a:pPr>
            <a:r>
              <a:rPr lang="it-IT" dirty="0" smtClean="0">
                <a:latin typeface="Bookman Old Style" panose="02050604050505020204" pitchFamily="18" charset="0"/>
              </a:rPr>
              <a:t>osservazioni alla perizia ex art. 173-bis </a:t>
            </a:r>
            <a:r>
              <a:rPr lang="it-IT" dirty="0" err="1" smtClean="0">
                <a:latin typeface="Bookman Old Style" panose="02050604050505020204" pitchFamily="18" charset="0"/>
              </a:rPr>
              <a:t>disp</a:t>
            </a:r>
            <a:r>
              <a:rPr lang="it-IT" dirty="0" smtClean="0">
                <a:latin typeface="Bookman Old Style" panose="02050604050505020204" pitchFamily="18" charset="0"/>
              </a:rPr>
              <a:t>. </a:t>
            </a:r>
            <a:r>
              <a:rPr lang="it-IT" dirty="0" err="1" smtClean="0">
                <a:latin typeface="Bookman Old Style" panose="02050604050505020204" pitchFamily="18" charset="0"/>
              </a:rPr>
              <a:t>att</a:t>
            </a:r>
            <a:r>
              <a:rPr lang="it-IT" dirty="0" smtClean="0">
                <a:latin typeface="Bookman Old Style" panose="02050604050505020204" pitchFamily="18" charset="0"/>
              </a:rPr>
              <a:t>. </a:t>
            </a:r>
            <a:r>
              <a:rPr lang="it-IT" dirty="0" err="1" smtClean="0">
                <a:latin typeface="Bookman Old Style" panose="02050604050505020204" pitchFamily="18" charset="0"/>
              </a:rPr>
              <a:t>c.p.c.</a:t>
            </a:r>
            <a:r>
              <a:rPr lang="it-IT" dirty="0" smtClean="0">
                <a:latin typeface="Bookman Old Style" panose="02050604050505020204" pitchFamily="18" charset="0"/>
              </a:rPr>
              <a:t>;</a:t>
            </a:r>
          </a:p>
          <a:p>
            <a:pPr marL="0" indent="0" algn="just">
              <a:buNone/>
            </a:pPr>
            <a:r>
              <a:rPr lang="it-IT" dirty="0" smtClean="0">
                <a:latin typeface="Bookman Old Style" panose="02050604050505020204" pitchFamily="18" charset="0"/>
              </a:rPr>
              <a:t>osservazioni all’udienza ex art. 569 </a:t>
            </a:r>
            <a:r>
              <a:rPr lang="it-IT" dirty="0" err="1" smtClean="0">
                <a:latin typeface="Bookman Old Style" panose="02050604050505020204" pitchFamily="18" charset="0"/>
              </a:rPr>
              <a:t>c.p.c.</a:t>
            </a:r>
            <a:endParaRPr lang="it-IT" dirty="0">
              <a:latin typeface="Bookman Old Style" panose="02050604050505020204" pitchFamily="18" charset="0"/>
            </a:endParaRPr>
          </a:p>
        </p:txBody>
      </p:sp>
      <p:sp>
        <p:nvSpPr>
          <p:cNvPr id="9" name="Segnaposto contenuto 8"/>
          <p:cNvSpPr>
            <a:spLocks noGrp="1"/>
          </p:cNvSpPr>
          <p:nvPr>
            <p:ph sz="half" idx="2"/>
          </p:nvPr>
        </p:nvSpPr>
        <p:spPr>
          <a:xfrm>
            <a:off x="6021977" y="1188721"/>
            <a:ext cx="4990012" cy="5303518"/>
          </a:xfrm>
        </p:spPr>
        <p:txBody>
          <a:bodyPr>
            <a:normAutofit fontScale="92500" lnSpcReduction="10000"/>
          </a:bodyPr>
          <a:lstStyle/>
          <a:p>
            <a:pPr marL="0" indent="0" algn="ctr">
              <a:buNone/>
            </a:pPr>
            <a:r>
              <a:rPr lang="it-IT" b="1" dirty="0" smtClean="0">
                <a:latin typeface="Bookman Old Style" panose="02050604050505020204" pitchFamily="18" charset="0"/>
                <a:ea typeface="Calibri" panose="020F0502020204030204" pitchFamily="34" charset="0"/>
                <a:cs typeface="Times New Roman" panose="02020603050405020304" pitchFamily="18" charset="0"/>
              </a:rPr>
              <a:t>ISTANZA IMPROCEDIBILITA’ E CONTESTAZIONE: LIQUIDAZIONE</a:t>
            </a:r>
          </a:p>
          <a:p>
            <a:pPr algn="just"/>
            <a:r>
              <a:rPr lang="it-IT" dirty="0" smtClean="0">
                <a:latin typeface="Bookman Old Style" panose="02050604050505020204" pitchFamily="18" charset="0"/>
                <a:ea typeface="Calibri" panose="020F0502020204030204" pitchFamily="34" charset="0"/>
                <a:cs typeface="Times New Roman" panose="02020603050405020304" pitchFamily="18" charset="0"/>
              </a:rPr>
              <a:t>“</a:t>
            </a:r>
            <a:r>
              <a:rPr lang="it-IT" i="1" dirty="0">
                <a:latin typeface="Bookman Old Style" panose="02050604050505020204" pitchFamily="18" charset="0"/>
                <a:ea typeface="Calibri" panose="020F0502020204030204" pitchFamily="34" charset="0"/>
                <a:cs typeface="Times New Roman" panose="02020603050405020304" pitchFamily="18" charset="0"/>
              </a:rPr>
              <a:t>il principio fissato dall’art. 310, ultimo comma, </a:t>
            </a:r>
            <a:r>
              <a:rPr lang="it-IT" i="1" dirty="0" err="1">
                <a:latin typeface="Bookman Old Style" panose="02050604050505020204" pitchFamily="18" charset="0"/>
                <a:ea typeface="Calibri" panose="020F0502020204030204" pitchFamily="34" charset="0"/>
                <a:cs typeface="Times New Roman" panose="02020603050405020304" pitchFamily="18" charset="0"/>
              </a:rPr>
              <a:t>c.p.c.</a:t>
            </a:r>
            <a:r>
              <a:rPr lang="it-IT" i="1" dirty="0">
                <a:latin typeface="Bookman Old Style" panose="02050604050505020204" pitchFamily="18" charset="0"/>
                <a:ea typeface="Calibri" panose="020F0502020204030204" pitchFamily="34" charset="0"/>
                <a:cs typeface="Times New Roman" panose="02020603050405020304" pitchFamily="18" charset="0"/>
              </a:rPr>
              <a:t> </a:t>
            </a:r>
            <a:r>
              <a:rPr lang="it-IT" i="1" dirty="0" smtClean="0">
                <a:latin typeface="Bookman Old Style" panose="02050604050505020204" pitchFamily="18" charset="0"/>
                <a:ea typeface="Calibri" panose="020F0502020204030204" pitchFamily="34" charset="0"/>
                <a:cs typeface="Times New Roman" panose="02020603050405020304" pitchFamily="18" charset="0"/>
              </a:rPr>
              <a:t>non </a:t>
            </a:r>
            <a:r>
              <a:rPr lang="it-IT" i="1" dirty="0">
                <a:latin typeface="Bookman Old Style" panose="02050604050505020204" pitchFamily="18" charset="0"/>
                <a:ea typeface="Calibri" panose="020F0502020204030204" pitchFamily="34" charset="0"/>
                <a:cs typeface="Times New Roman" panose="02020603050405020304" pitchFamily="18" charset="0"/>
              </a:rPr>
              <a:t>trova applicazione quando insorga controversia in ordine alla estinzione del processo e tale controversia venga decisa con sentenza. In quest’ultima ipotesi riprendono vigore i principi posti dagli artt. 91 e 92 </a:t>
            </a:r>
            <a:r>
              <a:rPr lang="it-IT" i="1" dirty="0" err="1">
                <a:latin typeface="Bookman Old Style" panose="02050604050505020204" pitchFamily="18" charset="0"/>
                <a:ea typeface="Calibri" panose="020F0502020204030204" pitchFamily="34" charset="0"/>
                <a:cs typeface="Times New Roman" panose="02020603050405020304" pitchFamily="18" charset="0"/>
              </a:rPr>
              <a:t>c.p.c.</a:t>
            </a:r>
            <a:r>
              <a:rPr lang="it-IT" i="1" dirty="0">
                <a:latin typeface="Bookman Old Style" panose="02050604050505020204" pitchFamily="18" charset="0"/>
                <a:ea typeface="Calibri" panose="020F0502020204030204" pitchFamily="34" charset="0"/>
                <a:cs typeface="Times New Roman" panose="02020603050405020304" pitchFamily="18" charset="0"/>
              </a:rPr>
              <a:t>, e quindi innanzitutto il criterio della soccombenza, limitatamente però alle spese causate dalla trattazione della questione relativa alla estinzione, non potendo detti principi estendersi anche alle spese della fase processuale precedente al verificarsi dell’estinzione</a:t>
            </a:r>
            <a:r>
              <a:rPr lang="it-IT" dirty="0">
                <a:latin typeface="Bookman Old Style" panose="02050604050505020204" pitchFamily="18" charset="0"/>
                <a:ea typeface="Calibri" panose="020F0502020204030204" pitchFamily="34" charset="0"/>
                <a:cs typeface="Times New Roman" panose="02020603050405020304" pitchFamily="18" charset="0"/>
              </a:rPr>
              <a:t>” (</a:t>
            </a:r>
            <a:r>
              <a:rPr lang="it-IT" dirty="0" err="1">
                <a:latin typeface="Bookman Old Style" panose="02050604050505020204" pitchFamily="18" charset="0"/>
                <a:ea typeface="Calibri" panose="020F0502020204030204" pitchFamily="34" charset="0"/>
                <a:cs typeface="Times New Roman" panose="02020603050405020304" pitchFamily="18" charset="0"/>
              </a:rPr>
              <a:t>Cass</a:t>
            </a:r>
            <a:r>
              <a:rPr lang="it-IT" dirty="0">
                <a:latin typeface="Bookman Old Style" panose="02050604050505020204" pitchFamily="18" charset="0"/>
                <a:ea typeface="Calibri" panose="020F0502020204030204" pitchFamily="34" charset="0"/>
                <a:cs typeface="Times New Roman" panose="02020603050405020304" pitchFamily="18" charset="0"/>
              </a:rPr>
              <a:t>. 14 luglio 2021, n. 20073; </a:t>
            </a:r>
            <a:r>
              <a:rPr lang="it-IT" dirty="0" err="1">
                <a:latin typeface="Bookman Old Style" panose="02050604050505020204" pitchFamily="18" charset="0"/>
                <a:ea typeface="Calibri" panose="020F0502020204030204" pitchFamily="34" charset="0"/>
                <a:cs typeface="Times New Roman" panose="02020603050405020304" pitchFamily="18" charset="0"/>
              </a:rPr>
              <a:t>Cass</a:t>
            </a:r>
            <a:r>
              <a:rPr lang="it-IT" dirty="0">
                <a:latin typeface="Bookman Old Style" panose="02050604050505020204" pitchFamily="18" charset="0"/>
                <a:ea typeface="Calibri" panose="020F0502020204030204" pitchFamily="34" charset="0"/>
                <a:cs typeface="Times New Roman" panose="02020603050405020304" pitchFamily="18" charset="0"/>
              </a:rPr>
              <a:t>. 31 marzo 2010, n. 7943; </a:t>
            </a:r>
            <a:r>
              <a:rPr lang="it-IT" dirty="0" err="1">
                <a:latin typeface="Bookman Old Style" panose="02050604050505020204" pitchFamily="18" charset="0"/>
                <a:ea typeface="Calibri" panose="020F0502020204030204" pitchFamily="34" charset="0"/>
                <a:cs typeface="Times New Roman" panose="02020603050405020304" pitchFamily="18" charset="0"/>
              </a:rPr>
              <a:t>Cass</a:t>
            </a:r>
            <a:r>
              <a:rPr lang="it-IT" dirty="0">
                <a:latin typeface="Bookman Old Style" panose="02050604050505020204" pitchFamily="18" charset="0"/>
                <a:ea typeface="Calibri" panose="020F0502020204030204" pitchFamily="34" charset="0"/>
                <a:cs typeface="Times New Roman" panose="02020603050405020304" pitchFamily="18" charset="0"/>
              </a:rPr>
              <a:t>. 27 giugno 2005, n. 13736; </a:t>
            </a:r>
            <a:r>
              <a:rPr lang="it-IT" dirty="0" err="1">
                <a:latin typeface="Bookman Old Style" panose="02050604050505020204" pitchFamily="18" charset="0"/>
                <a:ea typeface="Calibri" panose="020F0502020204030204" pitchFamily="34" charset="0"/>
                <a:cs typeface="Times New Roman" panose="02020603050405020304" pitchFamily="18" charset="0"/>
              </a:rPr>
              <a:t>Cass</a:t>
            </a:r>
            <a:r>
              <a:rPr lang="it-IT" dirty="0">
                <a:latin typeface="Bookman Old Style" panose="02050604050505020204" pitchFamily="18" charset="0"/>
                <a:ea typeface="Calibri" panose="020F0502020204030204" pitchFamily="34" charset="0"/>
                <a:cs typeface="Times New Roman" panose="02020603050405020304" pitchFamily="18" charset="0"/>
              </a:rPr>
              <a:t>. 14 ottobre 1993, n. 10173; </a:t>
            </a:r>
            <a:r>
              <a:rPr lang="it-IT" dirty="0" err="1">
                <a:latin typeface="Bookman Old Style" panose="02050604050505020204" pitchFamily="18" charset="0"/>
                <a:ea typeface="Calibri" panose="020F0502020204030204" pitchFamily="34" charset="0"/>
                <a:cs typeface="Times New Roman" panose="02020603050405020304" pitchFamily="18" charset="0"/>
              </a:rPr>
              <a:t>Cass</a:t>
            </a:r>
            <a:r>
              <a:rPr lang="it-IT" dirty="0">
                <a:latin typeface="Bookman Old Style" panose="02050604050505020204" pitchFamily="18" charset="0"/>
                <a:ea typeface="Calibri" panose="020F0502020204030204" pitchFamily="34" charset="0"/>
                <a:cs typeface="Times New Roman" panose="02020603050405020304" pitchFamily="18" charset="0"/>
              </a:rPr>
              <a:t>. 16 giugno 1988, n. 4097); </a:t>
            </a:r>
            <a:endParaRPr lang="it-IT" dirty="0" smtClean="0">
              <a:latin typeface="Bookman Old Style" panose="02050604050505020204" pitchFamily="18" charset="0"/>
              <a:ea typeface="Calibri" panose="020F0502020204030204" pitchFamily="34" charset="0"/>
              <a:cs typeface="Times New Roman" panose="02020603050405020304" pitchFamily="18" charset="0"/>
            </a:endParaRPr>
          </a:p>
          <a:p>
            <a:pPr marL="0" indent="0" algn="just">
              <a:buNone/>
            </a:pPr>
            <a:r>
              <a:rPr lang="it-IT" b="1" dirty="0" smtClean="0">
                <a:latin typeface="Bookman Old Style" panose="02050604050505020204" pitchFamily="18" charset="0"/>
                <a:cs typeface="Times New Roman" panose="02020603050405020304" pitchFamily="18" charset="0"/>
              </a:rPr>
              <a:t>ESEMPIO: caducazione/sospensione titolo</a:t>
            </a:r>
            <a:endParaRPr lang="it-IT" b="1" dirty="0"/>
          </a:p>
        </p:txBody>
      </p:sp>
    </p:spTree>
    <p:extLst>
      <p:ext uri="{BB962C8B-B14F-4D97-AF65-F5344CB8AC3E}">
        <p14:creationId xmlns:p14="http://schemas.microsoft.com/office/powerpoint/2010/main" val="36100582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a:xfrm>
            <a:off x="677334" y="609600"/>
            <a:ext cx="10204026" cy="1320800"/>
          </a:xfrm>
        </p:spPr>
        <p:txBody>
          <a:bodyPr/>
          <a:lstStyle/>
          <a:p>
            <a:pPr algn="ctr"/>
            <a:r>
              <a:rPr lang="it-IT" b="1" dirty="0" smtClean="0">
                <a:latin typeface="Bookman Old Style" panose="02050604050505020204" pitchFamily="18" charset="0"/>
              </a:rPr>
              <a:t>IMPROCEDIBILITA’ E SPESE:</a:t>
            </a:r>
            <a:br>
              <a:rPr lang="it-IT" b="1" dirty="0" smtClean="0">
                <a:latin typeface="Bookman Old Style" panose="02050604050505020204" pitchFamily="18" charset="0"/>
              </a:rPr>
            </a:br>
            <a:r>
              <a:rPr lang="it-IT" b="1" dirty="0" smtClean="0">
                <a:latin typeface="Bookman Old Style" panose="02050604050505020204" pitchFamily="18" charset="0"/>
              </a:rPr>
              <a:t>INDICAZIONI OPERATIVE</a:t>
            </a:r>
            <a:endParaRPr lang="it-IT" b="1" dirty="0">
              <a:latin typeface="Bookman Old Style" panose="02050604050505020204" pitchFamily="18" charset="0"/>
            </a:endParaRPr>
          </a:p>
        </p:txBody>
      </p:sp>
      <p:sp>
        <p:nvSpPr>
          <p:cNvPr id="6" name="Segnaposto contenuto 5"/>
          <p:cNvSpPr>
            <a:spLocks noGrp="1"/>
          </p:cNvSpPr>
          <p:nvPr>
            <p:ph idx="1"/>
          </p:nvPr>
        </p:nvSpPr>
        <p:spPr>
          <a:xfrm>
            <a:off x="677334" y="1930401"/>
            <a:ext cx="10204026" cy="4110962"/>
          </a:xfrm>
        </p:spPr>
        <p:txBody>
          <a:bodyPr>
            <a:normAutofit/>
          </a:bodyPr>
          <a:lstStyle/>
          <a:p>
            <a:pPr marL="0" indent="0" algn="just">
              <a:buNone/>
            </a:pPr>
            <a:r>
              <a:rPr lang="it-IT" sz="2000" dirty="0" smtClean="0">
                <a:latin typeface="Bookman Old Style" panose="02050604050505020204" pitchFamily="18" charset="0"/>
              </a:rPr>
              <a:t>Nel caso di dichiarazione di chiusura anticipata/improcedibilità dell’esecuzione:</a:t>
            </a:r>
            <a:endParaRPr lang="it-IT" sz="2000" dirty="0">
              <a:latin typeface="Bookman Old Style" panose="02050604050505020204" pitchFamily="18" charset="0"/>
            </a:endParaRPr>
          </a:p>
          <a:p>
            <a:pPr algn="just"/>
            <a:r>
              <a:rPr lang="it-IT" sz="2000" dirty="0" smtClean="0">
                <a:latin typeface="Bookman Old Style" panose="02050604050505020204" pitchFamily="18" charset="0"/>
              </a:rPr>
              <a:t>il </a:t>
            </a:r>
            <a:r>
              <a:rPr lang="it-IT" sz="2000" dirty="0">
                <a:latin typeface="Bookman Old Style" panose="02050604050505020204" pitchFamily="18" charset="0"/>
              </a:rPr>
              <a:t>giudice non deve liquidare le spese del processo sostenute dal creditore, che restano integramente a suo carico;</a:t>
            </a:r>
          </a:p>
          <a:p>
            <a:pPr algn="just"/>
            <a:r>
              <a:rPr lang="it-IT" sz="2000" dirty="0" smtClean="0">
                <a:latin typeface="Bookman Old Style" panose="02050604050505020204" pitchFamily="18" charset="0"/>
              </a:rPr>
              <a:t>il </a:t>
            </a:r>
            <a:r>
              <a:rPr lang="it-IT" sz="2000" dirty="0">
                <a:latin typeface="Bookman Old Style" panose="02050604050505020204" pitchFamily="18" charset="0"/>
              </a:rPr>
              <a:t>giudice non deve liquidare le spese del processo sostenute dal debitore per l’attività difensiva diversa da quella diretta a sollecitare la dichiarazione di improcedibilità;</a:t>
            </a:r>
          </a:p>
          <a:p>
            <a:pPr algn="just"/>
            <a:r>
              <a:rPr lang="it-IT" sz="2000" dirty="0" smtClean="0">
                <a:latin typeface="Bookman Old Style" panose="02050604050505020204" pitchFamily="18" charset="0"/>
              </a:rPr>
              <a:t>per </a:t>
            </a:r>
            <a:r>
              <a:rPr lang="it-IT" sz="2000" dirty="0">
                <a:latin typeface="Bookman Old Style" panose="02050604050505020204" pitchFamily="18" charset="0"/>
              </a:rPr>
              <a:t>l’attività difensiva funzionale alla dichiarazione di improcedibilità e sempre che vi sia stata contestazione tra le parti </a:t>
            </a:r>
            <a:r>
              <a:rPr lang="it-IT" sz="2000" dirty="0" smtClean="0">
                <a:latin typeface="Bookman Old Style" panose="02050604050505020204" pitchFamily="18" charset="0"/>
              </a:rPr>
              <a:t>sui presupposti </a:t>
            </a:r>
            <a:r>
              <a:rPr lang="it-IT" sz="2000" dirty="0">
                <a:latin typeface="Bookman Old Style" panose="02050604050505020204" pitchFamily="18" charset="0"/>
              </a:rPr>
              <a:t>il giudice procede alla liquidazione delle spese </a:t>
            </a:r>
            <a:endParaRPr lang="it-IT" sz="2000" dirty="0" smtClean="0">
              <a:latin typeface="Bookman Old Style" panose="02050604050505020204" pitchFamily="18" charset="0"/>
            </a:endParaRPr>
          </a:p>
          <a:p>
            <a:pPr algn="just"/>
            <a:endParaRPr lang="it-IT" sz="2000" dirty="0">
              <a:latin typeface="Bookman Old Style" panose="02050604050505020204" pitchFamily="18" charset="0"/>
            </a:endParaRPr>
          </a:p>
          <a:p>
            <a:pPr marL="0" indent="0" algn="ctr">
              <a:buNone/>
            </a:pPr>
            <a:r>
              <a:rPr lang="it-IT" sz="2000" dirty="0" smtClean="0">
                <a:latin typeface="Bookman Old Style" panose="02050604050505020204" pitchFamily="18" charset="0"/>
              </a:rPr>
              <a:t>NECESSITA’ ADATTAMENTO PARAMETRI D.M</a:t>
            </a:r>
            <a:r>
              <a:rPr lang="it-IT" sz="2000" dirty="0">
                <a:latin typeface="Bookman Old Style" panose="02050604050505020204" pitchFamily="18" charset="0"/>
              </a:rPr>
              <a:t>. </a:t>
            </a:r>
            <a:r>
              <a:rPr lang="it-IT" sz="2000" dirty="0" smtClean="0">
                <a:latin typeface="Bookman Old Style" panose="02050604050505020204" pitchFamily="18" charset="0"/>
              </a:rPr>
              <a:t>55/2014</a:t>
            </a:r>
            <a:endParaRPr lang="it-IT" sz="2000" dirty="0">
              <a:latin typeface="Bookman Old Style" panose="02050604050505020204" pitchFamily="18" charset="0"/>
            </a:endParaRPr>
          </a:p>
          <a:p>
            <a:endParaRPr lang="it-IT" dirty="0"/>
          </a:p>
        </p:txBody>
      </p:sp>
    </p:spTree>
    <p:extLst>
      <p:ext uri="{BB962C8B-B14F-4D97-AF65-F5344CB8AC3E}">
        <p14:creationId xmlns:p14="http://schemas.microsoft.com/office/powerpoint/2010/main" val="349704016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77334" y="339634"/>
            <a:ext cx="9864392" cy="1175657"/>
          </a:xfrm>
        </p:spPr>
        <p:txBody>
          <a:bodyPr>
            <a:normAutofit fontScale="90000"/>
          </a:bodyPr>
          <a:lstStyle/>
          <a:p>
            <a:pPr algn="ctr"/>
            <a:r>
              <a:rPr lang="it-IT" b="1" dirty="0" smtClean="0">
                <a:latin typeface="Bookman Old Style" panose="02050604050505020204" pitchFamily="18" charset="0"/>
              </a:rPr>
              <a:t>LIQUIDAZIONE DELLE SPESE:</a:t>
            </a:r>
            <a:br>
              <a:rPr lang="it-IT" b="1" dirty="0" smtClean="0">
                <a:latin typeface="Bookman Old Style" panose="02050604050505020204" pitchFamily="18" charset="0"/>
              </a:rPr>
            </a:br>
            <a:r>
              <a:rPr lang="it-IT" b="1" dirty="0" smtClean="0">
                <a:latin typeface="Bookman Old Style" panose="02050604050505020204" pitchFamily="18" charset="0"/>
              </a:rPr>
              <a:t>STRUMENTI DI IMPUGNAZIONE?</a:t>
            </a:r>
            <a:endParaRPr lang="it-IT" b="1" dirty="0">
              <a:latin typeface="Bookman Old Style" panose="02050604050505020204" pitchFamily="18" charset="0"/>
            </a:endParaRPr>
          </a:p>
        </p:txBody>
      </p:sp>
      <p:sp>
        <p:nvSpPr>
          <p:cNvPr id="3" name="Segnaposto contenuto 2"/>
          <p:cNvSpPr>
            <a:spLocks noGrp="1"/>
          </p:cNvSpPr>
          <p:nvPr>
            <p:ph idx="1"/>
          </p:nvPr>
        </p:nvSpPr>
        <p:spPr>
          <a:xfrm>
            <a:off x="677334" y="1645920"/>
            <a:ext cx="10635100" cy="4911635"/>
          </a:xfrm>
        </p:spPr>
        <p:txBody>
          <a:bodyPr>
            <a:normAutofit fontScale="92500" lnSpcReduction="10000"/>
          </a:bodyPr>
          <a:lstStyle/>
          <a:p>
            <a:pPr marL="0" indent="0" algn="ctr">
              <a:buNone/>
            </a:pPr>
            <a:r>
              <a:rPr lang="it-IT" b="1" dirty="0" smtClean="0">
                <a:latin typeface="Bookman Old Style" panose="02050604050505020204" pitchFamily="18" charset="0"/>
              </a:rPr>
              <a:t>OPPOSIZIONE AGLI ATTI ESECUTIVI EX ART. 617 C.P.C.</a:t>
            </a:r>
          </a:p>
          <a:p>
            <a:pPr algn="just"/>
            <a:r>
              <a:rPr lang="it-IT" u="sng" dirty="0" err="1" smtClean="0">
                <a:latin typeface="Bookman Old Style" panose="02050604050505020204" pitchFamily="18" charset="0"/>
              </a:rPr>
              <a:t>Cass</a:t>
            </a:r>
            <a:r>
              <a:rPr lang="it-IT" u="sng" dirty="0">
                <a:latin typeface="Bookman Old Style" panose="02050604050505020204" pitchFamily="18" charset="0"/>
              </a:rPr>
              <a:t>. 9 luglio 2020, n. 14604</a:t>
            </a:r>
          </a:p>
          <a:p>
            <a:pPr marL="0" indent="0" algn="just">
              <a:buNone/>
            </a:pPr>
            <a:r>
              <a:rPr lang="it-IT" dirty="0" smtClean="0">
                <a:latin typeface="Bookman Old Style" panose="02050604050505020204" pitchFamily="18" charset="0"/>
              </a:rPr>
              <a:t>“</a:t>
            </a:r>
            <a:r>
              <a:rPr lang="it-IT" dirty="0">
                <a:latin typeface="Bookman Old Style" panose="02050604050505020204" pitchFamily="18" charset="0"/>
              </a:rPr>
              <a:t>in tema di esecuzione di obblighi di fare e di non fare, l'impugnazione, da parte del creditore procedente, dell'ordinanza di liquidazione delle spese a carico del debitore esecutato, pronunciata in caso di estinzione atipica del procedimento esecutivo, va proposta non già nelle forme dell'opposizione al decreto ingiuntivo, bensì con l'opposizione agli atti esecutivi ex art. 617 </a:t>
            </a:r>
            <a:r>
              <a:rPr lang="it-IT" dirty="0" err="1">
                <a:latin typeface="Bookman Old Style" panose="02050604050505020204" pitchFamily="18" charset="0"/>
              </a:rPr>
              <a:t>c.p.c.</a:t>
            </a:r>
            <a:r>
              <a:rPr lang="it-IT" dirty="0">
                <a:latin typeface="Bookman Old Style" panose="02050604050505020204" pitchFamily="18" charset="0"/>
              </a:rPr>
              <a:t>, che costituisce il rimedio tipico per contestare i provvedimenti del giudice dell'esecuzione regolanti l'andamento del relativo processo</a:t>
            </a:r>
            <a:r>
              <a:rPr lang="it-IT" dirty="0" smtClean="0">
                <a:latin typeface="Bookman Old Style" panose="02050604050505020204" pitchFamily="18" charset="0"/>
              </a:rPr>
              <a:t>”  </a:t>
            </a:r>
            <a:endParaRPr lang="it-IT" dirty="0">
              <a:latin typeface="Bookman Old Style" panose="02050604050505020204" pitchFamily="18" charset="0"/>
            </a:endParaRPr>
          </a:p>
          <a:p>
            <a:pPr algn="just"/>
            <a:r>
              <a:rPr lang="it-IT" u="sng" dirty="0" err="1" smtClean="0">
                <a:latin typeface="Bookman Old Style" panose="02050604050505020204" pitchFamily="18" charset="0"/>
              </a:rPr>
              <a:t>Cass</a:t>
            </a:r>
            <a:r>
              <a:rPr lang="it-IT" u="sng" dirty="0">
                <a:latin typeface="Bookman Old Style" panose="02050604050505020204" pitchFamily="18" charset="0"/>
              </a:rPr>
              <a:t>. 13 maggio 2015, n. </a:t>
            </a:r>
            <a:r>
              <a:rPr lang="it-IT" u="sng" dirty="0" smtClean="0">
                <a:latin typeface="Bookman Old Style" panose="02050604050505020204" pitchFamily="18" charset="0"/>
              </a:rPr>
              <a:t>9837</a:t>
            </a:r>
          </a:p>
          <a:p>
            <a:pPr marL="0" indent="0" algn="just">
              <a:buNone/>
            </a:pPr>
            <a:r>
              <a:rPr lang="it-IT" dirty="0" smtClean="0">
                <a:latin typeface="Bookman Old Style" panose="02050604050505020204" pitchFamily="18" charset="0"/>
              </a:rPr>
              <a:t>“l'impugnazione</a:t>
            </a:r>
            <a:r>
              <a:rPr lang="it-IT" dirty="0">
                <a:latin typeface="Bookman Old Style" panose="02050604050505020204" pitchFamily="18" charset="0"/>
              </a:rPr>
              <a:t>, limitatamente al capo di condanna del debitore alle spese, di un'ordinanza di estinzione cosiddetta atipica del processo esecutivo, va proposta con l'opposizione ex art. 617 cod. </a:t>
            </a:r>
            <a:r>
              <a:rPr lang="it-IT" dirty="0" err="1">
                <a:latin typeface="Bookman Old Style" panose="02050604050505020204" pitchFamily="18" charset="0"/>
              </a:rPr>
              <a:t>proc</a:t>
            </a:r>
            <a:r>
              <a:rPr lang="it-IT" dirty="0">
                <a:latin typeface="Bookman Old Style" panose="02050604050505020204" pitchFamily="18" charset="0"/>
              </a:rPr>
              <a:t>. civ., e non con il ricorso straordinario di cui all'art. 111 </a:t>
            </a:r>
            <a:r>
              <a:rPr lang="it-IT" dirty="0" err="1">
                <a:latin typeface="Bookman Old Style" panose="02050604050505020204" pitchFamily="18" charset="0"/>
              </a:rPr>
              <a:t>Cost</a:t>
            </a:r>
            <a:r>
              <a:rPr lang="it-IT" dirty="0">
                <a:latin typeface="Bookman Old Style" panose="02050604050505020204" pitchFamily="18" charset="0"/>
              </a:rPr>
              <a:t>., poiché la prima costituisce il rimedio tipico per contestare i provvedimenti del giudice dell'esecuzione regolanti l'andamento di quel processo, e, atteso il carattere accessorio della condanna alle spese, deve trovare applicazione la disciplina del mezzo di impugnazione esperibile prevista per il capo principale che definisce, in rito o in merito, il procedimento, anche quando si tratti di un processo diverso dal giudizio ordinario di cognizione</a:t>
            </a:r>
            <a:r>
              <a:rPr lang="it-IT" dirty="0" smtClean="0">
                <a:latin typeface="Bookman Old Style" panose="02050604050505020204" pitchFamily="18" charset="0"/>
              </a:rPr>
              <a:t>”</a:t>
            </a:r>
            <a:endParaRPr lang="it-IT" dirty="0">
              <a:latin typeface="Bookman Old Style" panose="02050604050505020204" pitchFamily="18" charset="0"/>
            </a:endParaRPr>
          </a:p>
        </p:txBody>
      </p:sp>
    </p:spTree>
    <p:extLst>
      <p:ext uri="{BB962C8B-B14F-4D97-AF65-F5344CB8AC3E}">
        <p14:creationId xmlns:p14="http://schemas.microsoft.com/office/powerpoint/2010/main" val="76721578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77334" y="352697"/>
            <a:ext cx="10582848" cy="1175657"/>
          </a:xfrm>
        </p:spPr>
        <p:txBody>
          <a:bodyPr>
            <a:normAutofit fontScale="90000"/>
          </a:bodyPr>
          <a:lstStyle/>
          <a:p>
            <a:pPr algn="ctr"/>
            <a:r>
              <a:rPr lang="it-IT" b="1" dirty="0" smtClean="0">
                <a:latin typeface="Bookman Old Style" panose="02050604050505020204" pitchFamily="18" charset="0"/>
              </a:rPr>
              <a:t>CONCORSO</a:t>
            </a:r>
            <a:br>
              <a:rPr lang="it-IT" b="1" dirty="0" smtClean="0">
                <a:latin typeface="Bookman Old Style" panose="02050604050505020204" pitchFamily="18" charset="0"/>
              </a:rPr>
            </a:br>
            <a:r>
              <a:rPr lang="it-IT" b="1" dirty="0" smtClean="0">
                <a:latin typeface="Bookman Old Style" panose="02050604050505020204" pitchFamily="18" charset="0"/>
              </a:rPr>
              <a:t>IMPROCEDIBILITA’/OPPOSIZIONE</a:t>
            </a:r>
            <a:endParaRPr lang="it-IT" b="1" dirty="0">
              <a:latin typeface="Bookman Old Style" panose="02050604050505020204" pitchFamily="18" charset="0"/>
            </a:endParaRPr>
          </a:p>
        </p:txBody>
      </p:sp>
      <p:sp>
        <p:nvSpPr>
          <p:cNvPr id="3" name="Segnaposto contenuto 2"/>
          <p:cNvSpPr>
            <a:spLocks noGrp="1"/>
          </p:cNvSpPr>
          <p:nvPr>
            <p:ph idx="1"/>
          </p:nvPr>
        </p:nvSpPr>
        <p:spPr>
          <a:xfrm>
            <a:off x="677333" y="1528355"/>
            <a:ext cx="10582849" cy="5133702"/>
          </a:xfrm>
        </p:spPr>
        <p:txBody>
          <a:bodyPr>
            <a:normAutofit lnSpcReduction="10000"/>
          </a:bodyPr>
          <a:lstStyle/>
          <a:p>
            <a:pPr marL="0" indent="0" algn="ctr">
              <a:buNone/>
            </a:pPr>
            <a:r>
              <a:rPr lang="it-IT" sz="2000" b="1" dirty="0" smtClean="0">
                <a:latin typeface="Bookman Old Style" panose="02050604050505020204" pitchFamily="18" charset="0"/>
              </a:rPr>
              <a:t>POTERI DI RILIEVO D’UFFICIO DEL GIUDICE DELL’ESECUZIONE</a:t>
            </a:r>
          </a:p>
          <a:p>
            <a:pPr marL="0" indent="0" algn="just">
              <a:buNone/>
            </a:pPr>
            <a:r>
              <a:rPr lang="it-IT" sz="2000" b="1" dirty="0" smtClean="0">
                <a:latin typeface="Bookman Old Style" panose="02050604050505020204" pitchFamily="18" charset="0"/>
              </a:rPr>
              <a:t>PRIMA IPOTESI</a:t>
            </a:r>
            <a:r>
              <a:rPr lang="it-IT" sz="2000" dirty="0" smtClean="0">
                <a:latin typeface="Bookman Old Style" panose="02050604050505020204" pitchFamily="18" charset="0"/>
              </a:rPr>
              <a:t>: SUSSISTONO i </a:t>
            </a:r>
            <a:r>
              <a:rPr lang="it-IT" sz="2000" dirty="0">
                <a:latin typeface="Bookman Old Style" panose="02050604050505020204" pitchFamily="18" charset="0"/>
              </a:rPr>
              <a:t>presupposti per la dichiarazione di chiusura anticipata </a:t>
            </a:r>
            <a:r>
              <a:rPr lang="it-IT" sz="2000" dirty="0" smtClean="0">
                <a:latin typeface="Bookman Old Style" panose="02050604050505020204" pitchFamily="18" charset="0"/>
              </a:rPr>
              <a:t>dell’esecuzione</a:t>
            </a:r>
          </a:p>
          <a:p>
            <a:pPr marL="0" indent="0" algn="just">
              <a:buNone/>
            </a:pPr>
            <a:r>
              <a:rPr lang="it-IT" sz="2000" dirty="0" smtClean="0">
                <a:latin typeface="Bookman Old Style" panose="02050604050505020204" pitchFamily="18" charset="0"/>
              </a:rPr>
              <a:t>Il giudice deve</a:t>
            </a:r>
            <a:r>
              <a:rPr lang="it-IT" sz="2000" dirty="0">
                <a:latin typeface="Bookman Old Style" panose="02050604050505020204" pitchFamily="18" charset="0"/>
              </a:rPr>
              <a:t>:</a:t>
            </a:r>
          </a:p>
          <a:p>
            <a:pPr algn="just"/>
            <a:r>
              <a:rPr lang="it-IT" sz="2000" dirty="0" smtClean="0">
                <a:latin typeface="Bookman Old Style" panose="02050604050505020204" pitchFamily="18" charset="0"/>
              </a:rPr>
              <a:t>dichiarare </a:t>
            </a:r>
            <a:r>
              <a:rPr lang="it-IT" sz="2000" dirty="0">
                <a:latin typeface="Bookman Old Style" panose="02050604050505020204" pitchFamily="18" charset="0"/>
              </a:rPr>
              <a:t>improcedibile il processo esecutivo;</a:t>
            </a:r>
          </a:p>
          <a:p>
            <a:pPr algn="just"/>
            <a:r>
              <a:rPr lang="it-IT" sz="2000" dirty="0" smtClean="0">
                <a:latin typeface="Bookman Old Style" panose="02050604050505020204" pitchFamily="18" charset="0"/>
              </a:rPr>
              <a:t>disporre </a:t>
            </a:r>
            <a:r>
              <a:rPr lang="it-IT" sz="2000" dirty="0">
                <a:latin typeface="Bookman Old Style" panose="02050604050505020204" pitchFamily="18" charset="0"/>
              </a:rPr>
              <a:t>la liberazione dei beni o la cancellazione della trascrizione del pignoramento (</a:t>
            </a:r>
            <a:r>
              <a:rPr lang="it-IT" sz="2000" dirty="0" smtClean="0">
                <a:latin typeface="Bookman Old Style" panose="02050604050505020204" pitchFamily="18" charset="0"/>
              </a:rPr>
              <a:t>salvo che </a:t>
            </a:r>
            <a:r>
              <a:rPr lang="it-IT" sz="2000" dirty="0">
                <a:latin typeface="Bookman Old Style" panose="02050604050505020204" pitchFamily="18" charset="0"/>
              </a:rPr>
              <a:t>sia già intervenuta </a:t>
            </a:r>
            <a:r>
              <a:rPr lang="it-IT" sz="2000" dirty="0" smtClean="0">
                <a:latin typeface="Bookman Old Style" panose="02050604050505020204" pitchFamily="18" charset="0"/>
              </a:rPr>
              <a:t>l’aggiudicazione/assegnazione);</a:t>
            </a:r>
            <a:endParaRPr lang="it-IT" sz="2000" dirty="0">
              <a:latin typeface="Bookman Old Style" panose="02050604050505020204" pitchFamily="18" charset="0"/>
            </a:endParaRPr>
          </a:p>
          <a:p>
            <a:pPr algn="just"/>
            <a:r>
              <a:rPr lang="it-IT" sz="2000" dirty="0" smtClean="0">
                <a:latin typeface="Bookman Old Style" panose="02050604050505020204" pitchFamily="18" charset="0"/>
              </a:rPr>
              <a:t>dichiarare </a:t>
            </a:r>
            <a:r>
              <a:rPr lang="it-IT" sz="2000" dirty="0">
                <a:latin typeface="Bookman Old Style" panose="02050604050505020204" pitchFamily="18" charset="0"/>
              </a:rPr>
              <a:t>altresì il “non luogo a provvedere” sull’istanza di sospensione </a:t>
            </a:r>
            <a:r>
              <a:rPr lang="it-IT" sz="2000" dirty="0" smtClean="0">
                <a:latin typeface="Bookman Old Style" panose="02050604050505020204" pitchFamily="18" charset="0"/>
              </a:rPr>
              <a:t>ex art. 624 </a:t>
            </a:r>
            <a:r>
              <a:rPr lang="it-IT" sz="2000" dirty="0" err="1" smtClean="0">
                <a:latin typeface="Bookman Old Style" panose="02050604050505020204" pitchFamily="18" charset="0"/>
              </a:rPr>
              <a:t>c.p.c.</a:t>
            </a:r>
            <a:r>
              <a:rPr lang="it-IT" sz="2000" dirty="0" smtClean="0">
                <a:latin typeface="Bookman Old Style" panose="02050604050505020204" pitchFamily="18" charset="0"/>
              </a:rPr>
              <a:t> o dei provvedimenti ex art. 618 </a:t>
            </a:r>
            <a:r>
              <a:rPr lang="it-IT" sz="2000" dirty="0" err="1" smtClean="0">
                <a:latin typeface="Bookman Old Style" panose="02050604050505020204" pitchFamily="18" charset="0"/>
              </a:rPr>
              <a:t>c.p.c.</a:t>
            </a:r>
            <a:r>
              <a:rPr lang="it-IT" sz="2000" dirty="0" smtClean="0">
                <a:latin typeface="Bookman Old Style" panose="02050604050505020204" pitchFamily="18" charset="0"/>
              </a:rPr>
              <a:t> (</a:t>
            </a:r>
            <a:r>
              <a:rPr lang="it-IT" sz="2000" dirty="0">
                <a:latin typeface="Bookman Old Style" panose="02050604050505020204" pitchFamily="18" charset="0"/>
              </a:rPr>
              <a:t>venendone meno l’oggetto);</a:t>
            </a:r>
          </a:p>
          <a:p>
            <a:pPr algn="just"/>
            <a:r>
              <a:rPr lang="it-IT" sz="2000" dirty="0">
                <a:latin typeface="Bookman Old Style" panose="02050604050505020204" pitchFamily="18" charset="0"/>
              </a:rPr>
              <a:t>fissare il termine perentorio per introdurre il giudizio di merito sull’opposizione, atteso che quest’ultimo non risente della disposta chiusura della procedura (</a:t>
            </a:r>
            <a:r>
              <a:rPr lang="it-IT" sz="2000" dirty="0" err="1">
                <a:latin typeface="Bookman Old Style" panose="02050604050505020204" pitchFamily="18" charset="0"/>
              </a:rPr>
              <a:t>Cass</a:t>
            </a:r>
            <a:r>
              <a:rPr lang="it-IT" sz="2000" dirty="0">
                <a:latin typeface="Bookman Old Style" panose="02050604050505020204" pitchFamily="18" charset="0"/>
              </a:rPr>
              <a:t>. 7 settembre 2017, n. 20294; </a:t>
            </a:r>
            <a:r>
              <a:rPr lang="it-IT" sz="2000" dirty="0" err="1">
                <a:latin typeface="Bookman Old Style" panose="02050604050505020204" pitchFamily="18" charset="0"/>
              </a:rPr>
              <a:t>Cass</a:t>
            </a:r>
            <a:r>
              <a:rPr lang="it-IT" sz="2000" dirty="0">
                <a:latin typeface="Bookman Old Style" panose="02050604050505020204" pitchFamily="18" charset="0"/>
              </a:rPr>
              <a:t>., 31 gennaio </a:t>
            </a:r>
            <a:r>
              <a:rPr lang="it-IT" sz="2000" dirty="0" smtClean="0">
                <a:latin typeface="Bookman Old Style" panose="02050604050505020204" pitchFamily="18" charset="0"/>
              </a:rPr>
              <a:t>2012</a:t>
            </a:r>
            <a:r>
              <a:rPr lang="it-IT" sz="2000" dirty="0">
                <a:latin typeface="Bookman Old Style" panose="02050604050505020204" pitchFamily="18" charset="0"/>
              </a:rPr>
              <a:t>, n. 1353</a:t>
            </a:r>
            <a:r>
              <a:rPr lang="it-IT" sz="2000" dirty="0" smtClean="0">
                <a:latin typeface="Bookman Old Style" panose="02050604050505020204" pitchFamily="18" charset="0"/>
              </a:rPr>
              <a:t>);</a:t>
            </a:r>
            <a:endParaRPr lang="it-IT" dirty="0" smtClean="0"/>
          </a:p>
          <a:p>
            <a:pPr marL="0" indent="0" algn="just">
              <a:buNone/>
            </a:pPr>
            <a:r>
              <a:rPr lang="it-IT" sz="2000" dirty="0" err="1" smtClean="0">
                <a:latin typeface="Bookman Old Style" panose="02050604050505020204" pitchFamily="18" charset="0"/>
              </a:rPr>
              <a:t>Cass</a:t>
            </a:r>
            <a:r>
              <a:rPr lang="it-IT" sz="2000" dirty="0" smtClean="0">
                <a:latin typeface="Bookman Old Style" panose="02050604050505020204" pitchFamily="18" charset="0"/>
              </a:rPr>
              <a:t>. 9 febbraio 2021, n. 3019: sussiste sempre l’interesse al giudizio di merito, anche solo ai fini della regolamentazione delle spese della fase sommaria dell’opposizione (particolarità del caso concreto)</a:t>
            </a:r>
            <a:endParaRPr lang="it-IT" sz="2000" dirty="0">
              <a:latin typeface="Bookman Old Style" panose="02050604050505020204" pitchFamily="18" charset="0"/>
            </a:endParaRPr>
          </a:p>
        </p:txBody>
      </p:sp>
    </p:spTree>
    <p:extLst>
      <p:ext uri="{BB962C8B-B14F-4D97-AF65-F5344CB8AC3E}">
        <p14:creationId xmlns:p14="http://schemas.microsoft.com/office/powerpoint/2010/main" val="20528030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77333" y="609600"/>
            <a:ext cx="10151775" cy="1101634"/>
          </a:xfrm>
        </p:spPr>
        <p:txBody>
          <a:bodyPr>
            <a:normAutofit/>
          </a:bodyPr>
          <a:lstStyle/>
          <a:p>
            <a:pPr algn="ctr"/>
            <a:r>
              <a:rPr lang="it-IT" sz="3200" b="1" dirty="0" smtClean="0">
                <a:latin typeface="Bookman Old Style" panose="02050604050505020204" pitchFamily="18" charset="0"/>
              </a:rPr>
              <a:t>CONCORSO</a:t>
            </a:r>
            <a:br>
              <a:rPr lang="it-IT" sz="3200" b="1" dirty="0" smtClean="0">
                <a:latin typeface="Bookman Old Style" panose="02050604050505020204" pitchFamily="18" charset="0"/>
              </a:rPr>
            </a:br>
            <a:r>
              <a:rPr lang="it-IT" sz="3200" b="1" dirty="0" smtClean="0">
                <a:latin typeface="Bookman Old Style" panose="02050604050505020204" pitchFamily="18" charset="0"/>
              </a:rPr>
              <a:t>IMPROCEDIBILITA’/OPPOSIZIONE</a:t>
            </a:r>
            <a:endParaRPr lang="it-IT" sz="3200" b="1" dirty="0">
              <a:latin typeface="Bookman Old Style" panose="02050604050505020204" pitchFamily="18" charset="0"/>
            </a:endParaRPr>
          </a:p>
        </p:txBody>
      </p:sp>
      <p:sp>
        <p:nvSpPr>
          <p:cNvPr id="3" name="Segnaposto contenuto 2"/>
          <p:cNvSpPr>
            <a:spLocks noGrp="1"/>
          </p:cNvSpPr>
          <p:nvPr>
            <p:ph idx="1"/>
          </p:nvPr>
        </p:nvSpPr>
        <p:spPr>
          <a:xfrm>
            <a:off x="677334" y="1867989"/>
            <a:ext cx="10151774" cy="4173373"/>
          </a:xfrm>
        </p:spPr>
        <p:txBody>
          <a:bodyPr>
            <a:normAutofit/>
          </a:bodyPr>
          <a:lstStyle/>
          <a:p>
            <a:pPr marL="0" indent="0" algn="just">
              <a:buNone/>
            </a:pPr>
            <a:r>
              <a:rPr lang="it-IT" sz="2000" b="1" dirty="0" smtClean="0">
                <a:latin typeface="Bookman Old Style" panose="02050604050505020204" pitchFamily="18" charset="0"/>
              </a:rPr>
              <a:t>SECONDA IPOTESI</a:t>
            </a:r>
            <a:r>
              <a:rPr lang="it-IT" sz="2000" dirty="0" smtClean="0">
                <a:latin typeface="Bookman Old Style" panose="02050604050505020204" pitchFamily="18" charset="0"/>
              </a:rPr>
              <a:t>: NON SUSSISTONO i presupposti per la dichiarazione di chiusura anticipata dell’esecuzione (che potrebbe essere stata sollecitata ex art. 486 </a:t>
            </a:r>
            <a:r>
              <a:rPr lang="it-IT" sz="2000" dirty="0" err="1" smtClean="0">
                <a:latin typeface="Bookman Old Style" panose="02050604050505020204" pitchFamily="18" charset="0"/>
              </a:rPr>
              <a:t>c.p.c.</a:t>
            </a:r>
            <a:r>
              <a:rPr lang="it-IT" sz="2000" dirty="0" smtClean="0">
                <a:latin typeface="Bookman Old Style" panose="02050604050505020204" pitchFamily="18" charset="0"/>
              </a:rPr>
              <a:t> con dichiarazione all’udienza) </a:t>
            </a:r>
          </a:p>
          <a:p>
            <a:pPr marL="0" indent="0" algn="just">
              <a:buNone/>
            </a:pPr>
            <a:r>
              <a:rPr lang="it-IT" sz="2000" dirty="0" smtClean="0">
                <a:latin typeface="Bookman Old Style" panose="02050604050505020204" pitchFamily="18" charset="0"/>
              </a:rPr>
              <a:t>Il giudice deve:</a:t>
            </a:r>
          </a:p>
          <a:p>
            <a:pPr algn="just"/>
            <a:r>
              <a:rPr lang="it-IT" sz="2000" dirty="0">
                <a:latin typeface="Bookman Old Style" panose="02050604050505020204" pitchFamily="18" charset="0"/>
              </a:rPr>
              <a:t>r</a:t>
            </a:r>
            <a:r>
              <a:rPr lang="it-IT" sz="2000" dirty="0" smtClean="0">
                <a:latin typeface="Bookman Old Style" panose="02050604050505020204" pitchFamily="18" charset="0"/>
              </a:rPr>
              <a:t>igettare l’istanza di improcedibilità/chiusura anticipata </a:t>
            </a:r>
          </a:p>
          <a:p>
            <a:pPr algn="just"/>
            <a:r>
              <a:rPr lang="it-IT" sz="2000" dirty="0">
                <a:latin typeface="Bookman Old Style" panose="02050604050505020204" pitchFamily="18" charset="0"/>
              </a:rPr>
              <a:t>d</a:t>
            </a:r>
            <a:r>
              <a:rPr lang="it-IT" sz="2000" dirty="0" smtClean="0">
                <a:latin typeface="Bookman Old Style" panose="02050604050505020204" pitchFamily="18" charset="0"/>
              </a:rPr>
              <a:t>elibare nel merito l’istanza </a:t>
            </a:r>
            <a:r>
              <a:rPr lang="it-IT" sz="2000" dirty="0">
                <a:latin typeface="Bookman Old Style" panose="02050604050505020204" pitchFamily="18" charset="0"/>
              </a:rPr>
              <a:t>di sospensione ex art. 624 </a:t>
            </a:r>
            <a:r>
              <a:rPr lang="it-IT" sz="2000" dirty="0" err="1">
                <a:latin typeface="Bookman Old Style" panose="02050604050505020204" pitchFamily="18" charset="0"/>
              </a:rPr>
              <a:t>c.p.c.</a:t>
            </a:r>
            <a:r>
              <a:rPr lang="it-IT" sz="2000" dirty="0">
                <a:latin typeface="Bookman Old Style" panose="02050604050505020204" pitchFamily="18" charset="0"/>
              </a:rPr>
              <a:t> o </a:t>
            </a:r>
            <a:r>
              <a:rPr lang="it-IT" sz="2000" dirty="0" smtClean="0">
                <a:latin typeface="Bookman Old Style" panose="02050604050505020204" pitchFamily="18" charset="0"/>
              </a:rPr>
              <a:t>di adozione dei </a:t>
            </a:r>
            <a:r>
              <a:rPr lang="it-IT" sz="2000" dirty="0">
                <a:latin typeface="Bookman Old Style" panose="02050604050505020204" pitchFamily="18" charset="0"/>
              </a:rPr>
              <a:t>provvedimenti ex art. 618 </a:t>
            </a:r>
            <a:r>
              <a:rPr lang="it-IT" sz="2000" dirty="0" err="1">
                <a:latin typeface="Bookman Old Style" panose="02050604050505020204" pitchFamily="18" charset="0"/>
              </a:rPr>
              <a:t>c.p.c</a:t>
            </a:r>
            <a:r>
              <a:rPr lang="it-IT" sz="2000" dirty="0" err="1" smtClean="0">
                <a:latin typeface="Bookman Old Style" panose="02050604050505020204" pitchFamily="18" charset="0"/>
              </a:rPr>
              <a:t>.</a:t>
            </a:r>
            <a:r>
              <a:rPr lang="it-IT" sz="2000" dirty="0" smtClean="0">
                <a:latin typeface="Bookman Old Style" panose="02050604050505020204" pitchFamily="18" charset="0"/>
              </a:rPr>
              <a:t> (che potrebbe condurre ad un provvedimento positivo in caso di fondatezza dei motivi di opposizione);</a:t>
            </a:r>
            <a:endParaRPr lang="it-IT" sz="2000" dirty="0">
              <a:latin typeface="Bookman Old Style" panose="02050604050505020204" pitchFamily="18" charset="0"/>
            </a:endParaRPr>
          </a:p>
          <a:p>
            <a:pPr algn="just"/>
            <a:r>
              <a:rPr lang="it-IT" sz="2000" dirty="0">
                <a:latin typeface="Bookman Old Style" panose="02050604050505020204" pitchFamily="18" charset="0"/>
              </a:rPr>
              <a:t>fissare il termine perentorio per introdurre il giudizio di merito </a:t>
            </a:r>
            <a:r>
              <a:rPr lang="it-IT" sz="2000" dirty="0" smtClean="0">
                <a:latin typeface="Bookman Old Style" panose="02050604050505020204" pitchFamily="18" charset="0"/>
              </a:rPr>
              <a:t>sull’opposizione;</a:t>
            </a:r>
          </a:p>
          <a:p>
            <a:pPr algn="just"/>
            <a:r>
              <a:rPr lang="it-IT" sz="2000" dirty="0">
                <a:latin typeface="Bookman Old Style" panose="02050604050505020204" pitchFamily="18" charset="0"/>
              </a:rPr>
              <a:t>p</a:t>
            </a:r>
            <a:r>
              <a:rPr lang="it-IT" sz="2000" dirty="0" smtClean="0">
                <a:latin typeface="Bookman Old Style" panose="02050604050505020204" pitchFamily="18" charset="0"/>
              </a:rPr>
              <a:t>rovvedere sulle spese della fase sommaria dell’opposizione  </a:t>
            </a:r>
            <a:endParaRPr lang="it-IT" sz="2000" dirty="0">
              <a:latin typeface="Bookman Old Style" panose="02050604050505020204" pitchFamily="18" charset="0"/>
            </a:endParaRPr>
          </a:p>
        </p:txBody>
      </p:sp>
    </p:spTree>
    <p:extLst>
      <p:ext uri="{BB962C8B-B14F-4D97-AF65-F5344CB8AC3E}">
        <p14:creationId xmlns:p14="http://schemas.microsoft.com/office/powerpoint/2010/main" val="8874311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77333" y="609600"/>
            <a:ext cx="10399970" cy="866503"/>
          </a:xfrm>
        </p:spPr>
        <p:txBody>
          <a:bodyPr>
            <a:normAutofit/>
          </a:bodyPr>
          <a:lstStyle/>
          <a:p>
            <a:pPr algn="ctr"/>
            <a:r>
              <a:rPr lang="it-IT" sz="3200" b="1" dirty="0" smtClean="0">
                <a:latin typeface="Bookman Old Style" panose="02050604050505020204" pitchFamily="18" charset="0"/>
              </a:rPr>
              <a:t>IPOTESI INCERTE: QUALE CRITERIO?</a:t>
            </a:r>
            <a:endParaRPr lang="it-IT" sz="3200" b="1" dirty="0">
              <a:latin typeface="Bookman Old Style" panose="02050604050505020204" pitchFamily="18" charset="0"/>
            </a:endParaRPr>
          </a:p>
        </p:txBody>
      </p:sp>
      <p:sp>
        <p:nvSpPr>
          <p:cNvPr id="3" name="Segnaposto contenuto 2"/>
          <p:cNvSpPr>
            <a:spLocks noGrp="1"/>
          </p:cNvSpPr>
          <p:nvPr>
            <p:ph idx="1"/>
          </p:nvPr>
        </p:nvSpPr>
        <p:spPr>
          <a:xfrm>
            <a:off x="677333" y="1567543"/>
            <a:ext cx="10674289" cy="5029200"/>
          </a:xfrm>
        </p:spPr>
        <p:txBody>
          <a:bodyPr>
            <a:normAutofit lnSpcReduction="10000"/>
          </a:bodyPr>
          <a:lstStyle/>
          <a:p>
            <a:pPr marL="0" indent="0" algn="ctr">
              <a:buNone/>
            </a:pPr>
            <a:r>
              <a:rPr lang="it-IT" b="1" dirty="0" smtClean="0">
                <a:latin typeface="Bookman Old Style" panose="02050604050505020204" pitchFamily="18" charset="0"/>
              </a:rPr>
              <a:t>PROVVEDIMENTO DI LIBERAZIONE DEI BENI PIGNORATI</a:t>
            </a:r>
          </a:p>
          <a:p>
            <a:pPr marL="0" indent="0" algn="ctr">
              <a:buNone/>
            </a:pPr>
            <a:r>
              <a:rPr lang="it-IT" b="1" dirty="0" err="1" smtClean="0">
                <a:latin typeface="Bookman Old Style" panose="02050604050505020204" pitchFamily="18" charset="0"/>
              </a:rPr>
              <a:t>Cass</a:t>
            </a:r>
            <a:r>
              <a:rPr lang="it-IT" b="1" dirty="0">
                <a:latin typeface="Bookman Old Style" panose="02050604050505020204" pitchFamily="18" charset="0"/>
              </a:rPr>
              <a:t>. 22 giugno 2017, n. </a:t>
            </a:r>
            <a:r>
              <a:rPr lang="it-IT" b="1" dirty="0" smtClean="0">
                <a:latin typeface="Bookman Old Style" panose="02050604050505020204" pitchFamily="18" charset="0"/>
              </a:rPr>
              <a:t>15605 - </a:t>
            </a:r>
            <a:r>
              <a:rPr lang="it-IT" b="1" dirty="0" err="1" smtClean="0">
                <a:latin typeface="Bookman Old Style" panose="02050604050505020204" pitchFamily="18" charset="0"/>
              </a:rPr>
              <a:t>Cass</a:t>
            </a:r>
            <a:r>
              <a:rPr lang="it-IT" b="1" dirty="0">
                <a:latin typeface="Bookman Old Style" panose="02050604050505020204" pitchFamily="18" charset="0"/>
              </a:rPr>
              <a:t>. 6 ottobre 2021, n. </a:t>
            </a:r>
            <a:r>
              <a:rPr lang="it-IT" b="1" dirty="0" smtClean="0">
                <a:latin typeface="Bookman Old Style" panose="02050604050505020204" pitchFamily="18" charset="0"/>
              </a:rPr>
              <a:t>27073</a:t>
            </a:r>
          </a:p>
          <a:p>
            <a:pPr marL="0" indent="0" algn="just">
              <a:buNone/>
            </a:pPr>
            <a:r>
              <a:rPr lang="it-IT" dirty="0" smtClean="0">
                <a:latin typeface="Bookman Old Style" panose="02050604050505020204" pitchFamily="18" charset="0"/>
              </a:rPr>
              <a:t>“</a:t>
            </a:r>
            <a:r>
              <a:rPr lang="it-IT" dirty="0">
                <a:latin typeface="Bookman Old Style" panose="02050604050505020204" pitchFamily="18" charset="0"/>
              </a:rPr>
              <a:t>nei casi in cui il giudice dell’esecuzione, esercitando il potere officioso, dichiari l’improcedibilità (o l’estinzione cd. atipica, o comunque adotti altro provvedimento di definizione) della procedura esecutiva in base al rilievo della mancanza originaria o sopravvenuta del titolo esecutivo o della sua inefficacia, il provvedimento adottato in via né sommaria né provvisoria, a definitiva chiusura della procedura esecutiva, è impugnabile esclusivamente con l’opposizione agli atti esecutivi ai sensi dell’art. 617 </a:t>
            </a:r>
            <a:r>
              <a:rPr lang="it-IT" dirty="0" err="1">
                <a:latin typeface="Bookman Old Style" panose="02050604050505020204" pitchFamily="18" charset="0"/>
              </a:rPr>
              <a:t>c.p.c.</a:t>
            </a:r>
            <a:r>
              <a:rPr lang="it-IT" dirty="0">
                <a:latin typeface="Bookman Old Style" panose="02050604050505020204" pitchFamily="18" charset="0"/>
              </a:rPr>
              <a:t>; diversamente, se adottato in seguito a contestazioni del debitore prospettate mediante una formale opposizione all’esecuzione ai sensi dell’art. 615 </a:t>
            </a:r>
            <a:r>
              <a:rPr lang="it-IT" dirty="0" err="1">
                <a:latin typeface="Bookman Old Style" panose="02050604050505020204" pitchFamily="18" charset="0"/>
              </a:rPr>
              <a:t>c.p.c.</a:t>
            </a:r>
            <a:r>
              <a:rPr lang="it-IT" dirty="0">
                <a:latin typeface="Bookman Old Style" panose="02050604050505020204" pitchFamily="18" charset="0"/>
              </a:rPr>
              <a:t>, in relazione alla quale il giudice abbia dichiarato di volersi pronunziare, il provvedimento sommario di provvisorio arresto del corso del processo esecutivo, che resta perciò pendente, è impugnabile con reclamo ai sensi dell’art. 624 </a:t>
            </a:r>
            <a:r>
              <a:rPr lang="it-IT" dirty="0" err="1">
                <a:latin typeface="Bookman Old Style" panose="02050604050505020204" pitchFamily="18" charset="0"/>
              </a:rPr>
              <a:t>c.p.c.</a:t>
            </a:r>
            <a:r>
              <a:rPr lang="it-IT" dirty="0">
                <a:latin typeface="Bookman Old Style" panose="02050604050505020204" pitchFamily="18" charset="0"/>
              </a:rPr>
              <a:t> Al fine di distinguere tra le due ipotesi, deve ritenersi decisivo indice della natura definitiva del provvedimento la circostanza che, con esso, sia disposta (espressamente o, quanto meno, implicitamente, ma inequivocabilmente) la liberazione dei beni pignorati</a:t>
            </a:r>
            <a:r>
              <a:rPr lang="it-IT" dirty="0" smtClean="0">
                <a:latin typeface="Bookman Old Style" panose="02050604050505020204" pitchFamily="18" charset="0"/>
              </a:rPr>
              <a:t>”</a:t>
            </a:r>
          </a:p>
          <a:p>
            <a:pPr marL="0" indent="0" algn="just">
              <a:buNone/>
            </a:pPr>
            <a:r>
              <a:rPr lang="it-IT" dirty="0" smtClean="0">
                <a:latin typeface="Bookman Old Style" panose="02050604050505020204" pitchFamily="18" charset="0"/>
              </a:rPr>
              <a:t>CONSEGUENZE: in caso di mancata opposizione ex art. 617 </a:t>
            </a:r>
            <a:r>
              <a:rPr lang="it-IT" dirty="0" err="1" smtClean="0">
                <a:latin typeface="Bookman Old Style" panose="02050604050505020204" pitchFamily="18" charset="0"/>
              </a:rPr>
              <a:t>c.p.c.</a:t>
            </a:r>
            <a:r>
              <a:rPr lang="it-IT" dirty="0" smtClean="0">
                <a:latin typeface="Bookman Old Style" panose="02050604050505020204" pitchFamily="18" charset="0"/>
              </a:rPr>
              <a:t> contro il provvedimento di chiusura anticipata il processo non può proseguire</a:t>
            </a:r>
            <a:endParaRPr lang="it-IT" dirty="0">
              <a:latin typeface="Bookman Old Style" panose="02050604050505020204" pitchFamily="18" charset="0"/>
            </a:endParaRPr>
          </a:p>
        </p:txBody>
      </p:sp>
    </p:spTree>
    <p:extLst>
      <p:ext uri="{BB962C8B-B14F-4D97-AF65-F5344CB8AC3E}">
        <p14:creationId xmlns:p14="http://schemas.microsoft.com/office/powerpoint/2010/main" val="5849723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77334" y="609600"/>
            <a:ext cx="9563946" cy="1320800"/>
          </a:xfrm>
        </p:spPr>
        <p:txBody>
          <a:bodyPr>
            <a:normAutofit/>
          </a:bodyPr>
          <a:lstStyle/>
          <a:p>
            <a:pPr algn="ctr"/>
            <a:r>
              <a:rPr lang="it-IT" sz="4000" b="1" dirty="0" smtClean="0">
                <a:latin typeface="Bookman Old Style" panose="02050604050505020204" pitchFamily="18" charset="0"/>
              </a:rPr>
              <a:t>OPPOSIZIONI ESECUTIVE:</a:t>
            </a:r>
            <a:br>
              <a:rPr lang="it-IT" sz="4000" b="1" dirty="0" smtClean="0">
                <a:latin typeface="Bookman Old Style" panose="02050604050505020204" pitchFamily="18" charset="0"/>
              </a:rPr>
            </a:br>
            <a:r>
              <a:rPr lang="it-IT" sz="4000" b="1" dirty="0" smtClean="0">
                <a:latin typeface="Bookman Old Style" panose="02050604050505020204" pitchFamily="18" charset="0"/>
              </a:rPr>
              <a:t>VALORE DELLA CAUSA?</a:t>
            </a:r>
            <a:endParaRPr lang="it-IT" sz="4000" b="1" dirty="0">
              <a:latin typeface="Bookman Old Style" panose="02050604050505020204" pitchFamily="18" charset="0"/>
            </a:endParaRPr>
          </a:p>
        </p:txBody>
      </p:sp>
      <p:sp>
        <p:nvSpPr>
          <p:cNvPr id="3" name="Segnaposto contenuto 2"/>
          <p:cNvSpPr>
            <a:spLocks noGrp="1"/>
          </p:cNvSpPr>
          <p:nvPr>
            <p:ph idx="1"/>
          </p:nvPr>
        </p:nvSpPr>
        <p:spPr>
          <a:xfrm>
            <a:off x="677334" y="2199778"/>
            <a:ext cx="9563946" cy="4227148"/>
          </a:xfrm>
        </p:spPr>
        <p:txBody>
          <a:bodyPr>
            <a:normAutofit/>
          </a:bodyPr>
          <a:lstStyle/>
          <a:p>
            <a:pPr algn="just"/>
            <a:r>
              <a:rPr lang="it-IT" b="1" dirty="0" err="1">
                <a:latin typeface="Bookman Old Style" panose="02050604050505020204" pitchFamily="18" charset="0"/>
              </a:rPr>
              <a:t>Cass</a:t>
            </a:r>
            <a:r>
              <a:rPr lang="it-IT" b="1" dirty="0">
                <a:latin typeface="Bookman Old Style" panose="02050604050505020204" pitchFamily="18" charset="0"/>
              </a:rPr>
              <a:t>. 23 gennaio 2014, n. </a:t>
            </a:r>
            <a:r>
              <a:rPr lang="it-IT" b="1" dirty="0" smtClean="0">
                <a:latin typeface="Bookman Old Style" panose="02050604050505020204" pitchFamily="18" charset="0"/>
              </a:rPr>
              <a:t>1360</a:t>
            </a:r>
          </a:p>
          <a:p>
            <a:pPr algn="just"/>
            <a:r>
              <a:rPr lang="it-IT" b="1" dirty="0" err="1" smtClean="0">
                <a:latin typeface="Bookman Old Style" panose="02050604050505020204" pitchFamily="18" charset="0"/>
              </a:rPr>
              <a:t>Cass</a:t>
            </a:r>
            <a:r>
              <a:rPr lang="it-IT" b="1" dirty="0">
                <a:latin typeface="Bookman Old Style" panose="02050604050505020204" pitchFamily="18" charset="0"/>
              </a:rPr>
              <a:t>. 3 dicembre 2021, n. </a:t>
            </a:r>
            <a:r>
              <a:rPr lang="it-IT" b="1" dirty="0" smtClean="0">
                <a:latin typeface="Bookman Old Style" panose="02050604050505020204" pitchFamily="18" charset="0"/>
              </a:rPr>
              <a:t>38370</a:t>
            </a:r>
            <a:endParaRPr lang="it-IT" b="1" dirty="0">
              <a:latin typeface="Bookman Old Style" panose="02050604050505020204" pitchFamily="18" charset="0"/>
            </a:endParaRPr>
          </a:p>
          <a:p>
            <a:pPr marL="0" indent="0" algn="just">
              <a:buNone/>
            </a:pPr>
            <a:r>
              <a:rPr lang="it-IT" dirty="0">
                <a:latin typeface="Bookman Old Style" panose="02050604050505020204" pitchFamily="18" charset="0"/>
                <a:ea typeface="Calibri" panose="020F0502020204030204" pitchFamily="34" charset="0"/>
                <a:cs typeface="Times New Roman" panose="02020603050405020304" pitchFamily="18" charset="0"/>
              </a:rPr>
              <a:t>“</a:t>
            </a:r>
            <a:r>
              <a:rPr lang="it-IT" i="1" dirty="0">
                <a:latin typeface="Bookman Old Style" panose="02050604050505020204" pitchFamily="18" charset="0"/>
                <a:ea typeface="Calibri" panose="020F0502020204030204" pitchFamily="34" charset="0"/>
                <a:cs typeface="Times New Roman" panose="02020603050405020304" pitchFamily="18" charset="0"/>
              </a:rPr>
              <a:t>ai fini della liquidazione delle spese nei giudizi di opposizione all'espropriazione forzata, il valore della causa va determinato in relazione al "</a:t>
            </a:r>
            <a:r>
              <a:rPr lang="it-IT" b="1" i="1" dirty="0">
                <a:latin typeface="Bookman Old Style" panose="02050604050505020204" pitchFamily="18" charset="0"/>
                <a:ea typeface="Calibri" panose="020F0502020204030204" pitchFamily="34" charset="0"/>
                <a:cs typeface="Times New Roman" panose="02020603050405020304" pitchFamily="18" charset="0"/>
              </a:rPr>
              <a:t>peso" economico delle controversie</a:t>
            </a:r>
            <a:r>
              <a:rPr lang="it-IT" i="1" dirty="0">
                <a:latin typeface="Bookman Old Style" panose="02050604050505020204" pitchFamily="18" charset="0"/>
                <a:ea typeface="Calibri" panose="020F0502020204030204" pitchFamily="34" charset="0"/>
                <a:cs typeface="Times New Roman" panose="02020603050405020304" pitchFamily="18" charset="0"/>
              </a:rPr>
              <a:t> e dunque: (a) per la fase precedente l'inizio dell'esecuzione, in base al valore del credito per cui si procede; (b) per la fase successiva, in base agli effetti economici dell'accoglimento o del rigetto dell'opposizione; (c) nel caso di opposizione all'intervento di un creditore, in base al solo credito vantato dall'interveniente; (d) nel caso in cui non sia possibile determinare gli effetti economici dell'accoglimento o del rigetto dell'opposizione, in base al valore del bene esecutato; (e) nel caso, infine, in cui l'opposizione riguardi un atto esecutivo che non riguardi direttamente il bene pignorato, ovvero il valore di quest'ultimo non sia determinabile, la causa va ritenuta di valore indeterminabile</a:t>
            </a:r>
            <a:r>
              <a:rPr lang="it-IT" dirty="0">
                <a:latin typeface="Bookman Old Style" panose="02050604050505020204" pitchFamily="18" charset="0"/>
                <a:ea typeface="Calibri" panose="020F0502020204030204" pitchFamily="34" charset="0"/>
                <a:cs typeface="Times New Roman" panose="02020603050405020304" pitchFamily="18" charset="0"/>
              </a:rPr>
              <a:t>” </a:t>
            </a:r>
            <a:endParaRPr lang="it-IT" b="1" dirty="0" smtClean="0">
              <a:latin typeface="Bookman Old Style" panose="02050604050505020204" pitchFamily="18" charset="0"/>
            </a:endParaRPr>
          </a:p>
          <a:p>
            <a:endParaRPr lang="it-IT" dirty="0">
              <a:latin typeface="Bookman Old Style" panose="02050604050505020204" pitchFamily="18" charset="0"/>
            </a:endParaRPr>
          </a:p>
        </p:txBody>
      </p:sp>
    </p:spTree>
    <p:extLst>
      <p:ext uri="{BB962C8B-B14F-4D97-AF65-F5344CB8AC3E}">
        <p14:creationId xmlns:p14="http://schemas.microsoft.com/office/powerpoint/2010/main" val="235376555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677334" y="609600"/>
            <a:ext cx="10321592" cy="1075509"/>
          </a:xfrm>
        </p:spPr>
        <p:txBody>
          <a:bodyPr/>
          <a:lstStyle/>
          <a:p>
            <a:pPr algn="ctr"/>
            <a:r>
              <a:rPr lang="it-IT" b="1" dirty="0" smtClean="0">
                <a:latin typeface="Bookman Old Style" panose="02050604050505020204" pitchFamily="18" charset="0"/>
              </a:rPr>
              <a:t>QUALE LIQUIDAZIONE DELLE SPESE?</a:t>
            </a:r>
            <a:endParaRPr lang="it-IT" b="1" dirty="0">
              <a:latin typeface="Bookman Old Style" panose="02050604050505020204" pitchFamily="18" charset="0"/>
            </a:endParaRPr>
          </a:p>
        </p:txBody>
      </p:sp>
      <p:sp>
        <p:nvSpPr>
          <p:cNvPr id="5" name="Segnaposto contenuto 4"/>
          <p:cNvSpPr>
            <a:spLocks noGrp="1"/>
          </p:cNvSpPr>
          <p:nvPr>
            <p:ph sz="half" idx="1"/>
          </p:nvPr>
        </p:nvSpPr>
        <p:spPr>
          <a:xfrm>
            <a:off x="677333" y="1685109"/>
            <a:ext cx="5292393" cy="4820194"/>
          </a:xfrm>
        </p:spPr>
        <p:txBody>
          <a:bodyPr>
            <a:normAutofit fontScale="92500" lnSpcReduction="10000"/>
          </a:bodyPr>
          <a:lstStyle/>
          <a:p>
            <a:pPr algn="just"/>
            <a:r>
              <a:rPr lang="it-IT" b="1" dirty="0" smtClean="0">
                <a:latin typeface="Bookman Old Style" panose="02050604050505020204" pitchFamily="18" charset="0"/>
              </a:rPr>
              <a:t>TESI DELLA LIQUIDAZIONE DELLE SPESE EX ART. 632 C.P.C. IN FAVORE DEL DEBITORE</a:t>
            </a:r>
          </a:p>
          <a:p>
            <a:pPr marL="0" indent="0">
              <a:buNone/>
            </a:pPr>
            <a:r>
              <a:rPr lang="it-IT" u="sng" dirty="0" err="1" smtClean="0">
                <a:latin typeface="Bookman Old Style" panose="02050604050505020204" pitchFamily="18" charset="0"/>
              </a:rPr>
              <a:t>Cass</a:t>
            </a:r>
            <a:r>
              <a:rPr lang="it-IT" u="sng" dirty="0" smtClean="0">
                <a:latin typeface="Bookman Old Style" panose="02050604050505020204" pitchFamily="18" charset="0"/>
              </a:rPr>
              <a:t>. 6 aprile 2022, n. 11241, in motivazione</a:t>
            </a:r>
          </a:p>
          <a:p>
            <a:pPr marL="0" indent="0" algn="just">
              <a:buNone/>
            </a:pPr>
            <a:r>
              <a:rPr lang="it-IT" dirty="0" smtClean="0">
                <a:latin typeface="Bookman Old Style" panose="02050604050505020204" pitchFamily="18" charset="0"/>
              </a:rPr>
              <a:t>«se </a:t>
            </a:r>
            <a:r>
              <a:rPr lang="it-IT" dirty="0">
                <a:latin typeface="Bookman Old Style" panose="02050604050505020204" pitchFamily="18" charset="0"/>
              </a:rPr>
              <a:t>il giudice dell’esecuzione, investito di un’opposizione ex art. 615 </a:t>
            </a:r>
            <a:r>
              <a:rPr lang="it-IT" dirty="0" err="1">
                <a:latin typeface="Bookman Old Style" panose="02050604050505020204" pitchFamily="18" charset="0"/>
              </a:rPr>
              <a:t>c.p.c.</a:t>
            </a:r>
            <a:r>
              <a:rPr lang="it-IT" dirty="0">
                <a:latin typeface="Bookman Old Style" panose="02050604050505020204" pitchFamily="18" charset="0"/>
              </a:rPr>
              <a:t>, rileva d’ufficio (o, eventualmente, su istanza della parte ex art. 486 </a:t>
            </a:r>
            <a:r>
              <a:rPr lang="it-IT" dirty="0" err="1">
                <a:latin typeface="Bookman Old Style" panose="02050604050505020204" pitchFamily="18" charset="0"/>
              </a:rPr>
              <a:t>c.p.c.</a:t>
            </a:r>
            <a:r>
              <a:rPr lang="it-IT" dirty="0">
                <a:latin typeface="Bookman Old Style" panose="02050604050505020204" pitchFamily="18" charset="0"/>
              </a:rPr>
              <a:t>) i presupposti per una chiusura anticipata del processo </a:t>
            </a:r>
            <a:r>
              <a:rPr lang="it-IT" dirty="0" smtClean="0">
                <a:latin typeface="Bookman Old Style" panose="02050604050505020204" pitchFamily="18" charset="0"/>
              </a:rPr>
              <a:t>esecutivo … </a:t>
            </a:r>
            <a:r>
              <a:rPr lang="it-IT" dirty="0">
                <a:latin typeface="Bookman Old Style" panose="02050604050505020204" pitchFamily="18" charset="0"/>
              </a:rPr>
              <a:t>deve – sentite le parti – dichiarare improcedibile (o </a:t>
            </a:r>
            <a:r>
              <a:rPr lang="it-IT" dirty="0" err="1">
                <a:latin typeface="Bookman Old Style" panose="02050604050505020204" pitchFamily="18" charset="0"/>
              </a:rPr>
              <a:t>improseguibile</a:t>
            </a:r>
            <a:r>
              <a:rPr lang="it-IT" dirty="0">
                <a:latin typeface="Bookman Old Style" panose="02050604050505020204" pitchFamily="18" charset="0"/>
              </a:rPr>
              <a:t>) il processo esecutivo </a:t>
            </a:r>
            <a:r>
              <a:rPr lang="it-IT" dirty="0" smtClean="0">
                <a:latin typeface="Bookman Old Style" panose="02050604050505020204" pitchFamily="18" charset="0"/>
              </a:rPr>
              <a:t>… nonché </a:t>
            </a:r>
            <a:r>
              <a:rPr lang="it-IT" dirty="0">
                <a:latin typeface="Bookman Old Style" panose="02050604050505020204" pitchFamily="18" charset="0"/>
              </a:rPr>
              <a:t>provvedere, ex art. 632 cod. </a:t>
            </a:r>
            <a:r>
              <a:rPr lang="it-IT" dirty="0" err="1">
                <a:latin typeface="Bookman Old Style" panose="02050604050505020204" pitchFamily="18" charset="0"/>
              </a:rPr>
              <a:t>proc</a:t>
            </a:r>
            <a:r>
              <a:rPr lang="it-IT" dirty="0">
                <a:latin typeface="Bookman Old Style" panose="02050604050505020204" pitchFamily="18" charset="0"/>
              </a:rPr>
              <a:t>. civ., sulle spese dell’esecuzione in favore del debitore (se assistito con difesa </a:t>
            </a:r>
            <a:r>
              <a:rPr lang="it-IT" dirty="0" smtClean="0">
                <a:latin typeface="Bookman Old Style" panose="02050604050505020204" pitchFamily="18" charset="0"/>
              </a:rPr>
              <a:t>tecnica</a:t>
            </a:r>
            <a:r>
              <a:rPr lang="it-IT" dirty="0">
                <a:latin typeface="Bookman Old Style" panose="02050604050505020204" pitchFamily="18" charset="0"/>
              </a:rPr>
              <a:t>), mentre i costi del processo esecutivo restano automaticamente a carico del creditore ex art. 95 </a:t>
            </a:r>
            <a:r>
              <a:rPr lang="it-IT" dirty="0" err="1">
                <a:latin typeface="Bookman Old Style" panose="02050604050505020204" pitchFamily="18" charset="0"/>
              </a:rPr>
              <a:t>c.p.c</a:t>
            </a:r>
            <a:r>
              <a:rPr lang="it-IT" dirty="0" err="1" smtClean="0">
                <a:latin typeface="Bookman Old Style" panose="02050604050505020204" pitchFamily="18" charset="0"/>
              </a:rPr>
              <a:t>.</a:t>
            </a:r>
            <a:endParaRPr lang="it-IT" dirty="0" smtClean="0">
              <a:latin typeface="Bookman Old Style" panose="02050604050505020204" pitchFamily="18" charset="0"/>
            </a:endParaRPr>
          </a:p>
          <a:p>
            <a:pPr marL="0" indent="0" algn="just">
              <a:buNone/>
            </a:pPr>
            <a:r>
              <a:rPr lang="it-IT" dirty="0" smtClean="0">
                <a:latin typeface="Bookman Old Style" panose="02050604050505020204" pitchFamily="18" charset="0"/>
              </a:rPr>
              <a:t>NESSUNA VALUTAZIONE SULLE SPESE DELL’OPPOSIZIONE?</a:t>
            </a:r>
          </a:p>
          <a:p>
            <a:pPr marL="0" indent="0" algn="just">
              <a:buNone/>
            </a:pPr>
            <a:endParaRPr lang="it-IT" dirty="0">
              <a:latin typeface="Bookman Old Style" panose="02050604050505020204" pitchFamily="18" charset="0"/>
            </a:endParaRPr>
          </a:p>
        </p:txBody>
      </p:sp>
      <p:sp>
        <p:nvSpPr>
          <p:cNvPr id="6" name="Segnaposto contenuto 5"/>
          <p:cNvSpPr>
            <a:spLocks noGrp="1"/>
          </p:cNvSpPr>
          <p:nvPr>
            <p:ph sz="half" idx="2"/>
          </p:nvPr>
        </p:nvSpPr>
        <p:spPr>
          <a:xfrm>
            <a:off x="6348548" y="1685109"/>
            <a:ext cx="4650377" cy="4820194"/>
          </a:xfrm>
        </p:spPr>
        <p:txBody>
          <a:bodyPr>
            <a:normAutofit fontScale="92500" lnSpcReduction="10000"/>
          </a:bodyPr>
          <a:lstStyle/>
          <a:p>
            <a:pPr algn="just"/>
            <a:r>
              <a:rPr lang="it-IT" b="1" dirty="0" smtClean="0">
                <a:latin typeface="Bookman Old Style" panose="02050604050505020204" pitchFamily="18" charset="0"/>
              </a:rPr>
              <a:t>TESI DELLA LIQUIDAZIONE DELLE SPESE SECONDO SOCCOMBENZA VIRTUALE (PER OPPOSIZIONE)</a:t>
            </a:r>
          </a:p>
          <a:p>
            <a:pPr marL="0" indent="0" algn="just">
              <a:buNone/>
            </a:pPr>
            <a:r>
              <a:rPr lang="it-IT" u="sng" dirty="0" err="1" smtClean="0">
                <a:latin typeface="Bookman Old Style" panose="02050604050505020204" pitchFamily="18" charset="0"/>
              </a:rPr>
              <a:t>Cass</a:t>
            </a:r>
            <a:r>
              <a:rPr lang="it-IT" u="sng" dirty="0" smtClean="0">
                <a:latin typeface="Bookman Old Style" panose="02050604050505020204" pitchFamily="18" charset="0"/>
              </a:rPr>
              <a:t>. 9 febbraio 2021, n. 3019</a:t>
            </a:r>
          </a:p>
          <a:p>
            <a:pPr marL="0" indent="0" algn="just">
              <a:buNone/>
            </a:pPr>
            <a:r>
              <a:rPr lang="it-IT" dirty="0">
                <a:latin typeface="Bookman Old Style" panose="02050604050505020204" pitchFamily="18" charset="0"/>
              </a:rPr>
              <a:t>q</a:t>
            </a:r>
            <a:r>
              <a:rPr lang="it-IT" dirty="0" smtClean="0">
                <a:latin typeface="Bookman Old Style" panose="02050604050505020204" pitchFamily="18" charset="0"/>
              </a:rPr>
              <a:t>uesta pronuncia riconosce che – anche nel caso di chiusura anticipata – il giudizio di merito sull’opposizione è sempre ammissibile anche al fine di conseguire la liquidazione delle spese della fase a cognizione sommaria, eventualmente sulla scorta del principio di soccombenza virtuale</a:t>
            </a:r>
          </a:p>
          <a:p>
            <a:pPr marL="0" indent="0" algn="just">
              <a:buNone/>
            </a:pPr>
            <a:r>
              <a:rPr lang="it-IT" dirty="0" smtClean="0">
                <a:latin typeface="Bookman Old Style" panose="02050604050505020204" pitchFamily="18" charset="0"/>
              </a:rPr>
              <a:t>Particolarità del caso di specie</a:t>
            </a:r>
            <a:endParaRPr lang="it-IT" dirty="0">
              <a:latin typeface="Bookman Old Style" panose="02050604050505020204" pitchFamily="18" charset="0"/>
            </a:endParaRPr>
          </a:p>
          <a:p>
            <a:pPr marL="0" indent="0" algn="just">
              <a:buNone/>
            </a:pPr>
            <a:r>
              <a:rPr lang="it-IT" dirty="0" smtClean="0">
                <a:latin typeface="Bookman Old Style" panose="02050604050505020204" pitchFamily="18" charset="0"/>
              </a:rPr>
              <a:t>GENERALIZZAZIONE DELLA SOLUZIONE ANCHE ALLA LIQUIDAZIONE DELLE SPESE DELL’OPPOSIZIONE IN FASE SOMMARIA?</a:t>
            </a:r>
          </a:p>
        </p:txBody>
      </p:sp>
    </p:spTree>
    <p:extLst>
      <p:ext uri="{BB962C8B-B14F-4D97-AF65-F5344CB8AC3E}">
        <p14:creationId xmlns:p14="http://schemas.microsoft.com/office/powerpoint/2010/main" val="42889414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77332" y="431075"/>
            <a:ext cx="10204027" cy="1606732"/>
          </a:xfrm>
        </p:spPr>
        <p:txBody>
          <a:bodyPr>
            <a:normAutofit/>
          </a:bodyPr>
          <a:lstStyle/>
          <a:p>
            <a:pPr algn="ctr"/>
            <a:r>
              <a:rPr lang="it-IT" sz="2800" b="1" dirty="0" smtClean="0">
                <a:latin typeface="Bookman Old Style" panose="02050604050505020204" pitchFamily="18" charset="0"/>
              </a:rPr>
              <a:t>LA SOCCOMBENZA PARZIALE NELLE OPPOSIZIONI:</a:t>
            </a:r>
            <a:br>
              <a:rPr lang="it-IT" sz="2800" b="1" dirty="0" smtClean="0">
                <a:latin typeface="Bookman Old Style" panose="02050604050505020204" pitchFamily="18" charset="0"/>
              </a:rPr>
            </a:br>
            <a:r>
              <a:rPr lang="it-IT" sz="2800" b="1" dirty="0" smtClean="0">
                <a:latin typeface="Bookman Old Style" panose="02050604050505020204" pitchFamily="18" charset="0"/>
              </a:rPr>
              <a:t>LA RIMESSIONE DELLA QUESTIONE ALLE SS.UU.</a:t>
            </a:r>
            <a:br>
              <a:rPr lang="it-IT" sz="2800" b="1" dirty="0" smtClean="0">
                <a:latin typeface="Bookman Old Style" panose="02050604050505020204" pitchFamily="18" charset="0"/>
              </a:rPr>
            </a:br>
            <a:r>
              <a:rPr lang="it-IT" sz="2800" b="1" dirty="0" smtClean="0">
                <a:latin typeface="Bookman Old Style" panose="02050604050505020204" pitchFamily="18" charset="0"/>
              </a:rPr>
              <a:t>CASS. 28048 2021 </a:t>
            </a:r>
            <a:endParaRPr lang="it-IT" sz="2800" b="1" dirty="0">
              <a:latin typeface="Bookman Old Style" panose="02050604050505020204" pitchFamily="18" charset="0"/>
            </a:endParaRPr>
          </a:p>
        </p:txBody>
      </p:sp>
      <p:sp>
        <p:nvSpPr>
          <p:cNvPr id="13" name="Segnaposto testo 12"/>
          <p:cNvSpPr>
            <a:spLocks noGrp="1"/>
          </p:cNvSpPr>
          <p:nvPr>
            <p:ph type="body" idx="1"/>
          </p:nvPr>
        </p:nvSpPr>
        <p:spPr>
          <a:xfrm>
            <a:off x="914399" y="2037806"/>
            <a:ext cx="5029199" cy="699440"/>
          </a:xfrm>
        </p:spPr>
        <p:txBody>
          <a:bodyPr/>
          <a:lstStyle/>
          <a:p>
            <a:pPr algn="ctr"/>
            <a:r>
              <a:rPr lang="it-IT" sz="1800" b="1" dirty="0" smtClean="0">
                <a:latin typeface="Bookman Old Style" panose="02050604050505020204" pitchFamily="18" charset="0"/>
              </a:rPr>
              <a:t>TESI TRADIZIONALE</a:t>
            </a:r>
          </a:p>
        </p:txBody>
      </p:sp>
      <p:sp>
        <p:nvSpPr>
          <p:cNvPr id="3" name="Segnaposto contenuto 2"/>
          <p:cNvSpPr>
            <a:spLocks noGrp="1"/>
          </p:cNvSpPr>
          <p:nvPr>
            <p:ph sz="half" idx="2"/>
          </p:nvPr>
        </p:nvSpPr>
        <p:spPr>
          <a:xfrm>
            <a:off x="675744" y="2737245"/>
            <a:ext cx="4771467" cy="3728869"/>
          </a:xfrm>
        </p:spPr>
        <p:txBody>
          <a:bodyPr>
            <a:normAutofit lnSpcReduction="10000"/>
          </a:bodyPr>
          <a:lstStyle/>
          <a:p>
            <a:pPr algn="just"/>
            <a:r>
              <a:rPr lang="it-IT" dirty="0" smtClean="0">
                <a:latin typeface="Bookman Old Style" panose="02050604050505020204" pitchFamily="18" charset="0"/>
              </a:rPr>
              <a:t>l’opponente non può essere considerato soccombente nel caso di accoglimento anche solo parziale, con la conseguenza che non è legittima la condanna al pagamento delle spese di lite a suo carico (neppure in parte), potendosi, eventualmente, disporre la compensazione delle stesse (cfr., sul punto, nel caso specifico dell’opposizione all’esecuzione, </a:t>
            </a:r>
            <a:r>
              <a:rPr lang="it-IT" dirty="0" err="1" smtClean="0">
                <a:latin typeface="Bookman Old Style" panose="02050604050505020204" pitchFamily="18" charset="0"/>
              </a:rPr>
              <a:t>Cass</a:t>
            </a:r>
            <a:r>
              <a:rPr lang="it-IT" dirty="0" smtClean="0">
                <a:latin typeface="Bookman Old Style" panose="02050604050505020204" pitchFamily="18" charset="0"/>
              </a:rPr>
              <a:t>. 11 ottobre 2016, n. 20374; </a:t>
            </a:r>
            <a:r>
              <a:rPr lang="it-IT" dirty="0" err="1" smtClean="0">
                <a:latin typeface="Bookman Old Style" panose="02050604050505020204" pitchFamily="18" charset="0"/>
              </a:rPr>
              <a:t>Cass</a:t>
            </a:r>
            <a:r>
              <a:rPr lang="it-IT" dirty="0" smtClean="0">
                <a:latin typeface="Bookman Old Style" panose="02050604050505020204" pitchFamily="18" charset="0"/>
              </a:rPr>
              <a:t>. 10 aprile 2012, n. 5696; </a:t>
            </a:r>
            <a:r>
              <a:rPr lang="it-IT" dirty="0" err="1" smtClean="0">
                <a:latin typeface="Bookman Old Style" panose="02050604050505020204" pitchFamily="18" charset="0"/>
              </a:rPr>
              <a:t>Cass</a:t>
            </a:r>
            <a:r>
              <a:rPr lang="it-IT" dirty="0" smtClean="0">
                <a:latin typeface="Bookman Old Style" panose="02050604050505020204" pitchFamily="18" charset="0"/>
              </a:rPr>
              <a:t>. 23 gennaio 2012, n. 901; </a:t>
            </a:r>
            <a:r>
              <a:rPr lang="it-IT" dirty="0" err="1" smtClean="0">
                <a:latin typeface="Bookman Old Style" panose="02050604050505020204" pitchFamily="18" charset="0"/>
              </a:rPr>
              <a:t>Cass</a:t>
            </a:r>
            <a:r>
              <a:rPr lang="it-IT" dirty="0" smtClean="0">
                <a:latin typeface="Bookman Old Style" panose="02050604050505020204" pitchFamily="18" charset="0"/>
              </a:rPr>
              <a:t>. 5 marzo 2007, n. 5061)</a:t>
            </a:r>
            <a:endParaRPr lang="it-IT" dirty="0">
              <a:latin typeface="Bookman Old Style" panose="02050604050505020204" pitchFamily="18" charset="0"/>
            </a:endParaRPr>
          </a:p>
        </p:txBody>
      </p:sp>
      <p:sp>
        <p:nvSpPr>
          <p:cNvPr id="14" name="Segnaposto testo 13"/>
          <p:cNvSpPr>
            <a:spLocks noGrp="1"/>
          </p:cNvSpPr>
          <p:nvPr>
            <p:ph type="body" sz="quarter" idx="3"/>
          </p:nvPr>
        </p:nvSpPr>
        <p:spPr>
          <a:xfrm>
            <a:off x="5943599" y="1930400"/>
            <a:ext cx="4820194" cy="806845"/>
          </a:xfrm>
        </p:spPr>
        <p:txBody>
          <a:bodyPr/>
          <a:lstStyle/>
          <a:p>
            <a:pPr algn="ctr"/>
            <a:r>
              <a:rPr lang="it-IT" sz="1800" b="1" dirty="0" smtClean="0">
                <a:latin typeface="Bookman Old Style" panose="02050604050505020204" pitchFamily="18" charset="0"/>
              </a:rPr>
              <a:t>TESI DELLA SOCCOMBENZA PREVALENTE</a:t>
            </a:r>
            <a:endParaRPr lang="it-IT" sz="1800" b="1" dirty="0">
              <a:latin typeface="Bookman Old Style" panose="02050604050505020204" pitchFamily="18" charset="0"/>
            </a:endParaRPr>
          </a:p>
        </p:txBody>
      </p:sp>
      <p:sp>
        <p:nvSpPr>
          <p:cNvPr id="15" name="Segnaposto contenuto 14"/>
          <p:cNvSpPr>
            <a:spLocks noGrp="1"/>
          </p:cNvSpPr>
          <p:nvPr>
            <p:ph sz="quarter" idx="4"/>
          </p:nvPr>
        </p:nvSpPr>
        <p:spPr>
          <a:xfrm>
            <a:off x="5685866" y="2737245"/>
            <a:ext cx="5195493" cy="3728869"/>
          </a:xfrm>
        </p:spPr>
        <p:txBody>
          <a:bodyPr>
            <a:normAutofit lnSpcReduction="10000"/>
          </a:bodyPr>
          <a:lstStyle/>
          <a:p>
            <a:pPr algn="just"/>
            <a:r>
              <a:rPr lang="it-IT" dirty="0">
                <a:latin typeface="Bookman Old Style" panose="02050604050505020204" pitchFamily="18" charset="0"/>
                <a:ea typeface="Calibri" panose="020F0502020204030204" pitchFamily="34" charset="0"/>
                <a:cs typeface="Times New Roman" panose="02020603050405020304" pitchFamily="18" charset="0"/>
              </a:rPr>
              <a:t>la soccombenza in senso tecnico è configurabile anche quando l’attore abbia formulato una sola domanda, articolata in un unico capo, che tuttavia venga accolta in misura quantitativamente inferiore al richiesto, con la conseguenza che, in tale eventualità, l’attore vittorioso “esoso” può essere condannato al pagamento delle spese di lite sulla base di una valutazione complessiva della causa </a:t>
            </a:r>
            <a:r>
              <a:rPr lang="it-IT" dirty="0" smtClean="0">
                <a:latin typeface="Bookman Old Style" panose="02050604050505020204" pitchFamily="18" charset="0"/>
                <a:ea typeface="Calibri" panose="020F0502020204030204" pitchFamily="34" charset="0"/>
                <a:cs typeface="Times New Roman" panose="02020603050405020304" pitchFamily="18" charset="0"/>
              </a:rPr>
              <a:t>e della prevalenza della soccombenza (</a:t>
            </a:r>
            <a:r>
              <a:rPr lang="it-IT" dirty="0" err="1" smtClean="0">
                <a:latin typeface="Bookman Old Style" panose="02050604050505020204" pitchFamily="18" charset="0"/>
                <a:ea typeface="Calibri" panose="020F0502020204030204" pitchFamily="34" charset="0"/>
                <a:cs typeface="Times New Roman" panose="02020603050405020304" pitchFamily="18" charset="0"/>
              </a:rPr>
              <a:t>Cass</a:t>
            </a:r>
            <a:r>
              <a:rPr lang="it-IT" dirty="0">
                <a:latin typeface="Bookman Old Style" panose="02050604050505020204" pitchFamily="18" charset="0"/>
                <a:ea typeface="Calibri" panose="020F0502020204030204" pitchFamily="34" charset="0"/>
                <a:cs typeface="Times New Roman" panose="02020603050405020304" pitchFamily="18" charset="0"/>
              </a:rPr>
              <a:t>. 22 febbraio 2016, n. 3438, sia pure in tema di ordinario giudizio di cognizione).</a:t>
            </a:r>
            <a:endParaRPr lang="it-IT" dirty="0"/>
          </a:p>
        </p:txBody>
      </p:sp>
    </p:spTree>
    <p:extLst>
      <p:ext uri="{BB962C8B-B14F-4D97-AF65-F5344CB8AC3E}">
        <p14:creationId xmlns:p14="http://schemas.microsoft.com/office/powerpoint/2010/main" val="18423200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olo 6"/>
          <p:cNvSpPr>
            <a:spLocks noGrp="1"/>
          </p:cNvSpPr>
          <p:nvPr>
            <p:ph type="title"/>
          </p:nvPr>
        </p:nvSpPr>
        <p:spPr>
          <a:xfrm>
            <a:off x="677334" y="609600"/>
            <a:ext cx="10269340" cy="1320800"/>
          </a:xfrm>
        </p:spPr>
        <p:txBody>
          <a:bodyPr/>
          <a:lstStyle/>
          <a:p>
            <a:pPr algn="ctr"/>
            <a:r>
              <a:rPr lang="it-IT" b="1" dirty="0" smtClean="0">
                <a:latin typeface="Bookman Old Style" panose="02050604050505020204" pitchFamily="18" charset="0"/>
              </a:rPr>
              <a:t>QUESTIONI RISOLTE:</a:t>
            </a:r>
            <a:br>
              <a:rPr lang="it-IT" b="1" dirty="0" smtClean="0">
                <a:latin typeface="Bookman Old Style" panose="02050604050505020204" pitchFamily="18" charset="0"/>
              </a:rPr>
            </a:br>
            <a:r>
              <a:rPr lang="it-IT" b="1" dirty="0" smtClean="0">
                <a:latin typeface="Bookman Old Style" panose="02050604050505020204" pitchFamily="18" charset="0"/>
              </a:rPr>
              <a:t>SS.UU. 25478 2021</a:t>
            </a:r>
            <a:endParaRPr lang="it-IT" b="1" dirty="0">
              <a:latin typeface="Bookman Old Style" panose="02050604050505020204" pitchFamily="18" charset="0"/>
            </a:endParaRPr>
          </a:p>
        </p:txBody>
      </p:sp>
      <p:sp>
        <p:nvSpPr>
          <p:cNvPr id="8" name="Segnaposto contenuto 7"/>
          <p:cNvSpPr>
            <a:spLocks noGrp="1"/>
          </p:cNvSpPr>
          <p:nvPr>
            <p:ph sz="half" idx="1"/>
          </p:nvPr>
        </p:nvSpPr>
        <p:spPr>
          <a:xfrm>
            <a:off x="677334" y="2160589"/>
            <a:ext cx="5148700" cy="4292462"/>
          </a:xfrm>
        </p:spPr>
        <p:txBody>
          <a:bodyPr>
            <a:normAutofit fontScale="85000" lnSpcReduction="10000"/>
          </a:bodyPr>
          <a:lstStyle/>
          <a:p>
            <a:pPr algn="just"/>
            <a:r>
              <a:rPr lang="it-IT" b="1" dirty="0" smtClean="0">
                <a:latin typeface="Bookman Old Style" panose="02050604050505020204" pitchFamily="18" charset="0"/>
              </a:rPr>
              <a:t>CADUCAZIONE TITOLO/OPPOSIZIONE/ SOCCOMBENZA VIRTUALE</a:t>
            </a:r>
          </a:p>
          <a:p>
            <a:pPr marL="0" indent="0" algn="just">
              <a:buNone/>
            </a:pPr>
            <a:r>
              <a:rPr lang="it-IT" dirty="0" smtClean="0">
                <a:latin typeface="Bookman Old Style" panose="02050604050505020204" pitchFamily="18" charset="0"/>
              </a:rPr>
              <a:t>«in </a:t>
            </a:r>
            <a:r>
              <a:rPr lang="it-IT" dirty="0">
                <a:latin typeface="Bookman Old Style" panose="02050604050505020204" pitchFamily="18" charset="0"/>
              </a:rPr>
              <a:t>caso di esecuzione forzata intrapresa sulla base di un titolo giudiziale non definitivo, la sopravvenuta caducazione del titolo per effetto di una pronuncia del giudice della cognizione (nella specie: ordinanza di convalida di sfratto successivamente annullata in grado di appello) importa che il giudizio di opposizione all'esecuzione per altri motivi proposto vada definito con una pronuncia di cessazione della materia del contendere, e non già di accoglimento dell'opposizione, e le spese processuali regolate, per conseguenza, secondo il criterio della soccombenza virtuale, da valutare unicamente in relazione agli originari motivi di </a:t>
            </a:r>
            <a:r>
              <a:rPr lang="it-IT" dirty="0" smtClean="0">
                <a:latin typeface="Bookman Old Style" panose="02050604050505020204" pitchFamily="18" charset="0"/>
              </a:rPr>
              <a:t>opposizione»</a:t>
            </a:r>
            <a:endParaRPr lang="it-IT" dirty="0">
              <a:latin typeface="Bookman Old Style" panose="02050604050505020204" pitchFamily="18" charset="0"/>
            </a:endParaRPr>
          </a:p>
        </p:txBody>
      </p:sp>
      <p:sp>
        <p:nvSpPr>
          <p:cNvPr id="9" name="Segnaposto contenuto 8"/>
          <p:cNvSpPr>
            <a:spLocks noGrp="1"/>
          </p:cNvSpPr>
          <p:nvPr>
            <p:ph sz="half" idx="2"/>
          </p:nvPr>
        </p:nvSpPr>
        <p:spPr>
          <a:xfrm>
            <a:off x="6244046" y="2160589"/>
            <a:ext cx="5029199" cy="4292462"/>
          </a:xfrm>
        </p:spPr>
        <p:txBody>
          <a:bodyPr>
            <a:normAutofit fontScale="85000" lnSpcReduction="10000"/>
          </a:bodyPr>
          <a:lstStyle/>
          <a:p>
            <a:pPr algn="just"/>
            <a:r>
              <a:rPr lang="it-IT" b="1" dirty="0" smtClean="0">
                <a:latin typeface="Bookman Old Style" panose="02050604050505020204" pitchFamily="18" charset="0"/>
              </a:rPr>
              <a:t>DOMANDA RESPONSABILITA’ EX ART. 96, SECONDO COMMA, C.P.C.</a:t>
            </a:r>
          </a:p>
          <a:p>
            <a:pPr marL="0" indent="0" algn="just">
              <a:buNone/>
            </a:pPr>
            <a:r>
              <a:rPr lang="it-IT" dirty="0" smtClean="0">
                <a:latin typeface="Bookman Old Style" panose="02050604050505020204" pitchFamily="18" charset="0"/>
              </a:rPr>
              <a:t>«L'istanza </a:t>
            </a:r>
            <a:r>
              <a:rPr lang="it-IT" dirty="0">
                <a:latin typeface="Bookman Old Style" panose="02050604050505020204" pitchFamily="18" charset="0"/>
              </a:rPr>
              <a:t>di condanna al risarcimento dei danni ex art. 96, secondo comma, </a:t>
            </a:r>
            <a:r>
              <a:rPr lang="it-IT" dirty="0" err="1">
                <a:latin typeface="Bookman Old Style" panose="02050604050505020204" pitchFamily="18" charset="0"/>
              </a:rPr>
              <a:t>c.p.c.</a:t>
            </a:r>
            <a:r>
              <a:rPr lang="it-IT" dirty="0">
                <a:latin typeface="Bookman Old Style" panose="02050604050505020204" pitchFamily="18" charset="0"/>
              </a:rPr>
              <a:t>, per aver intrapreso o compiuto, senza la normale prudenza, un'esecuzione forzata in forza di un titolo esecutivo di formazione giudiziale non definitivo successivamente caducato, deve essere proposta, di regola, in sede di cognizione, ossia nel giudizio di formazione o preordinato alla definitività del titolo esecutivo, ove quel giudizio sia ancora pendente, e non vi siano preclusioni di natura processuale. In questa ultima ipotesi, la domanda deve essere formulata al giudice dell'opposizione all'esecuzione. Solo qualora sussista un'ipotesi di impossibilità di fatto o di diritto all'articolazione della domanda anche in tale sede, ne è consentita la proposizione in un </a:t>
            </a:r>
            <a:r>
              <a:rPr lang="it-IT">
                <a:latin typeface="Bookman Old Style" panose="02050604050505020204" pitchFamily="18" charset="0"/>
              </a:rPr>
              <a:t>giudizio </a:t>
            </a:r>
            <a:r>
              <a:rPr lang="it-IT" smtClean="0">
                <a:latin typeface="Bookman Old Style" panose="02050604050505020204" pitchFamily="18" charset="0"/>
              </a:rPr>
              <a:t>autonomo»</a:t>
            </a:r>
            <a:endParaRPr lang="it-IT" dirty="0">
              <a:latin typeface="Bookman Old Style" panose="02050604050505020204" pitchFamily="18" charset="0"/>
            </a:endParaRPr>
          </a:p>
        </p:txBody>
      </p:sp>
    </p:spTree>
    <p:extLst>
      <p:ext uri="{BB962C8B-B14F-4D97-AF65-F5344CB8AC3E}">
        <p14:creationId xmlns:p14="http://schemas.microsoft.com/office/powerpoint/2010/main" val="23109919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olo 6"/>
          <p:cNvSpPr>
            <a:spLocks noGrp="1"/>
          </p:cNvSpPr>
          <p:nvPr>
            <p:ph type="title"/>
          </p:nvPr>
        </p:nvSpPr>
        <p:spPr>
          <a:xfrm>
            <a:off x="677333" y="609600"/>
            <a:ext cx="10190964" cy="1320800"/>
          </a:xfrm>
        </p:spPr>
        <p:txBody>
          <a:bodyPr>
            <a:normAutofit fontScale="90000"/>
          </a:bodyPr>
          <a:lstStyle/>
          <a:p>
            <a:pPr algn="ctr"/>
            <a:r>
              <a:rPr lang="it-IT" b="1" dirty="0" smtClean="0">
                <a:latin typeface="Bookman Old Style" panose="02050604050505020204" pitchFamily="18" charset="0"/>
              </a:rPr>
              <a:t>LE OPPOSIZIONI «PREVENTIVE»:</a:t>
            </a:r>
            <a:br>
              <a:rPr lang="it-IT" b="1" dirty="0" smtClean="0">
                <a:latin typeface="Bookman Old Style" panose="02050604050505020204" pitchFamily="18" charset="0"/>
              </a:rPr>
            </a:br>
            <a:r>
              <a:rPr lang="it-IT" b="1" dirty="0" smtClean="0">
                <a:latin typeface="Bookman Old Style" panose="02050604050505020204" pitchFamily="18" charset="0"/>
              </a:rPr>
              <a:t>IL POTERE CAUTELARE DI SOSPENSIONE</a:t>
            </a:r>
            <a:endParaRPr lang="it-IT" b="1" dirty="0">
              <a:latin typeface="Bookman Old Style" panose="02050604050505020204" pitchFamily="18" charset="0"/>
            </a:endParaRPr>
          </a:p>
        </p:txBody>
      </p:sp>
      <p:sp>
        <p:nvSpPr>
          <p:cNvPr id="8" name="Segnaposto contenuto 7"/>
          <p:cNvSpPr>
            <a:spLocks noGrp="1"/>
          </p:cNvSpPr>
          <p:nvPr>
            <p:ph idx="1"/>
          </p:nvPr>
        </p:nvSpPr>
        <p:spPr>
          <a:xfrm>
            <a:off x="677333" y="2160589"/>
            <a:ext cx="10190964" cy="4357777"/>
          </a:xfrm>
        </p:spPr>
        <p:txBody>
          <a:bodyPr>
            <a:normAutofit/>
          </a:bodyPr>
          <a:lstStyle/>
          <a:p>
            <a:pPr algn="just"/>
            <a:r>
              <a:rPr lang="it-IT" dirty="0">
                <a:latin typeface="Bookman Old Style" panose="02050604050505020204" pitchFamily="18" charset="0"/>
              </a:rPr>
              <a:t>g</a:t>
            </a:r>
            <a:r>
              <a:rPr lang="it-IT" dirty="0" smtClean="0">
                <a:latin typeface="Bookman Old Style" panose="02050604050505020204" pitchFamily="18" charset="0"/>
              </a:rPr>
              <a:t>iudizio ordinario di cognizione introdotto con citazione o ricorso (art. 615, primo comma, </a:t>
            </a:r>
            <a:r>
              <a:rPr lang="it-IT" dirty="0" err="1" smtClean="0">
                <a:latin typeface="Bookman Old Style" panose="02050604050505020204" pitchFamily="18" charset="0"/>
              </a:rPr>
              <a:t>c.p.c.</a:t>
            </a:r>
            <a:r>
              <a:rPr lang="it-IT" dirty="0" smtClean="0">
                <a:latin typeface="Bookman Old Style" panose="02050604050505020204" pitchFamily="18" charset="0"/>
              </a:rPr>
              <a:t>; art. 617, primo comma, </a:t>
            </a:r>
            <a:r>
              <a:rPr lang="it-IT" dirty="0" err="1" smtClean="0">
                <a:latin typeface="Bookman Old Style" panose="02050604050505020204" pitchFamily="18" charset="0"/>
              </a:rPr>
              <a:t>c.p.c.</a:t>
            </a:r>
            <a:r>
              <a:rPr lang="it-IT" dirty="0" smtClean="0">
                <a:latin typeface="Bookman Old Style" panose="02050604050505020204" pitchFamily="18" charset="0"/>
              </a:rPr>
              <a:t>; art. 618-bis, primo comma, </a:t>
            </a:r>
            <a:r>
              <a:rPr lang="it-IT" dirty="0" err="1" smtClean="0">
                <a:latin typeface="Bookman Old Style" panose="02050604050505020204" pitchFamily="18" charset="0"/>
              </a:rPr>
              <a:t>c.p.c.</a:t>
            </a:r>
            <a:r>
              <a:rPr lang="it-IT" dirty="0" smtClean="0">
                <a:latin typeface="Bookman Old Style" panose="02050604050505020204" pitchFamily="18" charset="0"/>
              </a:rPr>
              <a:t>)</a:t>
            </a:r>
          </a:p>
          <a:p>
            <a:pPr algn="just"/>
            <a:r>
              <a:rPr lang="it-IT" dirty="0">
                <a:latin typeface="Bookman Old Style" panose="02050604050505020204" pitchFamily="18" charset="0"/>
              </a:rPr>
              <a:t>p</a:t>
            </a:r>
            <a:r>
              <a:rPr lang="it-IT" dirty="0" smtClean="0">
                <a:latin typeface="Bookman Old Style" panose="02050604050505020204" pitchFamily="18" charset="0"/>
              </a:rPr>
              <a:t>arentesi «cautelare» nel caso di opposizione all’esecuzione: la sospensione dell’efficacia esecutiva del titolo ex art. 615, primo comma, </a:t>
            </a:r>
            <a:r>
              <a:rPr lang="it-IT" dirty="0" err="1" smtClean="0">
                <a:latin typeface="Bookman Old Style" panose="02050604050505020204" pitchFamily="18" charset="0"/>
              </a:rPr>
              <a:t>c.p.c.</a:t>
            </a:r>
            <a:endParaRPr lang="it-IT" dirty="0" smtClean="0">
              <a:latin typeface="Bookman Old Style" panose="02050604050505020204" pitchFamily="18" charset="0"/>
            </a:endParaRPr>
          </a:p>
          <a:p>
            <a:pPr algn="just"/>
            <a:r>
              <a:rPr lang="it-IT" dirty="0" smtClean="0">
                <a:latin typeface="Bookman Old Style" panose="02050604050505020204" pitchFamily="18" charset="0"/>
                <a:ea typeface="Calibri" panose="020F0502020204030204" pitchFamily="34" charset="0"/>
                <a:cs typeface="Times New Roman" panose="02020603050405020304" pitchFamily="18" charset="0"/>
              </a:rPr>
              <a:t>natura </a:t>
            </a:r>
            <a:r>
              <a:rPr lang="it-IT" dirty="0">
                <a:latin typeface="Bookman Old Style" panose="02050604050505020204" pitchFamily="18" charset="0"/>
                <a:ea typeface="Calibri" panose="020F0502020204030204" pitchFamily="34" charset="0"/>
                <a:cs typeface="Times New Roman" panose="02020603050405020304" pitchFamily="18" charset="0"/>
              </a:rPr>
              <a:t>cautelare (sia pur </a:t>
            </a:r>
            <a:r>
              <a:rPr lang="it-IT" i="1" dirty="0">
                <a:latin typeface="Bookman Old Style" panose="02050604050505020204" pitchFamily="18" charset="0"/>
                <a:ea typeface="Calibri" panose="020F0502020204030204" pitchFamily="34" charset="0"/>
                <a:cs typeface="Times New Roman" panose="02020603050405020304" pitchFamily="18" charset="0"/>
              </a:rPr>
              <a:t>sui generis</a:t>
            </a:r>
            <a:r>
              <a:rPr lang="it-IT" dirty="0">
                <a:latin typeface="Bookman Old Style" panose="02050604050505020204" pitchFamily="18" charset="0"/>
                <a:ea typeface="Calibri" panose="020F0502020204030204" pitchFamily="34" charset="0"/>
                <a:cs typeface="Times New Roman" panose="02020603050405020304" pitchFamily="18" charset="0"/>
              </a:rPr>
              <a:t>) del provvedimento sulla sospensione dell’efficacia esecutiva del titolo (e, conseguentemente, del procedimento finalizzato alla delibazione della relativa istanza): </a:t>
            </a:r>
            <a:r>
              <a:rPr lang="it-IT" dirty="0" smtClean="0">
                <a:latin typeface="Bookman Old Style" panose="02050604050505020204" pitchFamily="18" charset="0"/>
                <a:ea typeface="Calibri" panose="020F0502020204030204" pitchFamily="34" charset="0"/>
                <a:cs typeface="Times New Roman" panose="02020603050405020304" pitchFamily="18" charset="0"/>
              </a:rPr>
              <a:t>le Sezioni </a:t>
            </a:r>
            <a:r>
              <a:rPr lang="it-IT" dirty="0">
                <a:latin typeface="Bookman Old Style" panose="02050604050505020204" pitchFamily="18" charset="0"/>
                <a:ea typeface="Calibri" panose="020F0502020204030204" pitchFamily="34" charset="0"/>
                <a:cs typeface="Times New Roman" panose="02020603050405020304" pitchFamily="18" charset="0"/>
              </a:rPr>
              <a:t>Unite della Corte di </a:t>
            </a:r>
            <a:r>
              <a:rPr lang="it-IT" dirty="0" smtClean="0">
                <a:latin typeface="Bookman Old Style" panose="02050604050505020204" pitchFamily="18" charset="0"/>
                <a:ea typeface="Calibri" panose="020F0502020204030204" pitchFamily="34" charset="0"/>
                <a:cs typeface="Times New Roman" panose="02020603050405020304" pitchFamily="18" charset="0"/>
              </a:rPr>
              <a:t>Cassazione hanno riconosciuto tale natura </a:t>
            </a:r>
            <a:r>
              <a:rPr lang="it-IT" dirty="0">
                <a:latin typeface="Bookman Old Style" panose="02050604050505020204" pitchFamily="18" charset="0"/>
                <a:ea typeface="Calibri" panose="020F0502020204030204" pitchFamily="34" charset="0"/>
                <a:cs typeface="Times New Roman" panose="02020603050405020304" pitchFamily="18" charset="0"/>
              </a:rPr>
              <a:t>nel trattare la questione dell’ammissibilità del reclamo al Collegio ai sensi dell’art. 669-terdecies </a:t>
            </a:r>
            <a:r>
              <a:rPr lang="it-IT" dirty="0" err="1">
                <a:latin typeface="Bookman Old Style" panose="02050604050505020204" pitchFamily="18" charset="0"/>
                <a:ea typeface="Calibri" panose="020F0502020204030204" pitchFamily="34" charset="0"/>
                <a:cs typeface="Times New Roman" panose="02020603050405020304" pitchFamily="18" charset="0"/>
              </a:rPr>
              <a:t>c.p.c.</a:t>
            </a:r>
            <a:r>
              <a:rPr lang="it-IT" dirty="0">
                <a:latin typeface="Bookman Old Style" panose="02050604050505020204" pitchFamily="18" charset="0"/>
                <a:ea typeface="Calibri" panose="020F0502020204030204" pitchFamily="34" charset="0"/>
                <a:cs typeface="Times New Roman" panose="02020603050405020304" pitchFamily="18" charset="0"/>
              </a:rPr>
              <a:t> (</a:t>
            </a:r>
            <a:r>
              <a:rPr lang="it-IT" dirty="0" err="1">
                <a:latin typeface="Bookman Old Style" panose="02050604050505020204" pitchFamily="18" charset="0"/>
                <a:ea typeface="Calibri" panose="020F0502020204030204" pitchFamily="34" charset="0"/>
                <a:cs typeface="Times New Roman" panose="02020603050405020304" pitchFamily="18" charset="0"/>
              </a:rPr>
              <a:t>Cass</a:t>
            </a:r>
            <a:r>
              <a:rPr lang="it-IT" dirty="0">
                <a:latin typeface="Bookman Old Style" panose="02050604050505020204" pitchFamily="18" charset="0"/>
                <a:ea typeface="Calibri" panose="020F0502020204030204" pitchFamily="34" charset="0"/>
                <a:cs typeface="Times New Roman" panose="02020603050405020304" pitchFamily="18" charset="0"/>
              </a:rPr>
              <a:t>. Sez. Un. 23 luglio 2019, n. 19889</a:t>
            </a:r>
            <a:r>
              <a:rPr lang="it-IT" dirty="0" smtClean="0">
                <a:latin typeface="Bookman Old Style" panose="02050604050505020204" pitchFamily="18" charset="0"/>
                <a:ea typeface="Calibri" panose="020F0502020204030204" pitchFamily="34" charset="0"/>
                <a:cs typeface="Times New Roman" panose="02020603050405020304" pitchFamily="18" charset="0"/>
              </a:rPr>
              <a:t>)</a:t>
            </a:r>
          </a:p>
          <a:p>
            <a:pPr algn="just"/>
            <a:r>
              <a:rPr lang="it-IT" dirty="0">
                <a:latin typeface="Bookman Old Style" panose="02050604050505020204" pitchFamily="18" charset="0"/>
                <a:ea typeface="Calibri" panose="020F0502020204030204" pitchFamily="34" charset="0"/>
                <a:cs typeface="Times New Roman" panose="02020603050405020304" pitchFamily="18" charset="0"/>
              </a:rPr>
              <a:t>misura che viene resa in corso di causa (segnatamente, quella di opposizione a </a:t>
            </a:r>
            <a:r>
              <a:rPr lang="it-IT" dirty="0" smtClean="0">
                <a:latin typeface="Bookman Old Style" panose="02050604050505020204" pitchFamily="18" charset="0"/>
                <a:ea typeface="Calibri" panose="020F0502020204030204" pitchFamily="34" charset="0"/>
                <a:cs typeface="Times New Roman" panose="02020603050405020304" pitchFamily="18" charset="0"/>
              </a:rPr>
              <a:t>precetto): non </a:t>
            </a:r>
            <a:r>
              <a:rPr lang="it-IT" dirty="0">
                <a:latin typeface="Bookman Old Style" panose="02050604050505020204" pitchFamily="18" charset="0"/>
                <a:ea typeface="Calibri" panose="020F0502020204030204" pitchFamily="34" charset="0"/>
                <a:cs typeface="Times New Roman" panose="02020603050405020304" pitchFamily="18" charset="0"/>
              </a:rPr>
              <a:t>è </a:t>
            </a:r>
            <a:r>
              <a:rPr lang="it-IT" dirty="0" smtClean="0">
                <a:latin typeface="Bookman Old Style" panose="02050604050505020204" pitchFamily="18" charset="0"/>
                <a:ea typeface="Calibri" panose="020F0502020204030204" pitchFamily="34" charset="0"/>
                <a:cs typeface="Times New Roman" panose="02020603050405020304" pitchFamily="18" charset="0"/>
              </a:rPr>
              <a:t>previsto </a:t>
            </a:r>
            <a:r>
              <a:rPr lang="it-IT" dirty="0">
                <a:latin typeface="Bookman Old Style" panose="02050604050505020204" pitchFamily="18" charset="0"/>
                <a:ea typeface="Calibri" panose="020F0502020204030204" pitchFamily="34" charset="0"/>
                <a:cs typeface="Times New Roman" panose="02020603050405020304" pitchFamily="18" charset="0"/>
              </a:rPr>
              <a:t>un meccanismo normativo di “stabilizzazione” e/o “consolidamento” dei relativi effetti </a:t>
            </a:r>
            <a:endParaRPr lang="it-IT" dirty="0">
              <a:latin typeface="Bookman Old Style" panose="02050604050505020204" pitchFamily="18" charset="0"/>
            </a:endParaRPr>
          </a:p>
        </p:txBody>
      </p:sp>
    </p:spTree>
    <p:extLst>
      <p:ext uri="{BB962C8B-B14F-4D97-AF65-F5344CB8AC3E}">
        <p14:creationId xmlns:p14="http://schemas.microsoft.com/office/powerpoint/2010/main" val="22703453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77334" y="609599"/>
            <a:ext cx="10021146" cy="1506583"/>
          </a:xfrm>
        </p:spPr>
        <p:txBody>
          <a:bodyPr>
            <a:normAutofit fontScale="90000"/>
          </a:bodyPr>
          <a:lstStyle/>
          <a:p>
            <a:pPr algn="ctr"/>
            <a:r>
              <a:rPr lang="it-IT" b="1" dirty="0" smtClean="0">
                <a:latin typeface="Bookman Old Style" panose="02050604050505020204" pitchFamily="18" charset="0"/>
              </a:rPr>
              <a:t>OPPOSIZIONE A PRECETTO E DECISIONE SULLA SOSPENSIONE:</a:t>
            </a:r>
            <a:br>
              <a:rPr lang="it-IT" b="1" dirty="0" smtClean="0">
                <a:latin typeface="Bookman Old Style" panose="02050604050505020204" pitchFamily="18" charset="0"/>
              </a:rPr>
            </a:br>
            <a:r>
              <a:rPr lang="it-IT" b="1" dirty="0" smtClean="0">
                <a:latin typeface="Bookman Old Style" panose="02050604050505020204" pitchFamily="18" charset="0"/>
              </a:rPr>
              <a:t>REGOLAMENTAZIONE DELLE SPESE?</a:t>
            </a:r>
            <a:br>
              <a:rPr lang="it-IT" b="1" dirty="0" smtClean="0">
                <a:latin typeface="Bookman Old Style" panose="02050604050505020204" pitchFamily="18" charset="0"/>
              </a:rPr>
            </a:br>
            <a:endParaRPr lang="it-IT" b="1" dirty="0">
              <a:latin typeface="Bookman Old Style" panose="02050604050505020204" pitchFamily="18" charset="0"/>
            </a:endParaRPr>
          </a:p>
        </p:txBody>
      </p:sp>
      <p:sp>
        <p:nvSpPr>
          <p:cNvPr id="3" name="Segnaposto contenuto 2"/>
          <p:cNvSpPr>
            <a:spLocks noGrp="1"/>
          </p:cNvSpPr>
          <p:nvPr>
            <p:ph idx="1"/>
          </p:nvPr>
        </p:nvSpPr>
        <p:spPr>
          <a:xfrm>
            <a:off x="677334" y="2455817"/>
            <a:ext cx="10817980" cy="4088674"/>
          </a:xfrm>
        </p:spPr>
        <p:txBody>
          <a:bodyPr>
            <a:normAutofit/>
          </a:bodyPr>
          <a:lstStyle/>
          <a:p>
            <a:pPr marL="0" indent="0" algn="ctr">
              <a:buNone/>
            </a:pPr>
            <a:r>
              <a:rPr lang="it-IT" b="1" dirty="0" smtClean="0">
                <a:latin typeface="Bookman Old Style" panose="02050604050505020204" pitchFamily="18" charset="0"/>
                <a:ea typeface="Calibri" panose="020F0502020204030204" pitchFamily="34" charset="0"/>
                <a:cs typeface="Times New Roman" panose="02020603050405020304" pitchFamily="18" charset="0"/>
              </a:rPr>
              <a:t>RINVIO DELLA LIQUIDAZIONE ALLA DECISIONE DI MERITO</a:t>
            </a:r>
          </a:p>
          <a:p>
            <a:pPr algn="just"/>
            <a:r>
              <a:rPr lang="it-IT" dirty="0" smtClean="0">
                <a:latin typeface="Bookman Old Style" panose="02050604050505020204" pitchFamily="18" charset="0"/>
                <a:ea typeface="Calibri" panose="020F0502020204030204" pitchFamily="34" charset="0"/>
                <a:cs typeface="Times New Roman" panose="02020603050405020304" pitchFamily="18" charset="0"/>
              </a:rPr>
              <a:t>il </a:t>
            </a:r>
            <a:r>
              <a:rPr lang="it-IT" dirty="0">
                <a:latin typeface="Bookman Old Style" panose="02050604050505020204" pitchFamily="18" charset="0"/>
                <a:ea typeface="Calibri" panose="020F0502020204030204" pitchFamily="34" charset="0"/>
                <a:cs typeface="Times New Roman" panose="02020603050405020304" pitchFamily="18" charset="0"/>
              </a:rPr>
              <a:t>procedimento di delibazione dell’istanza di sospensione ex art. 615, primo comma, </a:t>
            </a:r>
            <a:r>
              <a:rPr lang="it-IT" dirty="0" err="1">
                <a:latin typeface="Bookman Old Style" panose="02050604050505020204" pitchFamily="18" charset="0"/>
                <a:ea typeface="Calibri" panose="020F0502020204030204" pitchFamily="34" charset="0"/>
                <a:cs typeface="Times New Roman" panose="02020603050405020304" pitchFamily="18" charset="0"/>
              </a:rPr>
              <a:t>c.p.c.</a:t>
            </a:r>
            <a:r>
              <a:rPr lang="it-IT" dirty="0">
                <a:latin typeface="Bookman Old Style" panose="02050604050505020204" pitchFamily="18" charset="0"/>
                <a:ea typeface="Calibri" panose="020F0502020204030204" pitchFamily="34" charset="0"/>
                <a:cs typeface="Times New Roman" panose="02020603050405020304" pitchFamily="18" charset="0"/>
              </a:rPr>
              <a:t> </a:t>
            </a:r>
            <a:r>
              <a:rPr lang="it-IT" dirty="0" smtClean="0">
                <a:latin typeface="Bookman Old Style" panose="02050604050505020204" pitchFamily="18" charset="0"/>
                <a:ea typeface="Calibri" panose="020F0502020204030204" pitchFamily="34" charset="0"/>
                <a:cs typeface="Times New Roman" panose="02020603050405020304" pitchFamily="18" charset="0"/>
              </a:rPr>
              <a:t>configura un </a:t>
            </a:r>
            <a:r>
              <a:rPr lang="it-IT" dirty="0">
                <a:latin typeface="Bookman Old Style" panose="02050604050505020204" pitchFamily="18" charset="0"/>
                <a:ea typeface="Calibri" panose="020F0502020204030204" pitchFamily="34" charset="0"/>
                <a:cs typeface="Times New Roman" panose="02020603050405020304" pitchFamily="18" charset="0"/>
              </a:rPr>
              <a:t>procedimento cautelare “in corso di causa</a:t>
            </a:r>
            <a:r>
              <a:rPr lang="it-IT" dirty="0" smtClean="0">
                <a:latin typeface="Bookman Old Style" panose="02050604050505020204" pitchFamily="18" charset="0"/>
                <a:ea typeface="Calibri" panose="020F0502020204030204" pitchFamily="34" charset="0"/>
                <a:cs typeface="Times New Roman" panose="02020603050405020304" pitchFamily="18" charset="0"/>
              </a:rPr>
              <a:t>”</a:t>
            </a:r>
          </a:p>
          <a:p>
            <a:pPr algn="just"/>
            <a:r>
              <a:rPr lang="it-IT" dirty="0">
                <a:latin typeface="Bookman Old Style" panose="02050604050505020204" pitchFamily="18" charset="0"/>
                <a:ea typeface="Calibri" panose="020F0502020204030204" pitchFamily="34" charset="0"/>
                <a:cs typeface="Times New Roman" panose="02020603050405020304" pitchFamily="18" charset="0"/>
              </a:rPr>
              <a:t>i</a:t>
            </a:r>
            <a:r>
              <a:rPr lang="it-IT" dirty="0" smtClean="0">
                <a:latin typeface="Bookman Old Style" panose="02050604050505020204" pitchFamily="18" charset="0"/>
                <a:ea typeface="Calibri" panose="020F0502020204030204" pitchFamily="34" charset="0"/>
                <a:cs typeface="Times New Roman" panose="02020603050405020304" pitchFamily="18" charset="0"/>
              </a:rPr>
              <a:t>l provvedimento è privo </a:t>
            </a:r>
            <a:r>
              <a:rPr lang="it-IT" dirty="0">
                <a:latin typeface="Bookman Old Style" panose="02050604050505020204" pitchFamily="18" charset="0"/>
                <a:ea typeface="Calibri" panose="020F0502020204030204" pitchFamily="34" charset="0"/>
                <a:cs typeface="Times New Roman" panose="02020603050405020304" pitchFamily="18" charset="0"/>
              </a:rPr>
              <a:t>di attitudine alla “stabilizzazione” </a:t>
            </a:r>
            <a:endParaRPr lang="it-IT" dirty="0" smtClean="0">
              <a:latin typeface="Bookman Old Style" panose="02050604050505020204" pitchFamily="18" charset="0"/>
              <a:ea typeface="Calibri" panose="020F0502020204030204" pitchFamily="34" charset="0"/>
              <a:cs typeface="Times New Roman" panose="02020603050405020304" pitchFamily="18" charset="0"/>
            </a:endParaRPr>
          </a:p>
          <a:p>
            <a:pPr marL="0" indent="0" algn="just">
              <a:buNone/>
            </a:pPr>
            <a:endParaRPr lang="it-IT" dirty="0">
              <a:latin typeface="Bookman Old Style" panose="02050604050505020204" pitchFamily="18" charset="0"/>
              <a:ea typeface="Calibri" panose="020F0502020204030204" pitchFamily="34" charset="0"/>
              <a:cs typeface="Times New Roman" panose="02020603050405020304" pitchFamily="18" charset="0"/>
            </a:endParaRPr>
          </a:p>
          <a:p>
            <a:pPr marL="0" indent="0" algn="ctr">
              <a:buNone/>
            </a:pPr>
            <a:r>
              <a:rPr lang="it-IT" b="1" dirty="0" smtClean="0">
                <a:latin typeface="Bookman Old Style" panose="02050604050505020204" pitchFamily="18" charset="0"/>
                <a:ea typeface="Calibri" panose="020F0502020204030204" pitchFamily="34" charset="0"/>
                <a:cs typeface="Times New Roman" panose="02020603050405020304" pitchFamily="18" charset="0"/>
              </a:rPr>
              <a:t>RIFERIMENTI NORMATIVI</a:t>
            </a:r>
          </a:p>
          <a:p>
            <a:pPr algn="just"/>
            <a:r>
              <a:rPr lang="it-IT" dirty="0">
                <a:latin typeface="Bookman Old Style" panose="02050604050505020204" pitchFamily="18" charset="0"/>
                <a:ea typeface="Calibri" panose="020F0502020204030204" pitchFamily="34" charset="0"/>
                <a:cs typeface="Times New Roman" panose="02020603050405020304" pitchFamily="18" charset="0"/>
              </a:rPr>
              <a:t>l</a:t>
            </a:r>
            <a:r>
              <a:rPr lang="it-IT" dirty="0" smtClean="0">
                <a:latin typeface="Bookman Old Style" panose="02050604050505020204" pitchFamily="18" charset="0"/>
                <a:ea typeface="Calibri" panose="020F0502020204030204" pitchFamily="34" charset="0"/>
                <a:cs typeface="Times New Roman" panose="02020603050405020304" pitchFamily="18" charset="0"/>
              </a:rPr>
              <a:t>’art</a:t>
            </a:r>
            <a:r>
              <a:rPr lang="it-IT" dirty="0">
                <a:latin typeface="Bookman Old Style" panose="02050604050505020204" pitchFamily="18" charset="0"/>
                <a:ea typeface="Calibri" panose="020F0502020204030204" pitchFamily="34" charset="0"/>
                <a:cs typeface="Times New Roman" panose="02020603050405020304" pitchFamily="18" charset="0"/>
              </a:rPr>
              <a:t>. 669-septies, secondo comma, </a:t>
            </a:r>
            <a:r>
              <a:rPr lang="it-IT" dirty="0" err="1">
                <a:latin typeface="Bookman Old Style" panose="02050604050505020204" pitchFamily="18" charset="0"/>
                <a:ea typeface="Calibri" panose="020F0502020204030204" pitchFamily="34" charset="0"/>
                <a:cs typeface="Times New Roman" panose="02020603050405020304" pitchFamily="18" charset="0"/>
              </a:rPr>
              <a:t>c.p.c</a:t>
            </a:r>
            <a:r>
              <a:rPr lang="it-IT" dirty="0" err="1" smtClean="0">
                <a:latin typeface="Bookman Old Style" panose="02050604050505020204" pitchFamily="18" charset="0"/>
                <a:ea typeface="Calibri" panose="020F0502020204030204" pitchFamily="34" charset="0"/>
                <a:cs typeface="Times New Roman" panose="02020603050405020304" pitchFamily="18" charset="0"/>
              </a:rPr>
              <a:t>.</a:t>
            </a:r>
            <a:r>
              <a:rPr lang="it-IT" dirty="0" smtClean="0">
                <a:latin typeface="Bookman Old Style" panose="02050604050505020204" pitchFamily="18" charset="0"/>
                <a:ea typeface="Calibri" panose="020F0502020204030204" pitchFamily="34" charset="0"/>
                <a:cs typeface="Times New Roman" panose="02020603050405020304" pitchFamily="18" charset="0"/>
              </a:rPr>
              <a:t> prevede la liquidazione delle spese per </a:t>
            </a:r>
            <a:r>
              <a:rPr lang="it-IT" dirty="0">
                <a:latin typeface="Bookman Old Style" panose="02050604050505020204" pitchFamily="18" charset="0"/>
                <a:ea typeface="Calibri" panose="020F0502020204030204" pitchFamily="34" charset="0"/>
                <a:cs typeface="Times New Roman" panose="02020603050405020304" pitchFamily="18" charset="0"/>
              </a:rPr>
              <a:t>il caso di provvedimento negativo (di rigetto o declinatoria di competenza</a:t>
            </a:r>
            <a:r>
              <a:rPr lang="it-IT" dirty="0" smtClean="0">
                <a:latin typeface="Bookman Old Style" panose="02050604050505020204" pitchFamily="18" charset="0"/>
                <a:ea typeface="Calibri" panose="020F0502020204030204" pitchFamily="34" charset="0"/>
                <a:cs typeface="Times New Roman" panose="02020603050405020304" pitchFamily="18" charset="0"/>
              </a:rPr>
              <a:t>) </a:t>
            </a:r>
            <a:r>
              <a:rPr lang="it-IT" i="1" dirty="0" smtClean="0">
                <a:latin typeface="Bookman Old Style" panose="02050604050505020204" pitchFamily="18" charset="0"/>
                <a:ea typeface="Calibri" panose="020F0502020204030204" pitchFamily="34" charset="0"/>
                <a:cs typeface="Times New Roman" panose="02020603050405020304" pitchFamily="18" charset="0"/>
              </a:rPr>
              <a:t>ante </a:t>
            </a:r>
            <a:r>
              <a:rPr lang="it-IT" i="1" dirty="0" err="1" smtClean="0">
                <a:latin typeface="Bookman Old Style" panose="02050604050505020204" pitchFamily="18" charset="0"/>
                <a:ea typeface="Calibri" panose="020F0502020204030204" pitchFamily="34" charset="0"/>
                <a:cs typeface="Times New Roman" panose="02020603050405020304" pitchFamily="18" charset="0"/>
              </a:rPr>
              <a:t>causam</a:t>
            </a:r>
            <a:endParaRPr lang="it-IT" dirty="0">
              <a:latin typeface="Bookman Old Style" panose="02050604050505020204" pitchFamily="18" charset="0"/>
              <a:ea typeface="Calibri" panose="020F0502020204030204" pitchFamily="34" charset="0"/>
              <a:cs typeface="Times New Roman" panose="02020603050405020304" pitchFamily="18" charset="0"/>
            </a:endParaRPr>
          </a:p>
          <a:p>
            <a:pPr algn="just"/>
            <a:r>
              <a:rPr lang="it-IT" dirty="0" smtClean="0">
                <a:latin typeface="Bookman Old Style" panose="02050604050505020204" pitchFamily="18" charset="0"/>
                <a:ea typeface="Calibri" panose="020F0502020204030204" pitchFamily="34" charset="0"/>
                <a:cs typeface="Times New Roman" panose="02020603050405020304" pitchFamily="18" charset="0"/>
              </a:rPr>
              <a:t>l’art</a:t>
            </a:r>
            <a:r>
              <a:rPr lang="it-IT" dirty="0">
                <a:latin typeface="Bookman Old Style" panose="02050604050505020204" pitchFamily="18" charset="0"/>
                <a:ea typeface="Calibri" panose="020F0502020204030204" pitchFamily="34" charset="0"/>
                <a:cs typeface="Times New Roman" panose="02020603050405020304" pitchFamily="18" charset="0"/>
              </a:rPr>
              <a:t>. 669-octies, settimo comma, </a:t>
            </a:r>
            <a:r>
              <a:rPr lang="it-IT" dirty="0" err="1" smtClean="0">
                <a:latin typeface="Bookman Old Style" panose="02050604050505020204" pitchFamily="18" charset="0"/>
                <a:ea typeface="Calibri" panose="020F0502020204030204" pitchFamily="34" charset="0"/>
                <a:cs typeface="Times New Roman" panose="02020603050405020304" pitchFamily="18" charset="0"/>
              </a:rPr>
              <a:t>c.p.c.</a:t>
            </a:r>
            <a:r>
              <a:rPr lang="it-IT" dirty="0" smtClean="0">
                <a:latin typeface="Bookman Old Style" panose="02050604050505020204" pitchFamily="18" charset="0"/>
                <a:ea typeface="Calibri" panose="020F0502020204030204" pitchFamily="34" charset="0"/>
                <a:cs typeface="Times New Roman" panose="02020603050405020304" pitchFamily="18" charset="0"/>
              </a:rPr>
              <a:t> consente la liquidazione delle spese per </a:t>
            </a:r>
            <a:r>
              <a:rPr lang="it-IT" dirty="0">
                <a:latin typeface="Bookman Old Style" panose="02050604050505020204" pitchFamily="18" charset="0"/>
                <a:ea typeface="Calibri" panose="020F0502020204030204" pitchFamily="34" charset="0"/>
                <a:cs typeface="Times New Roman" panose="02020603050405020304" pitchFamily="18" charset="0"/>
              </a:rPr>
              <a:t>il caso di provvedimento (purché di natura anticipatoria) di </a:t>
            </a:r>
            <a:r>
              <a:rPr lang="it-IT" dirty="0" smtClean="0">
                <a:latin typeface="Bookman Old Style" panose="02050604050505020204" pitchFamily="18" charset="0"/>
                <a:ea typeface="Calibri" panose="020F0502020204030204" pitchFamily="34" charset="0"/>
                <a:cs typeface="Times New Roman" panose="02020603050405020304" pitchFamily="18" charset="0"/>
              </a:rPr>
              <a:t>accoglimento</a:t>
            </a:r>
            <a:endParaRPr lang="it-IT" dirty="0">
              <a:latin typeface="Bookman Old Style" panose="020506040505050202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264749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677333" y="609600"/>
            <a:ext cx="10504473" cy="1114697"/>
          </a:xfrm>
        </p:spPr>
        <p:txBody>
          <a:bodyPr>
            <a:normAutofit/>
          </a:bodyPr>
          <a:lstStyle/>
          <a:p>
            <a:r>
              <a:rPr lang="it-IT" sz="3200" b="1" dirty="0" smtClean="0">
                <a:latin typeface="Bookman Old Style" panose="02050604050505020204" pitchFamily="18" charset="0"/>
              </a:rPr>
              <a:t>RECLAMO AL COLLEGIO:</a:t>
            </a:r>
            <a:br>
              <a:rPr lang="it-IT" sz="3200" b="1" dirty="0" smtClean="0">
                <a:latin typeface="Bookman Old Style" panose="02050604050505020204" pitchFamily="18" charset="0"/>
              </a:rPr>
            </a:br>
            <a:r>
              <a:rPr lang="it-IT" sz="3200" b="1" dirty="0" smtClean="0">
                <a:latin typeface="Bookman Old Style" panose="02050604050505020204" pitchFamily="18" charset="0"/>
              </a:rPr>
              <a:t>LIQUIDAZIONE DELLE SPESE?</a:t>
            </a:r>
            <a:endParaRPr lang="it-IT" sz="3200" b="1" dirty="0">
              <a:latin typeface="Bookman Old Style" panose="02050604050505020204" pitchFamily="18" charset="0"/>
            </a:endParaRPr>
          </a:p>
        </p:txBody>
      </p:sp>
      <p:sp>
        <p:nvSpPr>
          <p:cNvPr id="5" name="Segnaposto contenuto 4"/>
          <p:cNvSpPr>
            <a:spLocks noGrp="1"/>
          </p:cNvSpPr>
          <p:nvPr>
            <p:ph idx="1"/>
          </p:nvPr>
        </p:nvSpPr>
        <p:spPr>
          <a:xfrm>
            <a:off x="677334" y="1930401"/>
            <a:ext cx="10504472" cy="4692468"/>
          </a:xfrm>
        </p:spPr>
        <p:txBody>
          <a:bodyPr>
            <a:normAutofit/>
          </a:bodyPr>
          <a:lstStyle/>
          <a:p>
            <a:pPr marL="0" indent="0" algn="ctr">
              <a:buNone/>
            </a:pPr>
            <a:r>
              <a:rPr lang="it-IT" b="1" dirty="0" err="1" smtClean="0">
                <a:latin typeface="Bookman Old Style" panose="02050604050505020204" pitchFamily="18" charset="0"/>
                <a:ea typeface="Calibri" panose="020F0502020204030204" pitchFamily="34" charset="0"/>
                <a:cs typeface="Times New Roman" panose="02020603050405020304" pitchFamily="18" charset="0"/>
              </a:rPr>
              <a:t>Cass</a:t>
            </a:r>
            <a:r>
              <a:rPr lang="it-IT" b="1" dirty="0">
                <a:latin typeface="Bookman Old Style" panose="02050604050505020204" pitchFamily="18" charset="0"/>
                <a:ea typeface="Calibri" panose="020F0502020204030204" pitchFamily="34" charset="0"/>
                <a:cs typeface="Times New Roman" panose="02020603050405020304" pitchFamily="18" charset="0"/>
              </a:rPr>
              <a:t>. Sez. Un. 23 luglio 2019, n. </a:t>
            </a:r>
            <a:r>
              <a:rPr lang="it-IT" b="1" dirty="0" smtClean="0">
                <a:latin typeface="Bookman Old Style" panose="02050604050505020204" pitchFamily="18" charset="0"/>
                <a:ea typeface="Calibri" panose="020F0502020204030204" pitchFamily="34" charset="0"/>
                <a:cs typeface="Times New Roman" panose="02020603050405020304" pitchFamily="18" charset="0"/>
              </a:rPr>
              <a:t>19889</a:t>
            </a:r>
          </a:p>
          <a:p>
            <a:pPr marL="0" indent="0" algn="ctr">
              <a:buNone/>
            </a:pPr>
            <a:r>
              <a:rPr lang="it-IT" dirty="0" smtClean="0">
                <a:latin typeface="Bookman Old Style" panose="02050604050505020204" pitchFamily="18" charset="0"/>
                <a:ea typeface="Calibri" panose="020F0502020204030204" pitchFamily="34" charset="0"/>
                <a:cs typeface="Times New Roman" panose="02020603050405020304" pitchFamily="18" charset="0"/>
              </a:rPr>
              <a:t>RECLAMO AL COLLEGIO SUL PROVVEDIMENTO SULLA SOSPENSIONE EX ART. 615, PRIMO COMMA, C.P.C.</a:t>
            </a:r>
          </a:p>
          <a:p>
            <a:pPr marL="0" indent="0" algn="ctr">
              <a:buNone/>
            </a:pPr>
            <a:r>
              <a:rPr lang="it-IT" i="1" dirty="0" smtClean="0">
                <a:latin typeface="Bookman Old Style" panose="02050604050505020204" pitchFamily="18" charset="0"/>
                <a:ea typeface="Calibri" panose="020F0502020204030204" pitchFamily="34" charset="0"/>
                <a:cs typeface="Times New Roman" panose="02020603050405020304" pitchFamily="18" charset="0"/>
              </a:rPr>
              <a:t>QUID PER LE SPESE?</a:t>
            </a:r>
            <a:r>
              <a:rPr lang="it-IT" dirty="0" smtClean="0">
                <a:latin typeface="Bookman Old Style" panose="02050604050505020204" pitchFamily="18" charset="0"/>
                <a:ea typeface="Calibri" panose="020F0502020204030204" pitchFamily="34" charset="0"/>
                <a:cs typeface="Times New Roman" panose="02020603050405020304" pitchFamily="18" charset="0"/>
              </a:rPr>
              <a:t> </a:t>
            </a:r>
          </a:p>
          <a:p>
            <a:pPr marL="0" indent="0" algn="just">
              <a:buNone/>
            </a:pPr>
            <a:r>
              <a:rPr lang="it-IT" dirty="0" smtClean="0">
                <a:latin typeface="Bookman Old Style" panose="02050604050505020204" pitchFamily="18" charset="0"/>
                <a:ea typeface="Calibri" panose="020F0502020204030204" pitchFamily="34" charset="0"/>
                <a:cs typeface="Times New Roman" panose="02020603050405020304" pitchFamily="18" charset="0"/>
              </a:rPr>
              <a:t>Si applica il principio della rimessione della liquidazione alla decisione di merito</a:t>
            </a:r>
            <a:endParaRPr lang="it-IT" dirty="0">
              <a:latin typeface="Bookman Old Style" panose="02050604050505020204" pitchFamily="18" charset="0"/>
              <a:ea typeface="Calibri" panose="020F0502020204030204" pitchFamily="34" charset="0"/>
              <a:cs typeface="Times New Roman" panose="02020603050405020304" pitchFamily="18" charset="0"/>
            </a:endParaRPr>
          </a:p>
          <a:p>
            <a:pPr marL="0" indent="0" algn="ctr">
              <a:buNone/>
            </a:pPr>
            <a:r>
              <a:rPr lang="it-IT" b="1" dirty="0" err="1">
                <a:latin typeface="Bookman Old Style" panose="02050604050505020204" pitchFamily="18" charset="0"/>
                <a:ea typeface="Calibri" panose="020F0502020204030204" pitchFamily="34" charset="0"/>
                <a:cs typeface="Times New Roman" panose="02020603050405020304" pitchFamily="18" charset="0"/>
              </a:rPr>
              <a:t>Cass</a:t>
            </a:r>
            <a:r>
              <a:rPr lang="it-IT" b="1" dirty="0">
                <a:latin typeface="Bookman Old Style" panose="02050604050505020204" pitchFamily="18" charset="0"/>
                <a:ea typeface="Calibri" panose="020F0502020204030204" pitchFamily="34" charset="0"/>
                <a:cs typeface="Times New Roman" panose="02020603050405020304" pitchFamily="18" charset="0"/>
              </a:rPr>
              <a:t>. 13 maggio 2021, n. 12898; </a:t>
            </a:r>
            <a:r>
              <a:rPr lang="it-IT" b="1" dirty="0" err="1">
                <a:latin typeface="Bookman Old Style" panose="02050604050505020204" pitchFamily="18" charset="0"/>
                <a:ea typeface="Calibri" panose="020F0502020204030204" pitchFamily="34" charset="0"/>
                <a:cs typeface="Times New Roman" panose="02020603050405020304" pitchFamily="18" charset="0"/>
              </a:rPr>
              <a:t>Cass</a:t>
            </a:r>
            <a:r>
              <a:rPr lang="it-IT" b="1" dirty="0">
                <a:latin typeface="Bookman Old Style" panose="02050604050505020204" pitchFamily="18" charset="0"/>
                <a:ea typeface="Calibri" panose="020F0502020204030204" pitchFamily="34" charset="0"/>
                <a:cs typeface="Times New Roman" panose="02020603050405020304" pitchFamily="18" charset="0"/>
              </a:rPr>
              <a:t>. 28 giugno 2019, n. 17626</a:t>
            </a:r>
          </a:p>
          <a:p>
            <a:pPr marL="0" indent="0" algn="just">
              <a:buNone/>
            </a:pPr>
            <a:r>
              <a:rPr lang="it-IT" i="1" dirty="0" smtClean="0">
                <a:latin typeface="Bookman Old Style" panose="02050604050505020204" pitchFamily="18" charset="0"/>
                <a:ea typeface="Calibri" panose="020F0502020204030204" pitchFamily="34" charset="0"/>
                <a:cs typeface="Times New Roman" panose="02020603050405020304" pitchFamily="18" charset="0"/>
              </a:rPr>
              <a:t>«nel </a:t>
            </a:r>
            <a:r>
              <a:rPr lang="it-IT" i="1" dirty="0">
                <a:latin typeface="Bookman Old Style" panose="02050604050505020204" pitchFamily="18" charset="0"/>
                <a:ea typeface="Calibri" panose="020F0502020204030204" pitchFamily="34" charset="0"/>
                <a:cs typeface="Times New Roman" panose="02020603050405020304" pitchFamily="18" charset="0"/>
              </a:rPr>
              <a:t>regime successivo alla novella introdotta con la l. n. 80 del 2005, l'ordinanza di rigetto del reclamo cautelare proposto in corso di causa non deve contenere un'autonoma liquidazione delle spese della fase cautelare </a:t>
            </a:r>
            <a:r>
              <a:rPr lang="it-IT" i="1" dirty="0" err="1">
                <a:latin typeface="Bookman Old Style" panose="02050604050505020204" pitchFamily="18" charset="0"/>
                <a:ea typeface="Calibri" panose="020F0502020204030204" pitchFamily="34" charset="0"/>
                <a:cs typeface="Times New Roman" panose="02020603050405020304" pitchFamily="18" charset="0"/>
              </a:rPr>
              <a:t>endoprocessuale</a:t>
            </a:r>
            <a:r>
              <a:rPr lang="it-IT" i="1" dirty="0">
                <a:latin typeface="Bookman Old Style" panose="02050604050505020204" pitchFamily="18" charset="0"/>
                <a:ea typeface="Calibri" panose="020F0502020204030204" pitchFamily="34" charset="0"/>
                <a:cs typeface="Times New Roman" panose="02020603050405020304" pitchFamily="18" charset="0"/>
              </a:rPr>
              <a:t>, essendo tale liquidazione rimessa al giudice di merito contestualmente alla valutazione dell'esito complessivo della lite; qualora tale liquidazione sia comunque stata effettuata, deve essere riconsiderata insieme la decisione del merito della causa e, ove non lo sia, e sia dedotto uno specifico motivo di appello sul punto, il giudice di appello è tenuto ad una riconsiderazione complessiva delle spese di lite, comprensive delle spese del procedimento </a:t>
            </a:r>
            <a:r>
              <a:rPr lang="it-IT" i="1" dirty="0" err="1">
                <a:latin typeface="Bookman Old Style" panose="02050604050505020204" pitchFamily="18" charset="0"/>
                <a:ea typeface="Calibri" panose="020F0502020204030204" pitchFamily="34" charset="0"/>
                <a:cs typeface="Times New Roman" panose="02020603050405020304" pitchFamily="18" charset="0"/>
              </a:rPr>
              <a:t>endoprocessuale</a:t>
            </a:r>
            <a:r>
              <a:rPr lang="it-IT" i="1" dirty="0">
                <a:latin typeface="Bookman Old Style" panose="02050604050505020204" pitchFamily="18" charset="0"/>
                <a:ea typeface="Calibri" panose="020F0502020204030204" pitchFamily="34" charset="0"/>
                <a:cs typeface="Times New Roman" panose="02020603050405020304" pitchFamily="18" charset="0"/>
              </a:rPr>
              <a:t>, sulla base dell'esito del </a:t>
            </a:r>
            <a:r>
              <a:rPr lang="it-IT" i="1" dirty="0" smtClean="0">
                <a:latin typeface="Bookman Old Style" panose="02050604050505020204" pitchFamily="18" charset="0"/>
                <a:ea typeface="Calibri" panose="020F0502020204030204" pitchFamily="34" charset="0"/>
                <a:cs typeface="Times New Roman" panose="02020603050405020304" pitchFamily="18" charset="0"/>
              </a:rPr>
              <a:t>giudizio»</a:t>
            </a:r>
            <a:endParaRPr lang="it-IT" dirty="0"/>
          </a:p>
        </p:txBody>
      </p:sp>
    </p:spTree>
    <p:extLst>
      <p:ext uri="{BB962C8B-B14F-4D97-AF65-F5344CB8AC3E}">
        <p14:creationId xmlns:p14="http://schemas.microsoft.com/office/powerpoint/2010/main" val="1721004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77333" y="609600"/>
            <a:ext cx="9890517" cy="1320800"/>
          </a:xfrm>
        </p:spPr>
        <p:txBody>
          <a:bodyPr>
            <a:normAutofit fontScale="90000"/>
          </a:bodyPr>
          <a:lstStyle/>
          <a:p>
            <a:r>
              <a:rPr lang="it-IT" b="1" dirty="0" smtClean="0">
                <a:latin typeface="Bookman Old Style" panose="02050604050505020204" pitchFamily="18" charset="0"/>
              </a:rPr>
              <a:t>LIQUIDAZIONE ANTICIPATA DELLE SPESE:</a:t>
            </a:r>
            <a:br>
              <a:rPr lang="it-IT" b="1" dirty="0" smtClean="0">
                <a:latin typeface="Bookman Old Style" panose="02050604050505020204" pitchFamily="18" charset="0"/>
              </a:rPr>
            </a:br>
            <a:r>
              <a:rPr lang="it-IT" b="1" dirty="0" smtClean="0">
                <a:latin typeface="Bookman Old Style" panose="02050604050505020204" pitchFamily="18" charset="0"/>
              </a:rPr>
              <a:t>STRUMENTI DI IMPUGNAZIONE?</a:t>
            </a:r>
            <a:endParaRPr lang="it-IT" b="1" dirty="0">
              <a:latin typeface="Bookman Old Style" panose="02050604050505020204" pitchFamily="18" charset="0"/>
            </a:endParaRPr>
          </a:p>
        </p:txBody>
      </p:sp>
      <p:sp>
        <p:nvSpPr>
          <p:cNvPr id="3" name="Segnaposto contenuto 2"/>
          <p:cNvSpPr>
            <a:spLocks noGrp="1"/>
          </p:cNvSpPr>
          <p:nvPr>
            <p:ph idx="1"/>
          </p:nvPr>
        </p:nvSpPr>
        <p:spPr>
          <a:xfrm>
            <a:off x="677334" y="1930401"/>
            <a:ext cx="9890516" cy="4561840"/>
          </a:xfrm>
        </p:spPr>
        <p:txBody>
          <a:bodyPr>
            <a:normAutofit/>
          </a:bodyPr>
          <a:lstStyle/>
          <a:p>
            <a:pPr lvl="0" algn="just"/>
            <a:r>
              <a:rPr lang="it-IT" b="1" u="sng" dirty="0" smtClean="0">
                <a:latin typeface="Bookman Old Style" panose="02050604050505020204" pitchFamily="18" charset="0"/>
              </a:rPr>
              <a:t>Tesi del provvedimento abnorme</a:t>
            </a:r>
            <a:endParaRPr lang="it-IT" b="1" dirty="0">
              <a:latin typeface="Bookman Old Style" panose="02050604050505020204" pitchFamily="18" charset="0"/>
            </a:endParaRPr>
          </a:p>
          <a:p>
            <a:pPr marL="0" indent="0" algn="just">
              <a:buNone/>
            </a:pPr>
            <a:r>
              <a:rPr lang="it-IT" i="1" dirty="0" err="1" smtClean="0">
                <a:latin typeface="Bookman Old Style" panose="02050604050505020204" pitchFamily="18" charset="0"/>
              </a:rPr>
              <a:t>Cass</a:t>
            </a:r>
            <a:r>
              <a:rPr lang="it-IT" i="1" dirty="0">
                <a:latin typeface="Bookman Old Style" panose="02050604050505020204" pitchFamily="18" charset="0"/>
              </a:rPr>
              <a:t>. 28 agosto 1996, n. </a:t>
            </a:r>
            <a:r>
              <a:rPr lang="it-IT" i="1" dirty="0" smtClean="0">
                <a:latin typeface="Bookman Old Style" panose="02050604050505020204" pitchFamily="18" charset="0"/>
              </a:rPr>
              <a:t>7921</a:t>
            </a:r>
            <a:r>
              <a:rPr lang="it-IT" dirty="0" smtClean="0">
                <a:latin typeface="Bookman Old Style" panose="02050604050505020204" pitchFamily="18" charset="0"/>
              </a:rPr>
              <a:t>: la </a:t>
            </a:r>
            <a:r>
              <a:rPr lang="it-IT" dirty="0">
                <a:latin typeface="Bookman Old Style" panose="02050604050505020204" pitchFamily="18" charset="0"/>
              </a:rPr>
              <a:t>statuizione sulle spese contenuta in un provvedimento cautelare in corso di causa è</a:t>
            </a:r>
            <a:r>
              <a:rPr lang="it-IT" dirty="0" smtClean="0">
                <a:latin typeface="Bookman Old Style" panose="02050604050505020204" pitchFamily="18" charset="0"/>
              </a:rPr>
              <a:t> </a:t>
            </a:r>
            <a:r>
              <a:rPr lang="it-IT" dirty="0">
                <a:latin typeface="Bookman Old Style" panose="02050604050505020204" pitchFamily="18" charset="0"/>
              </a:rPr>
              <a:t>“abnorme” perché </a:t>
            </a:r>
            <a:r>
              <a:rPr lang="it-IT" dirty="0" smtClean="0">
                <a:latin typeface="Bookman Old Style" panose="02050604050505020204" pitchFamily="18" charset="0"/>
              </a:rPr>
              <a:t>configura un provvedimento emesso </a:t>
            </a:r>
            <a:r>
              <a:rPr lang="it-IT" dirty="0">
                <a:latin typeface="Bookman Old Style" panose="02050604050505020204" pitchFamily="18" charset="0"/>
              </a:rPr>
              <a:t>in difetto del relativo potere </a:t>
            </a:r>
            <a:r>
              <a:rPr lang="it-IT" dirty="0" smtClean="0">
                <a:latin typeface="Bookman Old Style" panose="02050604050505020204" pitchFamily="18" charset="0"/>
              </a:rPr>
              <a:t>giurisdizionale</a:t>
            </a:r>
          </a:p>
          <a:p>
            <a:r>
              <a:rPr lang="it-IT" b="1" u="sng" dirty="0">
                <a:latin typeface="Bookman Old Style" panose="02050604050505020204" pitchFamily="18" charset="0"/>
              </a:rPr>
              <a:t>T</a:t>
            </a:r>
            <a:r>
              <a:rPr lang="it-IT" b="1" u="sng" dirty="0" smtClean="0">
                <a:latin typeface="Bookman Old Style" panose="02050604050505020204" pitchFamily="18" charset="0"/>
              </a:rPr>
              <a:t>esi dell’opposizione a decreto ingiuntivo</a:t>
            </a:r>
          </a:p>
          <a:p>
            <a:pPr marL="0" indent="0">
              <a:buNone/>
            </a:pPr>
            <a:r>
              <a:rPr lang="it-IT" i="1" dirty="0" err="1">
                <a:latin typeface="Bookman Old Style" panose="02050604050505020204" pitchFamily="18" charset="0"/>
                <a:ea typeface="Calibri" panose="020F0502020204030204" pitchFamily="34" charset="0"/>
                <a:cs typeface="Times New Roman" panose="02020603050405020304" pitchFamily="18" charset="0"/>
              </a:rPr>
              <a:t>Cass</a:t>
            </a:r>
            <a:r>
              <a:rPr lang="it-IT" i="1" dirty="0">
                <a:latin typeface="Bookman Old Style" panose="02050604050505020204" pitchFamily="18" charset="0"/>
                <a:ea typeface="Calibri" panose="020F0502020204030204" pitchFamily="34" charset="0"/>
                <a:cs typeface="Times New Roman" panose="02020603050405020304" pitchFamily="18" charset="0"/>
              </a:rPr>
              <a:t>. 15 dicembre 2008, n. </a:t>
            </a:r>
            <a:r>
              <a:rPr lang="it-IT" i="1" dirty="0" smtClean="0">
                <a:latin typeface="Bookman Old Style" panose="02050604050505020204" pitchFamily="18" charset="0"/>
                <a:ea typeface="Calibri" panose="020F0502020204030204" pitchFamily="34" charset="0"/>
                <a:cs typeface="Times New Roman" panose="02020603050405020304" pitchFamily="18" charset="0"/>
              </a:rPr>
              <a:t>29338</a:t>
            </a:r>
            <a:r>
              <a:rPr lang="it-IT" dirty="0" smtClean="0">
                <a:latin typeface="Bookman Old Style" panose="02050604050505020204" pitchFamily="18" charset="0"/>
                <a:ea typeface="Calibri" panose="020F0502020204030204" pitchFamily="34" charset="0"/>
                <a:cs typeface="Times New Roman" panose="02020603050405020304" pitchFamily="18" charset="0"/>
              </a:rPr>
              <a:t>: applicabilità generale del rimedio previsto dall’</a:t>
            </a:r>
            <a:r>
              <a:rPr lang="it-IT" dirty="0" smtClean="0">
                <a:latin typeface="Bookman Old Style" panose="02050604050505020204" pitchFamily="18" charset="0"/>
              </a:rPr>
              <a:t>art. 669-septies, terzo comma, secondo periodo, </a:t>
            </a:r>
            <a:r>
              <a:rPr lang="it-IT" dirty="0" err="1" smtClean="0">
                <a:latin typeface="Bookman Old Style" panose="02050604050505020204" pitchFamily="18" charset="0"/>
              </a:rPr>
              <a:t>c.p.c.</a:t>
            </a:r>
            <a:r>
              <a:rPr lang="it-IT" dirty="0" smtClean="0">
                <a:latin typeface="Bookman Old Style" panose="02050604050505020204" pitchFamily="18" charset="0"/>
              </a:rPr>
              <a:t> per la liquidazione:</a:t>
            </a:r>
          </a:p>
          <a:p>
            <a:pPr marL="0" indent="0" algn="ctr">
              <a:buNone/>
            </a:pPr>
            <a:r>
              <a:rPr lang="it-IT" dirty="0" smtClean="0">
                <a:latin typeface="Bookman Old Style" panose="02050604050505020204" pitchFamily="18" charset="0"/>
              </a:rPr>
              <a:t>LEGGE N. 69/2009: ABROGAZIONE RIMEDIO OPPOSIZIONE DECRETO INGIUNTIVO</a:t>
            </a:r>
          </a:p>
          <a:p>
            <a:r>
              <a:rPr lang="it-IT" b="1" u="sng" dirty="0" smtClean="0">
                <a:latin typeface="Bookman Old Style" panose="02050604050505020204" pitchFamily="18" charset="0"/>
              </a:rPr>
              <a:t>Tesi della revisione in sede di merito</a:t>
            </a:r>
          </a:p>
          <a:p>
            <a:pPr marL="0" indent="0">
              <a:buNone/>
            </a:pPr>
            <a:r>
              <a:rPr lang="it-IT" i="1" dirty="0" err="1">
                <a:latin typeface="Bookman Old Style" panose="02050604050505020204" pitchFamily="18" charset="0"/>
                <a:ea typeface="Calibri" panose="020F0502020204030204" pitchFamily="34" charset="0"/>
                <a:cs typeface="Times New Roman" panose="02020603050405020304" pitchFamily="18" charset="0"/>
              </a:rPr>
              <a:t>Cass</a:t>
            </a:r>
            <a:r>
              <a:rPr lang="it-IT" i="1" dirty="0">
                <a:latin typeface="Bookman Old Style" panose="02050604050505020204" pitchFamily="18" charset="0"/>
                <a:ea typeface="Calibri" panose="020F0502020204030204" pitchFamily="34" charset="0"/>
                <a:cs typeface="Times New Roman" panose="02020603050405020304" pitchFamily="18" charset="0"/>
              </a:rPr>
              <a:t>. 28 giugno 2019, n. </a:t>
            </a:r>
            <a:r>
              <a:rPr lang="it-IT" i="1" dirty="0" smtClean="0">
                <a:latin typeface="Bookman Old Style" panose="02050604050505020204" pitchFamily="18" charset="0"/>
                <a:ea typeface="Calibri" panose="020F0502020204030204" pitchFamily="34" charset="0"/>
                <a:cs typeface="Times New Roman" panose="02020603050405020304" pitchFamily="18" charset="0"/>
              </a:rPr>
              <a:t>17626</a:t>
            </a:r>
          </a:p>
          <a:p>
            <a:pPr marL="0" indent="0">
              <a:buNone/>
            </a:pPr>
            <a:r>
              <a:rPr lang="it-IT" i="1" dirty="0" err="1" smtClean="0">
                <a:latin typeface="Bookman Old Style" panose="02050604050505020204" pitchFamily="18" charset="0"/>
                <a:ea typeface="Calibri" panose="020F0502020204030204" pitchFamily="34" charset="0"/>
                <a:cs typeface="Times New Roman" panose="02020603050405020304" pitchFamily="18" charset="0"/>
              </a:rPr>
              <a:t>Cass</a:t>
            </a:r>
            <a:r>
              <a:rPr lang="it-IT" i="1" dirty="0">
                <a:latin typeface="Bookman Old Style" panose="02050604050505020204" pitchFamily="18" charset="0"/>
                <a:ea typeface="Calibri" panose="020F0502020204030204" pitchFamily="34" charset="0"/>
                <a:cs typeface="Times New Roman" panose="02020603050405020304" pitchFamily="18" charset="0"/>
              </a:rPr>
              <a:t>. 13 maggio 2021, n. 12898</a:t>
            </a:r>
            <a:endParaRPr lang="it-IT" i="1" u="sng" dirty="0">
              <a:latin typeface="Bookman Old Style" panose="02050604050505020204" pitchFamily="18" charset="0"/>
            </a:endParaRPr>
          </a:p>
        </p:txBody>
      </p:sp>
    </p:spTree>
    <p:extLst>
      <p:ext uri="{BB962C8B-B14F-4D97-AF65-F5344CB8AC3E}">
        <p14:creationId xmlns:p14="http://schemas.microsoft.com/office/powerpoint/2010/main" val="3663277711"/>
      </p:ext>
    </p:extLst>
  </p:cSld>
  <p:clrMapOvr>
    <a:masterClrMapping/>
  </p:clrMapOvr>
</p:sld>
</file>

<file path=ppt/theme/theme1.xml><?xml version="1.0" encoding="utf-8"?>
<a:theme xmlns:a="http://schemas.openxmlformats.org/drawingml/2006/main" name="Sfaccettatura">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376</TotalTime>
  <Words>5158</Words>
  <Application>Microsoft Office PowerPoint</Application>
  <PresentationFormat>Widescreen</PresentationFormat>
  <Paragraphs>218</Paragraphs>
  <Slides>30</Slides>
  <Notes>0</Notes>
  <HiddenSlides>0</HiddenSlides>
  <MMClips>0</MMClips>
  <ScaleCrop>false</ScaleCrop>
  <HeadingPairs>
    <vt:vector size="6" baseType="variant">
      <vt:variant>
        <vt:lpstr>Caratteri utilizzati</vt:lpstr>
      </vt:variant>
      <vt:variant>
        <vt:i4>7</vt:i4>
      </vt:variant>
      <vt:variant>
        <vt:lpstr>Tema</vt:lpstr>
      </vt:variant>
      <vt:variant>
        <vt:i4>1</vt:i4>
      </vt:variant>
      <vt:variant>
        <vt:lpstr>Titoli diapositive</vt:lpstr>
      </vt:variant>
      <vt:variant>
        <vt:i4>30</vt:i4>
      </vt:variant>
    </vt:vector>
  </HeadingPairs>
  <TitlesOfParts>
    <vt:vector size="38" baseType="lpstr">
      <vt:lpstr>Arial</vt:lpstr>
      <vt:lpstr>Bookman Old Style</vt:lpstr>
      <vt:lpstr>Calibri</vt:lpstr>
      <vt:lpstr>Times New Roman</vt:lpstr>
      <vt:lpstr>Trebuchet MS</vt:lpstr>
      <vt:lpstr>Wingdings</vt:lpstr>
      <vt:lpstr>Wingdings 3</vt:lpstr>
      <vt:lpstr>Sfaccettatura</vt:lpstr>
      <vt:lpstr>OPPOSIZIONI ESECUTIVE, SOSPENSIONE, CHIUSURA ANTICIPATA DEL PROCESSO  RASSEGNA SULLE SPESE</vt:lpstr>
      <vt:lpstr>LE SPESE NELLE OPPOSIZIONI: PREMESSE GENERALI</vt:lpstr>
      <vt:lpstr>OPPOSIZIONI ESECUTIVE: VALORE DELLA CAUSA?</vt:lpstr>
      <vt:lpstr>LA SOCCOMBENZA PARZIALE NELLE OPPOSIZIONI: LA RIMESSIONE DELLA QUESTIONE ALLE SS.UU. CASS. 28048 2021 </vt:lpstr>
      <vt:lpstr>QUESTIONI RISOLTE: SS.UU. 25478 2021</vt:lpstr>
      <vt:lpstr>LE OPPOSIZIONI «PREVENTIVE»: IL POTERE CAUTELARE DI SOSPENSIONE</vt:lpstr>
      <vt:lpstr>OPPOSIZIONE A PRECETTO E DECISIONE SULLA SOSPENSIONE: REGOLAMENTAZIONE DELLE SPESE? </vt:lpstr>
      <vt:lpstr>RECLAMO AL COLLEGIO: LIQUIDAZIONE DELLE SPESE?</vt:lpstr>
      <vt:lpstr>LIQUIDAZIONE ANTICIPATA DELLE SPESE: STRUMENTI DI IMPUGNAZIONE?</vt:lpstr>
      <vt:lpstr>CONCLUSIONI SULLE SPESE</vt:lpstr>
      <vt:lpstr>SUGGERIMENTI OPERATIVI PER LA LIQUIDAZIONE IN SENTENZA</vt:lpstr>
      <vt:lpstr>LE OPPOSIZIONI «SUCCESSIVE» NATURA BIFASICA E SOSPENSIONE</vt:lpstr>
      <vt:lpstr>FASE SOMMARIA E SPESE: NECESSITA’ LIQUIDAZIONE</vt:lpstr>
      <vt:lpstr>RATIO DELLA LIQUIDAZIONE DELLE SPESE NELLA FASE SOMMARIA</vt:lpstr>
      <vt:lpstr>OMESSA LIQUIDAZIONE: QUALE RIMEDIO?</vt:lpstr>
      <vt:lpstr>LIQUIDAZIONE DELLE SPESE: NATURA E CONSEGUENZE</vt:lpstr>
      <vt:lpstr>OPPOSIZIONE E SOSPENSIONE ESTERNA: IL PROBLEMA DEL CONCORSO</vt:lpstr>
      <vt:lpstr>SOSPENSIONE ESTERNA IN PENDENZA DELL’OPPOSIZIONE</vt:lpstr>
      <vt:lpstr>SOSPENSIONE ESTERNA «VEICOLATA» CON L’OPPOSIZIONE ALL’ESECUZIONE</vt:lpstr>
      <vt:lpstr>LITISPENDENZA «CAUTELARE»: OPPOSIZIONE PREVENTIVA E SUCCESSIVA</vt:lpstr>
      <vt:lpstr>CHIUSURA ANTICIPATA DEL PROCESSO REGOLAMENTO DELLE SPESE?</vt:lpstr>
      <vt:lpstr>RIFERIMENTO NORMATIVO: ART. 632 C.P.C. </vt:lpstr>
      <vt:lpstr>PRESUPPOSTI DELLA LIQUIDAZIONE</vt:lpstr>
      <vt:lpstr>LIQUIDAZIONE IN FAVORE DEL DEBITORE?</vt:lpstr>
      <vt:lpstr>IMPROCEDIBILITA’ E SPESE: INDICAZIONI OPERATIVE</vt:lpstr>
      <vt:lpstr>LIQUIDAZIONE DELLE SPESE: STRUMENTI DI IMPUGNAZIONE?</vt:lpstr>
      <vt:lpstr>CONCORSO IMPROCEDIBILITA’/OPPOSIZIONE</vt:lpstr>
      <vt:lpstr>CONCORSO IMPROCEDIBILITA’/OPPOSIZIONE</vt:lpstr>
      <vt:lpstr>IPOTESI INCERTE: QUALE CRITERIO?</vt:lpstr>
      <vt:lpstr>QUALE LIQUIDAZIONE DELLE SPESE?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OPPOSIZIONI ESECUTIVE, SOSPENSIONE, CHIUSURA ANTICIPATA DEL PROCESSO  RASSEGNA DI QUESTIONI IN TEMA DI SPESE</dc:title>
  <dc:creator>Valerio Colandrea</dc:creator>
  <cp:lastModifiedBy>Valerio Colandrea</cp:lastModifiedBy>
  <cp:revision>43</cp:revision>
  <dcterms:created xsi:type="dcterms:W3CDTF">2022-09-23T13:40:52Z</dcterms:created>
  <dcterms:modified xsi:type="dcterms:W3CDTF">2022-09-24T06:33:39Z</dcterms:modified>
</cp:coreProperties>
</file>