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7" r:id="rId17"/>
    <p:sldId id="292" r:id="rId18"/>
    <p:sldId id="293" r:id="rId19"/>
    <p:sldId id="294" r:id="rId20"/>
    <p:sldId id="295" r:id="rId21"/>
    <p:sldId id="298" r:id="rId22"/>
    <p:sldId id="296" r:id="rId23"/>
    <p:sldId id="299" r:id="rId2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988"/>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59D953-A3D1-DD4E-BC8A-C24874D5C5EC}"/>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8754A05-79E7-7D47-B996-A204CB6970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BD1D1FB-8C5E-0A4A-8DEF-E35D23F6341C}"/>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5" name="Segnaposto piè di pagina 4">
            <a:extLst>
              <a:ext uri="{FF2B5EF4-FFF2-40B4-BE49-F238E27FC236}">
                <a16:creationId xmlns:a16="http://schemas.microsoft.com/office/drawing/2014/main" id="{EFE74C0F-4C89-9B44-BDED-3DD129B045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7FD269A-67BE-834A-95CE-8D3CF840A775}"/>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2439078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28C8FE-1E0F-DE45-BB8F-86949162232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3D9FD7E-61B1-C14A-9E0E-10E41239E91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F6681F0-D671-BA4B-8B18-3CEF20E3B3DE}"/>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5" name="Segnaposto piè di pagina 4">
            <a:extLst>
              <a:ext uri="{FF2B5EF4-FFF2-40B4-BE49-F238E27FC236}">
                <a16:creationId xmlns:a16="http://schemas.microsoft.com/office/drawing/2014/main" id="{66B765B9-F132-5F49-B7B8-B26C403393B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6CF4B10-C35D-E442-B342-6179AB8B5825}"/>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79557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CEF6316B-FE54-7848-9A37-02E4BB3C6EAC}"/>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74D785D-A913-3F43-94C6-B481B06E3CB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64DCABB-8AEA-D94F-A759-A90CB8AD67B3}"/>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5" name="Segnaposto piè di pagina 4">
            <a:extLst>
              <a:ext uri="{FF2B5EF4-FFF2-40B4-BE49-F238E27FC236}">
                <a16:creationId xmlns:a16="http://schemas.microsoft.com/office/drawing/2014/main" id="{00C4F0B7-D62C-1F4F-B3F8-FF18239280B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15E3D84-AE95-1D41-A6EC-C57DB9A2CE88}"/>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3724103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ayout personalizzato">
    <p:spTree>
      <p:nvGrpSpPr>
        <p:cNvPr id="1" name=""/>
        <p:cNvGrpSpPr/>
        <p:nvPr/>
      </p:nvGrpSpPr>
      <p:grpSpPr>
        <a:xfrm>
          <a:off x="0" y="0"/>
          <a:ext cx="0" cy="0"/>
          <a:chOff x="0" y="0"/>
          <a:chExt cx="0" cy="0"/>
        </a:xfrm>
      </p:grpSpPr>
      <p:pic>
        <p:nvPicPr>
          <p:cNvPr id="6" name="Picture 4" descr="immagine slid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l="1181"/>
          <a:stretch>
            <a:fillRect/>
          </a:stretch>
        </p:blipFill>
        <p:spPr bwMode="auto">
          <a:xfrm>
            <a:off x="0" y="1"/>
            <a:ext cx="12192000" cy="142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p:cNvSpPr>
            <a:spLocks noGrp="1"/>
          </p:cNvSpPr>
          <p:nvPr>
            <p:ph type="title"/>
          </p:nvPr>
        </p:nvSpPr>
        <p:spPr>
          <a:xfrm>
            <a:off x="431371" y="1781944"/>
            <a:ext cx="10972800" cy="1143000"/>
          </a:xfrm>
          <a:prstGeom prst="rect">
            <a:avLst/>
          </a:prstGeom>
        </p:spPr>
        <p:txBody>
          <a:bodyPr/>
          <a:lstStyle>
            <a:lvl1pPr algn="l" rtl="0" eaLnBrk="1" fontAlgn="base" hangingPunct="1">
              <a:spcBef>
                <a:spcPct val="50000"/>
              </a:spcBef>
              <a:spcAft>
                <a:spcPct val="0"/>
              </a:spcAft>
              <a:defRPr lang="it-IT" sz="3200" b="1" kern="1200" dirty="0">
                <a:solidFill>
                  <a:srgbClr val="000066"/>
                </a:solidFill>
                <a:latin typeface="Arial" charset="0"/>
                <a:ea typeface="+mn-ea"/>
                <a:cs typeface="Arial" charset="0"/>
              </a:defRPr>
            </a:lvl1pPr>
          </a:lstStyle>
          <a:p>
            <a:r>
              <a:rPr lang="it-IT" noProof="0"/>
              <a:t>Fare clic per modificare lo stile del titolo dello schema</a:t>
            </a:r>
          </a:p>
        </p:txBody>
      </p:sp>
      <p:sp>
        <p:nvSpPr>
          <p:cNvPr id="5" name="Segnaposto testo 8"/>
          <p:cNvSpPr>
            <a:spLocks noGrp="1"/>
          </p:cNvSpPr>
          <p:nvPr>
            <p:ph type="body" sz="quarter" idx="10"/>
          </p:nvPr>
        </p:nvSpPr>
        <p:spPr>
          <a:xfrm>
            <a:off x="431371" y="3429001"/>
            <a:ext cx="11041227" cy="2492990"/>
          </a:xfrm>
          <a:prstGeom prst="rect">
            <a:avLst/>
          </a:prstGeom>
        </p:spPr>
        <p:txBody>
          <a:bodyPr wrap="square">
            <a:spAutoFit/>
          </a:bodyPr>
          <a:lstStyle>
            <a:lvl1pPr marL="0" indent="0" algn="l" rtl="0" eaLnBrk="1" fontAlgn="base" hangingPunct="1">
              <a:spcBef>
                <a:spcPct val="50000"/>
              </a:spcBef>
              <a:spcAft>
                <a:spcPct val="0"/>
              </a:spcAft>
              <a:buNone/>
              <a:defRPr lang="it-IT" sz="2400" kern="1200" dirty="0" smtClean="0">
                <a:solidFill>
                  <a:srgbClr val="000066"/>
                </a:solidFill>
                <a:latin typeface="Arial" charset="0"/>
                <a:ea typeface="+mn-ea"/>
                <a:cs typeface="Arial" charset="0"/>
              </a:defRPr>
            </a:lvl1pPr>
          </a:lstStyle>
          <a:p>
            <a:pPr lvl="0"/>
            <a:r>
              <a:rPr lang="it-IT" noProof="0"/>
              <a:t>Modifica gli stili del testo dello schema
Secondo livello
Terzo livello
Quarto livello
Quinto livello</a:t>
            </a:r>
          </a:p>
        </p:txBody>
      </p:sp>
    </p:spTree>
    <p:extLst>
      <p:ext uri="{BB962C8B-B14F-4D97-AF65-F5344CB8AC3E}">
        <p14:creationId xmlns:p14="http://schemas.microsoft.com/office/powerpoint/2010/main" val="28174860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Layout personalizzato">
    <p:spTree>
      <p:nvGrpSpPr>
        <p:cNvPr id="1" name=""/>
        <p:cNvGrpSpPr/>
        <p:nvPr/>
      </p:nvGrpSpPr>
      <p:grpSpPr>
        <a:xfrm>
          <a:off x="0" y="0"/>
          <a:ext cx="0" cy="0"/>
          <a:chOff x="0" y="0"/>
          <a:chExt cx="0" cy="0"/>
        </a:xfrm>
      </p:grpSpPr>
      <p:pic>
        <p:nvPicPr>
          <p:cNvPr id="6" name="Picture 4" descr="slide 2 "/>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42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olo 1"/>
          <p:cNvSpPr>
            <a:spLocks noGrp="1"/>
          </p:cNvSpPr>
          <p:nvPr>
            <p:ph type="title"/>
          </p:nvPr>
        </p:nvSpPr>
        <p:spPr>
          <a:xfrm>
            <a:off x="431800" y="207380"/>
            <a:ext cx="8832552" cy="424732"/>
          </a:xfrm>
          <a:prstGeom prst="rect">
            <a:avLst/>
          </a:prstGeom>
        </p:spPr>
        <p:txBody>
          <a:bodyPr wrap="square">
            <a:spAutoFit/>
          </a:bodyPr>
          <a:lstStyle>
            <a:lvl1pPr algn="l">
              <a:defRPr sz="2400" b="1">
                <a:solidFill>
                  <a:srgbClr val="000066"/>
                </a:solidFill>
                <a:latin typeface="Arial" pitchFamily="34" charset="0"/>
                <a:cs typeface="Arial" pitchFamily="34" charset="0"/>
              </a:defRPr>
            </a:lvl1pPr>
          </a:lstStyle>
          <a:p>
            <a:r>
              <a:rPr lang="it-IT" noProof="0"/>
              <a:t>Fare clic per modificare lo stile del titolo dello schema</a:t>
            </a:r>
            <a:endParaRPr lang="it-IT" noProof="0" dirty="0"/>
          </a:p>
        </p:txBody>
      </p:sp>
      <p:pic>
        <p:nvPicPr>
          <p:cNvPr id="7" name="Picture 5" descr="portone"/>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896600" y="5589589"/>
            <a:ext cx="857251" cy="89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egnaposto contenuto 2"/>
          <p:cNvSpPr>
            <a:spLocks noGrp="1"/>
          </p:cNvSpPr>
          <p:nvPr>
            <p:ph sz="half" idx="1"/>
          </p:nvPr>
        </p:nvSpPr>
        <p:spPr>
          <a:xfrm>
            <a:off x="431800" y="1484785"/>
            <a:ext cx="10464800" cy="4525963"/>
          </a:xfrm>
          <a:prstGeom prst="rect">
            <a:avLst/>
          </a:prstGeom>
        </p:spPr>
        <p:txBody>
          <a:bodyPr/>
          <a:lstStyle>
            <a:lvl1pPr>
              <a:defRPr sz="2400">
                <a:solidFill>
                  <a:srgbClr val="000066"/>
                </a:solidFill>
                <a:latin typeface="Arial" pitchFamily="34" charset="0"/>
                <a:cs typeface="Arial" pitchFamily="34" charset="0"/>
              </a:defRPr>
            </a:lvl1pPr>
            <a:lvl2pPr>
              <a:defRPr sz="2000">
                <a:solidFill>
                  <a:srgbClr val="000066"/>
                </a:solidFill>
                <a:latin typeface="Arial" pitchFamily="34" charset="0"/>
                <a:cs typeface="Arial" pitchFamily="34" charset="0"/>
              </a:defRPr>
            </a:lvl2pPr>
            <a:lvl3pPr>
              <a:defRPr sz="1800">
                <a:solidFill>
                  <a:srgbClr val="000066"/>
                </a:solidFill>
                <a:latin typeface="Arial" pitchFamily="34" charset="0"/>
                <a:cs typeface="Arial" pitchFamily="34" charset="0"/>
              </a:defRPr>
            </a:lvl3pPr>
            <a:lvl4pPr>
              <a:defRPr sz="1600">
                <a:solidFill>
                  <a:srgbClr val="000066"/>
                </a:solidFill>
                <a:latin typeface="Arial" pitchFamily="34" charset="0"/>
                <a:cs typeface="Arial" pitchFamily="34" charset="0"/>
              </a:defRPr>
            </a:lvl4pPr>
            <a:lvl5pPr>
              <a:defRPr sz="1600">
                <a:solidFill>
                  <a:srgbClr val="000066"/>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it-IT" noProof="0"/>
              <a:t>Modifica gli stili del testo dello schema
Secondo livello
Terzo livello
Quarto livello
Quinto livello</a:t>
            </a:r>
          </a:p>
        </p:txBody>
      </p:sp>
    </p:spTree>
    <p:extLst>
      <p:ext uri="{BB962C8B-B14F-4D97-AF65-F5344CB8AC3E}">
        <p14:creationId xmlns:p14="http://schemas.microsoft.com/office/powerpoint/2010/main" val="1252822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27228B-7C98-ED45-8100-519DDCAAE8F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9506777-D44D-8C46-8283-317ED057363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D6442E6-124F-DB49-AC4C-E48C368B4C10}"/>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5" name="Segnaposto piè di pagina 4">
            <a:extLst>
              <a:ext uri="{FF2B5EF4-FFF2-40B4-BE49-F238E27FC236}">
                <a16:creationId xmlns:a16="http://schemas.microsoft.com/office/drawing/2014/main" id="{44C45C74-BB3A-A442-8A9A-05989D93843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C1EF68D-BB09-534F-A9B2-828CECE152E9}"/>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210038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7995B3-E325-D947-84FC-BECB8C0170A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40549CF-A117-5443-81AA-C10E77CEBB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96FAAC4-726F-0849-84C8-9A47A2148ADF}"/>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5" name="Segnaposto piè di pagina 4">
            <a:extLst>
              <a:ext uri="{FF2B5EF4-FFF2-40B4-BE49-F238E27FC236}">
                <a16:creationId xmlns:a16="http://schemas.microsoft.com/office/drawing/2014/main" id="{C2879A52-513E-AD4A-8684-D63ECAB217C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AD4C50F-D855-6348-A9B6-382BB8CDF090}"/>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1783334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13764B-F4F4-6A40-A82D-9425F83D7C0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6637D44-A9DF-5C4F-9B30-0EBD99E9C12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D512E77-9808-F049-81FF-347B2D29C2A2}"/>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852FB7D-893B-D64C-8A2E-F139D4F98C2C}"/>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6" name="Segnaposto piè di pagina 5">
            <a:extLst>
              <a:ext uri="{FF2B5EF4-FFF2-40B4-BE49-F238E27FC236}">
                <a16:creationId xmlns:a16="http://schemas.microsoft.com/office/drawing/2014/main" id="{5B1E0BCD-E22A-664C-8A12-D37860E44CD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4A3178D-2F46-7A42-BEF6-9A09C3654828}"/>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819080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88D659-A71A-7240-B7FC-C8E65863432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3F085FDA-F3A4-1E46-B815-E05E7DF49A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9740D97-D93F-3041-A854-DC20FB6D837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460435C-123B-934A-9588-533BCEB85F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4EFE7D8E-531F-F44B-878A-A70F49B5A83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0E00B2F-8C9B-7649-9447-0B8639BBCA99}"/>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8" name="Segnaposto piè di pagina 7">
            <a:extLst>
              <a:ext uri="{FF2B5EF4-FFF2-40B4-BE49-F238E27FC236}">
                <a16:creationId xmlns:a16="http://schemas.microsoft.com/office/drawing/2014/main" id="{5815398A-BD41-8640-B82D-167BA5815AA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B0806FA-ACDF-F042-9647-67F32507BD13}"/>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379403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F45A4F-3DA2-F34B-A9A6-D1D430AE736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6833E60B-97B1-3C45-A748-219FF68A3995}"/>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4" name="Segnaposto piè di pagina 3">
            <a:extLst>
              <a:ext uri="{FF2B5EF4-FFF2-40B4-BE49-F238E27FC236}">
                <a16:creationId xmlns:a16="http://schemas.microsoft.com/office/drawing/2014/main" id="{B4C849E5-D80D-5A4C-B285-A17100E6D9A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2094BD5-7E12-B74A-97C6-83E4C3E12FF8}"/>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3723874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FB130925-3EAB-D14A-9DCF-AF958D6ADD7C}"/>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3" name="Segnaposto piè di pagina 2">
            <a:extLst>
              <a:ext uri="{FF2B5EF4-FFF2-40B4-BE49-F238E27FC236}">
                <a16:creationId xmlns:a16="http://schemas.microsoft.com/office/drawing/2014/main" id="{01CCB7CA-651F-814D-BA12-CCF898FD526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39DF365-45E6-1944-91F2-6A52BB8F92E9}"/>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223246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4180A3-A3D5-3848-A21C-2E2474007E7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F615FCD-8601-0A4D-A72D-CE4728D50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74FBB65F-137F-0243-AA8D-1410656F2C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E9689B6-B4D1-FB49-9155-8122A1F2C401}"/>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6" name="Segnaposto piè di pagina 5">
            <a:extLst>
              <a:ext uri="{FF2B5EF4-FFF2-40B4-BE49-F238E27FC236}">
                <a16:creationId xmlns:a16="http://schemas.microsoft.com/office/drawing/2014/main" id="{4FB45A14-6CB3-4B4B-8C5D-1C27BDD051B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2C234AC-6F92-1148-8324-F087520CA754}"/>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3986516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C296C2-2163-4A49-9AC7-4C642024A32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F54863D-7054-764D-A7E8-F0C716870D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6744CB3-5E00-F445-95CC-AC0662969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90EC314-1550-9841-9CC8-0AC83D100E41}"/>
              </a:ext>
            </a:extLst>
          </p:cNvPr>
          <p:cNvSpPr>
            <a:spLocks noGrp="1"/>
          </p:cNvSpPr>
          <p:nvPr>
            <p:ph type="dt" sz="half" idx="10"/>
          </p:nvPr>
        </p:nvSpPr>
        <p:spPr/>
        <p:txBody>
          <a:bodyPr/>
          <a:lstStyle/>
          <a:p>
            <a:fld id="{348A3E30-8DCC-E743-A3E6-88DD7FAD4066}" type="datetimeFigureOut">
              <a:rPr lang="it-IT" smtClean="0"/>
              <a:t>27/11/20</a:t>
            </a:fld>
            <a:endParaRPr lang="it-IT"/>
          </a:p>
        </p:txBody>
      </p:sp>
      <p:sp>
        <p:nvSpPr>
          <p:cNvPr id="6" name="Segnaposto piè di pagina 5">
            <a:extLst>
              <a:ext uri="{FF2B5EF4-FFF2-40B4-BE49-F238E27FC236}">
                <a16:creationId xmlns:a16="http://schemas.microsoft.com/office/drawing/2014/main" id="{DD3804BB-E750-E249-B2D8-152C7828715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0BA47F6-5B62-5447-983F-8E4DC75D2386}"/>
              </a:ext>
            </a:extLst>
          </p:cNvPr>
          <p:cNvSpPr>
            <a:spLocks noGrp="1"/>
          </p:cNvSpPr>
          <p:nvPr>
            <p:ph type="sldNum" sz="quarter" idx="12"/>
          </p:nvPr>
        </p:nvSpPr>
        <p:spPr/>
        <p:txBody>
          <a:bodyPr/>
          <a:lstStyle/>
          <a:p>
            <a:fld id="{EA9D4F75-D4FD-7D4E-B153-D561B366EDBC}" type="slidenum">
              <a:rPr lang="it-IT" smtClean="0"/>
              <a:t>‹N›</a:t>
            </a:fld>
            <a:endParaRPr lang="it-IT"/>
          </a:p>
        </p:txBody>
      </p:sp>
    </p:spTree>
    <p:extLst>
      <p:ext uri="{BB962C8B-B14F-4D97-AF65-F5344CB8AC3E}">
        <p14:creationId xmlns:p14="http://schemas.microsoft.com/office/powerpoint/2010/main" val="362878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510E8DC1-2114-364C-BE6D-2FA615C5A1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0FE0084-514F-7145-B89C-2FE8DC4571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8040A7E-0ED2-D543-AEC6-2B2CB67D6B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A3E30-8DCC-E743-A3E6-88DD7FAD4066}" type="datetimeFigureOut">
              <a:rPr lang="it-IT" smtClean="0"/>
              <a:t>27/11/20</a:t>
            </a:fld>
            <a:endParaRPr lang="it-IT"/>
          </a:p>
        </p:txBody>
      </p:sp>
      <p:sp>
        <p:nvSpPr>
          <p:cNvPr id="5" name="Segnaposto piè di pagina 4">
            <a:extLst>
              <a:ext uri="{FF2B5EF4-FFF2-40B4-BE49-F238E27FC236}">
                <a16:creationId xmlns:a16="http://schemas.microsoft.com/office/drawing/2014/main" id="{AD508D38-5D07-D74E-AC56-09747D2FA9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BEFE0A2-13EE-CF41-8230-EDA5F1288A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D4F75-D4FD-7D4E-B153-D561B366EDBC}" type="slidenum">
              <a:rPr lang="it-IT" smtClean="0"/>
              <a:t>‹N›</a:t>
            </a:fld>
            <a:endParaRPr lang="it-IT"/>
          </a:p>
        </p:txBody>
      </p:sp>
    </p:spTree>
    <p:extLst>
      <p:ext uri="{BB962C8B-B14F-4D97-AF65-F5344CB8AC3E}">
        <p14:creationId xmlns:p14="http://schemas.microsoft.com/office/powerpoint/2010/main" val="2596064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about:blank" TargetMode="Externa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47528" y="1781944"/>
            <a:ext cx="8229600" cy="1418456"/>
          </a:xfrm>
        </p:spPr>
        <p:txBody>
          <a:bodyPr/>
          <a:lstStyle/>
          <a:p>
            <a:pPr algn="ctr"/>
            <a:r>
              <a:rPr lang="it-IT" dirty="0"/>
              <a:t>La conversione del pignoramento</a:t>
            </a:r>
          </a:p>
        </p:txBody>
      </p:sp>
      <p:sp>
        <p:nvSpPr>
          <p:cNvPr id="3" name="Segnaposto testo 2"/>
          <p:cNvSpPr>
            <a:spLocks noGrp="1"/>
          </p:cNvSpPr>
          <p:nvPr>
            <p:ph type="body" sz="quarter" idx="10"/>
          </p:nvPr>
        </p:nvSpPr>
        <p:spPr>
          <a:xfrm>
            <a:off x="1153886" y="3124200"/>
            <a:ext cx="8643257" cy="2222147"/>
          </a:xfrm>
        </p:spPr>
        <p:txBody>
          <a:bodyPr/>
          <a:lstStyle/>
          <a:p>
            <a:r>
              <a:rPr lang="it-IT" dirty="0"/>
              <a:t>Prof. Roberta Metafora  </a:t>
            </a:r>
          </a:p>
          <a:p>
            <a:r>
              <a:rPr lang="it-IT" sz="2000" dirty="0">
                <a:hlinkClick r:id="rId2"/>
              </a:rPr>
              <a:t>roberta.metafora@unisob.na.it</a:t>
            </a:r>
            <a:r>
              <a:rPr lang="it-IT" sz="2000" dirty="0"/>
              <a:t> </a:t>
            </a:r>
          </a:p>
          <a:p>
            <a:r>
              <a:rPr lang="it-IT" b="1" dirty="0"/>
              <a:t>San Servolo on Teams – Esecuzioni </a:t>
            </a:r>
            <a:endParaRPr lang="it-IT" dirty="0"/>
          </a:p>
          <a:p>
            <a:r>
              <a:rPr lang="it-IT" dirty="0" err="1"/>
              <a:t>CeSPEC</a:t>
            </a:r>
            <a:r>
              <a:rPr lang="it-IT" dirty="0"/>
              <a:t> – 27 novembre 2020 – Piattaforma Microsoft TEAMS</a:t>
            </a:r>
          </a:p>
        </p:txBody>
      </p:sp>
      <p:pic>
        <p:nvPicPr>
          <p:cNvPr id="5" name="Immagine 4">
            <a:extLst>
              <a:ext uri="{FF2B5EF4-FFF2-40B4-BE49-F238E27FC236}">
                <a16:creationId xmlns:a16="http://schemas.microsoft.com/office/drawing/2014/main" id="{CA9DB6B5-5BFD-8749-8C24-71D119AA57CF}"/>
              </a:ext>
            </a:extLst>
          </p:cNvPr>
          <p:cNvPicPr/>
          <p:nvPr/>
        </p:nvPicPr>
        <p:blipFill>
          <a:blip r:embed="rId3"/>
          <a:stretch>
            <a:fillRect/>
          </a:stretch>
        </p:blipFill>
        <p:spPr>
          <a:xfrm>
            <a:off x="7032170" y="5442856"/>
            <a:ext cx="4397829" cy="685801"/>
          </a:xfrm>
          <a:prstGeom prst="rect">
            <a:avLst/>
          </a:prstGeom>
        </p:spPr>
      </p:pic>
    </p:spTree>
    <p:extLst>
      <p:ext uri="{BB962C8B-B14F-4D97-AF65-F5344CB8AC3E}">
        <p14:creationId xmlns:p14="http://schemas.microsoft.com/office/powerpoint/2010/main" val="1544389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D6D44A-DD5D-0140-86C7-978D3AF62921}"/>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6D5D45B2-E990-4748-BA43-6148E61BFD28}"/>
              </a:ext>
            </a:extLst>
          </p:cNvPr>
          <p:cNvSpPr>
            <a:spLocks noGrp="1"/>
          </p:cNvSpPr>
          <p:nvPr>
            <p:ph sz="half" idx="1"/>
          </p:nvPr>
        </p:nvSpPr>
        <p:spPr>
          <a:xfrm>
            <a:off x="431800" y="1484785"/>
            <a:ext cx="10464800" cy="4861586"/>
          </a:xfrm>
        </p:spPr>
        <p:txBody>
          <a:bodyPr>
            <a:noAutofit/>
          </a:bodyPr>
          <a:lstStyle/>
          <a:p>
            <a:pPr algn="just" fontAlgn="base"/>
            <a:r>
              <a:rPr lang="it-IT" sz="1800" dirty="0"/>
              <a:t>La </a:t>
            </a:r>
            <a:r>
              <a:rPr lang="it-IT" sz="1800" dirty="0" err="1"/>
              <a:t>Cass</a:t>
            </a:r>
            <a:r>
              <a:rPr lang="it-IT" sz="1800" dirty="0"/>
              <a:t>. afferma che oggetto diretto e immediato dell’opposizione agli atti NON è la contestazione dei crediti vantati dal procedente o dagli intervenuti perché ciò avrebbe determinato l'attribuzione a tale rimedio di una funzione del tutto impropria, giacché tali questioni afferendo </a:t>
            </a:r>
            <a:r>
              <a:rPr lang="it-IT" sz="1800" dirty="0" err="1"/>
              <a:t>all'</a:t>
            </a:r>
            <a:r>
              <a:rPr lang="it-IT" sz="1800" i="1" dirty="0" err="1"/>
              <a:t>an</a:t>
            </a:r>
            <a:r>
              <a:rPr lang="it-IT" sz="1800" dirty="0"/>
              <a:t> e non al </a:t>
            </a:r>
            <a:r>
              <a:rPr lang="it-IT" sz="1800" i="1" dirty="0" err="1"/>
              <a:t>quomodo</a:t>
            </a:r>
            <a:r>
              <a:rPr lang="it-IT" sz="1800" dirty="0"/>
              <a:t>, avrebbero dovuto essere dedotte con opposizione all'esecuzione.  </a:t>
            </a:r>
          </a:p>
          <a:p>
            <a:pPr algn="just" fontAlgn="base"/>
            <a:r>
              <a:rPr lang="it-IT" sz="1800" dirty="0"/>
              <a:t>Oggetto dell’opposizione è la validità della ordinanza, la quale potrà essere modificata laddove il </a:t>
            </a:r>
            <a:r>
              <a:rPr lang="it-IT" sz="1800" dirty="0" err="1"/>
              <a:t>g.e</a:t>
            </a:r>
            <a:r>
              <a:rPr lang="it-IT" sz="1800" dirty="0"/>
              <a:t>. abbia errato nel considerare o meno il credito; tale accertamento, svolto </a:t>
            </a:r>
            <a:r>
              <a:rPr lang="it-IT" sz="1800" dirty="0" err="1"/>
              <a:t>incidenter</a:t>
            </a:r>
            <a:r>
              <a:rPr lang="it-IT" sz="1800" dirty="0"/>
              <a:t> tantum, </a:t>
            </a:r>
            <a:r>
              <a:rPr lang="it-IT" sz="1800" i="1" dirty="0"/>
              <a:t>resterà ininfluente al di fuori del processo esecutivo</a:t>
            </a:r>
            <a:r>
              <a:rPr lang="it-IT" sz="1800" dirty="0"/>
              <a:t>.</a:t>
            </a:r>
          </a:p>
          <a:p>
            <a:pPr algn="just" fontAlgn="base"/>
            <a:r>
              <a:rPr lang="it-IT" sz="1800" b="1" dirty="0"/>
              <a:t>Con riguardo ai termini di tale opposizione </a:t>
            </a:r>
            <a:r>
              <a:rPr lang="it-IT" sz="1800" dirty="0"/>
              <a:t>la Suprema Corte ammette l'opposizione agli atti esecutivi già avverso l'ordinanza di determinazione della somma dovuta, emessa ai sensi dell'art. 495, pur ritenendo possibile anche l'esperimento di tale impugnazione fino al momento della distribuzione ovvero entro il termine per impugnare il provvedimento che definisce il processo esecutivo (</a:t>
            </a:r>
            <a:r>
              <a:rPr lang="it-IT" sz="1800" dirty="0" err="1"/>
              <a:t>Cass</a:t>
            </a:r>
            <a:r>
              <a:rPr lang="it-IT" sz="1800" dirty="0"/>
              <a:t>. 6733/2001). </a:t>
            </a:r>
          </a:p>
          <a:p>
            <a:pPr algn="just" fontAlgn="base"/>
            <a:r>
              <a:rPr lang="it-IT" sz="1800" dirty="0"/>
              <a:t>In caso di opposizione agli atti esecutivi avverso l’ordinanza di determinazione delle somme, il giudice dell’esecuzione può infatti adottare quale p</a:t>
            </a:r>
            <a:r>
              <a:rPr lang="it-IT" sz="1800" b="1" dirty="0"/>
              <a:t>rovvedimento indilazionabile ex art. 618 </a:t>
            </a:r>
            <a:r>
              <a:rPr lang="it-IT" sz="1800" b="1" dirty="0" err="1"/>
              <a:t>c.p.c.</a:t>
            </a:r>
            <a:r>
              <a:rPr lang="it-IT" sz="1800" b="1" dirty="0"/>
              <a:t> quello di sospendere in tutto o in parte il versamento delle rate mensili</a:t>
            </a:r>
            <a:r>
              <a:rPr lang="it-IT" sz="1800" dirty="0"/>
              <a:t>, demandando alla fase di merito la determinazione della esatta somma oggetto della conversione.</a:t>
            </a:r>
          </a:p>
        </p:txBody>
      </p:sp>
    </p:spTree>
    <p:extLst>
      <p:ext uri="{BB962C8B-B14F-4D97-AF65-F5344CB8AC3E}">
        <p14:creationId xmlns:p14="http://schemas.microsoft.com/office/powerpoint/2010/main" val="323523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E097D6-A6C2-D149-A235-16B68546457F}"/>
              </a:ext>
            </a:extLst>
          </p:cNvPr>
          <p:cNvSpPr>
            <a:spLocks noGrp="1"/>
          </p:cNvSpPr>
          <p:nvPr>
            <p:ph type="title"/>
          </p:nvPr>
        </p:nvSpPr>
        <p:spPr/>
        <p:txBody>
          <a:bodyPr/>
          <a:lstStyle/>
          <a:p>
            <a:r>
              <a:rPr lang="it-IT" dirty="0"/>
              <a:t>Implicazioni sistematiche </a:t>
            </a:r>
          </a:p>
        </p:txBody>
      </p:sp>
      <p:sp>
        <p:nvSpPr>
          <p:cNvPr id="3" name="Segnaposto contenuto 2">
            <a:extLst>
              <a:ext uri="{FF2B5EF4-FFF2-40B4-BE49-F238E27FC236}">
                <a16:creationId xmlns:a16="http://schemas.microsoft.com/office/drawing/2014/main" id="{09DAEA03-091F-824D-A1B8-0ABBCDD38FF7}"/>
              </a:ext>
            </a:extLst>
          </p:cNvPr>
          <p:cNvSpPr>
            <a:spLocks noGrp="1"/>
          </p:cNvSpPr>
          <p:nvPr>
            <p:ph sz="half" idx="1"/>
          </p:nvPr>
        </p:nvSpPr>
        <p:spPr/>
        <p:txBody>
          <a:bodyPr>
            <a:normAutofit fontScale="92500" lnSpcReduction="10000"/>
          </a:bodyPr>
          <a:lstStyle/>
          <a:p>
            <a:pPr algn="just"/>
            <a:r>
              <a:rPr lang="it-IT" dirty="0"/>
              <a:t>Per la </a:t>
            </a:r>
            <a:r>
              <a:rPr lang="it-IT" dirty="0" err="1"/>
              <a:t>Cass</a:t>
            </a:r>
            <a:r>
              <a:rPr lang="it-IT" dirty="0"/>
              <a:t>. l’attività del </a:t>
            </a:r>
            <a:r>
              <a:rPr lang="it-IT" dirty="0" err="1"/>
              <a:t>g.e</a:t>
            </a:r>
            <a:r>
              <a:rPr lang="it-IT" dirty="0"/>
              <a:t>. ha carattere giurisdizionale. </a:t>
            </a:r>
          </a:p>
          <a:p>
            <a:pPr algn="just"/>
            <a:r>
              <a:rPr lang="it-IT" dirty="0"/>
              <a:t>Inoltre, per la </a:t>
            </a:r>
            <a:r>
              <a:rPr lang="it-IT" dirty="0" err="1"/>
              <a:t>cass</a:t>
            </a:r>
            <a:r>
              <a:rPr lang="it-IT" dirty="0"/>
              <a:t>. l'istanza di conversione non è come mera richiesta di sostituzione dell'oggetto del pignoramento ma </a:t>
            </a:r>
            <a:r>
              <a:rPr lang="it-IT" b="1" dirty="0"/>
              <a:t>manifestazione di volontà del debitore volta al soddisfacimento integrale dei creditori.</a:t>
            </a:r>
            <a:endParaRPr lang="it-IT" dirty="0"/>
          </a:p>
          <a:p>
            <a:pPr algn="just"/>
            <a:r>
              <a:rPr lang="it-IT" dirty="0"/>
              <a:t>CONSEGUENZA </a:t>
            </a:r>
            <a:r>
              <a:rPr lang="it-IT" dirty="0">
                <a:sym typeface="Wingdings" pitchFamily="2" charset="2"/>
              </a:rPr>
              <a:t> </a:t>
            </a:r>
            <a:r>
              <a:rPr lang="it-IT" dirty="0"/>
              <a:t>esclusione della possibilità di prospettare una successiva controversia distributiva perché ogni contestazione dovrebbe essere formulata all'udienza di audizione dei creditori; l'ordinanza di determinazione della somma avrebbe contenuto cognitivo e la parte dissenziente avrebbe l'onere quindi di impugnarla ex art. 617. Dunque, l’opposizione agli atti esecutivi avrebbe la funzione di risolvere anche le contestazioni che abbiano riguardato il merito della pretesa e non la sola ammissibilità dell'intervento.</a:t>
            </a:r>
          </a:p>
          <a:p>
            <a:pPr algn="just"/>
            <a:r>
              <a:rPr lang="it-IT" dirty="0"/>
              <a:t>Conferma di ciò nell’idea secondo cui l'opposizione agli atti un rimedio di chiusura, potendosi far valere attraverso la medesima non solo le irregolarità formali ma qualunque violazione di norme processuali o sostanziali (Oriani).</a:t>
            </a:r>
          </a:p>
          <a:p>
            <a:endParaRPr lang="it-IT" dirty="0"/>
          </a:p>
          <a:p>
            <a:endParaRPr lang="it-IT" dirty="0"/>
          </a:p>
        </p:txBody>
      </p:sp>
    </p:spTree>
    <p:extLst>
      <p:ext uri="{BB962C8B-B14F-4D97-AF65-F5344CB8AC3E}">
        <p14:creationId xmlns:p14="http://schemas.microsoft.com/office/powerpoint/2010/main" val="815011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52B09-5F92-0A44-8A90-C3F826ED9FBF}"/>
              </a:ext>
            </a:extLst>
          </p:cNvPr>
          <p:cNvSpPr>
            <a:spLocks noGrp="1"/>
          </p:cNvSpPr>
          <p:nvPr>
            <p:ph type="title"/>
          </p:nvPr>
        </p:nvSpPr>
        <p:spPr/>
        <p:txBody>
          <a:bodyPr/>
          <a:lstStyle/>
          <a:p>
            <a:r>
              <a:rPr lang="it-IT" dirty="0"/>
              <a:t>La posizione della dottrina</a:t>
            </a:r>
          </a:p>
        </p:txBody>
      </p:sp>
      <p:sp>
        <p:nvSpPr>
          <p:cNvPr id="3" name="Segnaposto contenuto 2">
            <a:extLst>
              <a:ext uri="{FF2B5EF4-FFF2-40B4-BE49-F238E27FC236}">
                <a16:creationId xmlns:a16="http://schemas.microsoft.com/office/drawing/2014/main" id="{576E4D92-D551-BF43-96FF-F13C6230704F}"/>
              </a:ext>
            </a:extLst>
          </p:cNvPr>
          <p:cNvSpPr>
            <a:spLocks noGrp="1"/>
          </p:cNvSpPr>
          <p:nvPr>
            <p:ph sz="half" idx="1"/>
          </p:nvPr>
        </p:nvSpPr>
        <p:spPr/>
        <p:txBody>
          <a:bodyPr>
            <a:normAutofit lnSpcReduction="10000"/>
          </a:bodyPr>
          <a:lstStyle/>
          <a:p>
            <a:pPr algn="just"/>
            <a:r>
              <a:rPr lang="it-IT" dirty="0"/>
              <a:t>La tesi è stata accolta favorevolmente da parte della dottrina</a:t>
            </a:r>
            <a:r>
              <a:rPr lang="it-IT" dirty="0">
                <a:sym typeface="Wingdings" pitchFamily="2" charset="2"/>
              </a:rPr>
              <a:t> (Capponi)  </a:t>
            </a:r>
            <a:r>
              <a:rPr lang="it-IT" dirty="0"/>
              <a:t>se «l'importo da sostituire al bene pignorato deve essere "esattamente" pari alla somma dei crediti in concorso ed alle spese di procedura … è evidente che i problemi di norma conosciuti nella sede della distribuzione finale non potranno che essere anticipati al momento in cui il </a:t>
            </a:r>
            <a:r>
              <a:rPr lang="it-IT" dirty="0" err="1"/>
              <a:t>g.e</a:t>
            </a:r>
            <a:r>
              <a:rPr lang="it-IT" dirty="0"/>
              <a:t>., sentite le parti, determina l'importo per la liberazione del bene (e per il connesso esito alternativo del processo di espropriazione)».</a:t>
            </a:r>
          </a:p>
          <a:p>
            <a:pPr algn="just"/>
            <a:r>
              <a:rPr lang="it-IT" u="sng" dirty="0"/>
              <a:t>Conseguenze</a:t>
            </a:r>
            <a:r>
              <a:rPr lang="it-IT" dirty="0"/>
              <a:t>: </a:t>
            </a:r>
          </a:p>
          <a:p>
            <a:pPr algn="just"/>
            <a:r>
              <a:rPr lang="it-IT" dirty="0"/>
              <a:t>Se l’ordinanza di conversione è anteriore al procedimento di verifica ex art. 499 </a:t>
            </a:r>
            <a:r>
              <a:rPr lang="it-IT" dirty="0" err="1"/>
              <a:t>c.p.c.</a:t>
            </a:r>
            <a:r>
              <a:rPr lang="it-IT" dirty="0"/>
              <a:t>, il </a:t>
            </a:r>
            <a:r>
              <a:rPr lang="it-IT" dirty="0" err="1"/>
              <a:t>g.e</a:t>
            </a:r>
            <a:r>
              <a:rPr lang="it-IT" dirty="0"/>
              <a:t>. disporrà di poteri cognitivi non dissimili da quelli spendibili in fase di distribuzione</a:t>
            </a:r>
          </a:p>
          <a:p>
            <a:pPr algn="just"/>
            <a:r>
              <a:rPr lang="it-IT" dirty="0"/>
              <a:t>Se l’ordinanza di conversione è successiva al procedimento ex art. 499, il </a:t>
            </a:r>
            <a:r>
              <a:rPr lang="it-IT" dirty="0" err="1"/>
              <a:t>g.e</a:t>
            </a:r>
            <a:r>
              <a:rPr lang="it-IT" dirty="0"/>
              <a:t>. è vincolato al riconoscimento o al disconoscimento.</a:t>
            </a:r>
          </a:p>
        </p:txBody>
      </p:sp>
    </p:spTree>
    <p:extLst>
      <p:ext uri="{BB962C8B-B14F-4D97-AF65-F5344CB8AC3E}">
        <p14:creationId xmlns:p14="http://schemas.microsoft.com/office/powerpoint/2010/main" val="1352578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159B3-9B54-EE47-AFD0-E3DDA79087CB}"/>
              </a:ext>
            </a:extLst>
          </p:cNvPr>
          <p:cNvSpPr>
            <a:spLocks noGrp="1"/>
          </p:cNvSpPr>
          <p:nvPr>
            <p:ph type="title"/>
          </p:nvPr>
        </p:nvSpPr>
        <p:spPr/>
        <p:txBody>
          <a:bodyPr/>
          <a:lstStyle/>
          <a:p>
            <a:r>
              <a:rPr lang="it-IT" dirty="0"/>
              <a:t>Rapporti tra 617 e 615 (e 512)</a:t>
            </a:r>
          </a:p>
        </p:txBody>
      </p:sp>
      <p:sp>
        <p:nvSpPr>
          <p:cNvPr id="3" name="Segnaposto contenuto 2">
            <a:extLst>
              <a:ext uri="{FF2B5EF4-FFF2-40B4-BE49-F238E27FC236}">
                <a16:creationId xmlns:a16="http://schemas.microsoft.com/office/drawing/2014/main" id="{E531E2FF-1718-0A47-B2AA-6CFFE4AC676B}"/>
              </a:ext>
            </a:extLst>
          </p:cNvPr>
          <p:cNvSpPr>
            <a:spLocks noGrp="1"/>
          </p:cNvSpPr>
          <p:nvPr>
            <p:ph sz="half" idx="1"/>
          </p:nvPr>
        </p:nvSpPr>
        <p:spPr/>
        <p:txBody>
          <a:bodyPr>
            <a:normAutofit fontScale="92500" lnSpcReduction="20000"/>
          </a:bodyPr>
          <a:lstStyle/>
          <a:p>
            <a:pPr algn="just"/>
            <a:r>
              <a:rPr lang="it-IT" dirty="0"/>
              <a:t>L’aver riconosciuto poteri cognitivi in capo al </a:t>
            </a:r>
            <a:r>
              <a:rPr lang="it-IT" dirty="0" err="1"/>
              <a:t>g.e</a:t>
            </a:r>
            <a:r>
              <a:rPr lang="it-IT" dirty="0"/>
              <a:t>. nel limitato senso di ritenere che l’ordinanza di conversione accerta sì esistenza ed ammontare dei crediti, ma ciò fa "in funzione del procedere dell'esecuzione", e non in funzione di una loro effettiva verifica con effetti anche esterni all'esecuzione, determina due importanti conseguenze: </a:t>
            </a:r>
          </a:p>
          <a:p>
            <a:pPr marL="457200" indent="-457200" algn="just">
              <a:buFont typeface="+mj-lt"/>
              <a:buAutoNum type="arabicPeriod"/>
            </a:pPr>
            <a:r>
              <a:rPr lang="it-IT" b="1" dirty="0"/>
              <a:t>il rimedio di cui all’art, 617 concorre con quello previsto dall’art. 615 </a:t>
            </a:r>
            <a:r>
              <a:rPr lang="it-IT" dirty="0"/>
              <a:t>nel senso che con l’opposizione agli atti è possibile ottenere – tramite un accertamento soltanto mediato sul credito – l’eliminazione del provvedimento impugnato, con effetti limitati all'esecuzione in corso, mentre con l’opposizione all’esecuzione è possibile ottenere una decisione diretta sul credito, ma ciò ovviamente solo nei confronti del creditore procedente e di quelli titolati. </a:t>
            </a:r>
          </a:p>
          <a:p>
            <a:pPr marL="457200" indent="-457200" algn="just">
              <a:buFont typeface="+mj-lt"/>
              <a:buAutoNum type="arabicPeriod"/>
            </a:pPr>
            <a:r>
              <a:rPr lang="it-IT" dirty="0"/>
              <a:t>se la contestazione dei crediti ha luogo, sebbene ai soli fini </a:t>
            </a:r>
            <a:r>
              <a:rPr lang="it-IT" dirty="0" err="1"/>
              <a:t>endoprocessuali</a:t>
            </a:r>
            <a:r>
              <a:rPr lang="it-IT" dirty="0"/>
              <a:t>, nell’ambito dell’opposizione agli atti avverso l’ordinanza di conversione, si debba ritenere assolutamente </a:t>
            </a:r>
            <a:r>
              <a:rPr lang="it-IT" b="1" dirty="0"/>
              <a:t>priva di ogni pratica utilità la possibilità di esperire una controversia distributiva</a:t>
            </a:r>
            <a:r>
              <a:rPr lang="it-IT" dirty="0"/>
              <a:t>, soprattutto alla luce della considerazione che essa non potrà essere sollevata per ridiscutere i risultati attinti nella precedente occasione. </a:t>
            </a:r>
          </a:p>
          <a:p>
            <a:pPr algn="just"/>
            <a:endParaRPr lang="it-IT" dirty="0"/>
          </a:p>
          <a:p>
            <a:endParaRPr lang="it-IT" dirty="0"/>
          </a:p>
        </p:txBody>
      </p:sp>
    </p:spTree>
    <p:extLst>
      <p:ext uri="{BB962C8B-B14F-4D97-AF65-F5344CB8AC3E}">
        <p14:creationId xmlns:p14="http://schemas.microsoft.com/office/powerpoint/2010/main" val="1273547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059EDE-14A6-544E-9EFE-319A3B2AEF98}"/>
              </a:ext>
            </a:extLst>
          </p:cNvPr>
          <p:cNvSpPr>
            <a:spLocks noGrp="1"/>
          </p:cNvSpPr>
          <p:nvPr>
            <p:ph type="title"/>
          </p:nvPr>
        </p:nvSpPr>
        <p:spPr/>
        <p:txBody>
          <a:bodyPr/>
          <a:lstStyle/>
          <a:p>
            <a:r>
              <a:rPr lang="it-IT" dirty="0"/>
              <a:t>Critica </a:t>
            </a:r>
          </a:p>
        </p:txBody>
      </p:sp>
      <p:sp>
        <p:nvSpPr>
          <p:cNvPr id="3" name="Segnaposto contenuto 2">
            <a:extLst>
              <a:ext uri="{FF2B5EF4-FFF2-40B4-BE49-F238E27FC236}">
                <a16:creationId xmlns:a16="http://schemas.microsoft.com/office/drawing/2014/main" id="{A0D05218-AAD6-AA42-A6EC-35000DA2ADE2}"/>
              </a:ext>
            </a:extLst>
          </p:cNvPr>
          <p:cNvSpPr>
            <a:spLocks noGrp="1"/>
          </p:cNvSpPr>
          <p:nvPr>
            <p:ph sz="half" idx="1"/>
          </p:nvPr>
        </p:nvSpPr>
        <p:spPr/>
        <p:txBody>
          <a:bodyPr/>
          <a:lstStyle/>
          <a:p>
            <a:pPr algn="just"/>
            <a:r>
              <a:rPr lang="it-IT" dirty="0"/>
              <a:t>Il nuovo art. 569, primo comma chiarisce che il </a:t>
            </a:r>
            <a:r>
              <a:rPr lang="it-IT" dirty="0" err="1"/>
              <a:t>g.e</a:t>
            </a:r>
            <a:r>
              <a:rPr lang="it-IT" dirty="0"/>
              <a:t>. ha poteri accertativi ma limitati. </a:t>
            </a:r>
          </a:p>
          <a:p>
            <a:pPr algn="just"/>
            <a:r>
              <a:rPr lang="it-IT" dirty="0"/>
              <a:t>Il </a:t>
            </a:r>
            <a:r>
              <a:rPr lang="it-IT" dirty="0" err="1"/>
              <a:t>g.e</a:t>
            </a:r>
            <a:r>
              <a:rPr lang="it-IT" dirty="0"/>
              <a:t>. deve aver riguardo all’indicazione effettuata dal creditore nella nota di precisazione del credito, anche se egli conserva il potere di determinare l’esatto ammontare della somma, eventualmente procedendo alla sua riduzione, all’esito dei controlli da esso compiuti.</a:t>
            </a:r>
          </a:p>
          <a:p>
            <a:pPr algn="just"/>
            <a:r>
              <a:rPr lang="it-IT" dirty="0"/>
              <a:t>Conseguenza </a:t>
            </a:r>
            <a:r>
              <a:rPr lang="it-IT" dirty="0">
                <a:sym typeface="Wingdings" pitchFamily="2" charset="2"/>
              </a:rPr>
              <a:t> </a:t>
            </a:r>
            <a:r>
              <a:rPr lang="it-IT" dirty="0"/>
              <a:t>l’ordinanza di conversione potrà essere opposta con il rimedio di cui all’articolo 617 esclusivamente per lamentare la sussistenza di vizi attinenti alle modalità con cui il giudice ha determinato la somma da versare per la liberazione del bene pignorato e non anche per contestare </a:t>
            </a:r>
            <a:r>
              <a:rPr lang="it-IT" dirty="0" err="1"/>
              <a:t>l’an</a:t>
            </a:r>
            <a:r>
              <a:rPr lang="it-IT" dirty="0"/>
              <a:t> o il quantum dei crediti fatti valere dal creditore procedente e da quelli intervenuti </a:t>
            </a:r>
          </a:p>
        </p:txBody>
      </p:sp>
    </p:spTree>
    <p:extLst>
      <p:ext uri="{BB962C8B-B14F-4D97-AF65-F5344CB8AC3E}">
        <p14:creationId xmlns:p14="http://schemas.microsoft.com/office/powerpoint/2010/main" val="4064356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C10DE4-4E6C-B24D-92D6-A53B67001339}"/>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AD5C8561-2880-AC4C-A198-D92566B56439}"/>
              </a:ext>
            </a:extLst>
          </p:cNvPr>
          <p:cNvSpPr>
            <a:spLocks noGrp="1"/>
          </p:cNvSpPr>
          <p:nvPr>
            <p:ph sz="half" idx="1"/>
          </p:nvPr>
        </p:nvSpPr>
        <p:spPr/>
        <p:txBody>
          <a:bodyPr>
            <a:normAutofit fontScale="92500" lnSpcReduction="20000"/>
          </a:bodyPr>
          <a:lstStyle/>
          <a:p>
            <a:pPr algn="just"/>
            <a:r>
              <a:rPr lang="it-IT" dirty="0"/>
              <a:t>Escluso che l’opposizione agli atti esecutivi abbia la funzione di introdurre anticipatamente la controversia sul contenuto delle pretese sostanziali delle parti </a:t>
            </a:r>
            <a:r>
              <a:rPr lang="it-IT" dirty="0">
                <a:sym typeface="Wingdings" pitchFamily="2" charset="2"/>
              </a:rPr>
              <a:t> </a:t>
            </a:r>
            <a:r>
              <a:rPr lang="it-IT" b="1" dirty="0"/>
              <a:t>persistenza del potere in capo al debitore di contestare la sussistenza dei crediti </a:t>
            </a:r>
            <a:r>
              <a:rPr lang="it-IT" dirty="0"/>
              <a:t>come riconosciuti dal </a:t>
            </a:r>
            <a:r>
              <a:rPr lang="it-IT" dirty="0" err="1"/>
              <a:t>g.e</a:t>
            </a:r>
            <a:r>
              <a:rPr lang="it-IT" dirty="0"/>
              <a:t>., non essendo possibile attribuire all’ordinanza di conversione un’efficacia preclusiva - seppure meramente interna - alla procedura esecutiva. </a:t>
            </a:r>
          </a:p>
          <a:p>
            <a:pPr algn="just"/>
            <a:r>
              <a:rPr lang="it-IT" dirty="0"/>
              <a:t>Inoltre </a:t>
            </a:r>
            <a:r>
              <a:rPr lang="it-IT" b="1" dirty="0"/>
              <a:t>è possibile ipotizzare che analoga controversia possa essere avanzata anche dai creditori</a:t>
            </a:r>
            <a:r>
              <a:rPr lang="it-IT" dirty="0"/>
              <a:t>, non potendosi escludere l’eventualità che la distribuzione a cui approda il subprocedimento di conversione non sia capace di soddisfare tutti i creditori del processo esecutivo.</a:t>
            </a:r>
          </a:p>
          <a:p>
            <a:pPr algn="just"/>
            <a:r>
              <a:rPr lang="it-IT" dirty="0"/>
              <a:t>A tale conclusione deve poi vieppiù giungersi quando si consideri che l’oggetto e la funzione della controversia distributiva non sono mutati, pur nel diverso contesto del novellato art. 512 </a:t>
            </a:r>
            <a:r>
              <a:rPr lang="it-IT" dirty="0" err="1"/>
              <a:t>c.p.c.</a:t>
            </a:r>
            <a:r>
              <a:rPr lang="it-IT" dirty="0"/>
              <a:t> ; e, pertanto, il giudicato formatosi a seguito dell'opposizione formale (che, secondo la S.C., ha un oggetto soltanto processuale, sebbene la cognizione non sia più relativa alla sola "legittimazione" al concorso) non potrà precludere le contestazioni di merito, che tipicamente formano oggetto del giudizio in sede di riparto.</a:t>
            </a:r>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283060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31D741-BE46-CC40-871F-5EBAF8A6AF88}"/>
              </a:ext>
            </a:extLst>
          </p:cNvPr>
          <p:cNvSpPr>
            <a:spLocks noGrp="1"/>
          </p:cNvSpPr>
          <p:nvPr>
            <p:ph type="title"/>
          </p:nvPr>
        </p:nvSpPr>
        <p:spPr/>
        <p:txBody>
          <a:bodyPr/>
          <a:lstStyle/>
          <a:p>
            <a:r>
              <a:rPr lang="it-IT" dirty="0"/>
              <a:t>La distribuzione semestrale  e le controversie distributive</a:t>
            </a:r>
          </a:p>
        </p:txBody>
      </p:sp>
      <p:sp>
        <p:nvSpPr>
          <p:cNvPr id="3" name="Segnaposto contenuto 2">
            <a:extLst>
              <a:ext uri="{FF2B5EF4-FFF2-40B4-BE49-F238E27FC236}">
                <a16:creationId xmlns:a16="http://schemas.microsoft.com/office/drawing/2014/main" id="{D7E6066A-5299-1445-BE2B-322564C6BCDB}"/>
              </a:ext>
            </a:extLst>
          </p:cNvPr>
          <p:cNvSpPr>
            <a:spLocks noGrp="1"/>
          </p:cNvSpPr>
          <p:nvPr>
            <p:ph sz="half" idx="1"/>
          </p:nvPr>
        </p:nvSpPr>
        <p:spPr/>
        <p:txBody>
          <a:bodyPr/>
          <a:lstStyle/>
          <a:p>
            <a:pPr algn="just"/>
            <a:r>
              <a:rPr lang="it-IT" dirty="0"/>
              <a:t>Resta da verificare se le controversie distributive possono essere poste anche in occasione delle singole </a:t>
            </a:r>
            <a:r>
              <a:rPr lang="it-IT" dirty="0" err="1"/>
              <a:t>tranches</a:t>
            </a:r>
            <a:r>
              <a:rPr lang="it-IT" dirty="0"/>
              <a:t> di distribuzione. </a:t>
            </a:r>
          </a:p>
          <a:p>
            <a:pPr algn="just"/>
            <a:r>
              <a:rPr lang="it-IT" dirty="0"/>
              <a:t>Soluzione positiva in quanto il versamento delle somme via via corrisposte viene effettuato in ossequio ad un piano di riparto predeterminato dal giudice dell’esecuzione, il che presuppone l’osservanza dei criteri prestabiliti.</a:t>
            </a:r>
          </a:p>
        </p:txBody>
      </p:sp>
    </p:spTree>
    <p:extLst>
      <p:ext uri="{BB962C8B-B14F-4D97-AF65-F5344CB8AC3E}">
        <p14:creationId xmlns:p14="http://schemas.microsoft.com/office/powerpoint/2010/main" val="844463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ADD405-3D11-854E-AB4D-32BE308CED44}"/>
              </a:ext>
            </a:extLst>
          </p:cNvPr>
          <p:cNvSpPr>
            <a:spLocks noGrp="1"/>
          </p:cNvSpPr>
          <p:nvPr>
            <p:ph type="title"/>
          </p:nvPr>
        </p:nvSpPr>
        <p:spPr>
          <a:xfrm>
            <a:off x="431800" y="41181"/>
            <a:ext cx="8832552" cy="757130"/>
          </a:xfrm>
        </p:spPr>
        <p:txBody>
          <a:bodyPr/>
          <a:lstStyle/>
          <a:p>
            <a:r>
              <a:rPr lang="it-IT" dirty="0"/>
              <a:t>La proposizione dell’istanza di conversione e il successivo intervento dei creditori</a:t>
            </a:r>
          </a:p>
        </p:txBody>
      </p:sp>
      <p:sp>
        <p:nvSpPr>
          <p:cNvPr id="3" name="Segnaposto contenuto 2">
            <a:extLst>
              <a:ext uri="{FF2B5EF4-FFF2-40B4-BE49-F238E27FC236}">
                <a16:creationId xmlns:a16="http://schemas.microsoft.com/office/drawing/2014/main" id="{1494BA1F-00BB-D946-A63C-B107FF2AF8F2}"/>
              </a:ext>
            </a:extLst>
          </p:cNvPr>
          <p:cNvSpPr>
            <a:spLocks noGrp="1"/>
          </p:cNvSpPr>
          <p:nvPr>
            <p:ph sz="half" idx="1"/>
          </p:nvPr>
        </p:nvSpPr>
        <p:spPr/>
        <p:txBody>
          <a:bodyPr>
            <a:normAutofit fontScale="92500" lnSpcReduction="10000"/>
          </a:bodyPr>
          <a:lstStyle/>
          <a:p>
            <a:pPr fontAlgn="base"/>
            <a:r>
              <a:rPr lang="it-IT" dirty="0"/>
              <a:t>Per la dottrina più risalente (Redenti e </a:t>
            </a:r>
            <a:r>
              <a:rPr lang="it-IT" dirty="0" err="1"/>
              <a:t>Satta</a:t>
            </a:r>
            <a:r>
              <a:rPr lang="it-IT" dirty="0"/>
              <a:t>) il termine preclusivo per l’intervento dei creditori va individuato nel momento di presentazione </a:t>
            </a:r>
            <a:r>
              <a:rPr lang="it-IT" b="1" dirty="0"/>
              <a:t>dell'istanza di conversione</a:t>
            </a:r>
            <a:r>
              <a:rPr lang="it-IT" dirty="0"/>
              <a:t>, sul presupposto che il debitore debba tener conto nella propria istanza solo dei crediti dei creditori intervenuti e non di tutti coloro che lo possano fare ma non lo abbiano ancora fatto.</a:t>
            </a:r>
          </a:p>
          <a:p>
            <a:r>
              <a:rPr lang="it-IT" dirty="0"/>
              <a:t>Da sempre, per la giurisprudenza di legittimità il limite temporale per il tempestivo intervento di altri creditori è costituito dall'</a:t>
            </a:r>
            <a:r>
              <a:rPr lang="it-IT" b="1" dirty="0"/>
              <a:t>udienza</a:t>
            </a:r>
            <a:r>
              <a:rPr lang="it-IT" dirty="0"/>
              <a:t> che il giudice deve fissare per sentire le parti e determinare la somma da sostituire al bene pignorato. </a:t>
            </a:r>
          </a:p>
          <a:p>
            <a:pPr fontAlgn="base"/>
            <a:r>
              <a:rPr lang="it-IT" dirty="0"/>
              <a:t>Anche di recente la Cassazione (</a:t>
            </a:r>
            <a:r>
              <a:rPr lang="it-IT" dirty="0" err="1"/>
              <a:t>Cass</a:t>
            </a:r>
            <a:r>
              <a:rPr lang="it-IT" dirty="0"/>
              <a:t>. 13 gennaio 2020, n. 411) ha ribadito il suo orientamento, affermando che nella determinazione delle somme dovute per la conversione del pignoramento si deve tenere conto anche dei creditori intervenuti successivamente alla presentazione dell'istanza e fino all'udienza in cui il giudice provvede (ovvero si riserva di provvedere) sulla stessa con l'ordinanza di cui dell'art. 495, 3° comma, </a:t>
            </a:r>
            <a:r>
              <a:rPr lang="it-IT" dirty="0" err="1"/>
              <a:t>c.p.c.</a:t>
            </a:r>
            <a:endParaRPr lang="it-IT" dirty="0"/>
          </a:p>
          <a:p>
            <a:pPr marL="0" indent="0">
              <a:buNone/>
            </a:pPr>
            <a:endParaRPr lang="it-IT" u="sng" dirty="0"/>
          </a:p>
        </p:txBody>
      </p:sp>
    </p:spTree>
    <p:extLst>
      <p:ext uri="{BB962C8B-B14F-4D97-AF65-F5344CB8AC3E}">
        <p14:creationId xmlns:p14="http://schemas.microsoft.com/office/powerpoint/2010/main" val="910317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D07CCE-CFCC-1241-A79E-EB7C3EBCB5CB}"/>
              </a:ext>
            </a:extLst>
          </p:cNvPr>
          <p:cNvSpPr>
            <a:spLocks noGrp="1"/>
          </p:cNvSpPr>
          <p:nvPr>
            <p:ph type="title"/>
          </p:nvPr>
        </p:nvSpPr>
        <p:spPr/>
        <p:txBody>
          <a:bodyPr/>
          <a:lstStyle/>
          <a:p>
            <a:r>
              <a:rPr lang="it-IT" dirty="0"/>
              <a:t>Le motivazioni poste a base di </a:t>
            </a:r>
            <a:r>
              <a:rPr lang="it-IT" dirty="0" err="1"/>
              <a:t>Cass</a:t>
            </a:r>
            <a:r>
              <a:rPr lang="it-IT" dirty="0"/>
              <a:t>. 411/2020</a:t>
            </a:r>
          </a:p>
        </p:txBody>
      </p:sp>
      <p:sp>
        <p:nvSpPr>
          <p:cNvPr id="3" name="Segnaposto contenuto 2">
            <a:extLst>
              <a:ext uri="{FF2B5EF4-FFF2-40B4-BE49-F238E27FC236}">
                <a16:creationId xmlns:a16="http://schemas.microsoft.com/office/drawing/2014/main" id="{119F79A3-FF1B-2E48-B60C-3297AED817F3}"/>
              </a:ext>
            </a:extLst>
          </p:cNvPr>
          <p:cNvSpPr>
            <a:spLocks noGrp="1"/>
          </p:cNvSpPr>
          <p:nvPr>
            <p:ph sz="half" idx="1"/>
          </p:nvPr>
        </p:nvSpPr>
        <p:spPr/>
        <p:txBody>
          <a:bodyPr>
            <a:normAutofit fontScale="92500" lnSpcReduction="20000"/>
          </a:bodyPr>
          <a:lstStyle/>
          <a:p>
            <a:pPr algn="just"/>
            <a:r>
              <a:rPr lang="it-IT" dirty="0"/>
              <a:t>Occorre garantire il più possibile il rispetto del principio della par condicio </a:t>
            </a:r>
            <a:r>
              <a:rPr lang="it-IT" dirty="0" err="1"/>
              <a:t>creditorum</a:t>
            </a:r>
            <a:r>
              <a:rPr lang="it-IT" dirty="0"/>
              <a:t>: «tale principio, dal quale deriva la regola della </a:t>
            </a:r>
            <a:r>
              <a:rPr lang="it-IT" dirty="0" err="1"/>
              <a:t>concorsualità</a:t>
            </a:r>
            <a:r>
              <a:rPr lang="it-IT" dirty="0"/>
              <a:t>, esprime un atteggiamento di favore del legislatore verso gli interventi tempestivi nel processo esecutivo, quali strumenti volti a favorire la contemporanea soddisfazione di tutti i creditori». </a:t>
            </a:r>
          </a:p>
          <a:p>
            <a:pPr algn="just"/>
            <a:r>
              <a:rPr lang="it-IT" dirty="0"/>
              <a:t>Quindi la c. del p. = mezzo «integralmente satisfattivo delle ragioni dei creditori», per cui il </a:t>
            </a:r>
            <a:r>
              <a:rPr lang="it-IT" dirty="0" err="1"/>
              <a:t>g.e</a:t>
            </a:r>
            <a:r>
              <a:rPr lang="it-IT" dirty="0"/>
              <a:t>. non può non tener conto del credito per il quale è stato fatto atto di intervento in data anteriore a quella in cui, provvedendo sull'istanza, determina l'ammontare complessivo delle somme occorrenti per la piena estinzione di tutti i crediti.</a:t>
            </a:r>
          </a:p>
          <a:p>
            <a:pPr algn="just"/>
            <a:r>
              <a:rPr lang="it-IT" dirty="0"/>
              <a:t>La decisione aggiunge che l’intervento di un creditore in epoca successiva al deposito dell’istanza, ma prima dell’udienza fissata per provvedere su di essa non è in grado di incidere «ex post sull'ammissibilità della domanda, con specifico riferimento all'osservanza dell'onere di accompagnare la stessa con il versamento di una somma» pari ad un sesto del credito del creditore procedente e dei creditori intervenuti. </a:t>
            </a:r>
          </a:p>
          <a:p>
            <a:endParaRPr lang="it-IT" dirty="0"/>
          </a:p>
          <a:p>
            <a:endParaRPr lang="it-IT" dirty="0"/>
          </a:p>
        </p:txBody>
      </p:sp>
    </p:spTree>
    <p:extLst>
      <p:ext uri="{BB962C8B-B14F-4D97-AF65-F5344CB8AC3E}">
        <p14:creationId xmlns:p14="http://schemas.microsoft.com/office/powerpoint/2010/main" val="2193490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20F7A2-DC89-6346-BC6E-C8440303745B}"/>
              </a:ext>
            </a:extLst>
          </p:cNvPr>
          <p:cNvSpPr>
            <a:spLocks noGrp="1"/>
          </p:cNvSpPr>
          <p:nvPr>
            <p:ph type="title"/>
          </p:nvPr>
        </p:nvSpPr>
        <p:spPr/>
        <p:txBody>
          <a:bodyPr/>
          <a:lstStyle/>
          <a:p>
            <a:r>
              <a:rPr lang="it-IT" dirty="0"/>
              <a:t>Osservazioni critiche </a:t>
            </a:r>
          </a:p>
        </p:txBody>
      </p:sp>
      <p:sp>
        <p:nvSpPr>
          <p:cNvPr id="3" name="Segnaposto contenuto 2">
            <a:extLst>
              <a:ext uri="{FF2B5EF4-FFF2-40B4-BE49-F238E27FC236}">
                <a16:creationId xmlns:a16="http://schemas.microsoft.com/office/drawing/2014/main" id="{C3F55772-AB94-E543-AC35-659E417074D6}"/>
              </a:ext>
            </a:extLst>
          </p:cNvPr>
          <p:cNvSpPr>
            <a:spLocks noGrp="1"/>
          </p:cNvSpPr>
          <p:nvPr>
            <p:ph sz="half" idx="1"/>
          </p:nvPr>
        </p:nvSpPr>
        <p:spPr/>
        <p:txBody>
          <a:bodyPr>
            <a:normAutofit fontScale="92500" lnSpcReduction="10000"/>
          </a:bodyPr>
          <a:lstStyle/>
          <a:p>
            <a:pPr algn="just"/>
            <a:r>
              <a:rPr lang="it-IT" dirty="0"/>
              <a:t>Non convince la premessa per le ragioni illustrate </a:t>
            </a:r>
            <a:r>
              <a:rPr lang="it-IT" dirty="0" err="1"/>
              <a:t>supra</a:t>
            </a:r>
            <a:r>
              <a:rPr lang="it-IT" dirty="0"/>
              <a:t>. </a:t>
            </a:r>
          </a:p>
          <a:p>
            <a:pPr algn="just"/>
            <a:r>
              <a:rPr lang="it-IT" dirty="0"/>
              <a:t>L’art. 495 </a:t>
            </a:r>
            <a:r>
              <a:rPr lang="it-IT" dirty="0" err="1"/>
              <a:t>c.p.c.</a:t>
            </a:r>
            <a:r>
              <a:rPr lang="it-IT" dirty="0"/>
              <a:t> non pone alcuna esplicita limitazione agli interventi da considerare ai fini della determinazione della somma da sostituire al bene pignorato. </a:t>
            </a:r>
          </a:p>
          <a:p>
            <a:pPr algn="just"/>
            <a:r>
              <a:rPr lang="it-IT" dirty="0"/>
              <a:t>Correttezza della massima giurisprudenziale, ma per i motivi già in passato illustrati da </a:t>
            </a:r>
            <a:r>
              <a:rPr lang="it-IT" dirty="0" err="1"/>
              <a:t>Cass</a:t>
            </a:r>
            <a:r>
              <a:rPr lang="it-IT" dirty="0"/>
              <a:t>. 940/2012.</a:t>
            </a:r>
          </a:p>
          <a:p>
            <a:pPr algn="just"/>
            <a:r>
              <a:rPr lang="it-IT" dirty="0" err="1"/>
              <a:t>Cass</a:t>
            </a:r>
            <a:r>
              <a:rPr lang="it-IT" dirty="0"/>
              <a:t>. 940/2012: l'art. 495 cod. </a:t>
            </a:r>
            <a:r>
              <a:rPr lang="it-IT" dirty="0" err="1"/>
              <a:t>proc</a:t>
            </a:r>
            <a:r>
              <a:rPr lang="it-IT" dirty="0"/>
              <a:t>. civ., non pone alcuna esplicita limitazione agli interventi da considerare ai fini della determinazione della somma da sostituire al bene pignorato, </a:t>
            </a:r>
            <a:r>
              <a:rPr lang="it-IT" dirty="0" err="1"/>
              <a:t>poichè</a:t>
            </a:r>
            <a:r>
              <a:rPr lang="it-IT" dirty="0"/>
              <a:t>, al primo comma, fa riferimento ad "una somma di denaro pari, oltre alle spese di esecuzione, all'importo dovuto al creditore pignorante e ai creditori intervenuti, comprensivo del capitale, degli interessi e delle spese", senza, appunto, distinguere tra interventi tempestivi e tardivi </a:t>
            </a:r>
            <a:r>
              <a:rPr lang="it-IT" dirty="0" err="1"/>
              <a:t>nè</a:t>
            </a:r>
            <a:r>
              <a:rPr lang="it-IT" dirty="0"/>
              <a:t> secondo la disciplina degli interventi </a:t>
            </a:r>
            <a:r>
              <a:rPr lang="it-IT" dirty="0" err="1"/>
              <a:t>nè</a:t>
            </a:r>
            <a:r>
              <a:rPr lang="it-IT" dirty="0"/>
              <a:t> in relazione agli adempimenti previsti dallo stesso art. 495 cod. </a:t>
            </a:r>
            <a:r>
              <a:rPr lang="it-IT" dirty="0" err="1"/>
              <a:t>proc</a:t>
            </a:r>
            <a:r>
              <a:rPr lang="it-IT" dirty="0"/>
              <a:t>. civ</a:t>
            </a:r>
          </a:p>
        </p:txBody>
      </p:sp>
    </p:spTree>
    <p:extLst>
      <p:ext uri="{BB962C8B-B14F-4D97-AF65-F5344CB8AC3E}">
        <p14:creationId xmlns:p14="http://schemas.microsoft.com/office/powerpoint/2010/main" val="1532652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AC8E46-85F0-2647-B7D3-37825F25A86E}"/>
              </a:ext>
            </a:extLst>
          </p:cNvPr>
          <p:cNvSpPr>
            <a:spLocks noGrp="1"/>
          </p:cNvSpPr>
          <p:nvPr>
            <p:ph type="title"/>
          </p:nvPr>
        </p:nvSpPr>
        <p:spPr/>
        <p:txBody>
          <a:bodyPr/>
          <a:lstStyle/>
          <a:p>
            <a:r>
              <a:rPr lang="it-IT" dirty="0"/>
              <a:t>Premessa</a:t>
            </a:r>
          </a:p>
        </p:txBody>
      </p:sp>
      <p:sp>
        <p:nvSpPr>
          <p:cNvPr id="3" name="Segnaposto contenuto 2">
            <a:extLst>
              <a:ext uri="{FF2B5EF4-FFF2-40B4-BE49-F238E27FC236}">
                <a16:creationId xmlns:a16="http://schemas.microsoft.com/office/drawing/2014/main" id="{EE89F659-9036-3E45-B5C1-600C653B3696}"/>
              </a:ext>
            </a:extLst>
          </p:cNvPr>
          <p:cNvSpPr>
            <a:spLocks noGrp="1"/>
          </p:cNvSpPr>
          <p:nvPr>
            <p:ph sz="half" idx="1"/>
          </p:nvPr>
        </p:nvSpPr>
        <p:spPr/>
        <p:txBody>
          <a:bodyPr>
            <a:normAutofit/>
          </a:bodyPr>
          <a:lstStyle/>
          <a:p>
            <a:pPr algn="just"/>
            <a:r>
              <a:rPr lang="it-IT" dirty="0"/>
              <a:t>quadro assai composito </a:t>
            </a:r>
            <a:r>
              <a:rPr lang="it-IT" dirty="0">
                <a:sym typeface="Wingdings" pitchFamily="2" charset="2"/>
              </a:rPr>
              <a:t></a:t>
            </a:r>
            <a:r>
              <a:rPr lang="it-IT" dirty="0"/>
              <a:t> difficile riconduzione ad unità</a:t>
            </a:r>
          </a:p>
          <a:p>
            <a:pPr algn="just"/>
            <a:r>
              <a:rPr lang="it-IT" dirty="0"/>
              <a:t>Cause: modifiche normative intervenute a distanza ravvicinata le une dalle altre spesso basate su </a:t>
            </a:r>
            <a:r>
              <a:rPr lang="it-IT" i="1" dirty="0" err="1"/>
              <a:t>rationes</a:t>
            </a:r>
            <a:r>
              <a:rPr lang="it-IT" dirty="0"/>
              <a:t> contrapposte riguardanti </a:t>
            </a:r>
          </a:p>
          <a:p>
            <a:pPr algn="just"/>
            <a:r>
              <a:rPr lang="it-IT" dirty="0"/>
              <a:t>non solo l’istituto della conversione del pignoramento… </a:t>
            </a:r>
          </a:p>
          <a:p>
            <a:pPr algn="just"/>
            <a:r>
              <a:rPr lang="it-IT" dirty="0"/>
              <a:t>ma anche gli altri istituti ad esso connessi (opposizioni-controversie distributive).</a:t>
            </a:r>
          </a:p>
          <a:p>
            <a:pPr algn="just"/>
            <a:r>
              <a:rPr lang="it-IT" dirty="0"/>
              <a:t> necessità di individuare alcuni punti fermi.</a:t>
            </a:r>
          </a:p>
          <a:p>
            <a:pPr algn="just"/>
            <a:endParaRPr lang="it-IT" sz="2000" dirty="0"/>
          </a:p>
        </p:txBody>
      </p:sp>
    </p:spTree>
    <p:extLst>
      <p:ext uri="{BB962C8B-B14F-4D97-AF65-F5344CB8AC3E}">
        <p14:creationId xmlns:p14="http://schemas.microsoft.com/office/powerpoint/2010/main" val="192849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10DFC9-735C-004B-AC3A-42767E6F75D2}"/>
              </a:ext>
            </a:extLst>
          </p:cNvPr>
          <p:cNvSpPr>
            <a:spLocks noGrp="1"/>
          </p:cNvSpPr>
          <p:nvPr>
            <p:ph type="title"/>
          </p:nvPr>
        </p:nvSpPr>
        <p:spPr/>
        <p:txBody>
          <a:bodyPr/>
          <a:lstStyle/>
          <a:p>
            <a:r>
              <a:rPr lang="it-IT" dirty="0"/>
              <a:t>Il credito dei creditori intervenuti non muniti di titolo</a:t>
            </a:r>
          </a:p>
        </p:txBody>
      </p:sp>
      <p:sp>
        <p:nvSpPr>
          <p:cNvPr id="3" name="Segnaposto contenuto 2">
            <a:extLst>
              <a:ext uri="{FF2B5EF4-FFF2-40B4-BE49-F238E27FC236}">
                <a16:creationId xmlns:a16="http://schemas.microsoft.com/office/drawing/2014/main" id="{657F5F2C-A658-8A48-BB76-4403FC72FB45}"/>
              </a:ext>
            </a:extLst>
          </p:cNvPr>
          <p:cNvSpPr>
            <a:spLocks noGrp="1"/>
          </p:cNvSpPr>
          <p:nvPr>
            <p:ph sz="half" idx="1"/>
          </p:nvPr>
        </p:nvSpPr>
        <p:spPr>
          <a:xfrm>
            <a:off x="431800" y="1365043"/>
            <a:ext cx="10464800" cy="4698300"/>
          </a:xfrm>
        </p:spPr>
        <p:txBody>
          <a:bodyPr>
            <a:noAutofit/>
          </a:bodyPr>
          <a:lstStyle/>
          <a:p>
            <a:pPr algn="just" fontAlgn="base"/>
            <a:r>
              <a:rPr lang="it-IT" dirty="0"/>
              <a:t>Nei casi in cui l'istanza di conversione sia presentata prima dell'udienza di verifica dei detti crediti Il </a:t>
            </a:r>
            <a:r>
              <a:rPr lang="it-IT" dirty="0" err="1"/>
              <a:t>g.e</a:t>
            </a:r>
            <a:r>
              <a:rPr lang="it-IT" dirty="0"/>
              <a:t>. ne deve tener conto ai fini della determinazione della somma da sostituire al bene pignorato?</a:t>
            </a:r>
          </a:p>
          <a:p>
            <a:pPr algn="just" fontAlgn="base"/>
            <a:r>
              <a:rPr lang="it-IT" dirty="0"/>
              <a:t>Secondo una prima impostazione, se l'istanza di conversione sia presentata prima dell'udienza di verifica, il giudice dovrebbe fissare una sola udienza, volta non solo alla verifica dei crediti ai sensi dell’art. 499, ma anche alla determinazione della somma da sostituire al bene pignorato, per cui, laddove il debitore abbia riconosciuto il debito, il giudice ne dovrà necessariamente tenere conto anche ai fini della adozione dell’ordinanza di conversione; qualora invece il debitore abbia disconosciuto il credito, di esso non se ne deve tener conto nella determinazione della somma di cui all’art. 495, 1° comma.</a:t>
            </a:r>
          </a:p>
        </p:txBody>
      </p:sp>
    </p:spTree>
    <p:extLst>
      <p:ext uri="{BB962C8B-B14F-4D97-AF65-F5344CB8AC3E}">
        <p14:creationId xmlns:p14="http://schemas.microsoft.com/office/powerpoint/2010/main" val="3079925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07968E-F7CE-3E4D-9E8E-9A905398CDAB}"/>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8C289E38-19B7-8A43-A993-4F6C172723B7}"/>
              </a:ext>
            </a:extLst>
          </p:cNvPr>
          <p:cNvSpPr>
            <a:spLocks noGrp="1"/>
          </p:cNvSpPr>
          <p:nvPr>
            <p:ph sz="half" idx="1"/>
          </p:nvPr>
        </p:nvSpPr>
        <p:spPr/>
        <p:txBody>
          <a:bodyPr>
            <a:normAutofit fontScale="92500" lnSpcReduction="10000"/>
          </a:bodyPr>
          <a:lstStyle/>
          <a:p>
            <a:pPr algn="just" fontAlgn="base"/>
            <a:r>
              <a:rPr lang="it-IT" dirty="0"/>
              <a:t>Secondo una diversa tesi, dei crediti senza titolo occorrerà sempre tener conto a prescindere dal loro eventuale successivo riconoscimento (o disconoscimento).</a:t>
            </a:r>
          </a:p>
          <a:p>
            <a:pPr algn="just" fontAlgn="base"/>
            <a:r>
              <a:rPr lang="it-IT" dirty="0"/>
              <a:t>Tale ultima posizione pare quella maggiormente condivisibile, avendo il procedimento di conversione e il sub-procedimento di accertamento dei crediti degli intervenuti non titolati natura e funzione differenti.</a:t>
            </a:r>
          </a:p>
          <a:p>
            <a:pPr algn="just" fontAlgn="base"/>
            <a:r>
              <a:rPr lang="it-IT" dirty="0"/>
              <a:t>Pertanto, dopo che l’importo dovuto al creditore intervenuto venga calcolato ai fini della conversione si procederà anche ai sensi dell’articolo 499, 6° comma </a:t>
            </a:r>
            <a:r>
              <a:rPr lang="it-IT" dirty="0" err="1"/>
              <a:t>c.p.c.</a:t>
            </a:r>
            <a:r>
              <a:rPr lang="it-IT" dirty="0"/>
              <a:t> sempre che l’udienza di verifica del credito sia successiva alla conversione. </a:t>
            </a:r>
          </a:p>
          <a:p>
            <a:pPr algn="just"/>
            <a:r>
              <a:rPr lang="it-IT" dirty="0"/>
              <a:t>Potrebbe allora accadere che, una volta operato l’accontamento a favore dei creditori intervenuti senza titolo si verifichi l’eventualità che il credito stesso non venga riconosciuto dal debitore e il creditore senza titolo non riesca ad ottenere il titolo esecutivo nel termine fissato dal giudice: in tal caso, residuerà una somma che potrà essere distribuita ai creditori nel frattempo intervenuti o restituita al debitore esecutato.</a:t>
            </a:r>
          </a:p>
          <a:p>
            <a:endParaRPr lang="it-IT" dirty="0"/>
          </a:p>
        </p:txBody>
      </p:sp>
    </p:spTree>
    <p:extLst>
      <p:ext uri="{BB962C8B-B14F-4D97-AF65-F5344CB8AC3E}">
        <p14:creationId xmlns:p14="http://schemas.microsoft.com/office/powerpoint/2010/main" val="2056692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8094FE-0FBF-C042-9CB0-F23A5BC95075}"/>
              </a:ext>
            </a:extLst>
          </p:cNvPr>
          <p:cNvSpPr>
            <a:spLocks noGrp="1"/>
          </p:cNvSpPr>
          <p:nvPr>
            <p:ph type="title"/>
          </p:nvPr>
        </p:nvSpPr>
        <p:spPr/>
        <p:txBody>
          <a:bodyPr/>
          <a:lstStyle/>
          <a:p>
            <a:r>
              <a:rPr lang="it-IT" dirty="0"/>
              <a:t>Adozione dell’ordinanza di c. e successivo intervento</a:t>
            </a:r>
          </a:p>
        </p:txBody>
      </p:sp>
      <p:sp>
        <p:nvSpPr>
          <p:cNvPr id="3" name="Segnaposto contenuto 2">
            <a:extLst>
              <a:ext uri="{FF2B5EF4-FFF2-40B4-BE49-F238E27FC236}">
                <a16:creationId xmlns:a16="http://schemas.microsoft.com/office/drawing/2014/main" id="{C345B95D-8C22-F44B-A26E-AFA4BA83E720}"/>
              </a:ext>
            </a:extLst>
          </p:cNvPr>
          <p:cNvSpPr>
            <a:spLocks noGrp="1"/>
          </p:cNvSpPr>
          <p:nvPr>
            <p:ph sz="half" idx="1"/>
          </p:nvPr>
        </p:nvSpPr>
        <p:spPr/>
        <p:txBody>
          <a:bodyPr>
            <a:normAutofit fontScale="92500" lnSpcReduction="10000"/>
          </a:bodyPr>
          <a:lstStyle/>
          <a:p>
            <a:pPr algn="just" fontAlgn="base"/>
            <a:r>
              <a:rPr lang="it-IT" dirty="0"/>
              <a:t>Tale intervento, seppure ammissibile, non potrà essere preso in considerazione ai fini della distribuzione della somma versata in esecuzione dell’ordinanza di conversione; tale conclusione se non pare pregiudizievole per i creditori c.d. muniti di una causa legittima di prelazione, giacché costoro non vedono lesa la loro posizione non essendo toccati dalla sostituzione nella garanzia ed i loro privilegi permangono sul bene liberato dal pignoramento, diventa invece maggior problematica per i creditori chirografari, i quali anche se intervenuti tempestivamente (qualora l’istanza di conversione sia stata chiesta dal debitore con largo anticipo rispetto al termine ultimo previsto dal 1˚ co. dell’art. 495 </a:t>
            </a:r>
            <a:r>
              <a:rPr lang="it-IT" dirty="0" err="1"/>
              <a:t>c.p.c.</a:t>
            </a:r>
            <a:r>
              <a:rPr lang="it-IT" dirty="0"/>
              <a:t>) non potranno vedere soddisfatto il loro credito, anche se basato su un titolo esecutivo, per cui saranno costretti ad effettuare un autonomo pignoramento. </a:t>
            </a:r>
          </a:p>
          <a:p>
            <a:pPr algn="just" fontAlgn="base"/>
            <a:r>
              <a:rPr lang="it-IT" dirty="0"/>
              <a:t>L’art. 495 «pone sullo stesso piano i creditori tempestivi e quelli tardivi, quando questi ultimi siano iscritti o privilegiati, e fa conseguire alla tardività dell'intervento dei creditori chirografari esclusivamente gli effetti dell'art. 565 cod. </a:t>
            </a:r>
            <a:r>
              <a:rPr lang="it-IT" dirty="0" err="1"/>
              <a:t>proc</a:t>
            </a:r>
            <a:r>
              <a:rPr lang="it-IT" dirty="0"/>
              <a:t>. civ.» (</a:t>
            </a:r>
            <a:r>
              <a:rPr lang="it-IT" dirty="0" err="1"/>
              <a:t>Cass</a:t>
            </a:r>
            <a:r>
              <a:rPr lang="it-IT" dirty="0"/>
              <a:t>. 940/2012).</a:t>
            </a:r>
          </a:p>
          <a:p>
            <a:pPr algn="just" fontAlgn="base"/>
            <a:endParaRPr lang="it-IT" dirty="0"/>
          </a:p>
          <a:p>
            <a:endParaRPr lang="it-IT" dirty="0"/>
          </a:p>
        </p:txBody>
      </p:sp>
    </p:spTree>
    <p:extLst>
      <p:ext uri="{BB962C8B-B14F-4D97-AF65-F5344CB8AC3E}">
        <p14:creationId xmlns:p14="http://schemas.microsoft.com/office/powerpoint/2010/main" val="3525424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CB677-B7D0-C24F-9BF3-63AD4D1012D7}"/>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8ED54CAD-B32D-F14C-AAAA-BCF7DDDB0631}"/>
              </a:ext>
            </a:extLst>
          </p:cNvPr>
          <p:cNvSpPr>
            <a:spLocks noGrp="1"/>
          </p:cNvSpPr>
          <p:nvPr>
            <p:ph sz="half" idx="1"/>
          </p:nvPr>
        </p:nvSpPr>
        <p:spPr/>
        <p:txBody>
          <a:bodyPr/>
          <a:lstStyle/>
          <a:p>
            <a:pPr algn="just"/>
            <a:r>
              <a:rPr lang="it-IT" dirty="0"/>
              <a:t>Secondo parte della dottrina, tale soluzione dovrebbe valere anche per i «creditori intervenuti </a:t>
            </a:r>
            <a:r>
              <a:rPr lang="it-IT" b="1" dirty="0"/>
              <a:t>dopo la presentazione della domanda di conversione e prima dell'emanazione del provvedimento del giudice dell'esecuzione</a:t>
            </a:r>
            <a:r>
              <a:rPr lang="it-IT" dirty="0"/>
              <a:t>: e </a:t>
            </a:r>
            <a:r>
              <a:rPr lang="it-IT" u="sng" dirty="0"/>
              <a:t>ciò perché tale intervento potrebbe alterare il calcolo fatto dal debitore al momento della proposizione della domanda</a:t>
            </a:r>
            <a:r>
              <a:rPr lang="it-IT" dirty="0"/>
              <a:t>, con la conseguenza che costui, se non riuscisse a pagare la maggior somma venutasi a determinare a seguito dell'intervento, potrebbe perdere l'acconto versato, subendo così un ingiustificato pregiudizio», con la precisazione che tale principio non dovrebbe applicarsi nei confronti dei creditori privilegiati muniti di titolo esecutivo, poiché questi, pur essendo intervenuti successivamente, potrebbero chiedere la vendita delle cose pignorate finché non venga emanata l'ordinanza di liberazione dal pignoramento delle cose medesime.</a:t>
            </a:r>
          </a:p>
          <a:p>
            <a:endParaRPr lang="it-IT" dirty="0"/>
          </a:p>
        </p:txBody>
      </p:sp>
    </p:spTree>
    <p:extLst>
      <p:ext uri="{BB962C8B-B14F-4D97-AF65-F5344CB8AC3E}">
        <p14:creationId xmlns:p14="http://schemas.microsoft.com/office/powerpoint/2010/main" val="1006171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0FA69B-E945-1741-94B6-E0D0EF63BF25}"/>
              </a:ext>
            </a:extLst>
          </p:cNvPr>
          <p:cNvSpPr>
            <a:spLocks noGrp="1"/>
          </p:cNvSpPr>
          <p:nvPr>
            <p:ph type="title"/>
          </p:nvPr>
        </p:nvSpPr>
        <p:spPr>
          <a:xfrm>
            <a:off x="431800" y="41181"/>
            <a:ext cx="8832552" cy="757130"/>
          </a:xfrm>
        </p:spPr>
        <p:txBody>
          <a:bodyPr/>
          <a:lstStyle/>
          <a:p>
            <a:r>
              <a:rPr lang="it-IT" dirty="0"/>
              <a:t>Un primo punto fermo: la finalità della conversione del pignoramento</a:t>
            </a:r>
          </a:p>
        </p:txBody>
      </p:sp>
      <p:sp>
        <p:nvSpPr>
          <p:cNvPr id="3" name="Segnaposto contenuto 2">
            <a:extLst>
              <a:ext uri="{FF2B5EF4-FFF2-40B4-BE49-F238E27FC236}">
                <a16:creationId xmlns:a16="http://schemas.microsoft.com/office/drawing/2014/main" id="{D2975295-44BE-754A-AF5B-C51B3411B6FB}"/>
              </a:ext>
            </a:extLst>
          </p:cNvPr>
          <p:cNvSpPr>
            <a:spLocks noGrp="1"/>
          </p:cNvSpPr>
          <p:nvPr>
            <p:ph sz="half" idx="1"/>
          </p:nvPr>
        </p:nvSpPr>
        <p:spPr/>
        <p:txBody>
          <a:bodyPr/>
          <a:lstStyle/>
          <a:p>
            <a:pPr algn="just"/>
            <a:r>
              <a:rPr lang="it-IT" dirty="0"/>
              <a:t>Al pari del pignoramento dei crediti e a differenza dell’istituto del pagamento nelle mani dell’ufficiale giudiziario, la conversione del pignoramento permette al debitore di sostituire l’oggetto del pignoramento con una somma di denaro, </a:t>
            </a:r>
            <a:r>
              <a:rPr lang="it-IT" b="1" dirty="0"/>
              <a:t>così eliminando la fase liquidatoria </a:t>
            </a:r>
            <a:r>
              <a:rPr lang="it-IT" dirty="0"/>
              <a:t>del procedimento.</a:t>
            </a:r>
          </a:p>
          <a:p>
            <a:pPr algn="just"/>
            <a:r>
              <a:rPr lang="it-IT" dirty="0"/>
              <a:t>Conseguenza: a differenza del pagamento nelle mani dell’ufficiale giudiziario la c. del p. non ha carattere </a:t>
            </a:r>
            <a:r>
              <a:rPr lang="it-IT" dirty="0" err="1"/>
              <a:t>solutorio</a:t>
            </a:r>
            <a:r>
              <a:rPr lang="it-IT" dirty="0"/>
              <a:t> in quanto ciò che vuole il debitore è soltanto sostituire l’oggetto del pignoramento. </a:t>
            </a:r>
          </a:p>
          <a:p>
            <a:pPr algn="just"/>
            <a:r>
              <a:rPr lang="it-IT" dirty="0"/>
              <a:t> Quindi la c. non ha la finalità di permettere il soddisfacimento delle pretese creditorie.</a:t>
            </a:r>
          </a:p>
          <a:p>
            <a:endParaRPr lang="it-IT" dirty="0"/>
          </a:p>
          <a:p>
            <a:endParaRPr lang="it-IT" dirty="0"/>
          </a:p>
        </p:txBody>
      </p:sp>
    </p:spTree>
    <p:extLst>
      <p:ext uri="{BB962C8B-B14F-4D97-AF65-F5344CB8AC3E}">
        <p14:creationId xmlns:p14="http://schemas.microsoft.com/office/powerpoint/2010/main" val="3397719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FAD442-5887-9842-B654-2436D1889887}"/>
              </a:ext>
            </a:extLst>
          </p:cNvPr>
          <p:cNvSpPr>
            <a:spLocks noGrp="1"/>
          </p:cNvSpPr>
          <p:nvPr>
            <p:ph type="title"/>
          </p:nvPr>
        </p:nvSpPr>
        <p:spPr/>
        <p:txBody>
          <a:bodyPr/>
          <a:lstStyle/>
          <a:p>
            <a:r>
              <a:rPr lang="it-IT" dirty="0"/>
              <a:t>Gli altri punti fermi </a:t>
            </a:r>
          </a:p>
        </p:txBody>
      </p:sp>
      <p:sp>
        <p:nvSpPr>
          <p:cNvPr id="3" name="Segnaposto contenuto 2">
            <a:extLst>
              <a:ext uri="{FF2B5EF4-FFF2-40B4-BE49-F238E27FC236}">
                <a16:creationId xmlns:a16="http://schemas.microsoft.com/office/drawing/2014/main" id="{533764BC-2224-364D-AB2B-829D2B203213}"/>
              </a:ext>
            </a:extLst>
          </p:cNvPr>
          <p:cNvSpPr>
            <a:spLocks noGrp="1"/>
          </p:cNvSpPr>
          <p:nvPr>
            <p:ph sz="half" idx="1"/>
          </p:nvPr>
        </p:nvSpPr>
        <p:spPr/>
        <p:txBody>
          <a:bodyPr>
            <a:normAutofit fontScale="92500" lnSpcReduction="20000"/>
          </a:bodyPr>
          <a:lstStyle/>
          <a:p>
            <a:pPr marL="457200" indent="-457200" algn="just">
              <a:buFont typeface="+mj-lt"/>
              <a:buAutoNum type="arabicPeriod"/>
            </a:pPr>
            <a:r>
              <a:rPr lang="it-IT" dirty="0"/>
              <a:t>la </a:t>
            </a:r>
            <a:r>
              <a:rPr lang="it-IT" b="1" dirty="0"/>
              <a:t>proposizione dell’istanza di conversione </a:t>
            </a:r>
            <a:r>
              <a:rPr lang="it-IT" dirty="0"/>
              <a:t>non preclude al debitore la possibilità di svolgere </a:t>
            </a:r>
            <a:r>
              <a:rPr lang="it-IT" b="1" dirty="0"/>
              <a:t>eventuali successive contestazioni </a:t>
            </a:r>
            <a:r>
              <a:rPr lang="it-IT" dirty="0"/>
              <a:t>dell’esistenza del credito del soggetto procedente o degli eventuali intervenuti nel processo </a:t>
            </a:r>
            <a:r>
              <a:rPr lang="it-IT" dirty="0">
                <a:sym typeface="Wingdings" pitchFamily="2" charset="2"/>
              </a:rPr>
              <a:t> c’è dunque bisogno di fare riserva all’atto della presentazione dell’istanza</a:t>
            </a:r>
            <a:r>
              <a:rPr lang="it-IT" dirty="0"/>
              <a:t>. </a:t>
            </a:r>
          </a:p>
          <a:p>
            <a:pPr marL="457200" indent="-457200" algn="just">
              <a:buFont typeface="+mj-lt"/>
              <a:buAutoNum type="arabicPeriod"/>
            </a:pPr>
            <a:r>
              <a:rPr lang="it-IT" dirty="0"/>
              <a:t>La c. del p. ha la finalità di </a:t>
            </a:r>
            <a:r>
              <a:rPr lang="it-IT" b="1" dirty="0"/>
              <a:t>evitare l’immobilizzazione dei beni</a:t>
            </a:r>
            <a:r>
              <a:rPr lang="it-IT" dirty="0"/>
              <a:t> sottoposti ad espropriazione; </a:t>
            </a:r>
          </a:p>
          <a:p>
            <a:pPr marL="457200" indent="-457200" algn="just">
              <a:buFont typeface="+mj-lt"/>
              <a:buAutoNum type="arabicPeriod"/>
            </a:pPr>
            <a:r>
              <a:rPr lang="it-IT" dirty="0"/>
              <a:t>ulteriore finalità </a:t>
            </a:r>
            <a:r>
              <a:rPr lang="it-IT" dirty="0">
                <a:sym typeface="Wingdings" pitchFamily="2" charset="2"/>
              </a:rPr>
              <a:t>di </a:t>
            </a:r>
            <a:r>
              <a:rPr lang="it-IT" dirty="0"/>
              <a:t>carattere succedaneo ed indiretto </a:t>
            </a:r>
            <a:r>
              <a:rPr lang="it-IT" dirty="0">
                <a:sym typeface="Wingdings" pitchFamily="2" charset="2"/>
              </a:rPr>
              <a:t> </a:t>
            </a:r>
            <a:r>
              <a:rPr lang="it-IT" b="1" dirty="0"/>
              <a:t>porre un freno all’eccesso espropriativo</a:t>
            </a:r>
            <a:r>
              <a:rPr lang="it-IT" dirty="0"/>
              <a:t> attuato dal creditore procedente che ha assoggettato a pignoramento beni il cui valore supera quello delle spese e dei crediti concorrenti nella procedura (conferma dalla collocazione sistematica [dopo art. 483 e subito prima 496].  </a:t>
            </a:r>
          </a:p>
          <a:p>
            <a:pPr marL="457200" indent="-457200" algn="just">
              <a:buFont typeface="+mj-lt"/>
              <a:buAutoNum type="arabicPeriod"/>
            </a:pPr>
            <a:r>
              <a:rPr lang="it-IT" dirty="0"/>
              <a:t>La </a:t>
            </a:r>
            <a:r>
              <a:rPr lang="it-IT" b="1" dirty="0"/>
              <a:t>liberazione del bene </a:t>
            </a:r>
            <a:r>
              <a:rPr lang="it-IT" dirty="0"/>
              <a:t>dal vincolo del pignoramento si ha </a:t>
            </a:r>
            <a:r>
              <a:rPr lang="it-IT" b="1" dirty="0"/>
              <a:t>soltanto a seguito del pagamento integrale</a:t>
            </a:r>
            <a:r>
              <a:rPr lang="it-IT" dirty="0"/>
              <a:t> di quanto stabilito nell’ordinanza di conversione</a:t>
            </a:r>
          </a:p>
          <a:p>
            <a:pPr marL="457200" indent="-457200" algn="just">
              <a:buFont typeface="+mj-lt"/>
              <a:buAutoNum type="arabicPeriod"/>
            </a:pPr>
            <a:r>
              <a:rPr lang="it-IT" dirty="0"/>
              <a:t>la </a:t>
            </a:r>
            <a:r>
              <a:rPr lang="it-IT" b="1" dirty="0"/>
              <a:t>conversione non comporta l’estinzione del credito</a:t>
            </a:r>
            <a:r>
              <a:rPr lang="it-IT" dirty="0"/>
              <a:t>, che semmai consegue alla fase successiva della distribuzione. </a:t>
            </a:r>
          </a:p>
          <a:p>
            <a:pPr marL="457200" indent="-457200" algn="just">
              <a:buFont typeface="+mj-lt"/>
              <a:buAutoNum type="arabicPeriod"/>
            </a:pPr>
            <a:endParaRPr lang="it-IT" dirty="0"/>
          </a:p>
          <a:p>
            <a:endParaRPr lang="it-IT" dirty="0"/>
          </a:p>
        </p:txBody>
      </p:sp>
    </p:spTree>
    <p:extLst>
      <p:ext uri="{BB962C8B-B14F-4D97-AF65-F5344CB8AC3E}">
        <p14:creationId xmlns:p14="http://schemas.microsoft.com/office/powerpoint/2010/main" val="4023807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61C77B-EC00-5A43-91EF-20B312AF3668}"/>
              </a:ext>
            </a:extLst>
          </p:cNvPr>
          <p:cNvSpPr>
            <a:spLocks noGrp="1"/>
          </p:cNvSpPr>
          <p:nvPr>
            <p:ph type="title"/>
          </p:nvPr>
        </p:nvSpPr>
        <p:spPr>
          <a:xfrm>
            <a:off x="431800" y="41181"/>
            <a:ext cx="8832552" cy="757130"/>
          </a:xfrm>
        </p:spPr>
        <p:txBody>
          <a:bodyPr/>
          <a:lstStyle/>
          <a:p>
            <a:r>
              <a:rPr lang="it-IT" dirty="0"/>
              <a:t>Una prima questione: necessità o meno della fase distributiva</a:t>
            </a:r>
          </a:p>
        </p:txBody>
      </p:sp>
      <p:sp>
        <p:nvSpPr>
          <p:cNvPr id="3" name="Segnaposto contenuto 2">
            <a:extLst>
              <a:ext uri="{FF2B5EF4-FFF2-40B4-BE49-F238E27FC236}">
                <a16:creationId xmlns:a16="http://schemas.microsoft.com/office/drawing/2014/main" id="{F951A8A2-DA3E-CF44-BB85-343136666A94}"/>
              </a:ext>
            </a:extLst>
          </p:cNvPr>
          <p:cNvSpPr>
            <a:spLocks noGrp="1"/>
          </p:cNvSpPr>
          <p:nvPr>
            <p:ph sz="half" idx="1"/>
          </p:nvPr>
        </p:nvSpPr>
        <p:spPr/>
        <p:txBody>
          <a:bodyPr>
            <a:normAutofit/>
          </a:bodyPr>
          <a:lstStyle/>
          <a:p>
            <a:pPr algn="just"/>
            <a:r>
              <a:rPr lang="it-IT" sz="2800" dirty="0"/>
              <a:t>Dottrina tradizionale (Montesano-Verde) </a:t>
            </a:r>
            <a:r>
              <a:rPr lang="it-IT" sz="2800" dirty="0">
                <a:sym typeface="Wingdings" pitchFamily="2" charset="2"/>
              </a:rPr>
              <a:t> </a:t>
            </a:r>
            <a:r>
              <a:rPr lang="it-IT" sz="2800" dirty="0"/>
              <a:t>la fase distributiva trova piena cittadinanza nel processo anche a seguito della pronuncia dell’ordinanza di conversione </a:t>
            </a:r>
          </a:p>
          <a:p>
            <a:pPr algn="just"/>
            <a:r>
              <a:rPr lang="it-IT" sz="2800" dirty="0"/>
              <a:t>MA più di recente è stata avanzata l’idea (Capponi) secondo cui poiché la conversione mira a realizzare la sostituzione del denaro e beni in virtù del versamento di una somma idonea a coprire tutte le pretese creditorie deve escludersi la possibilità di procedere alla distribuzione.</a:t>
            </a:r>
          </a:p>
          <a:p>
            <a:endParaRPr lang="it-IT" dirty="0"/>
          </a:p>
        </p:txBody>
      </p:sp>
    </p:spTree>
    <p:extLst>
      <p:ext uri="{BB962C8B-B14F-4D97-AF65-F5344CB8AC3E}">
        <p14:creationId xmlns:p14="http://schemas.microsoft.com/office/powerpoint/2010/main" val="2366930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9F5B88-8B8F-D24E-9EC0-C899EDDCCDDA}"/>
              </a:ext>
            </a:extLst>
          </p:cNvPr>
          <p:cNvSpPr>
            <a:spLocks noGrp="1"/>
          </p:cNvSpPr>
          <p:nvPr>
            <p:ph type="title"/>
          </p:nvPr>
        </p:nvSpPr>
        <p:spPr/>
        <p:txBody>
          <a:bodyPr/>
          <a:lstStyle/>
          <a:p>
            <a:r>
              <a:rPr lang="it-IT" dirty="0"/>
              <a:t>Segue.</a:t>
            </a:r>
          </a:p>
        </p:txBody>
      </p:sp>
      <p:sp>
        <p:nvSpPr>
          <p:cNvPr id="3" name="Segnaposto contenuto 2">
            <a:extLst>
              <a:ext uri="{FF2B5EF4-FFF2-40B4-BE49-F238E27FC236}">
                <a16:creationId xmlns:a16="http://schemas.microsoft.com/office/drawing/2014/main" id="{5E5B492C-C6E8-6448-A6FB-6390BF076CA8}"/>
              </a:ext>
            </a:extLst>
          </p:cNvPr>
          <p:cNvSpPr>
            <a:spLocks noGrp="1"/>
          </p:cNvSpPr>
          <p:nvPr>
            <p:ph sz="half" idx="1"/>
          </p:nvPr>
        </p:nvSpPr>
        <p:spPr/>
        <p:txBody>
          <a:bodyPr>
            <a:normAutofit fontScale="85000" lnSpcReduction="20000"/>
          </a:bodyPr>
          <a:lstStyle/>
          <a:p>
            <a:pPr algn="just"/>
            <a:r>
              <a:rPr lang="it-IT" dirty="0"/>
              <a:t>Se è vero che nell’ipotesi normale ed auspicabile in cui la conversione tenga conto di tutti i crediti fatti valere nel processo esecutivo non vi è la necessità di procedere alla distribuzione della somma ricavata; tuttavia, </a:t>
            </a:r>
            <a:r>
              <a:rPr lang="it-IT" b="1" dirty="0"/>
              <a:t>non è da escludere </a:t>
            </a:r>
            <a:r>
              <a:rPr lang="it-IT" dirty="0"/>
              <a:t>che possa verificarsi l’eventualità che vengano depositati atti di intervento che il giudice non abbia potuto considerare nell’ordinanza di cui all’art. 495 per cui è astrattamente ipotizzabile che debba procedersi alla ripartizione proporzionale delle somme sulla scorta dell’entità del credito vantato da ciascuno rispetto alla somma complessivamente convertita</a:t>
            </a:r>
          </a:p>
          <a:p>
            <a:pPr algn="just"/>
            <a:r>
              <a:rPr lang="it-IT" dirty="0"/>
              <a:t>Conclusivamente:</a:t>
            </a:r>
            <a:r>
              <a:rPr lang="it-IT" dirty="0">
                <a:sym typeface="Wingdings" pitchFamily="2" charset="2"/>
              </a:rPr>
              <a:t> </a:t>
            </a:r>
            <a:r>
              <a:rPr lang="it-IT" dirty="0"/>
              <a:t>se vi è </a:t>
            </a:r>
            <a:r>
              <a:rPr lang="it-IT" b="1" dirty="0"/>
              <a:t>unico creditore procedente </a:t>
            </a:r>
            <a:r>
              <a:rPr lang="it-IT" b="1" dirty="0">
                <a:sym typeface="Wingdings" pitchFamily="2" charset="2"/>
              </a:rPr>
              <a:t> </a:t>
            </a:r>
            <a:r>
              <a:rPr lang="it-IT" dirty="0"/>
              <a:t>la distribuzione avrà luogo dando atto all’attuazione all’ordinanza del giudice </a:t>
            </a:r>
          </a:p>
          <a:p>
            <a:pPr algn="just"/>
            <a:r>
              <a:rPr lang="it-IT" b="1" dirty="0"/>
              <a:t>Idem</a:t>
            </a:r>
            <a:r>
              <a:rPr lang="it-IT" dirty="0"/>
              <a:t> laddove il quantum fissato dal giudice sia in grado di soddisfare i crediti degli eventuali creditori intervenuti. </a:t>
            </a:r>
          </a:p>
          <a:p>
            <a:pPr algn="just"/>
            <a:r>
              <a:rPr lang="it-IT" b="1" dirty="0"/>
              <a:t>Piano di riparto </a:t>
            </a:r>
            <a:r>
              <a:rPr lang="it-IT" dirty="0"/>
              <a:t>quando per fatti sopravvenuti all’adozione dell’ordinanza di conversione si verifichi l’ipotesi di un sopravanzo nell’attivo (ad esempio uno dei creditori rinuncia agli atti esecutivi oppure  vittorioso esperimento da parte del debitore dell’opposizione all’esecuzione avverso uno dei creditori intervenuti muniti di titolo); </a:t>
            </a:r>
            <a:r>
              <a:rPr lang="it-IT" dirty="0">
                <a:sym typeface="Wingdings" pitchFamily="2" charset="2"/>
              </a:rPr>
              <a:t> restituzione delle somme al debitore.</a:t>
            </a:r>
            <a:endParaRPr lang="it-IT" dirty="0"/>
          </a:p>
          <a:p>
            <a:pPr algn="just"/>
            <a:r>
              <a:rPr lang="it-IT" dirty="0"/>
              <a:t>Attenzione… Non è da escludere che </a:t>
            </a:r>
            <a:r>
              <a:rPr lang="it-IT" b="1" dirty="0"/>
              <a:t>nel frattempo possano essere intervenuti creditori «tardivamente» rispetto al sub procedimento di conversione…. </a:t>
            </a:r>
          </a:p>
          <a:p>
            <a:endParaRPr lang="it-IT" dirty="0"/>
          </a:p>
          <a:p>
            <a:endParaRPr lang="it-IT" dirty="0"/>
          </a:p>
        </p:txBody>
      </p:sp>
    </p:spTree>
    <p:extLst>
      <p:ext uri="{BB962C8B-B14F-4D97-AF65-F5344CB8AC3E}">
        <p14:creationId xmlns:p14="http://schemas.microsoft.com/office/powerpoint/2010/main" val="2583873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E4AA89-4384-9149-838C-349147EA09BC}"/>
              </a:ext>
            </a:extLst>
          </p:cNvPr>
          <p:cNvSpPr>
            <a:spLocks noGrp="1"/>
          </p:cNvSpPr>
          <p:nvPr>
            <p:ph type="title"/>
          </p:nvPr>
        </p:nvSpPr>
        <p:spPr/>
        <p:txBody>
          <a:bodyPr/>
          <a:lstStyle/>
          <a:p>
            <a:r>
              <a:rPr lang="it-IT" dirty="0"/>
              <a:t>I poteri di controllo e di verifica spettanti al </a:t>
            </a:r>
            <a:r>
              <a:rPr lang="it-IT" dirty="0" err="1"/>
              <a:t>g.e</a:t>
            </a:r>
            <a:r>
              <a:rPr lang="it-IT" dirty="0"/>
              <a:t>. </a:t>
            </a:r>
          </a:p>
        </p:txBody>
      </p:sp>
      <p:sp>
        <p:nvSpPr>
          <p:cNvPr id="3" name="Segnaposto contenuto 2">
            <a:extLst>
              <a:ext uri="{FF2B5EF4-FFF2-40B4-BE49-F238E27FC236}">
                <a16:creationId xmlns:a16="http://schemas.microsoft.com/office/drawing/2014/main" id="{C22A27DF-7C56-ED43-A3B0-29E9B6EF9683}"/>
              </a:ext>
            </a:extLst>
          </p:cNvPr>
          <p:cNvSpPr>
            <a:spLocks noGrp="1"/>
          </p:cNvSpPr>
          <p:nvPr>
            <p:ph sz="half" idx="1"/>
          </p:nvPr>
        </p:nvSpPr>
        <p:spPr/>
        <p:txBody>
          <a:bodyPr>
            <a:normAutofit/>
          </a:bodyPr>
          <a:lstStyle/>
          <a:p>
            <a:pPr algn="just" fontAlgn="base"/>
            <a:r>
              <a:rPr lang="it-IT" dirty="0"/>
              <a:t>vero nodo cruciale </a:t>
            </a:r>
            <a:r>
              <a:rPr lang="it-IT" dirty="0">
                <a:sym typeface="Wingdings" pitchFamily="2" charset="2"/>
              </a:rPr>
              <a:t> </a:t>
            </a:r>
            <a:r>
              <a:rPr lang="it-IT" dirty="0"/>
              <a:t>la soluzione che si sceglie di seguire su questo punto ha un’enorme ricaduta pratica sull’individuazione dei mezzi di impugnazione dell’ordinanza di conversione. </a:t>
            </a:r>
          </a:p>
          <a:p>
            <a:pPr algn="just" fontAlgn="base"/>
            <a:r>
              <a:rPr lang="it-IT" dirty="0"/>
              <a:t>nessun aiuto viene fornito dal testo dell’articolo 495.  </a:t>
            </a:r>
          </a:p>
          <a:p>
            <a:pPr algn="just" fontAlgn="base"/>
            <a:r>
              <a:rPr lang="it-IT" dirty="0"/>
              <a:t>Dottrina più risalente (</a:t>
            </a:r>
            <a:r>
              <a:rPr lang="it-IT" dirty="0" err="1"/>
              <a:t>Garbagnati</a:t>
            </a:r>
            <a:r>
              <a:rPr lang="it-IT" dirty="0"/>
              <a:t> – Montesano – </a:t>
            </a:r>
            <a:r>
              <a:rPr lang="it-IT" dirty="0" err="1"/>
              <a:t>Tarzia</a:t>
            </a:r>
            <a:r>
              <a:rPr lang="it-IT" dirty="0"/>
              <a:t>) </a:t>
            </a:r>
            <a:r>
              <a:rPr lang="it-IT" dirty="0">
                <a:sym typeface="Wingdings" pitchFamily="2" charset="2"/>
              </a:rPr>
              <a:t> </a:t>
            </a:r>
            <a:r>
              <a:rPr lang="it-IT" dirty="0"/>
              <a:t>inammissibile un'anticipazione delle contestazioni ex art. 512: il </a:t>
            </a:r>
            <a:r>
              <a:rPr lang="it-IT" dirty="0" err="1"/>
              <a:t>g.e</a:t>
            </a:r>
            <a:r>
              <a:rPr lang="it-IT" dirty="0"/>
              <a:t>. è legittimato al solo controllo dell'esatto conteggio dei crediti, come affermati negli atti di precetto e in quelli di intervento ovvero nei documenti allegati, e della ricorrenza, per i crediti non assistiti da titolo esecutivo, dei requisiti di ammissibilità dell'intervento.</a:t>
            </a:r>
          </a:p>
          <a:p>
            <a:endParaRPr lang="it-IT" dirty="0"/>
          </a:p>
        </p:txBody>
      </p:sp>
    </p:spTree>
    <p:extLst>
      <p:ext uri="{BB962C8B-B14F-4D97-AF65-F5344CB8AC3E}">
        <p14:creationId xmlns:p14="http://schemas.microsoft.com/office/powerpoint/2010/main" val="309843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B9A5E8-CA76-BD4A-9A92-98D1531D569E}"/>
              </a:ext>
            </a:extLst>
          </p:cNvPr>
          <p:cNvSpPr>
            <a:spLocks noGrp="1"/>
          </p:cNvSpPr>
          <p:nvPr>
            <p:ph type="title"/>
          </p:nvPr>
        </p:nvSpPr>
        <p:spPr/>
        <p:txBody>
          <a:bodyPr/>
          <a:lstStyle/>
          <a:p>
            <a:r>
              <a:rPr lang="it-IT" dirty="0"/>
              <a:t>La posizione della giurisprudenza tradizionale</a:t>
            </a:r>
          </a:p>
        </p:txBody>
      </p:sp>
      <p:sp>
        <p:nvSpPr>
          <p:cNvPr id="3" name="Segnaposto contenuto 2">
            <a:extLst>
              <a:ext uri="{FF2B5EF4-FFF2-40B4-BE49-F238E27FC236}">
                <a16:creationId xmlns:a16="http://schemas.microsoft.com/office/drawing/2014/main" id="{705B76C4-8DD2-784C-81C1-4F6ECB91FF19}"/>
              </a:ext>
            </a:extLst>
          </p:cNvPr>
          <p:cNvSpPr>
            <a:spLocks noGrp="1"/>
          </p:cNvSpPr>
          <p:nvPr>
            <p:ph sz="half" idx="1"/>
          </p:nvPr>
        </p:nvSpPr>
        <p:spPr/>
        <p:txBody>
          <a:bodyPr>
            <a:normAutofit fontScale="62500" lnSpcReduction="20000"/>
          </a:bodyPr>
          <a:lstStyle/>
          <a:p>
            <a:pPr algn="just" fontAlgn="base"/>
            <a:r>
              <a:rPr lang="it-IT" dirty="0"/>
              <a:t>Premessa logico-sistematica: La conversione non ha alcuna funzione di accertamento cognitivo del credito, ma solo l'effetto di modificare l'oggetto del pignoramento; essa quindi non elide la necessità di procedere ad una formale fase di distribuzione, nella quale troveranno luogo le controversie di cui all’art. 512. </a:t>
            </a:r>
          </a:p>
          <a:p>
            <a:pPr algn="just" fontAlgn="base"/>
            <a:r>
              <a:rPr lang="it-IT" dirty="0"/>
              <a:t>Il </a:t>
            </a:r>
            <a:r>
              <a:rPr lang="it-IT" dirty="0" err="1"/>
              <a:t>g.e</a:t>
            </a:r>
            <a:r>
              <a:rPr lang="it-IT" dirty="0"/>
              <a:t>. deve procedere ad una </a:t>
            </a:r>
            <a:r>
              <a:rPr lang="it-IT" b="1" i="1" dirty="0"/>
              <a:t>valutazione sommaria</a:t>
            </a:r>
            <a:r>
              <a:rPr lang="it-IT" b="1" dirty="0"/>
              <a:t> </a:t>
            </a:r>
            <a:r>
              <a:rPr lang="it-IT" dirty="0"/>
              <a:t>delle pretese del creditore pignorante e dei creditori intervenuti nonché delle spese già anticipate e presumibilmente da anticipare, prescindendo dalle contestazioni che vanno sollevate in sede di distribuzione ex art. 512.  </a:t>
            </a:r>
          </a:p>
          <a:p>
            <a:pPr algn="just" fontAlgn="base"/>
            <a:r>
              <a:rPr lang="it-IT" dirty="0"/>
              <a:t>Il </a:t>
            </a:r>
            <a:r>
              <a:rPr lang="it-IT" dirty="0" err="1"/>
              <a:t>g.e</a:t>
            </a:r>
            <a:r>
              <a:rPr lang="it-IT" dirty="0"/>
              <a:t>. dunque si limiterebbe ad effettuare una </a:t>
            </a:r>
            <a:r>
              <a:rPr lang="it-IT" b="1" dirty="0"/>
              <a:t>verifica sommaria circa la correttezza dei conteggi </a:t>
            </a:r>
            <a:r>
              <a:rPr lang="it-IT" dirty="0"/>
              <a:t>rispetto alle risultanze dei titoli o documenti posti alla base del precetto e degli interventi.</a:t>
            </a:r>
          </a:p>
          <a:p>
            <a:pPr algn="just" fontAlgn="base"/>
            <a:r>
              <a:rPr lang="it-IT" dirty="0"/>
              <a:t>Conseguenze: se il debitore intenda contestare, in sede di conversione, l'esistenza stessa del credito (nei confronti di creditore munito di titolo) dovrà proporre l'opposizione all'esecuzione; oppure aspettare la fase della distribuzione in cui il debitore, ma anche gli altri creditori, potranno sollevare contestazioni ex art. 512.</a:t>
            </a:r>
          </a:p>
          <a:p>
            <a:pPr algn="just"/>
            <a:r>
              <a:rPr lang="it-IT" dirty="0"/>
              <a:t>L’ordinanza di conversione è impugnabile ex art. 617  non per l'accertamento dell'importo dei crediti contestati, bensì solo per la verifica che la determinazione della somma in concreto effettuata dal </a:t>
            </a:r>
            <a:r>
              <a:rPr lang="it-IT" dirty="0" err="1"/>
              <a:t>g.e</a:t>
            </a:r>
            <a:r>
              <a:rPr lang="it-IT" dirty="0"/>
              <a:t>. </a:t>
            </a:r>
          </a:p>
          <a:p>
            <a:pPr algn="just"/>
            <a:r>
              <a:rPr lang="it-IT" dirty="0"/>
              <a:t>Così per tutte </a:t>
            </a:r>
            <a:r>
              <a:rPr lang="it-IT" dirty="0" err="1"/>
              <a:t>Cass</a:t>
            </a:r>
            <a:r>
              <a:rPr lang="it-IT" dirty="0"/>
              <a:t>. 16 maggio 1987, n.4516, secondo cui «nell'espropriazione forzata, con riguardo alla conversione del pignoramento, ove il creditore pignorante indichi in una certa somma di denaro il suo credito complessivo da soddisfare, la contestazione da parte del debitore esecutato dell'ammontare così indicato, per essere superiore a quello effettivamente dovuto, investendo il diritto dell'istante di procedere ad esecuzione forzata per quella (maggior) somma, concreta va qualificata come una opposizione all'esecuzione ex art. 615 </a:t>
            </a:r>
            <a:r>
              <a:rPr lang="it-IT" dirty="0" err="1"/>
              <a:t>c.p.c.</a:t>
            </a:r>
            <a:r>
              <a:rPr lang="it-IT" dirty="0"/>
              <a:t>, pur se il giudice dell'esecuzione emetta l'ordinanza </a:t>
            </a:r>
            <a:r>
              <a:rPr lang="it-IT" dirty="0" err="1"/>
              <a:t>ammissiva</a:t>
            </a:r>
            <a:r>
              <a:rPr lang="it-IT" dirty="0"/>
              <a:t> della conversione del pignoramento, determinando nella misura indicata dal creditore pignorante la somma di denaro da depositare, sussistendo in ogni momento del processo esecutivo e, quindi, anche in sede di conversione del pignoramento, l'interesse del debitore esecutato alla determinazione ed all'accertamento del quantum del credito per il cui soddisfacimento si procede in </a:t>
            </a:r>
            <a:r>
              <a:rPr lang="it-IT" dirty="0" err="1"/>
              <a:t>executivis</a:t>
            </a:r>
            <a:r>
              <a:rPr lang="it-IT" dirty="0"/>
              <a:t> senza dovere attendere la fase di distribuzione della somma ricavata per ottenere la eventuale restituzione di quanto versato in più del dovuto».</a:t>
            </a:r>
          </a:p>
          <a:p>
            <a:endParaRPr lang="it-IT" dirty="0"/>
          </a:p>
        </p:txBody>
      </p:sp>
    </p:spTree>
    <p:extLst>
      <p:ext uri="{BB962C8B-B14F-4D97-AF65-F5344CB8AC3E}">
        <p14:creationId xmlns:p14="http://schemas.microsoft.com/office/powerpoint/2010/main" val="2832624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3C0C37-40C0-7E46-BD82-AE144064CAFB}"/>
              </a:ext>
            </a:extLst>
          </p:cNvPr>
          <p:cNvSpPr>
            <a:spLocks noGrp="1"/>
          </p:cNvSpPr>
          <p:nvPr>
            <p:ph type="title"/>
          </p:nvPr>
        </p:nvSpPr>
        <p:spPr>
          <a:xfrm>
            <a:off x="431800" y="207380"/>
            <a:ext cx="8832552" cy="424732"/>
          </a:xfrm>
        </p:spPr>
        <p:txBody>
          <a:bodyPr/>
          <a:lstStyle/>
          <a:p>
            <a:r>
              <a:rPr lang="it-IT" dirty="0"/>
              <a:t>L’indirizzo inaugurato da </a:t>
            </a:r>
            <a:r>
              <a:rPr lang="it-IT" dirty="0" err="1"/>
              <a:t>Cass</a:t>
            </a:r>
            <a:r>
              <a:rPr lang="it-IT" dirty="0"/>
              <a:t>., 28.09.2009, n. 20733</a:t>
            </a:r>
          </a:p>
        </p:txBody>
      </p:sp>
      <p:sp>
        <p:nvSpPr>
          <p:cNvPr id="3" name="Segnaposto contenuto 2">
            <a:extLst>
              <a:ext uri="{FF2B5EF4-FFF2-40B4-BE49-F238E27FC236}">
                <a16:creationId xmlns:a16="http://schemas.microsoft.com/office/drawing/2014/main" id="{B0BD6531-8E77-B24F-89C8-2BFF1E82DB62}"/>
              </a:ext>
            </a:extLst>
          </p:cNvPr>
          <p:cNvSpPr>
            <a:spLocks noGrp="1"/>
          </p:cNvSpPr>
          <p:nvPr>
            <p:ph sz="half" idx="1"/>
          </p:nvPr>
        </p:nvSpPr>
        <p:spPr/>
        <p:txBody>
          <a:bodyPr>
            <a:normAutofit fontScale="92500" lnSpcReduction="20000"/>
          </a:bodyPr>
          <a:lstStyle/>
          <a:p>
            <a:pPr algn="just" fontAlgn="base"/>
            <a:r>
              <a:rPr lang="it-IT" dirty="0"/>
              <a:t>Le riforme del p.e. a partire da quelle del 2005-6 hanno tuttavia modificato il quadro sistematico. </a:t>
            </a:r>
          </a:p>
          <a:p>
            <a:pPr algn="just" fontAlgn="base"/>
            <a:r>
              <a:rPr lang="it-IT" dirty="0"/>
              <a:t>Per il nuovo indirizzo della S.C., l’opposizione agli atti esecutivi esperibile contro l'ordinanza di conversione del pignoramento è finalizzata non solo a far valere contestazioni relative all'inosservanza formale dei criteri di determinazione stabiliti da tale norma e delle regole procedimentali da essa espresse, ma anche contestazioni in ordine «</a:t>
            </a:r>
            <a:r>
              <a:rPr lang="it-IT" b="1" dirty="0"/>
              <a:t>all'ammontare del credito </a:t>
            </a:r>
            <a:r>
              <a:rPr lang="it-IT" dirty="0"/>
              <a:t>del creditore </a:t>
            </a:r>
            <a:r>
              <a:rPr lang="it-IT" b="1" dirty="0"/>
              <a:t>procedente</a:t>
            </a:r>
            <a:r>
              <a:rPr lang="it-IT" dirty="0"/>
              <a:t> e </a:t>
            </a:r>
            <a:r>
              <a:rPr lang="it-IT" b="1" dirty="0"/>
              <a:t>all'ammontare</a:t>
            </a:r>
            <a:r>
              <a:rPr lang="it-IT" dirty="0"/>
              <a:t> </a:t>
            </a:r>
            <a:r>
              <a:rPr lang="it-IT" b="1" dirty="0"/>
              <a:t>nonché</a:t>
            </a:r>
            <a:r>
              <a:rPr lang="it-IT" dirty="0"/>
              <a:t> alla stessa </a:t>
            </a:r>
            <a:r>
              <a:rPr lang="it-IT" b="1" dirty="0"/>
              <a:t>esistenza dei crediti</a:t>
            </a:r>
            <a:r>
              <a:rPr lang="it-IT" dirty="0"/>
              <a:t> dei creditori intervenuti». </a:t>
            </a:r>
          </a:p>
          <a:p>
            <a:pPr algn="just" fontAlgn="base"/>
            <a:r>
              <a:rPr lang="it-IT" dirty="0"/>
              <a:t>In sostanza, «l'accertamento che così si sollecita riguardo all'ammontare o alla stessa esistenza parziale o totale di un credito è qui richiesto soltanto in funzione dell'ottenimento del bene della vita costituto dall'annullamento o dalla modificazione dell'ordinanza determinativa della somma di conversione, </a:t>
            </a:r>
            <a:r>
              <a:rPr lang="it-IT" u="sng" dirty="0"/>
              <a:t>in funzione del doversi provvedere sull'esecuzione a seguito dell'istanza di conversione, ed il giudicato che nel scaturirà avrà ad oggetto esclusivamente questo bene</a:t>
            </a:r>
            <a:r>
              <a:rPr lang="it-IT" dirty="0"/>
              <a:t>».</a:t>
            </a:r>
          </a:p>
        </p:txBody>
      </p:sp>
    </p:spTree>
    <p:extLst>
      <p:ext uri="{BB962C8B-B14F-4D97-AF65-F5344CB8AC3E}">
        <p14:creationId xmlns:p14="http://schemas.microsoft.com/office/powerpoint/2010/main" val="362062685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517</TotalTime>
  <Words>3669</Words>
  <Application>Microsoft Macintosh PowerPoint</Application>
  <PresentationFormat>Widescreen</PresentationFormat>
  <Paragraphs>103</Paragraphs>
  <Slides>23</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23</vt:i4>
      </vt:variant>
    </vt:vector>
  </HeadingPairs>
  <TitlesOfParts>
    <vt:vector size="27" baseType="lpstr">
      <vt:lpstr>Arial</vt:lpstr>
      <vt:lpstr>Calibri</vt:lpstr>
      <vt:lpstr>Calibri Light</vt:lpstr>
      <vt:lpstr>Tema di Office</vt:lpstr>
      <vt:lpstr>La conversione del pignoramento</vt:lpstr>
      <vt:lpstr>Premessa</vt:lpstr>
      <vt:lpstr>Un primo punto fermo: la finalità della conversione del pignoramento</vt:lpstr>
      <vt:lpstr>Gli altri punti fermi </vt:lpstr>
      <vt:lpstr>Una prima questione: necessità o meno della fase distributiva</vt:lpstr>
      <vt:lpstr>Segue.</vt:lpstr>
      <vt:lpstr>I poteri di controllo e di verifica spettanti al g.e. </vt:lpstr>
      <vt:lpstr>La posizione della giurisprudenza tradizionale</vt:lpstr>
      <vt:lpstr>L’indirizzo inaugurato da Cass., 28.09.2009, n. 20733</vt:lpstr>
      <vt:lpstr>Segue.</vt:lpstr>
      <vt:lpstr>Implicazioni sistematiche </vt:lpstr>
      <vt:lpstr>La posizione della dottrina</vt:lpstr>
      <vt:lpstr>Rapporti tra 617 e 615 (e 512)</vt:lpstr>
      <vt:lpstr>Critica </vt:lpstr>
      <vt:lpstr>Segue.</vt:lpstr>
      <vt:lpstr>La distribuzione semestrale  e le controversie distributive</vt:lpstr>
      <vt:lpstr>La proposizione dell’istanza di conversione e il successivo intervento dei creditori</vt:lpstr>
      <vt:lpstr>Le motivazioni poste a base di Cass. 411/2020</vt:lpstr>
      <vt:lpstr>Osservazioni critiche </vt:lpstr>
      <vt:lpstr>Il credito dei creditori intervenuti non muniti di titolo</vt:lpstr>
      <vt:lpstr>Segue.</vt:lpstr>
      <vt:lpstr>Adozione dell’ordinanza di c. e successivo intervento</vt:lpstr>
      <vt:lpstr>Segue.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conversione del pignoramento</dc:title>
  <dc:creator>METAFORA ROBERTA</dc:creator>
  <cp:lastModifiedBy>METAFORA ROBERTA</cp:lastModifiedBy>
  <cp:revision>17</cp:revision>
  <dcterms:created xsi:type="dcterms:W3CDTF">2020-11-27T05:43:58Z</dcterms:created>
  <dcterms:modified xsi:type="dcterms:W3CDTF">2020-11-27T14:21:34Z</dcterms:modified>
</cp:coreProperties>
</file>