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663A8D-D700-4B59-8D19-72C65095786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35884C5-0420-4D5F-A8F6-E7643F814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498D718-CFF6-4E8C-81F5-6F6DFB5C4D26}"/>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1BFE8C11-5D5B-4F25-B0C0-F6B055A4AF8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6EBDBD-1A98-423D-B76C-B1ADB5499259}"/>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135062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68426-FD4D-426C-8FD0-B765172B816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5787E87-69B4-4F8D-BEF2-F714213E3A1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A522A3-B653-4DEC-9005-9B2D7E03ACC7}"/>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978159B1-FCF9-4E31-BE23-BFC74BCF8C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90ABAB-6664-4C53-9C7F-6EA6CB69F56A}"/>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6958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69B167-59A9-4424-ABD7-25B76DF9ED7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6C48994-F47A-434F-9286-E0BB908065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E58E7E-FBC3-4AC0-AB39-C2021B25794F}"/>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2C9C94D4-D372-41E6-973A-6D4AECAEF3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F8079E-766A-48B5-BDA9-2D0E074A04B7}"/>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371592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E2DF1-2ECC-4F91-B3C5-6B1B0B382DA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6D54F3-DB44-4591-986E-4BEB4A5F875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4BF8FB-44B3-44CA-A829-3AB0ABCFFA96}"/>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16AF1FC3-E53A-4809-B136-6E1C9F97159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68B8C2D-C3AB-4252-9ABF-C7B8E1880621}"/>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103241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7EB2C1-AC76-4770-81AA-70C9AF1A381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EA191DC-4B60-440E-996E-7FAEC20EAD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2E624AE-3EF9-41FD-934F-1EAB3E52B27C}"/>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9877B73D-2148-4C07-BF7C-314F5A19C1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FDFAC0-EC7B-4494-9934-5984F151A89F}"/>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335344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FA97E5-3B06-4176-8576-BC0B04B1C67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DAE0753-50F8-4D6E-ADA4-8F58E637B0F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481CC37-60FF-4E18-A8A3-A4EC8A02DF5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7983380-D315-4069-BB1A-5D7DEA41B693}"/>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6" name="Segnaposto piè di pagina 5">
            <a:extLst>
              <a:ext uri="{FF2B5EF4-FFF2-40B4-BE49-F238E27FC236}">
                <a16:creationId xmlns:a16="http://schemas.microsoft.com/office/drawing/2014/main" id="{E9574716-978C-4A1A-B93B-92D74FC00AF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6B0ABC9-E692-4C4A-9137-89C282DA8302}"/>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3821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75B40-B6DC-4A7D-AFF7-604B76718B4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D1890EA-3071-4A0D-BC53-1EE77BBFFB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748BDBC-D854-4048-ACC6-8CBCDFB82CC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9A246F1-3CB9-4AD3-8F33-9F11225F3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A00660A-1BFE-4FB6-87DC-05685BF6117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259721B-4009-491D-9B21-DF6756C191BD}"/>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8" name="Segnaposto piè di pagina 7">
            <a:extLst>
              <a:ext uri="{FF2B5EF4-FFF2-40B4-BE49-F238E27FC236}">
                <a16:creationId xmlns:a16="http://schemas.microsoft.com/office/drawing/2014/main" id="{B97EB204-ADD2-4DB0-9EFE-E680588FBC1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CF6D7E6-E9C7-4270-828C-910408B27B32}"/>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90798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0074F2-1D45-436E-A4E8-C38D30F4285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9D3ACB1-A6FB-46AB-BA78-8521FDEED69A}"/>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4" name="Segnaposto piè di pagina 3">
            <a:extLst>
              <a:ext uri="{FF2B5EF4-FFF2-40B4-BE49-F238E27FC236}">
                <a16:creationId xmlns:a16="http://schemas.microsoft.com/office/drawing/2014/main" id="{183858E9-1A03-4FFA-87A8-A144145696C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2996AFA-E1D6-4D14-82E6-031938CDF354}"/>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82694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95ADFF0-E56A-4612-AC89-748EABB6A96C}"/>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3" name="Segnaposto piè di pagina 2">
            <a:extLst>
              <a:ext uri="{FF2B5EF4-FFF2-40B4-BE49-F238E27FC236}">
                <a16:creationId xmlns:a16="http://schemas.microsoft.com/office/drawing/2014/main" id="{1D98FB46-CE4D-480D-86E7-908C56870C8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571C67F-8366-4853-9C79-D7A07BF8694C}"/>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89458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4C7278-55FA-4EC6-AAE7-C10847E0935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8CF1633-9BD2-41D8-9517-976ACC3AB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0CE973F-18EF-49E6-9DCA-D527414CA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14EC493-F38E-45BB-B3F9-7876F5A6C36C}"/>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6" name="Segnaposto piè di pagina 5">
            <a:extLst>
              <a:ext uri="{FF2B5EF4-FFF2-40B4-BE49-F238E27FC236}">
                <a16:creationId xmlns:a16="http://schemas.microsoft.com/office/drawing/2014/main" id="{7D574F48-EAE9-4A50-930F-F40DA97CB62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3F5FA40-FC84-4301-9489-FB676954A40C}"/>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351471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8D3F6D-AD55-4EE1-A76C-2CC4F3C6DD4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EE9E864-C5B4-475F-B3CB-AC0BDBC6E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DBF440F-3573-47E0-91B9-4B9702CEC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DCE7390-FF56-4493-9F3F-C37EF43A9358}"/>
              </a:ext>
            </a:extLst>
          </p:cNvPr>
          <p:cNvSpPr>
            <a:spLocks noGrp="1"/>
          </p:cNvSpPr>
          <p:nvPr>
            <p:ph type="dt" sz="half" idx="10"/>
          </p:nvPr>
        </p:nvSpPr>
        <p:spPr/>
        <p:txBody>
          <a:bodyPr/>
          <a:lstStyle/>
          <a:p>
            <a:fld id="{16720785-454A-4700-B2B1-9590F55112A6}" type="datetimeFigureOut">
              <a:rPr lang="it-IT" smtClean="0"/>
              <a:t>26/11/2020</a:t>
            </a:fld>
            <a:endParaRPr lang="it-IT"/>
          </a:p>
        </p:txBody>
      </p:sp>
      <p:sp>
        <p:nvSpPr>
          <p:cNvPr id="6" name="Segnaposto piè di pagina 5">
            <a:extLst>
              <a:ext uri="{FF2B5EF4-FFF2-40B4-BE49-F238E27FC236}">
                <a16:creationId xmlns:a16="http://schemas.microsoft.com/office/drawing/2014/main" id="{6F60F05C-2091-488B-BD10-84653244706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0F7C79-A9E2-4BE6-89DF-3335ED84E46F}"/>
              </a:ext>
            </a:extLst>
          </p:cNvPr>
          <p:cNvSpPr>
            <a:spLocks noGrp="1"/>
          </p:cNvSpPr>
          <p:nvPr>
            <p:ph type="sldNum" sz="quarter" idx="12"/>
          </p:nvPr>
        </p:nvSpPr>
        <p:spPr/>
        <p:txBody>
          <a:bodyPr/>
          <a:lstStyle/>
          <a:p>
            <a:fld id="{39ACB7B8-46EE-46A0-A507-01912E4916BD}" type="slidenum">
              <a:rPr lang="it-IT" smtClean="0"/>
              <a:t>‹N›</a:t>
            </a:fld>
            <a:endParaRPr lang="it-IT"/>
          </a:p>
        </p:txBody>
      </p:sp>
    </p:spTree>
    <p:extLst>
      <p:ext uri="{BB962C8B-B14F-4D97-AF65-F5344CB8AC3E}">
        <p14:creationId xmlns:p14="http://schemas.microsoft.com/office/powerpoint/2010/main" val="363405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6E5C6A2-37A6-46FB-8B22-A261945C41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D21E609-A867-4A68-B266-34D114CC2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B0385E9-EB56-4160-82E7-31343F850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20785-454A-4700-B2B1-9590F55112A6}" type="datetimeFigureOut">
              <a:rPr lang="it-IT" smtClean="0"/>
              <a:t>26/11/2020</a:t>
            </a:fld>
            <a:endParaRPr lang="it-IT"/>
          </a:p>
        </p:txBody>
      </p:sp>
      <p:sp>
        <p:nvSpPr>
          <p:cNvPr id="5" name="Segnaposto piè di pagina 4">
            <a:extLst>
              <a:ext uri="{FF2B5EF4-FFF2-40B4-BE49-F238E27FC236}">
                <a16:creationId xmlns:a16="http://schemas.microsoft.com/office/drawing/2014/main" id="{0109EF5A-BA01-4C4F-82AD-A13CC996DF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CFD7225-0723-4517-B018-CDCB21B72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CB7B8-46EE-46A0-A507-01912E4916BD}" type="slidenum">
              <a:rPr lang="it-IT" smtClean="0"/>
              <a:t>‹N›</a:t>
            </a:fld>
            <a:endParaRPr lang="it-IT"/>
          </a:p>
        </p:txBody>
      </p:sp>
    </p:spTree>
    <p:extLst>
      <p:ext uri="{BB962C8B-B14F-4D97-AF65-F5344CB8AC3E}">
        <p14:creationId xmlns:p14="http://schemas.microsoft.com/office/powerpoint/2010/main" val="647213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DF29F-3A42-4644-A5C7-9A3D49ECFC63}"/>
              </a:ext>
            </a:extLst>
          </p:cNvPr>
          <p:cNvSpPr>
            <a:spLocks noGrp="1"/>
          </p:cNvSpPr>
          <p:nvPr>
            <p:ph type="ctrTitle"/>
          </p:nvPr>
        </p:nvSpPr>
        <p:spPr>
          <a:xfrm>
            <a:off x="1459684" y="92278"/>
            <a:ext cx="9040536" cy="1837189"/>
          </a:xfrm>
        </p:spPr>
        <p:txBody>
          <a:bodyPr>
            <a:normAutofit/>
          </a:bodyPr>
          <a:lstStyle/>
          <a:p>
            <a:r>
              <a:rPr lang="it-IT"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L’INCIDENZA DELLA NORMATIVA EMERGENZIALE SULLA CONVERSIONE DEL PIGNORAMENTO </a:t>
            </a:r>
            <a:br>
              <a:rPr lang="it-IT" sz="2400" b="1" dirty="0">
                <a:effectLst/>
                <a:latin typeface="Calibri" panose="020F0502020204030204" pitchFamily="34" charset="0"/>
                <a:ea typeface="Calibri" panose="020F0502020204030204" pitchFamily="34" charset="0"/>
                <a:cs typeface="Times New Roman" panose="02020603050405020304" pitchFamily="18" charset="0"/>
              </a:rPr>
            </a:br>
            <a:endParaRPr lang="it-IT" sz="2400" b="1" dirty="0"/>
          </a:p>
        </p:txBody>
      </p:sp>
      <p:sp>
        <p:nvSpPr>
          <p:cNvPr id="3" name="Sottotitolo 2">
            <a:extLst>
              <a:ext uri="{FF2B5EF4-FFF2-40B4-BE49-F238E27FC236}">
                <a16:creationId xmlns:a16="http://schemas.microsoft.com/office/drawing/2014/main" id="{1F7BDF78-4C21-4BB8-A0F0-A83628AED8B8}"/>
              </a:ext>
            </a:extLst>
          </p:cNvPr>
          <p:cNvSpPr>
            <a:spLocks noGrp="1"/>
          </p:cNvSpPr>
          <p:nvPr>
            <p:ph type="subTitle" idx="1"/>
          </p:nvPr>
        </p:nvSpPr>
        <p:spPr>
          <a:xfrm>
            <a:off x="248873" y="2365695"/>
            <a:ext cx="11694253" cy="3504501"/>
          </a:xfrm>
        </p:spPr>
        <p:txBody>
          <a:bodyPr>
            <a:normAutofit/>
          </a:bodyPr>
          <a:lstStyle/>
          <a:p>
            <a:pPr algn="just">
              <a:lnSpc>
                <a:spcPct val="107000"/>
              </a:lnSpc>
              <a:spcAft>
                <a:spcPts val="750"/>
              </a:spcAft>
            </a:pP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Possibili interrogativi: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750"/>
              </a:spcAft>
              <a:buClr>
                <a:srgbClr val="FF0000"/>
              </a:buClr>
              <a:buFont typeface="Arial" panose="020B0604020202020204" pitchFamily="34" charset="0"/>
              <a:buChar char="-"/>
            </a:pPr>
            <a:r>
              <a:rPr lang="it-IT"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 POSSIBILITA’ DI DEPOSITARE</a:t>
            </a:r>
            <a:r>
              <a:rPr lang="it-IT"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ISTANZA DI CONVERSIONE NEL PERIODO DI SOSPENSIONE 54TER?</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spcAft>
                <a:spcPts val="750"/>
              </a:spcAft>
              <a:buClr>
                <a:srgbClr val="FF0000"/>
              </a:buClr>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 ritiene che la risposta possa essere positiva, per l’immanente principio del </a:t>
            </a:r>
            <a:r>
              <a:rPr lang="it-IT"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favor </a:t>
            </a:r>
            <a:r>
              <a:rPr lang="it-IT" sz="16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debitoris</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 anche per ragioni sistematiche, considerato che il termine ultimo per la presentazione di detta istanza è l’udienza ex art. 569 c.p.c. fissata per la vendita; poiché la vendita non si può disporre è giusto e possibile presentare detta istanza autonomamente, anche alla luce del disposto di cui all’art.626 c.p.c. per il quale quando il processo esecutivo è sospeso possono comunque essere compiuti atti conservativi e – si ritiene – anche quelli volti alla definizione bonaria del procedimento.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82280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0A5F849-8761-48DC-A994-5535D8F746B1}"/>
              </a:ext>
            </a:extLst>
          </p:cNvPr>
          <p:cNvSpPr>
            <a:spLocks noGrp="1"/>
          </p:cNvSpPr>
          <p:nvPr>
            <p:ph idx="1"/>
          </p:nvPr>
        </p:nvSpPr>
        <p:spPr>
          <a:xfrm>
            <a:off x="352337" y="159391"/>
            <a:ext cx="11694254" cy="6602136"/>
          </a:xfrm>
        </p:spPr>
        <p:txBody>
          <a:bodyPr>
            <a:normAutofit fontScale="85000" lnSpcReduction="20000"/>
          </a:bodyPr>
          <a:lstStyle/>
          <a:p>
            <a:r>
              <a:rPr lang="it-IT" sz="2000" b="1" i="0" u="none" strike="noStrike" baseline="0" dirty="0">
                <a:solidFill>
                  <a:srgbClr val="000000"/>
                </a:solidFill>
              </a:rPr>
              <a:t>3.</a:t>
            </a:r>
            <a:r>
              <a:rPr lang="it-IT" sz="2000" b="0" i="0" u="none" strike="noStrike" baseline="0" dirty="0">
                <a:solidFill>
                  <a:srgbClr val="000000"/>
                </a:solidFill>
              </a:rPr>
              <a:t> </a:t>
            </a:r>
            <a:r>
              <a:rPr lang="it-IT" sz="2000" b="1" i="0" u="none" strike="noStrike" baseline="0" dirty="0">
                <a:solidFill>
                  <a:srgbClr val="000000"/>
                </a:solidFill>
              </a:rPr>
              <a:t>La natura della sospensione di cui alla legge 24 aprile 2020, n. 27, di conversione del decreto legge n. 18 del 2020, e le modalità con cui opera </a:t>
            </a:r>
            <a:endParaRPr lang="it-IT" sz="2000" b="0" i="0" u="none" strike="noStrike" baseline="0" dirty="0">
              <a:solidFill>
                <a:srgbClr val="000000"/>
              </a:solidFill>
            </a:endParaRPr>
          </a:p>
          <a:p>
            <a:pPr marL="0" indent="0" algn="just">
              <a:buNone/>
            </a:pPr>
            <a:r>
              <a:rPr lang="it-IT" sz="1500" b="0" i="0" u="none" strike="noStrike" baseline="0" dirty="0">
                <a:solidFill>
                  <a:srgbClr val="000000"/>
                </a:solidFill>
              </a:rPr>
              <a:t>La formulazione dell’art. 54 </a:t>
            </a:r>
            <a:r>
              <a:rPr lang="it-IT" sz="1500" b="0" i="1" u="none" strike="noStrike" baseline="0" dirty="0">
                <a:solidFill>
                  <a:srgbClr val="000000"/>
                </a:solidFill>
              </a:rPr>
              <a:t>ter </a:t>
            </a:r>
            <a:r>
              <a:rPr lang="it-IT" sz="1500" b="0" i="0" u="none" strike="noStrike" baseline="0" dirty="0">
                <a:solidFill>
                  <a:srgbClr val="000000"/>
                </a:solidFill>
              </a:rPr>
              <a:t>induce a ritenere che la sospensione temporanea delle espropriazioni immobiliari aventi ad oggetto l’abitazione principale del debitore operi </a:t>
            </a:r>
            <a:r>
              <a:rPr lang="it-IT" sz="1500" b="0" i="1" u="none" strike="noStrike" baseline="0" dirty="0">
                <a:solidFill>
                  <a:srgbClr val="000000"/>
                </a:solidFill>
              </a:rPr>
              <a:t>ex lege</a:t>
            </a:r>
            <a:r>
              <a:rPr lang="it-IT" sz="1500" b="0" i="0" u="none" strike="noStrike" baseline="0" dirty="0">
                <a:solidFill>
                  <a:srgbClr val="000000"/>
                </a:solidFill>
              </a:rPr>
              <a:t>. </a:t>
            </a:r>
          </a:p>
          <a:p>
            <a:pPr marL="0" indent="0" algn="just">
              <a:buNone/>
            </a:pPr>
            <a:r>
              <a:rPr lang="it-IT" sz="1500" b="0" i="0" u="none" strike="noStrike" baseline="0" dirty="0">
                <a:solidFill>
                  <a:srgbClr val="000000"/>
                </a:solidFill>
              </a:rPr>
              <a:t>In sostanza, in presenza dei presupposti identificati dal predetto art. 54 </a:t>
            </a:r>
            <a:r>
              <a:rPr lang="it-IT" sz="1500" b="0" i="1" u="none" strike="noStrike" baseline="0" dirty="0">
                <a:solidFill>
                  <a:srgbClr val="000000"/>
                </a:solidFill>
              </a:rPr>
              <a:t>ter </a:t>
            </a:r>
            <a:r>
              <a:rPr lang="it-IT" sz="1500" b="0" i="0" u="none" strike="noStrike" baseline="0" dirty="0">
                <a:solidFill>
                  <a:srgbClr val="000000"/>
                </a:solidFill>
              </a:rPr>
              <a:t>il giudice “deve” prendere atto della operatività della sospensione in oggetto senza poter compiere alcun apprezzamento discrezionale, anche solo in termini di </a:t>
            </a:r>
            <a:r>
              <a:rPr lang="it-IT" sz="1500" b="0" i="0" u="none" strike="noStrike" baseline="0" dirty="0" err="1">
                <a:solidFill>
                  <a:srgbClr val="000000"/>
                </a:solidFill>
              </a:rPr>
              <a:t>meritevolezza</a:t>
            </a:r>
            <a:r>
              <a:rPr lang="it-IT" sz="1500" b="0" i="0" u="none" strike="noStrike" baseline="0" dirty="0">
                <a:solidFill>
                  <a:srgbClr val="000000"/>
                </a:solidFill>
              </a:rPr>
              <a:t>. Muovendo da tali premesse, quando ricorrono le condizioni indicate nel paragrafo che precede, il giudice adotta un provvedimento che è ricognitivo di una sospensione che ha già operato, riconducibile, per tale sua natura, all’art. 623 c.p.c.. </a:t>
            </a:r>
          </a:p>
          <a:p>
            <a:pPr marL="0" indent="0" algn="just">
              <a:buNone/>
            </a:pPr>
            <a:r>
              <a:rPr lang="it-IT" sz="1500" b="0" i="0" u="none" strike="noStrike" baseline="0" dirty="0">
                <a:solidFill>
                  <a:srgbClr val="000000"/>
                </a:solidFill>
              </a:rPr>
              <a:t>Di qui la facoltà per gli interessati di impugnare il provvedimento ai sensi dell’art. 617 c.p.c. per la eventuale insussistenza dei suoi presupposti. </a:t>
            </a:r>
          </a:p>
          <a:p>
            <a:pPr marL="0" indent="0" algn="just">
              <a:buNone/>
            </a:pPr>
            <a:r>
              <a:rPr lang="it-IT" sz="1500" b="0" i="0" u="none" strike="noStrike" baseline="0" dirty="0">
                <a:solidFill>
                  <a:srgbClr val="000000"/>
                </a:solidFill>
              </a:rPr>
              <a:t>Resta da valutare se il giudice debba indagare d’ufficio se sussistono le condizioni per la operatività della sospensione o debba piuttosto attendere l’iniziativa del debitore. </a:t>
            </a:r>
          </a:p>
          <a:p>
            <a:pPr marL="0" indent="0" algn="just">
              <a:buNone/>
            </a:pPr>
            <a:r>
              <a:rPr lang="it-IT" sz="1500" b="0" i="0" u="none" strike="noStrike" baseline="0" dirty="0">
                <a:solidFill>
                  <a:srgbClr val="000000"/>
                </a:solidFill>
              </a:rPr>
              <a:t>A tale proposito sembra corretto affermare che se la sospensione opera </a:t>
            </a:r>
            <a:r>
              <a:rPr lang="it-IT" sz="1500" b="0" i="1" u="none" strike="noStrike" baseline="0" dirty="0">
                <a:solidFill>
                  <a:srgbClr val="000000"/>
                </a:solidFill>
              </a:rPr>
              <a:t>ex lege </a:t>
            </a:r>
            <a:r>
              <a:rPr lang="it-IT" sz="1500" b="0" i="0" u="none" strike="noStrike" baseline="0" dirty="0">
                <a:solidFill>
                  <a:srgbClr val="000000"/>
                </a:solidFill>
              </a:rPr>
              <a:t>è il giudice a dover verificare in relazione a ciascun procedimento se ricorrano le condizioni per la sua operatività. </a:t>
            </a:r>
          </a:p>
          <a:p>
            <a:pPr marL="0" indent="0" algn="just">
              <a:buNone/>
            </a:pPr>
            <a:r>
              <a:rPr lang="it-IT" sz="1500" b="0" i="0" u="none" strike="noStrike" baseline="0" dirty="0">
                <a:solidFill>
                  <a:srgbClr val="000000"/>
                </a:solidFill>
              </a:rPr>
              <a:t>In questa prospettiva, molteplici sono le soluzioni prospettabili. </a:t>
            </a:r>
          </a:p>
          <a:p>
            <a:pPr marL="0" indent="0" algn="just">
              <a:buNone/>
            </a:pPr>
            <a:r>
              <a:rPr lang="it-IT" sz="1500" b="0" i="0" u="none" strike="noStrike" baseline="0" dirty="0">
                <a:solidFill>
                  <a:srgbClr val="000000"/>
                </a:solidFill>
              </a:rPr>
              <a:t>Se dall’esame degli atti emerge prova che l’immobile non può essere definito abitazione principale del debitore in quanto libero, occupato da terzi estranei al nucleo familiare del predetto, destinato ad attività commerciale, utilizzato come immobile a disposizione, il giudice dispone che il procedimento esecutivo prosegua. </a:t>
            </a:r>
          </a:p>
          <a:p>
            <a:pPr marL="0" indent="0" algn="just">
              <a:buNone/>
            </a:pPr>
            <a:r>
              <a:rPr lang="it-IT" sz="1500" b="0" i="0" u="none" strike="noStrike" baseline="0" dirty="0">
                <a:solidFill>
                  <a:srgbClr val="000000"/>
                </a:solidFill>
              </a:rPr>
              <a:t>Come si è visto è, invece, quantomeno dubbio il caso della occupazione a scopo abitativo di un familiare che non conviva con il debitore ma, come anticipato, pare preferibile la tesi secondo la quale occorre che l’utilizzo sia riconducibile al debitore. </a:t>
            </a:r>
          </a:p>
          <a:p>
            <a:pPr marL="0" indent="0" algn="just">
              <a:buNone/>
            </a:pPr>
            <a:r>
              <a:rPr lang="it-IT" sz="1500" b="0" i="0" u="none" strike="noStrike" baseline="0" dirty="0">
                <a:solidFill>
                  <a:srgbClr val="000000"/>
                </a:solidFill>
              </a:rPr>
              <a:t>Parimenti, nessun problema ricorre quando dall’esame degli atti emerge </a:t>
            </a:r>
            <a:r>
              <a:rPr lang="it-IT" sz="1500" b="0" i="1" u="none" strike="noStrike" baseline="0" dirty="0" err="1">
                <a:solidFill>
                  <a:srgbClr val="000000"/>
                </a:solidFill>
              </a:rPr>
              <a:t>ictu</a:t>
            </a:r>
            <a:r>
              <a:rPr lang="it-IT" sz="1500" b="0" i="1" u="none" strike="noStrike" baseline="0" dirty="0">
                <a:solidFill>
                  <a:srgbClr val="000000"/>
                </a:solidFill>
              </a:rPr>
              <a:t> oculi </a:t>
            </a:r>
            <a:r>
              <a:rPr lang="it-IT" sz="1500" b="0" i="0" u="none" strike="noStrike" baseline="0" dirty="0">
                <a:solidFill>
                  <a:srgbClr val="000000"/>
                </a:solidFill>
              </a:rPr>
              <a:t>che l’immobile è abitazione principale del debitore (ad esempio alla stregua delle certificazioni anagrafiche in atti o del contenuto delle relazioni del custode giudiziario) atteso che, alla stregua delle risultanze acquisite al fascicolo, il giudice può provvedere alla sospensione. Il problema si pone, piuttosto, quando la prova della sussistenza dei presupposti per la operatività dell’art. 54 </a:t>
            </a:r>
            <a:r>
              <a:rPr lang="it-IT" sz="1500" b="0" i="1" u="none" strike="noStrike" baseline="0" dirty="0">
                <a:solidFill>
                  <a:srgbClr val="000000"/>
                </a:solidFill>
              </a:rPr>
              <a:t>ter </a:t>
            </a:r>
            <a:r>
              <a:rPr lang="it-IT" sz="1500" b="0" i="0" u="none" strike="noStrike" baseline="0" dirty="0">
                <a:solidFill>
                  <a:srgbClr val="000000"/>
                </a:solidFill>
              </a:rPr>
              <a:t>non ricorra ma non vi siano elementi per escluderla ovvero le risultanze del fascicolo delineano un quadro probatorio equivoco. </a:t>
            </a:r>
          </a:p>
          <a:p>
            <a:pPr marL="0" indent="0" algn="just">
              <a:buNone/>
            </a:pPr>
            <a:r>
              <a:rPr lang="it-IT" sz="1500" b="0" i="0" u="none" strike="noStrike" baseline="0" dirty="0">
                <a:solidFill>
                  <a:srgbClr val="000000"/>
                </a:solidFill>
              </a:rPr>
              <a:t>Nel caso da ultimo prospettato occorre domandarsi se il giudice debba disporre una istruttoria funzionale a stabilire se l’art. 54 </a:t>
            </a:r>
            <a:r>
              <a:rPr lang="it-IT" sz="1500" b="0" i="1" u="none" strike="noStrike" baseline="0" dirty="0">
                <a:solidFill>
                  <a:srgbClr val="000000"/>
                </a:solidFill>
              </a:rPr>
              <a:t>ter </a:t>
            </a:r>
            <a:r>
              <a:rPr lang="it-IT" sz="1500" b="0" i="0" u="none" strike="noStrike" baseline="0" dirty="0">
                <a:solidFill>
                  <a:srgbClr val="000000"/>
                </a:solidFill>
              </a:rPr>
              <a:t>debba o meno essere applicato o se l’onere della prova in tal caso ricada sul debitore. </a:t>
            </a:r>
          </a:p>
          <a:p>
            <a:pPr marL="0" indent="0" algn="just">
              <a:buNone/>
            </a:pPr>
            <a:r>
              <a:rPr lang="it-IT" sz="1500" b="0" i="0" u="none" strike="noStrike" baseline="0" dirty="0">
                <a:solidFill>
                  <a:srgbClr val="000000"/>
                </a:solidFill>
              </a:rPr>
              <a:t>A tale proposito la tesi preferibile è quella secondo cui è il giudice a doversi attivare. </a:t>
            </a:r>
          </a:p>
          <a:p>
            <a:pPr marL="0" indent="0" algn="just">
              <a:buNone/>
            </a:pPr>
            <a:r>
              <a:rPr lang="it-IT" sz="1500" b="0" i="0" u="none" strike="noStrike" baseline="0" dirty="0">
                <a:solidFill>
                  <a:srgbClr val="000000"/>
                </a:solidFill>
              </a:rPr>
              <a:t>Va, pertanto, individuata nella prassi la modalità con cui procedere. </a:t>
            </a:r>
          </a:p>
          <a:p>
            <a:pPr marL="0" indent="0" algn="just">
              <a:buNone/>
            </a:pPr>
            <a:r>
              <a:rPr lang="it-IT" sz="1500" b="0" i="0" u="none" strike="noStrike" baseline="0" dirty="0">
                <a:solidFill>
                  <a:srgbClr val="000000"/>
                </a:solidFill>
              </a:rPr>
              <a:t>La tesi preferibile è quella secondo cui egli può procedere ad una mini istruttoria </a:t>
            </a:r>
            <a:r>
              <a:rPr lang="it-IT" sz="1500" b="0" i="0" u="none" strike="noStrike" baseline="0" dirty="0" err="1">
                <a:solidFill>
                  <a:srgbClr val="000000"/>
                </a:solidFill>
              </a:rPr>
              <a:t>endoesecutiva</a:t>
            </a:r>
            <a:r>
              <a:rPr lang="it-IT" sz="1500" b="0" i="0" u="none" strike="noStrike" baseline="0" dirty="0">
                <a:solidFill>
                  <a:srgbClr val="000000"/>
                </a:solidFill>
              </a:rPr>
              <a:t> incaricando della acquisizione degli elementi utili alla valutazione il custode giudiziario (che per la fase successiva all’ordinanza di vendita o di delega, secondo la prassi di molti uffici giudiziari, è lo stesso soggetto che riveste la funzione di professionista delegato alla vendita). </a:t>
            </a:r>
          </a:p>
          <a:p>
            <a:pPr marL="0" indent="0" algn="just">
              <a:buNone/>
            </a:pPr>
            <a:r>
              <a:rPr lang="it-IT" sz="1500" b="0" i="0" u="none" strike="noStrike" baseline="0" dirty="0">
                <a:solidFill>
                  <a:srgbClr val="000000"/>
                </a:solidFill>
              </a:rPr>
              <a:t>Muovendo da quanto sin qui esposto, nell’ipotesi in cui non sia stato ancora nominato il custode giudiziario, non è peregrino ipotizzare che il giudice, se il procedimento è destinato alla trattazione per effetto del sollecito compimento a cura dei creditori delle attività prodromiche alla fissazione dell’udienza di cui all’art. 569 c.p.c. (in quanto iscritto a ruolo e corredato della istanza di vendita e della documentazione </a:t>
            </a:r>
            <a:r>
              <a:rPr lang="it-IT" sz="1500" b="0" i="0" u="none" strike="noStrike" baseline="0" dirty="0" err="1">
                <a:solidFill>
                  <a:srgbClr val="000000"/>
                </a:solidFill>
              </a:rPr>
              <a:t>ipocatastale</a:t>
            </a:r>
            <a:r>
              <a:rPr lang="it-IT" sz="1500" b="0" i="0" u="none" strike="noStrike" baseline="0" dirty="0">
                <a:solidFill>
                  <a:srgbClr val="000000"/>
                </a:solidFill>
              </a:rPr>
              <a:t>), possa procedere alla sua nomina al fine di accertare preliminarmente la situazione dell’immobile ai fini della prosecuzione della procedura. </a:t>
            </a:r>
            <a:endParaRPr lang="it-IT" sz="1500" dirty="0"/>
          </a:p>
        </p:txBody>
      </p:sp>
    </p:spTree>
    <p:extLst>
      <p:ext uri="{BB962C8B-B14F-4D97-AF65-F5344CB8AC3E}">
        <p14:creationId xmlns:p14="http://schemas.microsoft.com/office/powerpoint/2010/main" val="228967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0E0BB6-4187-4796-8D43-B3460B731FFD}"/>
              </a:ext>
            </a:extLst>
          </p:cNvPr>
          <p:cNvSpPr>
            <a:spLocks noGrp="1"/>
          </p:cNvSpPr>
          <p:nvPr>
            <p:ph idx="1"/>
          </p:nvPr>
        </p:nvSpPr>
        <p:spPr>
          <a:xfrm>
            <a:off x="226503" y="218114"/>
            <a:ext cx="11870422" cy="6484690"/>
          </a:xfrm>
        </p:spPr>
        <p:txBody>
          <a:bodyPr>
            <a:normAutofit/>
          </a:bodyPr>
          <a:lstStyle/>
          <a:p>
            <a:pPr algn="just"/>
            <a:r>
              <a:rPr lang="it-IT" sz="1700" b="1" i="0" u="none" strike="noStrike" baseline="0" dirty="0">
                <a:solidFill>
                  <a:srgbClr val="000000"/>
                </a:solidFill>
              </a:rPr>
              <a:t>4. La sospensione </a:t>
            </a:r>
            <a:r>
              <a:rPr lang="it-IT" sz="1700" b="1" i="1" u="none" strike="noStrike" baseline="0" dirty="0">
                <a:solidFill>
                  <a:srgbClr val="000000"/>
                </a:solidFill>
              </a:rPr>
              <a:t>ex </a:t>
            </a:r>
            <a:r>
              <a:rPr lang="it-IT" sz="1700" b="1" i="0" u="none" strike="noStrike" baseline="0" dirty="0">
                <a:solidFill>
                  <a:srgbClr val="000000"/>
                </a:solidFill>
              </a:rPr>
              <a:t>art. 54 </a:t>
            </a:r>
            <a:r>
              <a:rPr lang="it-IT" sz="1700" b="1" i="1" u="none" strike="noStrike" baseline="0" dirty="0">
                <a:solidFill>
                  <a:srgbClr val="000000"/>
                </a:solidFill>
              </a:rPr>
              <a:t>ter </a:t>
            </a:r>
            <a:r>
              <a:rPr lang="it-IT" sz="1700" b="1" i="0" u="none" strike="noStrike" baseline="0" dirty="0">
                <a:solidFill>
                  <a:srgbClr val="000000"/>
                </a:solidFill>
              </a:rPr>
              <a:t>e la incidenza sui termini processuali </a:t>
            </a:r>
          </a:p>
          <a:p>
            <a:pPr marL="0" indent="0" algn="just">
              <a:buNone/>
            </a:pPr>
            <a:r>
              <a:rPr lang="it-IT" sz="1200" b="0" i="0" u="none" strike="noStrike" baseline="0" dirty="0">
                <a:solidFill>
                  <a:srgbClr val="000000"/>
                </a:solidFill>
              </a:rPr>
              <a:t>E’ problematico stabilire se la sospensione di cui si sta discutendo operi solo sul processo o anche sui termini processuali che ne scandiscono lo svolgimento. </a:t>
            </a:r>
          </a:p>
          <a:p>
            <a:pPr marL="0" indent="0" algn="just">
              <a:buNone/>
            </a:pPr>
            <a:r>
              <a:rPr lang="it-IT" sz="1200" b="0" i="0" u="none" strike="noStrike" baseline="0" dirty="0">
                <a:solidFill>
                  <a:srgbClr val="000000"/>
                </a:solidFill>
              </a:rPr>
              <a:t>A tale proposito, la tesi preferibile è quella secondo cui la sospensione del processo menzionata dall’art. 54 </a:t>
            </a:r>
            <a:r>
              <a:rPr lang="it-IT" sz="1200" b="0" i="1" u="none" strike="noStrike" baseline="0" dirty="0">
                <a:solidFill>
                  <a:srgbClr val="000000"/>
                </a:solidFill>
              </a:rPr>
              <a:t>ter </a:t>
            </a:r>
            <a:r>
              <a:rPr lang="it-IT" sz="1200" b="0" i="0" u="none" strike="noStrike" baseline="0" dirty="0">
                <a:solidFill>
                  <a:srgbClr val="000000"/>
                </a:solidFill>
              </a:rPr>
              <a:t>determina la quiescenza della espropriazione immobiliare pendente e produce nel contempo anche la sospensione dei termini processuali </a:t>
            </a:r>
            <a:r>
              <a:rPr lang="it-IT" sz="1200" b="0" i="0" u="none" strike="noStrike" baseline="0" dirty="0" err="1">
                <a:solidFill>
                  <a:srgbClr val="000000"/>
                </a:solidFill>
              </a:rPr>
              <a:t>endoesecutivi</a:t>
            </a:r>
            <a:r>
              <a:rPr lang="it-IT" sz="1200" b="0" i="0" u="none" strike="noStrike" baseline="0" dirty="0">
                <a:solidFill>
                  <a:srgbClr val="000000"/>
                </a:solidFill>
              </a:rPr>
              <a:t>. </a:t>
            </a:r>
          </a:p>
          <a:p>
            <a:pPr marL="0" indent="0" algn="just">
              <a:buNone/>
            </a:pPr>
            <a:r>
              <a:rPr lang="it-IT" sz="1200" b="0" i="0" u="none" strike="noStrike" baseline="0" dirty="0">
                <a:solidFill>
                  <a:srgbClr val="000000"/>
                </a:solidFill>
              </a:rPr>
              <a:t>Induce a tale lettura l’applicazione dell’art. 298 c.p.c. che, in quanto disposizione di carattere generale, può operare anche in materia di esecuzione forzata. </a:t>
            </a:r>
          </a:p>
          <a:p>
            <a:pPr marL="0" indent="0" algn="just">
              <a:buNone/>
            </a:pPr>
            <a:r>
              <a:rPr lang="it-IT" sz="1200" b="0" i="0" u="none" strike="noStrike" baseline="0" dirty="0">
                <a:solidFill>
                  <a:srgbClr val="000000"/>
                </a:solidFill>
              </a:rPr>
              <a:t>Resta da valutare quali siano i termini sospesi per effetto della sospensione del processo. </a:t>
            </a:r>
          </a:p>
          <a:p>
            <a:pPr marL="0" indent="0" algn="just">
              <a:buNone/>
            </a:pPr>
            <a:r>
              <a:rPr lang="it-IT" sz="1200" b="0" i="0" u="none" strike="noStrike" baseline="0" dirty="0">
                <a:solidFill>
                  <a:srgbClr val="000000"/>
                </a:solidFill>
              </a:rPr>
              <a:t>Debbono ritenersi sospesi innanzitutto i termini </a:t>
            </a:r>
            <a:r>
              <a:rPr lang="it-IT" sz="1200" b="0" i="0" u="none" strike="noStrike" baseline="0" dirty="0" err="1">
                <a:solidFill>
                  <a:srgbClr val="000000"/>
                </a:solidFill>
              </a:rPr>
              <a:t>endoprocedimentali</a:t>
            </a:r>
            <a:r>
              <a:rPr lang="it-IT" sz="1200" b="0" i="0" u="none" strike="noStrike" baseline="0" dirty="0">
                <a:solidFill>
                  <a:srgbClr val="000000"/>
                </a:solidFill>
              </a:rPr>
              <a:t> perentori, che scandiscono lo svolgimento del procedimento esecutivo. </a:t>
            </a:r>
          </a:p>
          <a:p>
            <a:pPr marL="0" indent="0" algn="just">
              <a:buNone/>
            </a:pPr>
            <a:r>
              <a:rPr lang="it-IT" sz="1200" b="0" i="0" u="none" strike="noStrike" baseline="0" dirty="0">
                <a:solidFill>
                  <a:srgbClr val="000000"/>
                </a:solidFill>
              </a:rPr>
              <a:t>Rientrano in questo ambito il termine per il deposito della istanza di vendita (art 497 c.p.c.), il termine per l’iscrizione a ruolo del processo (artt. 518, 543, 557 c.p.c.), il termine per il deposito della documentazione </a:t>
            </a:r>
            <a:r>
              <a:rPr lang="it-IT" sz="1200" b="0" i="0" u="none" strike="noStrike" baseline="0" dirty="0" err="1">
                <a:solidFill>
                  <a:srgbClr val="000000"/>
                </a:solidFill>
              </a:rPr>
              <a:t>ipocatastale</a:t>
            </a:r>
            <a:r>
              <a:rPr lang="it-IT" sz="1200" b="0" i="0" u="none" strike="noStrike" baseline="0" dirty="0">
                <a:solidFill>
                  <a:srgbClr val="000000"/>
                </a:solidFill>
              </a:rPr>
              <a:t> (art. 567 c.p.c.), il termine per l’effettuazione del deposito delle somme necessarie alla pubblicazione della notizia dell’esperimento di vendita sul Portale delle vendite pubbliche (art. 631 </a:t>
            </a:r>
            <a:r>
              <a:rPr lang="it-IT" sz="1200" b="0" i="1" u="none" strike="noStrike" baseline="0" dirty="0">
                <a:solidFill>
                  <a:srgbClr val="000000"/>
                </a:solidFill>
              </a:rPr>
              <a:t>bis </a:t>
            </a:r>
            <a:r>
              <a:rPr lang="it-IT" sz="1200" b="0" i="0" u="none" strike="noStrike" baseline="0" dirty="0">
                <a:solidFill>
                  <a:srgbClr val="000000"/>
                </a:solidFill>
              </a:rPr>
              <a:t>c.p.c.). </a:t>
            </a:r>
          </a:p>
          <a:p>
            <a:pPr marL="0" indent="0" algn="just">
              <a:buNone/>
            </a:pPr>
            <a:r>
              <a:rPr lang="it-IT" sz="1200" b="0" i="0" u="none" strike="noStrike" baseline="0" dirty="0">
                <a:solidFill>
                  <a:srgbClr val="000000"/>
                </a:solidFill>
              </a:rPr>
              <a:t>Resta da valutare quale sorte debba essere riservata a quei termini che, quantunque non scandiscano lo svolgimento del processo di esecuzione forzata, nel senso cioè che non ne regolano lo sviluppo a cura dei creditori istanti, incidono sul suo svolgimento. </a:t>
            </a:r>
          </a:p>
          <a:p>
            <a:pPr marL="0" indent="0" algn="just">
              <a:buNone/>
            </a:pPr>
            <a:r>
              <a:rPr lang="it-IT" sz="1200" b="0" i="0" u="none" strike="noStrike" baseline="0" dirty="0">
                <a:solidFill>
                  <a:srgbClr val="000000"/>
                </a:solidFill>
              </a:rPr>
              <a:t>Il riferimento è, in particolare, al termine entro il quale il debitore che sia stato ammesso alla conversione è tenuto a versare le somme determinate dal giudice, eventualmente secondo il piano rateale programmato, ovvero al termine entro il quale l’aggiudicatario del bene pignorato è obbligato a versare il saldo prezzo. </a:t>
            </a:r>
          </a:p>
          <a:p>
            <a:pPr marL="0" indent="0" algn="just">
              <a:buNone/>
            </a:pPr>
            <a:r>
              <a:rPr lang="it-IT" sz="1200" b="0" i="0" u="none" strike="noStrike" baseline="0" dirty="0">
                <a:solidFill>
                  <a:srgbClr val="000000"/>
                </a:solidFill>
              </a:rPr>
              <a:t>La domanda da porsi nel caso in esame è se tali termini siano soggetti alla sospensione </a:t>
            </a:r>
            <a:r>
              <a:rPr lang="it-IT" sz="1200" b="0" i="1" u="none" strike="noStrike" baseline="0" dirty="0">
                <a:solidFill>
                  <a:srgbClr val="000000"/>
                </a:solidFill>
              </a:rPr>
              <a:t>ex lege </a:t>
            </a:r>
            <a:r>
              <a:rPr lang="it-IT" sz="1200" b="0" i="0" u="none" strike="noStrike" baseline="0" dirty="0">
                <a:solidFill>
                  <a:srgbClr val="000000"/>
                </a:solidFill>
              </a:rPr>
              <a:t>quantunque collegati al compimento di attività che non si inseriscono a pieno titolo nella sequenza di atti in cui si articola il processo esecutivo in funzione della sua utile conclusione. </a:t>
            </a:r>
          </a:p>
          <a:p>
            <a:pPr marL="0" indent="0" algn="just">
              <a:buNone/>
            </a:pPr>
            <a:r>
              <a:rPr lang="it-IT" sz="1200" b="0" i="0" u="none" strike="noStrike" baseline="0" dirty="0">
                <a:solidFill>
                  <a:srgbClr val="000000"/>
                </a:solidFill>
              </a:rPr>
              <a:t>Le ipotesi prospettabili anche qui sono due. </a:t>
            </a:r>
          </a:p>
          <a:p>
            <a:pPr marL="0" indent="0" algn="just">
              <a:buNone/>
            </a:pPr>
            <a:r>
              <a:rPr lang="it-IT" sz="1200" b="0" i="0" u="none" strike="noStrike" baseline="0" dirty="0">
                <a:solidFill>
                  <a:srgbClr val="000000"/>
                </a:solidFill>
              </a:rPr>
              <a:t>Potrebbe propendersi per la soluzione negativa ove si ipotizzasse che la sospensione vale ad impedire la consumazione dei termini che caratterizzano il compimento di atti processuali in senso stretto e non anche il decorso di termini che presidiano il tempestivo compimento di attività materiali funzionali alla attuazione di provvedimenti giurisdizionali. </a:t>
            </a:r>
          </a:p>
          <a:p>
            <a:pPr marL="0" indent="0" algn="just">
              <a:buNone/>
            </a:pPr>
            <a:r>
              <a:rPr lang="it-IT" sz="1200" b="0" i="0" u="none" strike="noStrike" baseline="0" dirty="0">
                <a:solidFill>
                  <a:srgbClr val="000000"/>
                </a:solidFill>
              </a:rPr>
              <a:t>Ed ancora, con particolare riguardo al termine per il versamento del saldo prezzo, potrebbe sostenersi che esso, in particolare, sia estraneo alla previsione dell’art. 54 </a:t>
            </a:r>
            <a:r>
              <a:rPr lang="it-IT" sz="1200" b="0" i="1" u="none" strike="noStrike" baseline="0" dirty="0">
                <a:solidFill>
                  <a:srgbClr val="000000"/>
                </a:solidFill>
              </a:rPr>
              <a:t>ter </a:t>
            </a:r>
            <a:r>
              <a:rPr lang="it-IT" sz="1200" b="0" i="0" u="none" strike="noStrike" baseline="0" dirty="0">
                <a:solidFill>
                  <a:srgbClr val="000000"/>
                </a:solidFill>
              </a:rPr>
              <a:t>in quanto posto a carico di un soggetto che non è parte del processo di espropriazione e che, solo in ipotesi, potrebbe divenirlo2. </a:t>
            </a:r>
          </a:p>
          <a:p>
            <a:pPr marL="0" indent="0" algn="just">
              <a:buNone/>
            </a:pPr>
            <a:r>
              <a:rPr lang="it-IT" sz="1200" b="0" i="0" u="none" strike="noStrike" baseline="0" dirty="0">
                <a:solidFill>
                  <a:srgbClr val="000000"/>
                </a:solidFill>
              </a:rPr>
              <a:t>In realtà, per varie ragioni, la tesi preferibile è quella che propende per la operatività della sospensione anche in relazione al termine previsto per il versamento dell’importo necessario a sostituire le cose pignorate ovvero del saldo prezzo. </a:t>
            </a:r>
          </a:p>
          <a:p>
            <a:pPr marL="0" indent="0" algn="just">
              <a:buNone/>
            </a:pPr>
            <a:r>
              <a:rPr lang="it-IT" sz="1200" b="0" i="0" u="none" strike="noStrike" baseline="0" dirty="0">
                <a:solidFill>
                  <a:srgbClr val="000000"/>
                </a:solidFill>
              </a:rPr>
              <a:t>I predetti termini hanno, infatti, natura processuale. </a:t>
            </a:r>
            <a:endParaRPr lang="it-IT" sz="1200" dirty="0"/>
          </a:p>
        </p:txBody>
      </p:sp>
    </p:spTree>
    <p:extLst>
      <p:ext uri="{BB962C8B-B14F-4D97-AF65-F5344CB8AC3E}">
        <p14:creationId xmlns:p14="http://schemas.microsoft.com/office/powerpoint/2010/main" val="284605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E921865-02AB-44B3-9211-28C240639B39}"/>
              </a:ext>
            </a:extLst>
          </p:cNvPr>
          <p:cNvSpPr>
            <a:spLocks noGrp="1"/>
          </p:cNvSpPr>
          <p:nvPr>
            <p:ph idx="1"/>
          </p:nvPr>
        </p:nvSpPr>
        <p:spPr>
          <a:xfrm>
            <a:off x="234892" y="399241"/>
            <a:ext cx="11736198" cy="6059517"/>
          </a:xfrm>
        </p:spPr>
        <p:txBody>
          <a:bodyPr>
            <a:normAutofit fontScale="92500" lnSpcReduction="10000"/>
          </a:bodyPr>
          <a:lstStyle/>
          <a:p>
            <a:endParaRPr lang="it-IT" sz="1800" b="0" i="0" u="none" strike="noStrike" baseline="0" dirty="0">
              <a:solidFill>
                <a:srgbClr val="000000"/>
              </a:solidFill>
              <a:latin typeface="Calibri" panose="020F0502020204030204" pitchFamily="34" charset="0"/>
            </a:endParaRPr>
          </a:p>
          <a:p>
            <a:pPr marL="0" indent="0" algn="just">
              <a:buNone/>
            </a:pPr>
            <a:r>
              <a:rPr lang="it-IT" sz="1400" b="0" i="0" u="none" strike="noStrike" baseline="0" dirty="0">
                <a:solidFill>
                  <a:srgbClr val="000000"/>
                </a:solidFill>
              </a:rPr>
              <a:t>Innanzitutto, l’anzidetta natura è predicabile per il termine entro il quale il debitore deve versare le somme determinate con l’ordinanza di conversione. Infatti, il termine di cui all’art. 495 c.p.c., previsto a pena di decadenza, impone ad una delle parti del processo il tempestivo svolgimento di un incombente il cui effettivo e puntuale compimento incide sull’evolversi del processo che può approdare alla fase distributiva senza la preventiva celebrazione di quella destinata alla liquidazione giudiziale dei beni pignorati. </a:t>
            </a:r>
          </a:p>
          <a:p>
            <a:pPr marL="0" indent="0" algn="just">
              <a:buNone/>
            </a:pPr>
            <a:r>
              <a:rPr lang="it-IT" sz="1400" b="0" i="0" u="none" strike="noStrike" baseline="0" dirty="0">
                <a:solidFill>
                  <a:srgbClr val="000000"/>
                </a:solidFill>
              </a:rPr>
              <a:t>Per ragioni analoghe non vi è ragione per escludere la natura processuale del termine per provvedere al versamento del saldo prezzo. </a:t>
            </a:r>
          </a:p>
          <a:p>
            <a:pPr marL="0" indent="0" algn="just">
              <a:buNone/>
            </a:pPr>
            <a:r>
              <a:rPr lang="it-IT" sz="1400" b="0" i="0" u="none" strike="noStrike" baseline="0" dirty="0">
                <a:solidFill>
                  <a:srgbClr val="000000"/>
                </a:solidFill>
              </a:rPr>
              <a:t>Quantunque l’onere del tempestivo compimento dell’incombente di cui all’art. 587 c.p.c. gravi su un soggetto che non si ascrive tra le parti dell’esecuzione forzata, è fuor di dubbio che pure l’osservanza del termine per depositare il residuo prezzo, prescritta a pena di decadenza, scandisca lo sviluppo della espropriazione segnando i tempi e le modalità con cui essa può essere definita (emanazione del decreto di trasferimento ovvero </a:t>
            </a:r>
            <a:r>
              <a:rPr lang="it-IT" sz="1400" b="0" i="0" u="none" strike="noStrike" baseline="0" dirty="0" err="1">
                <a:solidFill>
                  <a:srgbClr val="000000"/>
                </a:solidFill>
              </a:rPr>
              <a:t>rifissazione</a:t>
            </a:r>
            <a:r>
              <a:rPr lang="it-IT" sz="1400" b="0" i="0" u="none" strike="noStrike" baseline="0" dirty="0">
                <a:solidFill>
                  <a:srgbClr val="000000"/>
                </a:solidFill>
              </a:rPr>
              <a:t> del subprocedimento di vendita)3. </a:t>
            </a:r>
          </a:p>
          <a:p>
            <a:pPr marL="0" indent="0" algn="just">
              <a:buNone/>
            </a:pPr>
            <a:r>
              <a:rPr lang="it-IT" sz="1400" b="0" i="0" u="none" strike="noStrike" baseline="0" dirty="0">
                <a:solidFill>
                  <a:srgbClr val="000000"/>
                </a:solidFill>
              </a:rPr>
              <a:t>Per effetto della sospensione di cui all’art. 54 </a:t>
            </a:r>
            <a:r>
              <a:rPr lang="it-IT" sz="1400" b="0" i="1" u="none" strike="noStrike" baseline="0" dirty="0">
                <a:solidFill>
                  <a:srgbClr val="000000"/>
                </a:solidFill>
              </a:rPr>
              <a:t>ter </a:t>
            </a:r>
            <a:r>
              <a:rPr lang="it-IT" sz="1400" b="0" i="0" u="none" strike="noStrike" baseline="0" dirty="0">
                <a:solidFill>
                  <a:srgbClr val="000000"/>
                </a:solidFill>
              </a:rPr>
              <a:t>i termini processuali </a:t>
            </a:r>
            <a:r>
              <a:rPr lang="it-IT" sz="1400" b="0" i="0" u="none" strike="noStrike" baseline="0" dirty="0" err="1">
                <a:solidFill>
                  <a:srgbClr val="000000"/>
                </a:solidFill>
              </a:rPr>
              <a:t>endoesecutivi</a:t>
            </a:r>
            <a:r>
              <a:rPr lang="it-IT" sz="1400" b="0" i="0" u="none" strike="noStrike" baseline="0" dirty="0">
                <a:solidFill>
                  <a:srgbClr val="000000"/>
                </a:solidFill>
              </a:rPr>
              <a:t> cui si è fatto cenno non decorrono, quindi, in quanto interrotti per la durata di sei mesi (e, dunque, dal 30 aprile 2020 al 30 ottobre 2020). </a:t>
            </a:r>
          </a:p>
          <a:p>
            <a:pPr marL="0" indent="0" algn="just">
              <a:buNone/>
            </a:pPr>
            <a:r>
              <a:rPr lang="it-IT" sz="1400" b="0" i="0" u="none" strike="noStrike" baseline="0" dirty="0">
                <a:solidFill>
                  <a:srgbClr val="000000"/>
                </a:solidFill>
              </a:rPr>
              <a:t>Nonostante la legge non disponga espressamente in merito alla cumulabilità della sospensione </a:t>
            </a:r>
            <a:r>
              <a:rPr lang="it-IT" sz="1400" b="0" i="1" u="none" strike="noStrike" baseline="0" dirty="0">
                <a:solidFill>
                  <a:srgbClr val="000000"/>
                </a:solidFill>
              </a:rPr>
              <a:t>ex lege </a:t>
            </a:r>
            <a:r>
              <a:rPr lang="it-IT" sz="1400" b="0" i="0" u="none" strike="noStrike" baseline="0" dirty="0">
                <a:solidFill>
                  <a:srgbClr val="000000"/>
                </a:solidFill>
              </a:rPr>
              <a:t>con la sospensione feriale deve ritenersi che esse non si applichino congiuntamente4 e che il legislatore abbia valutato una quiescenza delle espropriazioni immobiliari aventi ad oggetto l’abitazione principale del debitore per un tempo espressamente definito. </a:t>
            </a:r>
          </a:p>
          <a:p>
            <a:pPr marL="0" indent="0" algn="just">
              <a:buNone/>
            </a:pPr>
            <a:r>
              <a:rPr lang="it-IT" sz="1400" b="0" i="0" u="none" strike="noStrike" baseline="0" dirty="0">
                <a:solidFill>
                  <a:srgbClr val="000000"/>
                </a:solidFill>
              </a:rPr>
              <a:t>Muovendo da quanto sin qui esposto, il giudice dell’esecuzione non potrà ritenere violati i termini processuali che scandiscono lo svolgimento del processo di esecuzione e dichiarare la estinzione del processo ai sensi dell’art. 630 c.p.c. senza aver preventivamente computato che la loro durata deve intendersi protratta per la durata di sei mesi. </a:t>
            </a:r>
          </a:p>
          <a:p>
            <a:pPr marL="0" indent="0" algn="just">
              <a:buNone/>
            </a:pPr>
            <a:r>
              <a:rPr lang="it-IT" sz="1400" b="0" i="0" u="none" strike="noStrike" baseline="0" dirty="0">
                <a:solidFill>
                  <a:srgbClr val="000000"/>
                </a:solidFill>
              </a:rPr>
              <a:t>Per completezza, occorre valutare se la sospensione di cui sin qui si è detto possa valere anche a ritenere interrotto il decorso del termine entro il quale, a pena di decadenza, va proposta l’opposizione agli atti esecutivi. </a:t>
            </a:r>
          </a:p>
          <a:p>
            <a:pPr marL="0" indent="0" algn="just">
              <a:buNone/>
            </a:pPr>
            <a:r>
              <a:rPr lang="it-IT" sz="1400" b="0" i="0" u="none" strike="noStrike" baseline="0" dirty="0">
                <a:solidFill>
                  <a:srgbClr val="000000"/>
                </a:solidFill>
              </a:rPr>
              <a:t>La risposta a tale quesito deve ritenersi negativa per due ordini di ragioni. </a:t>
            </a:r>
          </a:p>
          <a:p>
            <a:pPr marL="0" indent="0" algn="just">
              <a:buNone/>
            </a:pPr>
            <a:r>
              <a:rPr lang="it-IT" sz="1400" b="0" i="0" u="none" strike="noStrike" baseline="0" dirty="0">
                <a:solidFill>
                  <a:srgbClr val="000000"/>
                </a:solidFill>
              </a:rPr>
              <a:t>Innanzitutto corre l’obbligo di considerare che le opposizioni, anche quando proposte in pendenza di esecuzione, sono comunque estranee al processo di espropriazione perché configurano incidenti cognitivi a tutti gli effetti. </a:t>
            </a:r>
          </a:p>
          <a:p>
            <a:pPr marL="0" indent="0" algn="just">
              <a:buNone/>
            </a:pPr>
            <a:r>
              <a:rPr lang="it-IT" sz="1400" b="0" i="0" u="none" strike="noStrike" baseline="0" dirty="0">
                <a:solidFill>
                  <a:srgbClr val="000000"/>
                </a:solidFill>
              </a:rPr>
              <a:t>Né può indurre a diversa conclusione la circostanza che la trattazione delle opposizioni esecutive proposte ai sensi degli artt. 615 co. 2 e 617 co. 2 c.p.c. debbano essere trattate nella fase sommaria in ambiente esecutivo. Va, infatti, considerato che, per un verso tale circostanza non ne modifica la natura e, per altro verso, la loro celebrazione nella prima fase è assimilabile piuttosto alla trattazione di un cautelare </a:t>
            </a:r>
            <a:r>
              <a:rPr lang="it-IT" sz="1400" b="0" i="1" u="none" strike="noStrike" baseline="0" dirty="0">
                <a:solidFill>
                  <a:srgbClr val="000000"/>
                </a:solidFill>
              </a:rPr>
              <a:t>ante </a:t>
            </a:r>
            <a:r>
              <a:rPr lang="it-IT" sz="1400" b="0" i="1" u="none" strike="noStrike" baseline="0" dirty="0" err="1">
                <a:solidFill>
                  <a:srgbClr val="000000"/>
                </a:solidFill>
              </a:rPr>
              <a:t>causam</a:t>
            </a:r>
            <a:r>
              <a:rPr lang="it-IT" sz="1400" b="0" i="1" u="none" strike="noStrike" baseline="0" dirty="0">
                <a:solidFill>
                  <a:srgbClr val="000000"/>
                </a:solidFill>
              </a:rPr>
              <a:t>. </a:t>
            </a:r>
            <a:endParaRPr lang="it-IT" sz="1400" b="0" i="0" u="none" strike="noStrike" baseline="0" dirty="0">
              <a:solidFill>
                <a:srgbClr val="000000"/>
              </a:solidFill>
            </a:endParaRPr>
          </a:p>
          <a:p>
            <a:pPr marL="0" indent="0" algn="just">
              <a:buNone/>
            </a:pPr>
            <a:r>
              <a:rPr lang="it-IT" sz="1400" b="0" i="0" u="none" strike="noStrike" baseline="0" dirty="0">
                <a:solidFill>
                  <a:srgbClr val="000000"/>
                </a:solidFill>
              </a:rPr>
              <a:t>Ed ancora va comunque considerato che secondo i principi generali la proposizione delle opposizioni esecutive non è preclusa dall’art. 626 c.p.c. come meglio si dirà in seguito. </a:t>
            </a:r>
            <a:r>
              <a:rPr lang="it-IT" sz="1400" b="1" i="0" u="none" strike="noStrike" baseline="0" dirty="0">
                <a:solidFill>
                  <a:srgbClr val="000000"/>
                </a:solidFill>
              </a:rPr>
              <a:t> </a:t>
            </a:r>
            <a:endParaRPr lang="it-IT" sz="1400" dirty="0"/>
          </a:p>
        </p:txBody>
      </p:sp>
    </p:spTree>
    <p:extLst>
      <p:ext uri="{BB962C8B-B14F-4D97-AF65-F5344CB8AC3E}">
        <p14:creationId xmlns:p14="http://schemas.microsoft.com/office/powerpoint/2010/main" val="86372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EC2D01A-E139-4EAE-A226-0F42A968BE58}"/>
              </a:ext>
            </a:extLst>
          </p:cNvPr>
          <p:cNvSpPr>
            <a:spLocks noGrp="1"/>
          </p:cNvSpPr>
          <p:nvPr>
            <p:ph idx="1"/>
          </p:nvPr>
        </p:nvSpPr>
        <p:spPr>
          <a:xfrm>
            <a:off x="127233" y="281795"/>
            <a:ext cx="11820088" cy="5975627"/>
          </a:xfrm>
        </p:spPr>
        <p:txBody>
          <a:bodyPr/>
          <a:lstStyle/>
          <a:p>
            <a:r>
              <a:rPr lang="it-IT" sz="1800" b="1" i="0" u="none" strike="noStrike" baseline="0" dirty="0">
                <a:solidFill>
                  <a:srgbClr val="000000"/>
                </a:solidFill>
                <a:latin typeface="Times New Roman" panose="02020603050405020304" pitchFamily="18" charset="0"/>
              </a:rPr>
              <a:t>5. Il perimetro di operatività della sospensione e la sua eventuale cessazione anticipata </a:t>
            </a:r>
            <a:endParaRPr lang="it-IT" sz="1800" b="0" i="0" u="none" strike="noStrike" baseline="0" dirty="0">
              <a:solidFill>
                <a:srgbClr val="000000"/>
              </a:solidFill>
              <a:latin typeface="Times New Roman" panose="02020603050405020304" pitchFamily="18" charset="0"/>
            </a:endParaRPr>
          </a:p>
          <a:p>
            <a:pPr marL="0" indent="0">
              <a:buNone/>
            </a:pPr>
            <a:endParaRPr lang="it-IT" sz="1400" b="0" i="0" u="none" strike="noStrike" baseline="0" dirty="0">
              <a:solidFill>
                <a:srgbClr val="000000"/>
              </a:solidFill>
            </a:endParaRPr>
          </a:p>
          <a:p>
            <a:pPr marL="0" indent="0" algn="just">
              <a:buNone/>
            </a:pPr>
            <a:r>
              <a:rPr lang="it-IT" sz="1400" b="0" i="0" u="none" strike="noStrike" baseline="0" dirty="0">
                <a:solidFill>
                  <a:srgbClr val="000000"/>
                </a:solidFill>
              </a:rPr>
              <a:t>Inquadrata la natura della sospensione in esame e la sua generale incidenza sul processo nonché sui termini processuali </a:t>
            </a:r>
            <a:r>
              <a:rPr lang="it-IT" sz="1400" b="0" i="0" u="none" strike="noStrike" baseline="0" dirty="0" err="1">
                <a:solidFill>
                  <a:srgbClr val="000000"/>
                </a:solidFill>
              </a:rPr>
              <a:t>endoesecutivi</a:t>
            </a:r>
            <a:r>
              <a:rPr lang="it-IT" sz="1400" b="0" i="0" u="none" strike="noStrike" baseline="0" dirty="0">
                <a:solidFill>
                  <a:srgbClr val="000000"/>
                </a:solidFill>
              </a:rPr>
              <a:t>, resta da valutare in quali termini essa operi. </a:t>
            </a:r>
          </a:p>
          <a:p>
            <a:pPr marL="0" indent="0" algn="just">
              <a:buNone/>
            </a:pPr>
            <a:r>
              <a:rPr lang="it-IT" sz="1400" b="0" i="0" u="none" strike="noStrike" baseline="0" dirty="0">
                <a:solidFill>
                  <a:srgbClr val="000000"/>
                </a:solidFill>
              </a:rPr>
              <a:t>A tale proposito soccorre l’art. 626 c.p.c. a tenore del quale la sospensione del processo di esecuzione forzata impedisce il compimento di atti esecutivi. </a:t>
            </a:r>
          </a:p>
          <a:p>
            <a:pPr marL="0" indent="0" algn="just">
              <a:buNone/>
            </a:pPr>
            <a:r>
              <a:rPr lang="it-IT" sz="1400" b="0" i="0" u="none" strike="noStrike" baseline="0" dirty="0">
                <a:solidFill>
                  <a:srgbClr val="000000"/>
                </a:solidFill>
              </a:rPr>
              <a:t>Muovendo da tale prospettiva deve ritenersi che non sia consentita la progressione del procedimento ovvero il compimento di tutte quelle attività o provvedimenti che sono funzionali alla liquidazione del compendio pignorato con conseguente perdita immediata della abitazione da parte del debitore. </a:t>
            </a:r>
          </a:p>
          <a:p>
            <a:pPr marL="0" indent="0" algn="just">
              <a:buNone/>
            </a:pPr>
            <a:r>
              <a:rPr lang="it-IT" sz="1400" b="0" i="0" u="none" strike="noStrike" baseline="0" dirty="0">
                <a:solidFill>
                  <a:srgbClr val="000000"/>
                </a:solidFill>
              </a:rPr>
              <a:t>E’, pertanto, certamente preclusa la celebrazione della fase propedeutica alla liquidazione giudiziale nonché lo svolgimento delle operazioni in cui estrinseca la fase di liquidazione giudiziale in senso stretto la cui conclusione è segnata dalla emanazione del decreto di trasferimento e non invece dall’atto di aggiudicazione. </a:t>
            </a:r>
          </a:p>
          <a:p>
            <a:pPr marL="0" indent="0" algn="just">
              <a:buNone/>
            </a:pPr>
            <a:r>
              <a:rPr lang="it-IT" sz="1400" b="0" i="0" u="none" strike="noStrike" baseline="0" dirty="0">
                <a:solidFill>
                  <a:srgbClr val="000000"/>
                </a:solidFill>
              </a:rPr>
              <a:t>Giusta il disposto dell’art. 626 c.p.c. non è, invece, vietato il compimento degli atti conservativi e, quindi, la celebrazione degli incidenti </a:t>
            </a:r>
            <a:r>
              <a:rPr lang="it-IT" sz="1400" b="0" i="0" u="none" strike="noStrike" baseline="0" dirty="0" err="1">
                <a:solidFill>
                  <a:srgbClr val="000000"/>
                </a:solidFill>
              </a:rPr>
              <a:t>endoesecutivi</a:t>
            </a:r>
            <a:r>
              <a:rPr lang="it-IT" sz="1400" b="0" i="0" u="none" strike="noStrike" baseline="0" dirty="0">
                <a:solidFill>
                  <a:srgbClr val="000000"/>
                </a:solidFill>
              </a:rPr>
              <a:t> o oppositivi funzionali alla tutela del debitore e, comunque, finalizzati a valutare se il processo sia o meno destinato a proseguire ed a concludersi o debba piuttosto essere interrotto perché illegittimo dal punto di vista formale o sostanziale. </a:t>
            </a:r>
          </a:p>
          <a:p>
            <a:pPr marL="0" indent="0" algn="just">
              <a:buNone/>
            </a:pPr>
            <a:r>
              <a:rPr lang="it-IT" sz="1400" b="0" i="0" u="none" strike="noStrike" baseline="0" dirty="0">
                <a:solidFill>
                  <a:srgbClr val="000000"/>
                </a:solidFill>
              </a:rPr>
              <a:t>In sostanza, non vi sono ragion per escludere che il debitore possa proporre opposizioni e chiedere di essere ammesso alla conversione atteso che il giudice, pur non potendo far avanzare l’espropriazione, può evidentemente accertare che il processo esecutivo non può proseguire ovvero determinare la somma necessaria a sostituire il compendio pignorato con una somma di denaro. </a:t>
            </a:r>
            <a:endParaRPr lang="it-IT" sz="1400" dirty="0"/>
          </a:p>
        </p:txBody>
      </p:sp>
    </p:spTree>
    <p:extLst>
      <p:ext uri="{BB962C8B-B14F-4D97-AF65-F5344CB8AC3E}">
        <p14:creationId xmlns:p14="http://schemas.microsoft.com/office/powerpoint/2010/main" val="3440259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B6F4156-BCD5-46D7-B42B-42464C7178C2}"/>
              </a:ext>
            </a:extLst>
          </p:cNvPr>
          <p:cNvSpPr>
            <a:spLocks noGrp="1"/>
          </p:cNvSpPr>
          <p:nvPr>
            <p:ph idx="1"/>
          </p:nvPr>
        </p:nvSpPr>
        <p:spPr>
          <a:xfrm>
            <a:off x="173372" y="382463"/>
            <a:ext cx="11845255" cy="6093073"/>
          </a:xfrm>
        </p:spPr>
        <p:txBody>
          <a:bodyPr>
            <a:normAutofit fontScale="92500" lnSpcReduction="10000"/>
          </a:bodyPr>
          <a:lstStyle/>
          <a:p>
            <a:r>
              <a:rPr lang="it-IT" sz="1800" b="1" i="0" u="none" strike="noStrike" baseline="0" dirty="0">
                <a:solidFill>
                  <a:srgbClr val="000000"/>
                </a:solidFill>
              </a:rPr>
              <a:t>6. I segmenti processuali in cui si articola la espropriazione immobiliare in relazione ai quali opera la sospensione </a:t>
            </a:r>
            <a:endParaRPr lang="it-IT" sz="1800" b="0" i="0" u="none" strike="noStrike" baseline="0" dirty="0">
              <a:solidFill>
                <a:srgbClr val="000000"/>
              </a:solidFill>
            </a:endParaRPr>
          </a:p>
          <a:p>
            <a:pPr marL="0" indent="0" algn="just">
              <a:buNone/>
            </a:pPr>
            <a:endParaRPr lang="it-IT" sz="1500" b="0" i="0" u="none" strike="noStrike" baseline="0" dirty="0">
              <a:solidFill>
                <a:srgbClr val="000000"/>
              </a:solidFill>
            </a:endParaRPr>
          </a:p>
          <a:p>
            <a:pPr marL="0" indent="0" algn="just">
              <a:buNone/>
            </a:pPr>
            <a:r>
              <a:rPr lang="it-IT" sz="1500" b="0" i="0" u="none" strike="noStrike" baseline="0" dirty="0">
                <a:solidFill>
                  <a:srgbClr val="000000"/>
                </a:solidFill>
              </a:rPr>
              <a:t>Come anticipato, dal disposto dell’art. 626 c.p.c. si ricava che se il processo di esecuzione forzata è sospeso non può essere posto in essere alcun atto che ne determina la progressione. </a:t>
            </a:r>
          </a:p>
          <a:p>
            <a:pPr marL="0" indent="0" algn="just">
              <a:buNone/>
            </a:pPr>
            <a:r>
              <a:rPr lang="it-IT" sz="1500" b="0" i="0" u="none" strike="noStrike" baseline="0" dirty="0">
                <a:solidFill>
                  <a:srgbClr val="000000"/>
                </a:solidFill>
              </a:rPr>
              <a:t>Non sono, tuttavia, precluse le attività conservative o lo svolgimento degli incidenti </a:t>
            </a:r>
            <a:r>
              <a:rPr lang="it-IT" sz="1500" b="0" i="0" u="none" strike="noStrike" baseline="0" dirty="0" err="1">
                <a:solidFill>
                  <a:srgbClr val="000000"/>
                </a:solidFill>
              </a:rPr>
              <a:t>endoesecutivi</a:t>
            </a:r>
            <a:r>
              <a:rPr lang="it-IT" sz="1500" b="0" i="0" u="none" strike="noStrike" baseline="0" dirty="0">
                <a:solidFill>
                  <a:srgbClr val="000000"/>
                </a:solidFill>
              </a:rPr>
              <a:t> che tutelano l’interesse del debitore a scongiurare lo svolgimento del processo e ad anticiparne in ipotesi la chiusura. </a:t>
            </a:r>
          </a:p>
          <a:p>
            <a:pPr marL="0" indent="0" algn="just">
              <a:buNone/>
            </a:pPr>
            <a:r>
              <a:rPr lang="it-IT" sz="1500" b="0" i="0" u="none" strike="noStrike" baseline="0" dirty="0">
                <a:solidFill>
                  <a:srgbClr val="000000"/>
                </a:solidFill>
              </a:rPr>
              <a:t>Corre, tuttavia, l’obbligo di segnalare che ai sensi dell’art. 54 </a:t>
            </a:r>
            <a:r>
              <a:rPr lang="it-IT" sz="1500" b="0" i="1" u="none" strike="noStrike" baseline="0" dirty="0">
                <a:solidFill>
                  <a:srgbClr val="000000"/>
                </a:solidFill>
              </a:rPr>
              <a:t>ter </a:t>
            </a:r>
            <a:r>
              <a:rPr lang="it-IT" sz="1500" b="0" i="0" u="none" strike="noStrike" baseline="0" dirty="0">
                <a:solidFill>
                  <a:srgbClr val="000000"/>
                </a:solidFill>
              </a:rPr>
              <a:t>la quiescenza della espropriazione non è prevista </a:t>
            </a:r>
            <a:r>
              <a:rPr lang="it-IT" sz="1500" b="0" i="1" u="none" strike="noStrike" baseline="0" dirty="0">
                <a:solidFill>
                  <a:srgbClr val="000000"/>
                </a:solidFill>
              </a:rPr>
              <a:t>tout court </a:t>
            </a:r>
            <a:r>
              <a:rPr lang="it-IT" sz="1500" b="0" i="0" u="none" strike="noStrike" baseline="0" dirty="0">
                <a:solidFill>
                  <a:srgbClr val="000000"/>
                </a:solidFill>
              </a:rPr>
              <a:t>ma è finalizzata alla salvaguardia di un interesse specifico che si concretizza nella intangibilità della abitazione principale del debitore. </a:t>
            </a:r>
          </a:p>
          <a:p>
            <a:pPr marL="0" indent="0" algn="just">
              <a:buNone/>
            </a:pPr>
            <a:r>
              <a:rPr lang="it-IT" sz="1500" b="0" i="0" u="none" strike="noStrike" baseline="0" dirty="0">
                <a:solidFill>
                  <a:srgbClr val="000000"/>
                </a:solidFill>
              </a:rPr>
              <a:t>Deve quindi ipotizzarsi la prosecuzione del processo quando l’abitazione principale del debitore sia stata già monetizzata e debba esclusivamente procedersi alla ripartizione delle somme ricavate dalla vendita. </a:t>
            </a:r>
          </a:p>
          <a:p>
            <a:pPr marL="0" indent="0" algn="just">
              <a:buNone/>
            </a:pPr>
            <a:r>
              <a:rPr lang="it-IT" sz="1500" b="0" i="0" u="none" strike="noStrike" baseline="0" dirty="0">
                <a:solidFill>
                  <a:srgbClr val="000000"/>
                </a:solidFill>
              </a:rPr>
              <a:t>Inoltre la sospensione potrebbe cessare anticipatamente prima della scadenza prevista dall’art. 54 </a:t>
            </a:r>
            <a:r>
              <a:rPr lang="it-IT" sz="1500" b="0" i="1" u="none" strike="noStrike" baseline="0" dirty="0">
                <a:solidFill>
                  <a:srgbClr val="000000"/>
                </a:solidFill>
              </a:rPr>
              <a:t>ter </a:t>
            </a:r>
            <a:r>
              <a:rPr lang="it-IT" sz="1500" b="0" i="0" u="none" strike="noStrike" baseline="0" dirty="0">
                <a:solidFill>
                  <a:srgbClr val="000000"/>
                </a:solidFill>
              </a:rPr>
              <a:t>quando, per fatto sopravvenuto, dovessero venir meno le condizioni della sua operatività. </a:t>
            </a:r>
          </a:p>
          <a:p>
            <a:pPr marL="0" indent="0" algn="just">
              <a:buNone/>
            </a:pPr>
            <a:r>
              <a:rPr lang="it-IT" sz="1500" b="0" i="0" u="none" strike="noStrike" baseline="0" dirty="0">
                <a:solidFill>
                  <a:srgbClr val="000000"/>
                </a:solidFill>
              </a:rPr>
              <a:t>Più precisamente, lo stato di quiescenza in cui versa il processo per effetto della sospensione in esame viene meno quando l’immobile pignorato, quantunque non ancora trasferito, non possa più definirsi abitazione principale del debitore. Sono riconducibili a tale evenienza tutti i casi venga meno per fatto volontario o involontario l’impiego per scopi abitativi dell’immobile pignorato (ad esempio perché il debitore se ne allontana per sua volontà oppure è estromesso dal bene per fatto di terzi). </a:t>
            </a:r>
          </a:p>
          <a:p>
            <a:pPr marL="0" indent="0" algn="just">
              <a:buNone/>
            </a:pPr>
            <a:r>
              <a:rPr lang="it-IT" sz="1500" b="0" i="0" u="none" strike="noStrike" baseline="0" dirty="0">
                <a:solidFill>
                  <a:srgbClr val="000000"/>
                </a:solidFill>
              </a:rPr>
              <a:t>Quando la sospensione di cui all’art. 54 </a:t>
            </a:r>
            <a:r>
              <a:rPr lang="it-IT" sz="1500" b="0" i="1" u="none" strike="noStrike" baseline="0" dirty="0">
                <a:solidFill>
                  <a:srgbClr val="000000"/>
                </a:solidFill>
              </a:rPr>
              <a:t>ter </a:t>
            </a:r>
            <a:r>
              <a:rPr lang="it-IT" sz="1500" b="0" i="0" u="none" strike="noStrike" baseline="0" dirty="0">
                <a:solidFill>
                  <a:srgbClr val="000000"/>
                </a:solidFill>
              </a:rPr>
              <a:t>opera in relazione a procedimenti di espropriazione immobiliare che abbiano ad oggetto l’abitazione principale del debitore e nell’ambito dei quali non siano stati ancora compiuti gli incombenti processuali rimessi all’iniziativa dei creditori a causa della mancata scadenza dei relativi termini, l’eventuale provvedimento espresso di sospensione del processo incide esclusivamente sul decorso dei termini </a:t>
            </a:r>
            <a:r>
              <a:rPr lang="it-IT" sz="1500" b="0" i="0" u="none" strike="noStrike" baseline="0" dirty="0" err="1">
                <a:solidFill>
                  <a:srgbClr val="000000"/>
                </a:solidFill>
              </a:rPr>
              <a:t>endoesecutivi</a:t>
            </a:r>
            <a:r>
              <a:rPr lang="it-IT" sz="1500" b="0" i="0" u="none" strike="noStrike" baseline="0" dirty="0">
                <a:solidFill>
                  <a:srgbClr val="000000"/>
                </a:solidFill>
              </a:rPr>
              <a:t>. </a:t>
            </a:r>
          </a:p>
          <a:p>
            <a:pPr marL="0" indent="0" algn="just">
              <a:buNone/>
            </a:pPr>
            <a:r>
              <a:rPr lang="it-IT" sz="1500" b="0" i="0" u="none" strike="noStrike" baseline="0" dirty="0">
                <a:solidFill>
                  <a:srgbClr val="000000"/>
                </a:solidFill>
              </a:rPr>
              <a:t>E’, invero, di tutta evidenza che il giudice non potrebbe calendarizzare la celebrazione dell’udienza di cui all’art. 569 c.p.c. relativamente ad un procedimento che non sia stato iscritto a ruolo ovvero non sia corredato dal deposito dell’istanza di vendita o dalla allegazione della documentazione </a:t>
            </a:r>
            <a:r>
              <a:rPr lang="it-IT" sz="1500" b="0" i="0" u="none" strike="noStrike" baseline="0" dirty="0" err="1">
                <a:solidFill>
                  <a:srgbClr val="000000"/>
                </a:solidFill>
              </a:rPr>
              <a:t>ipocatastale</a:t>
            </a:r>
            <a:r>
              <a:rPr lang="it-IT" sz="1500" b="0" i="0" u="none" strike="noStrike" baseline="0" dirty="0">
                <a:solidFill>
                  <a:srgbClr val="000000"/>
                </a:solidFill>
              </a:rPr>
              <a:t>. </a:t>
            </a:r>
          </a:p>
          <a:p>
            <a:pPr marL="0" indent="0" algn="just">
              <a:buNone/>
            </a:pPr>
            <a:r>
              <a:rPr lang="it-IT" sz="1500" b="0" i="0" u="none" strike="noStrike" baseline="0" dirty="0">
                <a:solidFill>
                  <a:srgbClr val="000000"/>
                </a:solidFill>
              </a:rPr>
              <a:t>Se il procedimento è maturo per la trattazione il giudice deve valutare se sussistano le condizioni per la operatività della sospensione atteso che ove esse sussistano dovrebbe ritenersi preclusa la fissazione dell’udienza di cui all’art. 569 c.p.c.. </a:t>
            </a:r>
          </a:p>
          <a:p>
            <a:pPr marL="0" indent="0" algn="just">
              <a:buNone/>
            </a:pPr>
            <a:r>
              <a:rPr lang="it-IT" sz="1500" b="0" i="0" u="none" strike="noStrike" baseline="0" dirty="0">
                <a:solidFill>
                  <a:srgbClr val="000000"/>
                </a:solidFill>
              </a:rPr>
              <a:t>Nel caso sin qui prospettato può ipotizzarsi che il giudice possa procedere ad una nomina del custode giudiziario funzionale alla adozione di una decisione sul punto. </a:t>
            </a:r>
            <a:endParaRPr lang="it-IT" sz="1500" dirty="0"/>
          </a:p>
        </p:txBody>
      </p:sp>
    </p:spTree>
    <p:extLst>
      <p:ext uri="{BB962C8B-B14F-4D97-AF65-F5344CB8AC3E}">
        <p14:creationId xmlns:p14="http://schemas.microsoft.com/office/powerpoint/2010/main" val="183738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8081FCE-31F9-41CA-819B-164247F0A58D}"/>
              </a:ext>
            </a:extLst>
          </p:cNvPr>
          <p:cNvSpPr>
            <a:spLocks noGrp="1"/>
          </p:cNvSpPr>
          <p:nvPr>
            <p:ph idx="1"/>
          </p:nvPr>
        </p:nvSpPr>
        <p:spPr>
          <a:xfrm>
            <a:off x="223706" y="612396"/>
            <a:ext cx="11744587" cy="5883348"/>
          </a:xfrm>
        </p:spPr>
        <p:txBody>
          <a:bodyPr>
            <a:normAutofit/>
          </a:bodyPr>
          <a:lstStyle/>
          <a:p>
            <a:pPr marL="0" indent="0" algn="just">
              <a:buNone/>
            </a:pPr>
            <a:r>
              <a:rPr lang="it-IT" sz="1400" b="0" i="0" u="none" strike="noStrike" baseline="0" dirty="0">
                <a:solidFill>
                  <a:srgbClr val="000000"/>
                </a:solidFill>
              </a:rPr>
              <a:t>Ove il procedimento non solo sia maturo per la trattazione ma sia stato già fissato per la celebrazione dell’udienza di cui all’art. 569 c.p.c. e tale udienza non si è ancora tenuta o sia stata sospesa o rinviata, il giudice è tenuto ad assumere una determinazione ai sensi dell’art. 54 </a:t>
            </a:r>
            <a:r>
              <a:rPr lang="it-IT" sz="1400" b="0" i="1" u="none" strike="noStrike" baseline="0" dirty="0">
                <a:solidFill>
                  <a:srgbClr val="000000"/>
                </a:solidFill>
              </a:rPr>
              <a:t>ter </a:t>
            </a:r>
            <a:r>
              <a:rPr lang="it-IT" sz="1400" b="0" i="0" u="none" strike="noStrike" baseline="0" dirty="0">
                <a:solidFill>
                  <a:srgbClr val="000000"/>
                </a:solidFill>
              </a:rPr>
              <a:t>atteso che la operatività della sospensione evidentemente impedisce la celebrazione della udienza per la programmazione dell’attività liquidatoria. </a:t>
            </a:r>
          </a:p>
          <a:p>
            <a:pPr marL="0" indent="0" algn="just">
              <a:buNone/>
            </a:pPr>
            <a:r>
              <a:rPr lang="it-IT" sz="1400" b="0" i="0" u="none" strike="noStrike" baseline="0" dirty="0">
                <a:solidFill>
                  <a:srgbClr val="000000"/>
                </a:solidFill>
              </a:rPr>
              <a:t>Una presa di posizione del giudice è vieppiù necessaria nel caso in cui l’udienza di cui all’art. 569 c.p.c. sia stata già celebrata e le operazioni di vendita siano state delegate ad un professionista ai sensi dell’art. 591 bis c.p.c.. </a:t>
            </a:r>
          </a:p>
          <a:p>
            <a:pPr marL="0" indent="0" algn="just">
              <a:buNone/>
            </a:pPr>
            <a:r>
              <a:rPr lang="it-IT" sz="1400" b="0" i="0" u="none" strike="noStrike" baseline="0" dirty="0">
                <a:solidFill>
                  <a:srgbClr val="000000"/>
                </a:solidFill>
              </a:rPr>
              <a:t>Dal punto di vista pratico i modelli operativi potrebbero essere due: </a:t>
            </a:r>
          </a:p>
          <a:p>
            <a:pPr marL="0" indent="0" algn="just">
              <a:buNone/>
            </a:pPr>
            <a:r>
              <a:rPr lang="it-IT" sz="1400" b="0" i="0" u="none" strike="noStrike" baseline="0" dirty="0">
                <a:solidFill>
                  <a:srgbClr val="000000"/>
                </a:solidFill>
              </a:rPr>
              <a:t>- il giudice potrebbe disporre che l’ausiliario (custode o delegato) predisponga una relazione per ogni procedimento, evidenziando gli elementi utili alla decisione; </a:t>
            </a:r>
          </a:p>
          <a:p>
            <a:pPr marL="0" indent="0" algn="just">
              <a:buNone/>
            </a:pPr>
            <a:r>
              <a:rPr lang="it-IT" sz="1400" b="0" i="0" u="none" strike="noStrike" baseline="0" dirty="0">
                <a:solidFill>
                  <a:srgbClr val="000000"/>
                </a:solidFill>
              </a:rPr>
              <a:t>- il custode o il delegato possano essere incaricati, magari con una direttiva generale, di relazionare solo nei casi in cui concretamente si prospetti la certezza o anche solo l’eventualità che l’immobile sottoposto ad esecuzione costituisca l’abitazione principale del debitore. </a:t>
            </a:r>
          </a:p>
          <a:p>
            <a:pPr algn="just"/>
            <a:endParaRPr lang="it-IT" sz="1400" b="0" i="0" u="none" strike="noStrike" baseline="0" dirty="0">
              <a:solidFill>
                <a:srgbClr val="000000"/>
              </a:solidFill>
            </a:endParaRPr>
          </a:p>
          <a:p>
            <a:pPr marL="0" indent="0" algn="just">
              <a:buNone/>
            </a:pPr>
            <a:r>
              <a:rPr lang="it-IT" sz="1400" b="0" i="0" u="none" strike="noStrike" baseline="0" dirty="0">
                <a:solidFill>
                  <a:srgbClr val="000000"/>
                </a:solidFill>
              </a:rPr>
              <a:t>Nel caso da ultimo prospettato va, tuttavia, evidenziato che l’eventuale aggiudicazione disposta all’esito di una vendita programmata dal professionista di iniziativa nel periodo compreso tra il 30 aprile ed il 30 ottobre 2020 potrebbe essere oggetto di reclamo </a:t>
            </a:r>
            <a:r>
              <a:rPr lang="it-IT" sz="1400" b="0" i="1" u="none" strike="noStrike" baseline="0" dirty="0">
                <a:solidFill>
                  <a:srgbClr val="000000"/>
                </a:solidFill>
              </a:rPr>
              <a:t>ex </a:t>
            </a:r>
            <a:r>
              <a:rPr lang="it-IT" sz="1400" b="0" i="0" u="none" strike="noStrike" baseline="0" dirty="0">
                <a:solidFill>
                  <a:srgbClr val="000000"/>
                </a:solidFill>
              </a:rPr>
              <a:t>art. 591 </a:t>
            </a:r>
            <a:r>
              <a:rPr lang="it-IT" sz="1400" b="0" i="1" u="none" strike="noStrike" baseline="0" dirty="0">
                <a:solidFill>
                  <a:srgbClr val="000000"/>
                </a:solidFill>
              </a:rPr>
              <a:t>ter </a:t>
            </a:r>
            <a:r>
              <a:rPr lang="it-IT" sz="1400" b="0" i="0" u="none" strike="noStrike" baseline="0" dirty="0">
                <a:solidFill>
                  <a:srgbClr val="000000"/>
                </a:solidFill>
              </a:rPr>
              <a:t>c.p.c.. Anche ove il reclamo non sia stato proposto, il decreto di trasferimento emesso dal giudice può essere impugnato nel termine di venti giorni. </a:t>
            </a:r>
            <a:endParaRPr lang="it-IT" sz="1400" dirty="0"/>
          </a:p>
        </p:txBody>
      </p:sp>
    </p:spTree>
    <p:extLst>
      <p:ext uri="{BB962C8B-B14F-4D97-AF65-F5344CB8AC3E}">
        <p14:creationId xmlns:p14="http://schemas.microsoft.com/office/powerpoint/2010/main" val="489638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B4A9B34-D061-4E65-9C5F-909B08A2092D}"/>
              </a:ext>
            </a:extLst>
          </p:cNvPr>
          <p:cNvSpPr>
            <a:spLocks noGrp="1"/>
          </p:cNvSpPr>
          <p:nvPr>
            <p:ph idx="1"/>
          </p:nvPr>
        </p:nvSpPr>
        <p:spPr>
          <a:xfrm>
            <a:off x="268447" y="201336"/>
            <a:ext cx="11694253" cy="6191075"/>
          </a:xfrm>
        </p:spPr>
        <p:txBody>
          <a:bodyPr>
            <a:normAutofit fontScale="77500" lnSpcReduction="20000"/>
          </a:bodyPr>
          <a:lstStyle/>
          <a:p>
            <a:pPr algn="just"/>
            <a:r>
              <a:rPr lang="it-IT" sz="2200" b="1" i="0" u="none" strike="noStrike" baseline="0" dirty="0">
                <a:solidFill>
                  <a:srgbClr val="000000"/>
                </a:solidFill>
              </a:rPr>
              <a:t>7. I principali nodi interpretativi: </a:t>
            </a:r>
            <a:endParaRPr lang="it-IT" sz="2200" b="0" i="0" u="none" strike="noStrike" baseline="0" dirty="0">
              <a:solidFill>
                <a:srgbClr val="000000"/>
              </a:solidFill>
            </a:endParaRPr>
          </a:p>
          <a:p>
            <a:pPr marL="0" indent="0" algn="just">
              <a:buNone/>
            </a:pPr>
            <a:r>
              <a:rPr lang="it-IT" sz="1800" b="1" i="0" u="none" strike="noStrike" baseline="0" dirty="0">
                <a:solidFill>
                  <a:srgbClr val="000000"/>
                </a:solidFill>
              </a:rPr>
              <a:t>a) la sospensione del processo e la sua eventuale operatività nel caso in cui l’immobile sia stato aggiudicato e non trasferito al 30 aprile 2020 </a:t>
            </a:r>
            <a:endParaRPr lang="it-IT" sz="1800" b="0" i="0" u="none" strike="noStrike" baseline="0" dirty="0">
              <a:solidFill>
                <a:srgbClr val="000000"/>
              </a:solidFill>
            </a:endParaRPr>
          </a:p>
          <a:p>
            <a:pPr algn="just"/>
            <a:endParaRPr lang="it-IT" sz="1400" b="0" i="0" u="none" strike="noStrike" baseline="0" dirty="0">
              <a:solidFill>
                <a:srgbClr val="000000"/>
              </a:solidFill>
            </a:endParaRPr>
          </a:p>
          <a:p>
            <a:pPr marL="0" indent="0" algn="just">
              <a:buNone/>
            </a:pPr>
            <a:r>
              <a:rPr lang="it-IT" sz="1800" b="0" i="0" u="none" strike="noStrike" baseline="0" dirty="0">
                <a:solidFill>
                  <a:srgbClr val="000000"/>
                </a:solidFill>
              </a:rPr>
              <a:t>Nel dibattito sulla interpretazione della norma sono emerse questioni di non poco rilievo. </a:t>
            </a:r>
          </a:p>
          <a:p>
            <a:pPr marL="0" indent="0" algn="just">
              <a:buNone/>
            </a:pPr>
            <a:r>
              <a:rPr lang="it-IT" sz="1800" b="0" i="0" u="none" strike="noStrike" baseline="0" dirty="0">
                <a:solidFill>
                  <a:srgbClr val="000000"/>
                </a:solidFill>
              </a:rPr>
              <a:t>La prima riguarda la sorte riservata alle aggiudicazioni che, perfezionate prima del 30 aprile 2020, abbiano avuto ad oggetto l’abitazione principale del debitore. </a:t>
            </a:r>
          </a:p>
          <a:p>
            <a:pPr marL="0" indent="0" algn="just">
              <a:buNone/>
            </a:pPr>
            <a:r>
              <a:rPr lang="it-IT" sz="1800" b="0" i="0" u="none" strike="noStrike" baseline="0" dirty="0">
                <a:solidFill>
                  <a:srgbClr val="000000"/>
                </a:solidFill>
              </a:rPr>
              <a:t>E’, infatti, controverso se nel lasso temporale coperto dalla sospensione il giudice dell’esecuzione possa emanare il decreto di trasferimento ovvero debba astenersi dal farlo. </a:t>
            </a:r>
          </a:p>
          <a:p>
            <a:pPr marL="0" indent="0" algn="just">
              <a:buNone/>
            </a:pPr>
            <a:r>
              <a:rPr lang="it-IT" sz="1800" b="0" i="0" u="none" strike="noStrike" baseline="0" dirty="0">
                <a:solidFill>
                  <a:srgbClr val="000000"/>
                </a:solidFill>
              </a:rPr>
              <a:t>Secondo alcuni interpreti5 il giudice dell’esecuzione non può esimersi dall’emanare immediatamente il decreto di trasferimento poiché è principio immanente al sistema quello che sancisce la salvaguardia dell’affidamento incolpevole del terzo acquirente, che si esprime nella indifferenza della posizione dell’aggiudicatario alle vicende del titolo esecutivo e della stessa procedura, finanche, come espressamente prevede l’art. 187-bis disp. att. c.p.c., nella eventualità di una modalità terminativa non satisfattiva dell’esecuzione (estinzione o chiusura atipica che sia). </a:t>
            </a:r>
          </a:p>
          <a:p>
            <a:pPr marL="0" indent="0" algn="just">
              <a:buNone/>
            </a:pPr>
            <a:r>
              <a:rPr lang="it-IT" sz="1800" b="0" i="0" u="none" strike="noStrike" baseline="0" dirty="0">
                <a:solidFill>
                  <a:srgbClr val="000000"/>
                </a:solidFill>
              </a:rPr>
              <a:t>La tesi preferibile appare, tuttavia, quella secondo cui l’intervenuta aggiudicazione dell’immobile che sia la dimora principale dell’esecutato non possa impedire la operatività della sospensione di cui all’art. 54 </a:t>
            </a:r>
            <a:r>
              <a:rPr lang="it-IT" sz="1800" b="0" i="1" u="none" strike="noStrike" baseline="0" dirty="0">
                <a:solidFill>
                  <a:srgbClr val="000000"/>
                </a:solidFill>
              </a:rPr>
              <a:t>ter</a:t>
            </a:r>
            <a:r>
              <a:rPr lang="it-IT" sz="1800" b="0" i="0" u="none" strike="noStrike" baseline="0" dirty="0">
                <a:solidFill>
                  <a:srgbClr val="000000"/>
                </a:solidFill>
              </a:rPr>
              <a:t>. </a:t>
            </a:r>
          </a:p>
          <a:p>
            <a:pPr marL="0" indent="0" algn="just">
              <a:buNone/>
            </a:pPr>
            <a:r>
              <a:rPr lang="it-IT" sz="1800" b="0" i="0" u="none" strike="noStrike" baseline="0" dirty="0">
                <a:solidFill>
                  <a:srgbClr val="000000"/>
                </a:solidFill>
              </a:rPr>
              <a:t>Diversi argomenti inducono a ritenere che la sospensione di cui all’art. 54 </a:t>
            </a:r>
            <a:r>
              <a:rPr lang="it-IT" sz="1800" b="0" i="1" u="none" strike="noStrike" baseline="0" dirty="0">
                <a:solidFill>
                  <a:srgbClr val="000000"/>
                </a:solidFill>
              </a:rPr>
              <a:t>ter </a:t>
            </a:r>
            <a:r>
              <a:rPr lang="it-IT" sz="1800" b="0" i="0" u="none" strike="noStrike" baseline="0" dirty="0">
                <a:solidFill>
                  <a:srgbClr val="000000"/>
                </a:solidFill>
              </a:rPr>
              <a:t>abbia carattere generale e debba operare anche in questa ipotesi. </a:t>
            </a:r>
          </a:p>
          <a:p>
            <a:pPr marL="0" indent="0" algn="just">
              <a:buNone/>
            </a:pPr>
            <a:r>
              <a:rPr lang="it-IT" sz="1800" b="0" i="0" u="none" strike="noStrike" baseline="0" dirty="0">
                <a:solidFill>
                  <a:srgbClr val="000000"/>
                </a:solidFill>
              </a:rPr>
              <a:t>Induce a tale conclusione la lettera della disposizione che disponendo la sospensione delle procedure esecutive aventi ad oggetto l’abitazione principale inibisce il compimento di atti esecutivi che comportino la progressione del processo di esecuzione forzata ove sia volta a sottrarre al debitore la sua abitazione principale. Ed il decreto di trasferimento è un atto che segna la progressione del processo di esecuzione forzata come si ricava dal fatto che quest’ultimo provvedimento giurisdizionale segna la conclusione della fase liquidatoria della espropriazione e trasferisce il diritto sottoposto ad esecuzione dal debitore al terzo. </a:t>
            </a:r>
          </a:p>
          <a:p>
            <a:pPr marL="0" indent="0" algn="just">
              <a:buNone/>
            </a:pPr>
            <a:r>
              <a:rPr lang="it-IT" sz="1800" b="0" i="0" u="none" strike="noStrike" baseline="0" dirty="0">
                <a:solidFill>
                  <a:srgbClr val="000000"/>
                </a:solidFill>
              </a:rPr>
              <a:t>Conforta tale conclusione la circostanza che nell’attuale assetto normativo, quando l’immobile pignorato sia occupato dal debitore per esigenze abitative primarie, non può essere “liberato” in danno del debitore sino all’emanazione del decreto di trasferimento. Invero, ai sensi dell’art. 560 co. 6 c.p.c., il predetto decreto, non solo costituisce titolo esecutivo per l’avvio della procedura di cui agli artt. 605 e seguenti c.p.c., ma, a richiesta dell’aggiudicatario, deve contenere un ordine di rilascio suppletivo che deve essere attuato forzosamente in via informale a cura del custode giudiziario. </a:t>
            </a:r>
          </a:p>
          <a:p>
            <a:pPr marL="0" indent="0" algn="just">
              <a:buNone/>
            </a:pPr>
            <a:r>
              <a:rPr lang="it-IT" sz="1800" b="0" i="0" u="none" strike="noStrike" baseline="0" dirty="0">
                <a:solidFill>
                  <a:srgbClr val="000000"/>
                </a:solidFill>
              </a:rPr>
              <a:t>In questa prospettiva è, perciò, di tutta evidenza che solo l’emanazione del decreto di trasferimento determina la perdita per il debitore della casa di abitazione e, in sostanza, realizza proprio l’esito che il legislatore dell’emergenza COVID intende temporaneamente scongiurare con la previsione di una sospensione per sei mesi delle espropriazioni immobiliari. </a:t>
            </a:r>
          </a:p>
          <a:p>
            <a:pPr marL="0" indent="0" algn="just">
              <a:buNone/>
            </a:pPr>
            <a:r>
              <a:rPr lang="it-IT" sz="1800" b="0" i="0" u="none" strike="noStrike" baseline="0" dirty="0">
                <a:solidFill>
                  <a:srgbClr val="000000"/>
                </a:solidFill>
              </a:rPr>
              <a:t>Resta da valutare se quanto sin qui esposto presti il fianco a critica alla luce del principio secondo cui l’affidamento incolpevole del terzo acquirente va tutelato con prevalenza sull’interesse del debitore. </a:t>
            </a:r>
          </a:p>
          <a:p>
            <a:pPr marL="0" indent="0" algn="just">
              <a:buNone/>
            </a:pPr>
            <a:r>
              <a:rPr lang="it-IT" sz="1800" b="0" i="0" u="none" strike="noStrike" baseline="0" dirty="0">
                <a:solidFill>
                  <a:srgbClr val="000000"/>
                </a:solidFill>
              </a:rPr>
              <a:t>La risposta a tale quesito è negativa. </a:t>
            </a:r>
            <a:endParaRPr lang="it-IT" sz="1800" dirty="0"/>
          </a:p>
        </p:txBody>
      </p:sp>
    </p:spTree>
    <p:extLst>
      <p:ext uri="{BB962C8B-B14F-4D97-AF65-F5344CB8AC3E}">
        <p14:creationId xmlns:p14="http://schemas.microsoft.com/office/powerpoint/2010/main" val="113993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BE54D2C-03AD-4BE7-982B-A9B6F9C9A7CA}"/>
              </a:ext>
            </a:extLst>
          </p:cNvPr>
          <p:cNvSpPr>
            <a:spLocks noGrp="1"/>
          </p:cNvSpPr>
          <p:nvPr>
            <p:ph idx="1"/>
          </p:nvPr>
        </p:nvSpPr>
        <p:spPr>
          <a:xfrm>
            <a:off x="265651" y="679508"/>
            <a:ext cx="11660697" cy="6017572"/>
          </a:xfrm>
        </p:spPr>
        <p:txBody>
          <a:bodyPr>
            <a:normAutofit/>
          </a:bodyPr>
          <a:lstStyle/>
          <a:p>
            <a:pPr marL="0" indent="0" algn="just">
              <a:buNone/>
            </a:pPr>
            <a:r>
              <a:rPr lang="it-IT" sz="1400" b="0" i="0" u="none" strike="noStrike" baseline="0" dirty="0">
                <a:solidFill>
                  <a:srgbClr val="000000"/>
                </a:solidFill>
              </a:rPr>
              <a:t>Nel caso che si sta esaminando il legislatore non ha negato i principi cardine affermati dall’art. 187 </a:t>
            </a:r>
            <a:r>
              <a:rPr lang="it-IT" sz="1400" b="0" i="1" u="none" strike="noStrike" baseline="0" dirty="0">
                <a:solidFill>
                  <a:srgbClr val="000000"/>
                </a:solidFill>
              </a:rPr>
              <a:t>bis </a:t>
            </a:r>
            <a:r>
              <a:rPr lang="it-IT" sz="1400" b="0" i="0" u="none" strike="noStrike" baseline="0" dirty="0">
                <a:solidFill>
                  <a:srgbClr val="000000"/>
                </a:solidFill>
              </a:rPr>
              <a:t>disp. att. ma si è limitato a comparare gli interessi in gioco ed a stabilire, indicandone espressamente le ragioni6, che è sospesa ogni procedura esecutiva che abbia ad oggetto l’abitazione principale del debitore; di conseguenza l’acquirente, pur conservando il diritto a conseguire il decreto di trasferimento, non ha diritto ad ottenerne l’immediata emanazione in quanto, per un limitato lasso temporale, si è ritenuta prioritaria la salvaguardia delle esigenze abitative primarie del debitore anche rispetto al diritto dell’acquirente di acquisire immediatamente la titolarità del bene. </a:t>
            </a:r>
          </a:p>
          <a:p>
            <a:pPr marL="0" indent="0" algn="just">
              <a:buNone/>
            </a:pPr>
            <a:r>
              <a:rPr lang="it-IT" sz="1400" b="0" i="0" u="none" strike="noStrike" baseline="0" dirty="0">
                <a:solidFill>
                  <a:srgbClr val="000000"/>
                </a:solidFill>
              </a:rPr>
              <a:t>Non sembra poi che la disposizione dell’art. 187 </a:t>
            </a:r>
            <a:r>
              <a:rPr lang="it-IT" sz="1400" b="0" i="1" u="none" strike="noStrike" baseline="0" dirty="0">
                <a:solidFill>
                  <a:srgbClr val="000000"/>
                </a:solidFill>
              </a:rPr>
              <a:t>bis </a:t>
            </a:r>
            <a:r>
              <a:rPr lang="it-IT" sz="1400" b="0" i="0" u="none" strike="noStrike" baseline="0" dirty="0">
                <a:solidFill>
                  <a:srgbClr val="000000"/>
                </a:solidFill>
              </a:rPr>
              <a:t>disp. att. c.p.c. abbia introdotto nel sistema delle procedure esecutive un principio generale di completa irrilevanza per l’aggiudicatario degli eventi che riguardano la procedura considerato che, a fronte di sopravvenienze che non incidono sulla posizione dell’aggiudicatario (quali i vizi della procedura precedenti all’ordinanza di vendita o i vizi del titolo esecutiva o le vicende che portano alla chiusura della procedura) ve ne sono altre che travolgono la posizione dell’aggiudicatario (quali i vizi del procedimento di vendita, la vendita a prezzo </a:t>
            </a:r>
            <a:r>
              <a:rPr lang="it-IT" sz="1400" b="0" i="1" u="none" strike="noStrike" baseline="0" dirty="0">
                <a:solidFill>
                  <a:srgbClr val="000000"/>
                </a:solidFill>
              </a:rPr>
              <a:t>“inferiore a quello giusto”</a:t>
            </a:r>
            <a:r>
              <a:rPr lang="it-IT" sz="1400" b="0" i="0" u="none" strike="noStrike" baseline="0" dirty="0">
                <a:solidFill>
                  <a:srgbClr val="000000"/>
                </a:solidFill>
              </a:rPr>
              <a:t>). </a:t>
            </a:r>
          </a:p>
          <a:p>
            <a:pPr marL="0" indent="0" algn="just">
              <a:buNone/>
            </a:pPr>
            <a:r>
              <a:rPr lang="it-IT" sz="1400" b="0" i="0" u="none" strike="noStrike" baseline="0" dirty="0">
                <a:solidFill>
                  <a:srgbClr val="000000"/>
                </a:solidFill>
              </a:rPr>
              <a:t>Per quanto precede, è, dunque, preferibile sostenere che il decreto di trasferimento non possa essere emesso in relazione ad aggiudicazioni dell’immobile costituente abitazione principale del debitore quando disposte prima del 30 aprile del 2020. </a:t>
            </a:r>
          </a:p>
          <a:p>
            <a:pPr marL="0" indent="0" algn="just">
              <a:buNone/>
            </a:pPr>
            <a:r>
              <a:rPr lang="it-IT" sz="1400" b="0" i="0" u="none" strike="noStrike" baseline="0" dirty="0">
                <a:solidFill>
                  <a:srgbClr val="000000"/>
                </a:solidFill>
              </a:rPr>
              <a:t>In ogni caso giova precisare che l’interesse dell’aggiudicatario può ritenersi parzialmente compensato dal fatto che nella maggior parte dei casi, grazie alla sospensione dei termini processuali, non dovrà provvedere al versamento del prezzo sino alla scadenza del 30 ottobre 2020 e che l’immediato acquisto della proprietà avrebbe fatto sorgere a suo carico gli obblighi di carattere fiscale senza poter entrare in possesso del bene (essendo sospese le procedure esecutive per rilascio fino all’1 settembre 2020 ed essendo quantomeno problematica, alla luce del quadro normativo generale, la possibilità dell’esecuzione dell’ordine di liberazione prima di tale data). </a:t>
            </a:r>
            <a:endParaRPr lang="it-IT" sz="1400" dirty="0"/>
          </a:p>
        </p:txBody>
      </p:sp>
    </p:spTree>
    <p:extLst>
      <p:ext uri="{BB962C8B-B14F-4D97-AF65-F5344CB8AC3E}">
        <p14:creationId xmlns:p14="http://schemas.microsoft.com/office/powerpoint/2010/main" val="398762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ABFA54E-574B-45AB-AE66-4661B2EA1166}"/>
              </a:ext>
            </a:extLst>
          </p:cNvPr>
          <p:cNvSpPr>
            <a:spLocks noGrp="1"/>
          </p:cNvSpPr>
          <p:nvPr>
            <p:ph idx="1"/>
          </p:nvPr>
        </p:nvSpPr>
        <p:spPr>
          <a:xfrm>
            <a:off x="236290" y="188752"/>
            <a:ext cx="11719420" cy="6669248"/>
          </a:xfrm>
        </p:spPr>
        <p:txBody>
          <a:bodyPr>
            <a:normAutofit fontScale="85000" lnSpcReduction="20000"/>
          </a:bodyPr>
          <a:lstStyle/>
          <a:p>
            <a:pPr marL="0" indent="0" algn="just">
              <a:buNone/>
            </a:pPr>
            <a:r>
              <a:rPr lang="it-IT" sz="1500" b="1" i="0" u="none" strike="noStrike" baseline="0" dirty="0">
                <a:solidFill>
                  <a:srgbClr val="000000"/>
                </a:solidFill>
              </a:rPr>
              <a:t>b) la fase distributiva </a:t>
            </a:r>
            <a:endParaRPr lang="it-IT" sz="1500" b="0" i="0" u="none" strike="noStrike" baseline="0" dirty="0">
              <a:solidFill>
                <a:srgbClr val="000000"/>
              </a:solidFill>
            </a:endParaRPr>
          </a:p>
          <a:p>
            <a:pPr marL="0" indent="0" algn="just">
              <a:buNone/>
            </a:pPr>
            <a:r>
              <a:rPr lang="it-IT" sz="1400" b="0" i="0" u="none" strike="noStrike" baseline="0" dirty="0">
                <a:solidFill>
                  <a:srgbClr val="000000"/>
                </a:solidFill>
              </a:rPr>
              <a:t>Altra questione rilevante è quella relativa alla possibilità di procedere alla distribuzione tra gli aventi diritto delle somme ricavate dalla vendita dell’abitazione principale del debitore quando l’immobile sia stato non solo aggiudicato ma anche trasferito prima della entrata in vigore dell’art. 54 </a:t>
            </a:r>
            <a:r>
              <a:rPr lang="it-IT" sz="1400" b="0" i="1" u="none" strike="noStrike" baseline="0" dirty="0">
                <a:solidFill>
                  <a:srgbClr val="000000"/>
                </a:solidFill>
              </a:rPr>
              <a:t>ter. </a:t>
            </a:r>
            <a:endParaRPr lang="it-IT" sz="1400" b="0" i="0" u="none" strike="noStrike" baseline="0" dirty="0">
              <a:solidFill>
                <a:srgbClr val="000000"/>
              </a:solidFill>
            </a:endParaRPr>
          </a:p>
          <a:p>
            <a:pPr marL="0" indent="0" algn="just">
              <a:buNone/>
            </a:pPr>
            <a:r>
              <a:rPr lang="it-IT" sz="1400" b="0" i="0" u="none" strike="noStrike" baseline="0" dirty="0">
                <a:solidFill>
                  <a:srgbClr val="000000"/>
                </a:solidFill>
              </a:rPr>
              <a:t>la tesi preferibile è quella secondo cui, a determinate condizioni, la celebrazione della fase distributiva della somma di denaro ricavata dalla vendita dell’abitazione principale del debitore conclusasi in epoca antecedente al 30 aprile 2020 con la emanazione del decreto di trasferimento del bene non sia preclusa. </a:t>
            </a:r>
          </a:p>
          <a:p>
            <a:pPr marL="0" indent="0" algn="just">
              <a:buNone/>
            </a:pPr>
            <a:r>
              <a:rPr lang="it-IT" sz="1400" b="0" i="0" u="none" strike="noStrike" baseline="0" dirty="0">
                <a:solidFill>
                  <a:srgbClr val="000000"/>
                </a:solidFill>
              </a:rPr>
              <a:t>Induce a tale conclusione innanzitutto la decisiva circostanza che la emanazione del decreto di trasferimento definisce la fase di liquidazione giudiziale di guisa che il bene immobile è trasformato in una somma di denaro. </a:t>
            </a:r>
          </a:p>
          <a:p>
            <a:pPr marL="0" indent="0" algn="just">
              <a:buNone/>
            </a:pPr>
            <a:r>
              <a:rPr lang="it-IT" sz="1400" b="0" i="0" u="none" strike="noStrike" baseline="0" dirty="0">
                <a:solidFill>
                  <a:srgbClr val="000000"/>
                </a:solidFill>
              </a:rPr>
              <a:t>Muovendo da tale premessa è, perciò, ragionevole ritenere che a far data dalla adozione del decreto di cui all’art. 586 c.p.c. il debitore perda definitivamente la abitazione principale: oltre a venir privato della titolarità del bene è, infatti, costretto a cessare (per fatto volontario o per effetto di attuazione forzosa) la relazione di fatto con il bene e ad interrompere ogni utilizzo a scopo abitativo. </a:t>
            </a:r>
          </a:p>
          <a:p>
            <a:pPr marL="0" indent="0" algn="just">
              <a:buNone/>
            </a:pPr>
            <a:r>
              <a:rPr lang="it-IT" sz="1400" b="0" i="0" u="none" strike="noStrike" baseline="0" dirty="0">
                <a:solidFill>
                  <a:srgbClr val="000000"/>
                </a:solidFill>
              </a:rPr>
              <a:t>Fatte queste premesse, ed avuto riguardo alla </a:t>
            </a:r>
            <a:r>
              <a:rPr lang="it-IT" sz="1400" b="0" i="1" u="none" strike="noStrike" baseline="0" dirty="0">
                <a:solidFill>
                  <a:srgbClr val="000000"/>
                </a:solidFill>
              </a:rPr>
              <a:t>ratio </a:t>
            </a:r>
            <a:r>
              <a:rPr lang="it-IT" sz="1400" b="0" i="0" u="none" strike="noStrike" baseline="0" dirty="0">
                <a:solidFill>
                  <a:srgbClr val="000000"/>
                </a:solidFill>
              </a:rPr>
              <a:t>dell’art. 54 </a:t>
            </a:r>
            <a:r>
              <a:rPr lang="it-IT" sz="1400" b="0" i="1" u="none" strike="noStrike" baseline="0" dirty="0">
                <a:solidFill>
                  <a:srgbClr val="000000"/>
                </a:solidFill>
              </a:rPr>
              <a:t>ter </a:t>
            </a:r>
            <a:r>
              <a:rPr lang="it-IT" sz="1400" b="0" i="0" u="none" strike="noStrike" baseline="0" dirty="0">
                <a:solidFill>
                  <a:srgbClr val="000000"/>
                </a:solidFill>
              </a:rPr>
              <a:t>è, dunque, ragionevole ipotizzare che la celebrazione della fase distributiva non sia preclusa. </a:t>
            </a:r>
          </a:p>
          <a:p>
            <a:pPr marL="0" indent="0" algn="just">
              <a:buNone/>
            </a:pPr>
            <a:r>
              <a:rPr lang="it-IT" sz="1400" b="0" i="0" u="none" strike="noStrike" baseline="0" dirty="0">
                <a:solidFill>
                  <a:srgbClr val="000000"/>
                </a:solidFill>
              </a:rPr>
              <a:t>Quantunque, a stretto rigore, la adozione di un piano di riparto concretizzi un atto esecutivo, il cui compimento è in astratto vietato in costanza di sospensione del processo ai sensi dell’art. 626 c.p.c., non vi sono ragioni per ritenere che in concreto, tenuto conto delle ragioni sottese alla sospensione da COVID, esso non possa essere predisposto. </a:t>
            </a:r>
          </a:p>
          <a:p>
            <a:pPr marL="0" indent="0" algn="just">
              <a:buNone/>
            </a:pPr>
            <a:r>
              <a:rPr lang="it-IT" sz="1400" b="0" i="0" u="none" strike="noStrike" baseline="0" dirty="0">
                <a:solidFill>
                  <a:srgbClr val="000000"/>
                </a:solidFill>
              </a:rPr>
              <a:t>La sospensione di cui all’art. 54 </a:t>
            </a:r>
            <a:r>
              <a:rPr lang="it-IT" sz="1400" b="0" i="1" u="none" strike="noStrike" baseline="0" dirty="0">
                <a:solidFill>
                  <a:srgbClr val="000000"/>
                </a:solidFill>
              </a:rPr>
              <a:t>ter </a:t>
            </a:r>
            <a:r>
              <a:rPr lang="it-IT" sz="1400" b="0" i="0" u="none" strike="noStrike" baseline="0" dirty="0">
                <a:solidFill>
                  <a:srgbClr val="000000"/>
                </a:solidFill>
              </a:rPr>
              <a:t>opera, invero, esclusivamente a beneficio della abitazione principale del debitore ed in questa prospettiva è plausibile sostenere che essa non abbia più effetto quando l’immobile pignorato, che era dimora abituale del debitore, abbia perso la identità che era connotata dalla destinazione, essendosi irreversibilmente trasformato in una somma di denaro. </a:t>
            </a:r>
          </a:p>
          <a:p>
            <a:pPr marL="0" indent="0" algn="just">
              <a:buNone/>
            </a:pPr>
            <a:r>
              <a:rPr lang="it-IT" sz="1400" b="0" i="0" u="none" strike="noStrike" baseline="0" dirty="0">
                <a:solidFill>
                  <a:srgbClr val="000000"/>
                </a:solidFill>
              </a:rPr>
              <a:t>Quanto sin qui sostenuto trova peraltro conforto nella stessa </a:t>
            </a:r>
            <a:r>
              <a:rPr lang="it-IT" sz="1400" b="0" i="1" u="none" strike="noStrike" baseline="0" dirty="0">
                <a:solidFill>
                  <a:srgbClr val="000000"/>
                </a:solidFill>
              </a:rPr>
              <a:t>ratio </a:t>
            </a:r>
            <a:r>
              <a:rPr lang="it-IT" sz="1400" b="0" i="0" u="none" strike="noStrike" baseline="0" dirty="0">
                <a:solidFill>
                  <a:srgbClr val="000000"/>
                </a:solidFill>
              </a:rPr>
              <a:t>della legislazione emergenziale che, se per un verso, mira a scongiurare il rischio che l’esecutato perda la abitazione in tempo di pandemia, per altro verso favorisce l’immissione di liquidità nel sistema economico al fine di rilasciare la “ripartenza” di un Paese pregiudicato dal protrarsi della inattività da </a:t>
            </a:r>
            <a:r>
              <a:rPr lang="it-IT" sz="1400" b="0" i="1" u="none" strike="noStrike" baseline="0" dirty="0" err="1">
                <a:solidFill>
                  <a:srgbClr val="000000"/>
                </a:solidFill>
              </a:rPr>
              <a:t>lockdown</a:t>
            </a:r>
            <a:r>
              <a:rPr lang="it-IT" sz="1400" b="0" i="1" u="none" strike="noStrike" baseline="0" dirty="0">
                <a:solidFill>
                  <a:srgbClr val="000000"/>
                </a:solidFill>
              </a:rPr>
              <a:t>. </a:t>
            </a:r>
          </a:p>
          <a:p>
            <a:pPr marL="0" indent="0" algn="just">
              <a:buNone/>
            </a:pPr>
            <a:r>
              <a:rPr lang="it-IT" sz="1400" b="0" i="0" u="none" strike="noStrike" baseline="0" dirty="0">
                <a:solidFill>
                  <a:srgbClr val="000000"/>
                </a:solidFill>
              </a:rPr>
              <a:t>Accedere, dunque, ad una lettura restrittiva dell’art. 54 </a:t>
            </a:r>
            <a:r>
              <a:rPr lang="it-IT" sz="1400" b="0" i="1" u="none" strike="noStrike" baseline="0" dirty="0">
                <a:solidFill>
                  <a:srgbClr val="000000"/>
                </a:solidFill>
              </a:rPr>
              <a:t>ter </a:t>
            </a:r>
            <a:r>
              <a:rPr lang="it-IT" sz="1400" b="0" i="0" u="none" strike="noStrike" baseline="0" dirty="0">
                <a:solidFill>
                  <a:srgbClr val="000000"/>
                </a:solidFill>
              </a:rPr>
              <a:t>ed impedire la celebrazione della fase distributiva, oltre a non rispondere alla lettera (in quanto in fase distributiva oggetto della procedura non è più l’abitazione del debitore) ed alla </a:t>
            </a:r>
            <a:r>
              <a:rPr lang="it-IT" sz="1400" b="0" i="1" u="none" strike="noStrike" baseline="0" dirty="0">
                <a:solidFill>
                  <a:srgbClr val="000000"/>
                </a:solidFill>
              </a:rPr>
              <a:t>ratio </a:t>
            </a:r>
            <a:r>
              <a:rPr lang="it-IT" sz="1400" b="0" i="0" u="none" strike="noStrike" baseline="0" dirty="0">
                <a:solidFill>
                  <a:srgbClr val="000000"/>
                </a:solidFill>
              </a:rPr>
              <a:t>della norma in esame (che salvaguarda unicamente il rapporto tra il debitore e l’abitazione di sua proprietà), si tradurrebbe nell’immobilizzo di ingenti somme di denaro presso i conti dei tribunali con evidente pregiudizio dei creditori ed, in ipotesi, dello stesso debitore che potrebbe avere diritto ad una riconsegna del ricavato della vendita. </a:t>
            </a:r>
          </a:p>
          <a:p>
            <a:pPr marL="0" indent="0" algn="just">
              <a:buNone/>
            </a:pPr>
            <a:r>
              <a:rPr lang="it-IT" sz="1400" b="0" i="0" u="none" strike="noStrike" baseline="0" dirty="0">
                <a:solidFill>
                  <a:srgbClr val="000000"/>
                </a:solidFill>
              </a:rPr>
              <a:t>Per completezza, resta, però, da svolgere una precisazione. </a:t>
            </a:r>
          </a:p>
          <a:p>
            <a:pPr marL="0" indent="0" algn="just">
              <a:buNone/>
            </a:pPr>
            <a:r>
              <a:rPr lang="it-IT" sz="1400" b="0" i="0" u="none" strike="noStrike" baseline="0" dirty="0">
                <a:solidFill>
                  <a:srgbClr val="000000"/>
                </a:solidFill>
              </a:rPr>
              <a:t>Ai sensi dell’art. 560 co. 6 c.p.c. il custode giudiziario è chiamato, ove l’aggiudicatario ne abbia fatto richiesta, ad attuare forzosamente, in via informale, l’ordine di liberazione contenuto nel decreto di trasferimento. </a:t>
            </a:r>
          </a:p>
          <a:p>
            <a:pPr marL="0" indent="0" algn="just">
              <a:buNone/>
            </a:pPr>
            <a:r>
              <a:rPr lang="it-IT" sz="1400" b="0" i="0" u="none" strike="noStrike" baseline="0" dirty="0">
                <a:solidFill>
                  <a:srgbClr val="000000"/>
                </a:solidFill>
              </a:rPr>
              <a:t>In questa prospettiva, sembra ragionevole ipotizzare che la somma da ripartire non possa essere determinata in modo compiuto sino a quando il custode giudiziario avrà portato a termine le operazioni di sgombero realizzando lo sloggio del debitore. Solo la conclusione della attività di liberazione del bene trasferito consente, infatti, di definire gli oneri che esse hanno prodotto e che debbono restare a carico della procedura. </a:t>
            </a:r>
          </a:p>
          <a:p>
            <a:pPr marL="0" indent="0" algn="just">
              <a:buNone/>
            </a:pPr>
            <a:r>
              <a:rPr lang="it-IT" sz="1400" b="0" i="0" u="none" strike="noStrike" baseline="0" dirty="0">
                <a:solidFill>
                  <a:srgbClr val="000000"/>
                </a:solidFill>
              </a:rPr>
              <a:t>Una soluzione analoga era stata, peraltro, condivisa dagli interpreti nella vigenza dell’art. 560 c.p.c. che, nella stesura post 2006, prevedeva che il custode giudiziario dovesse intraprendere a beneficio dell’aggiudicatario la procedura di rilascio forzoso del bene in virtù dell’ordine di liberazione. </a:t>
            </a:r>
          </a:p>
          <a:p>
            <a:pPr marL="0" indent="0" algn="just">
              <a:buNone/>
            </a:pPr>
            <a:r>
              <a:rPr lang="it-IT" sz="1400" b="0" i="0" u="none" strike="noStrike" baseline="0" dirty="0">
                <a:solidFill>
                  <a:srgbClr val="000000"/>
                </a:solidFill>
              </a:rPr>
              <a:t>Muovendo dalle premesse sin qui svolte può, dunque, conclusivamente ritenersi che la fase distributiva possa aver luogo quando il custode giudiziario non debba procedere alla attuazione forzosa dell’ordine di liberazione contenuto nel decreto di trasferimento o, comunque, sino a che tale attuazione non sia stata portata definitivamente a compimento. </a:t>
            </a:r>
            <a:endParaRPr lang="it-IT" sz="1400" dirty="0"/>
          </a:p>
          <a:p>
            <a:pPr marL="0" indent="0" algn="just">
              <a:buNone/>
            </a:pPr>
            <a:endParaRPr lang="it-IT" sz="1400" dirty="0"/>
          </a:p>
        </p:txBody>
      </p:sp>
    </p:spTree>
    <p:extLst>
      <p:ext uri="{BB962C8B-B14F-4D97-AF65-F5344CB8AC3E}">
        <p14:creationId xmlns:p14="http://schemas.microsoft.com/office/powerpoint/2010/main" val="176778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A4699D9-BE34-4712-8906-57520F1C0B38}"/>
              </a:ext>
            </a:extLst>
          </p:cNvPr>
          <p:cNvSpPr>
            <a:spLocks noGrp="1"/>
          </p:cNvSpPr>
          <p:nvPr>
            <p:ph idx="1"/>
          </p:nvPr>
        </p:nvSpPr>
        <p:spPr>
          <a:xfrm>
            <a:off x="218114" y="340518"/>
            <a:ext cx="11820088" cy="6176963"/>
          </a:xfrm>
        </p:spPr>
        <p:txBody>
          <a:bodyPr>
            <a:normAutofit/>
          </a:bodyPr>
          <a:lstStyle/>
          <a:p>
            <a:pPr marL="0" indent="0" algn="just">
              <a:buNone/>
            </a:pPr>
            <a:r>
              <a:rPr lang="it-IT" sz="1800" b="1" i="0" u="none" strike="noStrike" baseline="0" dirty="0">
                <a:solidFill>
                  <a:srgbClr val="000000"/>
                </a:solidFill>
                <a:latin typeface="Times New Roman" panose="02020603050405020304" pitchFamily="18" charset="0"/>
              </a:rPr>
              <a:t>c</a:t>
            </a:r>
            <a:r>
              <a:rPr lang="it-IT" sz="1700" b="1" i="0" u="none" strike="noStrike" baseline="0" dirty="0">
                <a:solidFill>
                  <a:srgbClr val="000000"/>
                </a:solidFill>
              </a:rPr>
              <a:t>) La riattivazione del processo esecutivo sospeso ai sensi dell’art. 54 </a:t>
            </a:r>
            <a:r>
              <a:rPr lang="it-IT" sz="1700" b="1" i="1" u="none" strike="noStrike" baseline="0" dirty="0">
                <a:solidFill>
                  <a:srgbClr val="000000"/>
                </a:solidFill>
              </a:rPr>
              <a:t>ter </a:t>
            </a:r>
          </a:p>
          <a:p>
            <a:pPr marL="0" indent="0" algn="just">
              <a:buNone/>
            </a:pPr>
            <a:endParaRPr lang="it-IT" sz="1400" b="0" i="0" u="none" strike="noStrike" baseline="0" dirty="0">
              <a:solidFill>
                <a:srgbClr val="000000"/>
              </a:solidFill>
            </a:endParaRPr>
          </a:p>
          <a:p>
            <a:pPr marL="0" indent="0" algn="just">
              <a:buNone/>
            </a:pPr>
            <a:r>
              <a:rPr lang="it-IT" sz="1400" b="0" i="0" u="none" strike="noStrike" baseline="0" dirty="0">
                <a:solidFill>
                  <a:srgbClr val="000000"/>
                </a:solidFill>
              </a:rPr>
              <a:t>Resta da valutare se il processo esecutivo in relazione al quale abbia operato la sospensione debba essere riattivato con ricorso in riassunzione degli interessati. </a:t>
            </a:r>
          </a:p>
          <a:p>
            <a:pPr marL="0" indent="0" algn="just">
              <a:buNone/>
            </a:pPr>
            <a:r>
              <a:rPr lang="it-IT" sz="1400" b="0" i="0" u="none" strike="noStrike" baseline="0" dirty="0">
                <a:solidFill>
                  <a:srgbClr val="000000"/>
                </a:solidFill>
              </a:rPr>
              <a:t>Il dubbio nasce dal fatto che, quantunque l’art. 627 c.p.c. sia una norma di carattere generale, si può ipotizzare una ripresa delle attività esecutive alla data di cessazione della sospensione, la cui durata non è incerta ma definita. </a:t>
            </a:r>
          </a:p>
          <a:p>
            <a:pPr marL="0" indent="0" algn="just">
              <a:buNone/>
            </a:pPr>
            <a:r>
              <a:rPr lang="it-IT" sz="1400" b="0" i="0" u="none" strike="noStrike" baseline="0" dirty="0">
                <a:solidFill>
                  <a:srgbClr val="000000"/>
                </a:solidFill>
              </a:rPr>
              <a:t>Sono state prospettate due tesi quella di una cessazione </a:t>
            </a:r>
            <a:r>
              <a:rPr lang="it-IT" sz="1400" b="0" i="1" u="none" strike="noStrike" baseline="0" dirty="0">
                <a:solidFill>
                  <a:srgbClr val="000000"/>
                </a:solidFill>
              </a:rPr>
              <a:t>ex lege </a:t>
            </a:r>
            <a:r>
              <a:rPr lang="it-IT" sz="1400" b="0" i="0" u="none" strike="noStrike" baseline="0" dirty="0">
                <a:solidFill>
                  <a:srgbClr val="000000"/>
                </a:solidFill>
              </a:rPr>
              <a:t>dello stato di quiescenza del processo e quella della riattivazione di iniziativa. </a:t>
            </a:r>
          </a:p>
          <a:p>
            <a:pPr marL="0" indent="0" algn="just">
              <a:buNone/>
            </a:pPr>
            <a:r>
              <a:rPr lang="it-IT" sz="1400" b="0" i="0" u="none" strike="noStrike" baseline="0" dirty="0">
                <a:solidFill>
                  <a:srgbClr val="000000"/>
                </a:solidFill>
              </a:rPr>
              <a:t>La tesi preferibile pare quella secondo cui trova applicazione nel caso di specie l’art. 627 c.p.c. che costituisce disposizione non derogabile. </a:t>
            </a:r>
          </a:p>
          <a:p>
            <a:pPr marL="0" indent="0" algn="just">
              <a:buNone/>
            </a:pPr>
            <a:r>
              <a:rPr lang="it-IT" sz="1400" b="0" i="0" u="none" strike="noStrike" baseline="0" dirty="0">
                <a:solidFill>
                  <a:srgbClr val="000000"/>
                </a:solidFill>
              </a:rPr>
              <a:t>Conforta tale tesi il fatto che, come in precedenza esposto, la causa di sospensione potrebbe venir meno anticipatamente o al contrario che il creditore, anche in considerazione della possibilità di una normativa speciale che sterilizzi le esposizioni debitorie, non abbia più interesse alla prosecuzione della procedura cosicché un provvedimento che programmi automaticamente la ripresa del processo potrebbe rivelarsi erroneo e realizzare effetti distorsivi anche per il ceto creditorio. </a:t>
            </a:r>
          </a:p>
          <a:p>
            <a:pPr marL="0" indent="0" algn="just">
              <a:buNone/>
            </a:pPr>
            <a:r>
              <a:rPr lang="it-IT" sz="1400" b="0" i="0" u="none" strike="noStrike" baseline="0" dirty="0">
                <a:solidFill>
                  <a:srgbClr val="000000"/>
                </a:solidFill>
              </a:rPr>
              <a:t>Resta da valutare in che modo si può far valere un vizio della procedura costituito dalla sua prosecuzione senza istanza di riassunzione al termine del periodo di sospensione. </a:t>
            </a:r>
            <a:endParaRPr lang="it-IT" sz="1400" dirty="0"/>
          </a:p>
        </p:txBody>
      </p:sp>
    </p:spTree>
    <p:extLst>
      <p:ext uri="{BB962C8B-B14F-4D97-AF65-F5344CB8AC3E}">
        <p14:creationId xmlns:p14="http://schemas.microsoft.com/office/powerpoint/2010/main" val="311299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5EE76D6-A40F-493B-BBFA-B1398790E7BD}"/>
              </a:ext>
            </a:extLst>
          </p:cNvPr>
          <p:cNvSpPr>
            <a:spLocks noGrp="1"/>
          </p:cNvSpPr>
          <p:nvPr>
            <p:ph idx="1"/>
          </p:nvPr>
        </p:nvSpPr>
        <p:spPr>
          <a:xfrm>
            <a:off x="243281" y="209724"/>
            <a:ext cx="11610363" cy="6526635"/>
          </a:xfrm>
        </p:spPr>
        <p:txBody>
          <a:bodyPr>
            <a:normAutofit lnSpcReduction="10000"/>
          </a:bodyPr>
          <a:lstStyle/>
          <a:p>
            <a:pPr marL="342900" lvl="0" indent="-342900" algn="just">
              <a:lnSpc>
                <a:spcPct val="107000"/>
              </a:lnSpc>
              <a:spcAft>
                <a:spcPts val="750"/>
              </a:spcAft>
              <a:buClr>
                <a:srgbClr val="FF0000"/>
              </a:buClr>
              <a:buFont typeface="Arial" panose="020B0604020202020204" pitchFamily="34" charset="0"/>
              <a:buChar char="-"/>
            </a:pPr>
            <a:r>
              <a:rPr lang="it-IT"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QUAL E’ L’INCIDENZA DELL’ART.54 TER SULLA SOSPENSIONE DEI TERMINI PROCESSUALI? COME INCIDE DETTA SOSPENSIONE SULLA CONVERSIONE DEL PIGNORAMENTO? </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 riporta un passo di A. Soldi, </a:t>
            </a:r>
            <a:r>
              <a:rPr lang="it-IT"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 sospensione della espropriazione immobiliare ai tempi del coronavirus </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t>
            </a:r>
            <a:r>
              <a:rPr lang="it-IT" sz="18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Judicium</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che si </a:t>
            </a:r>
            <a:r>
              <a:rPr lang="it-IT" sz="1800"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allega sub A</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0980" indent="0" algn="just">
              <a:lnSpc>
                <a:spcPct val="107000"/>
              </a:lnSpc>
              <a:spcAft>
                <a:spcPts val="750"/>
              </a:spcAft>
              <a:buNone/>
            </a:pP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problematico stabilire se la sospensione di cui si sta discutendo operi solo sul processo o anche sui termini processuali che ne scandiscono lo svolgimento.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750"/>
              </a:spcAft>
              <a:buNone/>
            </a:pP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tale proposito, </a:t>
            </a: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 tesi preferibile è quella secondo cui la sospensione del processo menzionata dall’art. 54 ter determina la quiescenza della espropriazione immobiliare pendente e produce nel contempo anche la sospensione dei termini processuali </a:t>
            </a:r>
            <a:r>
              <a:rPr lang="it-IT"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endoesecutivi</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Induce a tale lettura l’applicazione </a:t>
            </a: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dell’art. 298 c.p.c. che, in quanto disposizione di carattere generale, può operare anche in materia di esecuzione forzata</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Resta da valutare quali siano i termini sospesi per effetto della sospensione del processo.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Debbono ritenersi sospesi innanzitutto i termini </a:t>
            </a:r>
            <a:r>
              <a:rPr lang="it-IT"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endoprocedimentali</a:t>
            </a: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perentori</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che scandiscono lo svolgimento del procedimento esecutivo.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Rientrano in questo ambito il termine per il deposito della istanza di vendita (art 497 c.p.c.), il termine per l’iscrizione a ruolo del processo (artt. 518, 543, 557 c.p.c.), il termine per il deposito della documentazione </a:t>
            </a:r>
            <a:r>
              <a:rPr lang="it-IT"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ipocatastale</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(art. 567 c.p.c.), il termine per l’effettuazione del deposito delle somme necessarie alla pubblicazione della notizia dell’esperimento di vendita sul Portale delle vendite pubbliche (art. 631 bis c.p.c.).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Resta da valutare quale sorte debba essere riservata a quei termini che, quantunque non scandiscano lo svolgimento del processo di esecuzione forzata, nel senso cioè che non ne regolano lo sviluppo a cura dei creditori istanti, incidono sul suo svolgimento e, tra questi, in particolare ai nostri fini il  riferimento è </a:t>
            </a:r>
            <a:r>
              <a:rPr lang="it-IT" sz="14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 termine entro il quale il debitore che sia stato ammesso alla conversione è tenuto a versare le somme determinate dal giudice, eventualmente secondo il piano rateale programmato</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 domanda da porsi nel caso in esame è se tali termini siano soggetti alla sospensione ex lege quantunque collegati al compimento di attività che non si inseriscono a pieno titolo nella sequenza di atti in cui si articola il processo esecutivo in funzione della sua utile conclusione</a:t>
            </a:r>
            <a:r>
              <a:rPr lang="it-I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endPar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853546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14A0E0-AA5B-43F9-9804-045165B8588F}"/>
              </a:ext>
            </a:extLst>
          </p:cNvPr>
          <p:cNvSpPr>
            <a:spLocks noGrp="1"/>
          </p:cNvSpPr>
          <p:nvPr>
            <p:ph idx="1"/>
          </p:nvPr>
        </p:nvSpPr>
        <p:spPr>
          <a:xfrm>
            <a:off x="662730" y="251670"/>
            <a:ext cx="11023134" cy="5925293"/>
          </a:xfrm>
        </p:spPr>
        <p:txBody>
          <a:bodyPr/>
          <a:lstStyle/>
          <a:p>
            <a:pPr algn="l"/>
            <a:endParaRPr lang="it-IT" sz="1800" b="0" i="0" u="none" strike="noStrike" baseline="0" dirty="0">
              <a:solidFill>
                <a:srgbClr val="000000"/>
              </a:solidFill>
              <a:latin typeface="Bookman Old Style" panose="02050604050505020204" pitchFamily="18" charset="0"/>
            </a:endParaRPr>
          </a:p>
          <a:p>
            <a:pPr marL="0" indent="0" algn="ctr">
              <a:buNone/>
            </a:pPr>
            <a:r>
              <a:rPr lang="it-IT" sz="1800" b="1" i="0" u="none" strike="noStrike" baseline="0" dirty="0">
                <a:solidFill>
                  <a:srgbClr val="000000"/>
                </a:solidFill>
              </a:rPr>
              <a:t>CORONAVIRUS – AVVISO PER IL VERSAMENTO DELLE RATE DETERMINATE PER LA CONVERSIONE DEL PIGNORAMENTO </a:t>
            </a:r>
          </a:p>
          <a:p>
            <a:pPr marL="0" indent="0" algn="just">
              <a:buNone/>
            </a:pPr>
            <a:endParaRPr lang="it-IT" sz="1600" b="0" i="0" u="none" strike="noStrike" baseline="0" dirty="0">
              <a:solidFill>
                <a:srgbClr val="000000"/>
              </a:solidFill>
            </a:endParaRPr>
          </a:p>
          <a:p>
            <a:pPr marL="0" indent="0" algn="just">
              <a:buNone/>
            </a:pPr>
            <a:r>
              <a:rPr lang="it-IT" sz="1600" b="0" i="0" u="none" strike="noStrike" baseline="0" dirty="0">
                <a:solidFill>
                  <a:srgbClr val="000000"/>
                </a:solidFill>
              </a:rPr>
              <a:t>I giudici della Sezione terza civile avvisano i debitori ammessi alla conversione del pignoramento, che in ragione dell’emergenza sanitaria e dei limiti imposti agli spostamenti, non sarà dichiarata alcuna decadenza dal beneficio in caso di mancato versamento delle rate in scadenza dal 9 marzo al 31 maggio 2020. </a:t>
            </a:r>
            <a:endParaRPr lang="it-IT" sz="1600" dirty="0"/>
          </a:p>
        </p:txBody>
      </p:sp>
    </p:spTree>
    <p:extLst>
      <p:ext uri="{BB962C8B-B14F-4D97-AF65-F5344CB8AC3E}">
        <p14:creationId xmlns:p14="http://schemas.microsoft.com/office/powerpoint/2010/main" val="2330602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C67883-274D-491C-9123-2EAE494FA4F0}"/>
              </a:ext>
            </a:extLst>
          </p:cNvPr>
          <p:cNvSpPr>
            <a:spLocks noGrp="1"/>
          </p:cNvSpPr>
          <p:nvPr>
            <p:ph type="title"/>
          </p:nvPr>
        </p:nvSpPr>
        <p:spPr/>
        <p:txBody>
          <a:bodyPr/>
          <a:lstStyle/>
          <a:p>
            <a:pPr algn="ctr"/>
            <a:br>
              <a:rPr lang="it-IT" sz="1800" b="0" i="0" u="none" strike="noStrike" baseline="0" dirty="0">
                <a:solidFill>
                  <a:srgbClr val="000000"/>
                </a:solidFill>
                <a:latin typeface="Bookman Old Style" panose="02050604050505020204" pitchFamily="18" charset="0"/>
              </a:rPr>
            </a:br>
            <a:r>
              <a:rPr lang="it-IT" sz="1800" b="0" i="0" u="none" strike="noStrike" baseline="0" dirty="0">
                <a:solidFill>
                  <a:srgbClr val="000000"/>
                </a:solidFill>
                <a:latin typeface="Bookman Old Style" panose="02050604050505020204" pitchFamily="18" charset="0"/>
              </a:rPr>
              <a:t> </a:t>
            </a:r>
            <a:r>
              <a:rPr lang="it-IT" sz="1800" b="1" i="0" u="none" strike="noStrike" baseline="0" dirty="0">
                <a:solidFill>
                  <a:srgbClr val="000000"/>
                </a:solidFill>
                <a:latin typeface="+mn-lt"/>
              </a:rPr>
              <a:t>ISTRUZIONI E LINEE GUIDA PER CUSTODI E PROFESSIONISTI DELEGATI ALLE VENDITE IMMOBILIARI – INDICAZIONI PER DEBITORI E AGGIUDICATARI </a:t>
            </a:r>
            <a:br>
              <a:rPr lang="it-IT" sz="1800" b="1" i="0" u="none" strike="noStrike" baseline="0" dirty="0">
                <a:solidFill>
                  <a:srgbClr val="000000"/>
                </a:solidFill>
                <a:latin typeface="+mn-lt"/>
              </a:rPr>
            </a:br>
            <a:r>
              <a:rPr lang="it-IT" sz="1800" b="1" i="0" u="none" strike="noStrike" baseline="0" dirty="0">
                <a:solidFill>
                  <a:srgbClr val="000000"/>
                </a:solidFill>
                <a:latin typeface="+mn-lt"/>
              </a:rPr>
              <a:t>I Giudici dell’esecuzione </a:t>
            </a:r>
            <a:endParaRPr lang="it-IT" b="1" dirty="0">
              <a:latin typeface="+mn-lt"/>
            </a:endParaRPr>
          </a:p>
        </p:txBody>
      </p:sp>
      <p:sp>
        <p:nvSpPr>
          <p:cNvPr id="3" name="Segnaposto contenuto 2">
            <a:extLst>
              <a:ext uri="{FF2B5EF4-FFF2-40B4-BE49-F238E27FC236}">
                <a16:creationId xmlns:a16="http://schemas.microsoft.com/office/drawing/2014/main" id="{A7EB618E-A4AC-4DFA-9A04-F03AA1F16F27}"/>
              </a:ext>
            </a:extLst>
          </p:cNvPr>
          <p:cNvSpPr>
            <a:spLocks noGrp="1"/>
          </p:cNvSpPr>
          <p:nvPr>
            <p:ph idx="1"/>
          </p:nvPr>
        </p:nvSpPr>
        <p:spPr>
          <a:xfrm>
            <a:off x="360727" y="2021747"/>
            <a:ext cx="11769754" cy="4625000"/>
          </a:xfrm>
        </p:spPr>
        <p:txBody>
          <a:bodyPr/>
          <a:lstStyle/>
          <a:p>
            <a:pPr algn="l"/>
            <a:endParaRPr lang="it-IT" sz="1800" b="0" i="0" u="none" strike="noStrike" baseline="0" dirty="0">
              <a:solidFill>
                <a:srgbClr val="000000"/>
              </a:solidFill>
              <a:latin typeface="Bookman Old Style" panose="02050604050505020204" pitchFamily="18" charset="0"/>
            </a:endParaRPr>
          </a:p>
          <a:p>
            <a:pPr marL="0" indent="0" algn="just">
              <a:buNone/>
            </a:pPr>
            <a:r>
              <a:rPr lang="it-IT" sz="1400" b="0" i="0" u="none" strike="noStrike" baseline="0" dirty="0">
                <a:solidFill>
                  <a:srgbClr val="000000"/>
                </a:solidFill>
              </a:rPr>
              <a:t>vista la disciplina in materia di svolgimento dell’attività giudiziaria in materia civile e di restrizione agli spostamenti per il tempo dell’emergenza sanitaria; </a:t>
            </a:r>
          </a:p>
          <a:p>
            <a:pPr marL="0" indent="0" algn="just">
              <a:buNone/>
            </a:pPr>
            <a:r>
              <a:rPr lang="it-IT" sz="1400" b="0" i="0" u="none" strike="noStrike" baseline="0" dirty="0">
                <a:solidFill>
                  <a:srgbClr val="000000"/>
                </a:solidFill>
              </a:rPr>
              <a:t>viste le linee guida emesse dal Presidente del Tribunale (prot. 66/2020) e il protocollo sottoscritto con l’Ordine degli Avvocati il 4 maggio 2020; </a:t>
            </a:r>
          </a:p>
          <a:p>
            <a:pPr marL="0" indent="0" algn="just">
              <a:buNone/>
            </a:pPr>
            <a:r>
              <a:rPr lang="it-IT" sz="1400" b="0" i="0" u="none" strike="noStrike" baseline="0" dirty="0">
                <a:solidFill>
                  <a:srgbClr val="000000"/>
                </a:solidFill>
              </a:rPr>
              <a:t>viste in particolare le disposizioni: </a:t>
            </a:r>
          </a:p>
          <a:p>
            <a:pPr marL="0" indent="0" algn="just">
              <a:buNone/>
            </a:pPr>
            <a:r>
              <a:rPr lang="it-IT" sz="1400" b="0" i="0" u="none" strike="noStrike" baseline="0" dirty="0">
                <a:solidFill>
                  <a:srgbClr val="000000"/>
                </a:solidFill>
              </a:rPr>
              <a:t>- </a:t>
            </a:r>
            <a:r>
              <a:rPr lang="it-IT" sz="1400" b="0" i="1" u="none" strike="noStrike" baseline="0" dirty="0">
                <a:solidFill>
                  <a:srgbClr val="000000"/>
                </a:solidFill>
              </a:rPr>
              <a:t>ex </a:t>
            </a:r>
            <a:r>
              <a:rPr lang="it-IT" sz="1400" b="0" i="0" u="none" strike="noStrike" baseline="0" dirty="0">
                <a:solidFill>
                  <a:srgbClr val="000000"/>
                </a:solidFill>
              </a:rPr>
              <a:t>art. 54-ter </a:t>
            </a:r>
            <a:r>
              <a:rPr lang="it-IT" sz="1400" b="0" i="0" u="none" strike="noStrike" baseline="0" dirty="0" err="1">
                <a:solidFill>
                  <a:srgbClr val="000000"/>
                </a:solidFill>
              </a:rPr>
              <a:t>d.l</a:t>
            </a:r>
            <a:r>
              <a:rPr lang="it-IT" sz="1400" b="0" i="0" u="none" strike="noStrike" baseline="0" dirty="0">
                <a:solidFill>
                  <a:srgbClr val="000000"/>
                </a:solidFill>
              </a:rPr>
              <a:t> n. 18/2020 </a:t>
            </a:r>
            <a:r>
              <a:rPr lang="it-IT" sz="1400" b="0" i="0" u="none" strike="noStrike" baseline="0" dirty="0" err="1">
                <a:solidFill>
                  <a:srgbClr val="000000"/>
                </a:solidFill>
              </a:rPr>
              <a:t>conv</a:t>
            </a:r>
            <a:r>
              <a:rPr lang="it-IT" sz="1400" b="0" i="0" u="none" strike="noStrike" baseline="0" dirty="0">
                <a:solidFill>
                  <a:srgbClr val="000000"/>
                </a:solidFill>
              </a:rPr>
              <a:t>. con </a:t>
            </a:r>
            <a:r>
              <a:rPr lang="it-IT" sz="1400" b="0" i="0" u="none" strike="noStrike" baseline="0" dirty="0" err="1">
                <a:solidFill>
                  <a:srgbClr val="000000"/>
                </a:solidFill>
              </a:rPr>
              <a:t>mod</a:t>
            </a:r>
            <a:r>
              <a:rPr lang="it-IT" sz="1400" b="0" i="0" u="none" strike="noStrike" baseline="0" dirty="0">
                <a:solidFill>
                  <a:srgbClr val="000000"/>
                </a:solidFill>
              </a:rPr>
              <a:t>. nella l. n. 27/2020, che prevede la sospensione delle procedure esecutive sulla prima casa (abitazione principale del debitore), per la durata di sei mesi a decorrere dal 30 aprile 2020 </a:t>
            </a:r>
          </a:p>
          <a:p>
            <a:pPr marL="0" indent="0" algn="just">
              <a:buNone/>
            </a:pPr>
            <a:r>
              <a:rPr lang="it-IT" sz="1400" b="0" i="0" u="none" strike="noStrike" baseline="0" dirty="0">
                <a:solidFill>
                  <a:srgbClr val="000000"/>
                </a:solidFill>
              </a:rPr>
              <a:t>- di cui all’art. 103, sesto comma, del ricordato decreto, in punto di attuazione del rilascio di immobili; </a:t>
            </a:r>
          </a:p>
          <a:p>
            <a:pPr marL="0" indent="0" algn="just">
              <a:buNone/>
            </a:pPr>
            <a:r>
              <a:rPr lang="it-IT" sz="1400" b="0" i="0" u="none" strike="noStrike" baseline="0" dirty="0">
                <a:solidFill>
                  <a:srgbClr val="000000"/>
                </a:solidFill>
              </a:rPr>
              <a:t>riservata ogni diversa determinazione in prosieguo, in ragione dell’evoluzione della situazione di emergenza, </a:t>
            </a:r>
            <a:endParaRPr lang="it-IT" sz="1400" dirty="0"/>
          </a:p>
        </p:txBody>
      </p:sp>
    </p:spTree>
    <p:extLst>
      <p:ext uri="{BB962C8B-B14F-4D97-AF65-F5344CB8AC3E}">
        <p14:creationId xmlns:p14="http://schemas.microsoft.com/office/powerpoint/2010/main" val="2730959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B2E1A67-4685-4985-977F-733612DDE984}"/>
              </a:ext>
            </a:extLst>
          </p:cNvPr>
          <p:cNvSpPr>
            <a:spLocks noGrp="1"/>
          </p:cNvSpPr>
          <p:nvPr>
            <p:ph idx="1"/>
          </p:nvPr>
        </p:nvSpPr>
        <p:spPr>
          <a:xfrm>
            <a:off x="327171" y="134224"/>
            <a:ext cx="11685864" cy="6042739"/>
          </a:xfrm>
        </p:spPr>
        <p:txBody>
          <a:bodyPr>
            <a:normAutofit/>
          </a:bodyPr>
          <a:lstStyle/>
          <a:p>
            <a:pPr algn="l"/>
            <a:endParaRPr lang="it-IT" sz="1800" b="0" i="0" u="none" strike="noStrike" baseline="0" dirty="0">
              <a:solidFill>
                <a:srgbClr val="000000"/>
              </a:solidFill>
              <a:latin typeface="Bookman Old Style" panose="02050604050505020204" pitchFamily="18" charset="0"/>
            </a:endParaRPr>
          </a:p>
          <a:p>
            <a:pPr marL="0" indent="0" algn="ctr">
              <a:buNone/>
            </a:pPr>
            <a:r>
              <a:rPr lang="it-IT" sz="1800" b="1" i="0" u="none" strike="noStrike" baseline="0" dirty="0">
                <a:solidFill>
                  <a:srgbClr val="000000"/>
                </a:solidFill>
              </a:rPr>
              <a:t>così dispongono </a:t>
            </a:r>
            <a:endParaRPr lang="it-IT" sz="1800" b="0" i="0" u="none" strike="noStrike" baseline="0" dirty="0">
              <a:solidFill>
                <a:srgbClr val="000000"/>
              </a:solidFill>
            </a:endParaRPr>
          </a:p>
          <a:p>
            <a:pPr marL="0" indent="0" algn="just">
              <a:buNone/>
            </a:pPr>
            <a:r>
              <a:rPr lang="it-IT" sz="1500" b="0" i="0" u="none" strike="noStrike" baseline="0" dirty="0">
                <a:solidFill>
                  <a:srgbClr val="000000"/>
                </a:solidFill>
              </a:rPr>
              <a:t>Abitazione principale – art. 54-ter </a:t>
            </a:r>
          </a:p>
          <a:p>
            <a:pPr marL="0" indent="0" algn="just">
              <a:buNone/>
            </a:pPr>
            <a:r>
              <a:rPr lang="it-IT" sz="1500" b="0" i="0" u="none" strike="noStrike" baseline="0" dirty="0">
                <a:solidFill>
                  <a:srgbClr val="000000"/>
                </a:solidFill>
              </a:rPr>
              <a:t>Nelle procedure in cui è stata già fissata l’udienza </a:t>
            </a:r>
            <a:r>
              <a:rPr lang="it-IT" sz="1500" b="0" i="1" u="none" strike="noStrike" baseline="0" dirty="0">
                <a:solidFill>
                  <a:srgbClr val="000000"/>
                </a:solidFill>
              </a:rPr>
              <a:t>ex </a:t>
            </a:r>
            <a:r>
              <a:rPr lang="it-IT" sz="1500" b="0" i="0" u="none" strike="noStrike" baseline="0" dirty="0">
                <a:solidFill>
                  <a:srgbClr val="000000"/>
                </a:solidFill>
              </a:rPr>
              <a:t>art. 569 cpc per disporre la vendita, e non ancora tenuta anche a seguito dei rinvii d’ufficio, gli ausiliari: </a:t>
            </a:r>
          </a:p>
          <a:p>
            <a:pPr marL="0" indent="0" algn="just">
              <a:buNone/>
            </a:pPr>
            <a:r>
              <a:rPr lang="it-IT" sz="1500" b="0" i="0" u="none" strike="noStrike" baseline="0" dirty="0">
                <a:solidFill>
                  <a:srgbClr val="000000"/>
                </a:solidFill>
              </a:rPr>
              <a:t>- dovranno sospendere fino al 31 ottobre 2020 ogni attività per cui hanno ricevuto incarico, qualora abbiano già constatato, o sia altrimenti già palese, che l’immobile pignorato è destinato a prima casa del debitore esecutato (abitazione principale). La circostanza deve riferirsi alla data di entrata in vigore della legge (30 aprile 2020). In simili ipotesi non è necessario alcun provvedimento del </a:t>
            </a:r>
            <a:r>
              <a:rPr lang="it-IT" sz="1500" b="0" i="0" u="none" strike="noStrike" baseline="0" dirty="0" err="1">
                <a:solidFill>
                  <a:srgbClr val="000000"/>
                </a:solidFill>
              </a:rPr>
              <a:t>g.e</a:t>
            </a:r>
            <a:r>
              <a:rPr lang="it-IT" sz="1500" b="0" i="0" u="none" strike="noStrike" baseline="0" dirty="0">
                <a:solidFill>
                  <a:srgbClr val="000000"/>
                </a:solidFill>
              </a:rPr>
              <a:t>. ed è sufficiente che la destinazione del bene sia menzionata dall’ausiliario nel rendiconto periodico o nella relazione peritale. L’ausiliario segnalerà al </a:t>
            </a:r>
            <a:r>
              <a:rPr lang="it-IT" sz="1500" b="0" i="0" u="none" strike="noStrike" baseline="0" dirty="0" err="1">
                <a:solidFill>
                  <a:srgbClr val="000000"/>
                </a:solidFill>
              </a:rPr>
              <a:t>g.e</a:t>
            </a:r>
            <a:r>
              <a:rPr lang="it-IT" sz="1500" b="0" i="0" u="none" strike="noStrike" baseline="0" dirty="0">
                <a:solidFill>
                  <a:srgbClr val="000000"/>
                </a:solidFill>
              </a:rPr>
              <a:t>. se l’udienza ex art. 569 cpc risulta fissata nel periodo di sospensione semestrale, affinché possa esserne disposto il differimento. In ogni istanza al </a:t>
            </a:r>
            <a:r>
              <a:rPr lang="it-IT" sz="1500" b="0" i="0" u="none" strike="noStrike" baseline="0" dirty="0" err="1">
                <a:solidFill>
                  <a:srgbClr val="000000"/>
                </a:solidFill>
              </a:rPr>
              <a:t>g.e</a:t>
            </a:r>
            <a:r>
              <a:rPr lang="it-IT" sz="1500" b="0" i="0" u="none" strike="noStrike" baseline="0" dirty="0">
                <a:solidFill>
                  <a:srgbClr val="000000"/>
                </a:solidFill>
              </a:rPr>
              <a:t>. l’ausiliario avrà cura di segnalare se la procedura è soggetta, oppure no, a detta sospensione, scrivendo nell’intestazione dell’atto, secondo i casi, </a:t>
            </a:r>
            <a:r>
              <a:rPr lang="it-IT" sz="1500" b="0" i="1" u="none" strike="noStrike" baseline="0" dirty="0">
                <a:solidFill>
                  <a:srgbClr val="000000"/>
                </a:solidFill>
              </a:rPr>
              <a:t>“procedura soggetta a sospensione ex art. 54ter </a:t>
            </a:r>
            <a:r>
              <a:rPr lang="it-IT" sz="1500" b="0" i="1" u="none" strike="noStrike" baseline="0" dirty="0" err="1">
                <a:solidFill>
                  <a:srgbClr val="000000"/>
                </a:solidFill>
              </a:rPr>
              <a:t>d.l</a:t>
            </a:r>
            <a:r>
              <a:rPr lang="it-IT" sz="1500" b="0" i="1" u="none" strike="noStrike" baseline="0" dirty="0">
                <a:solidFill>
                  <a:srgbClr val="000000"/>
                </a:solidFill>
              </a:rPr>
              <a:t> n. 18/2020 </a:t>
            </a:r>
            <a:r>
              <a:rPr lang="it-IT" sz="1500" b="0" i="1" u="none" strike="noStrike" baseline="0" dirty="0" err="1">
                <a:solidFill>
                  <a:srgbClr val="000000"/>
                </a:solidFill>
              </a:rPr>
              <a:t>conv</a:t>
            </a:r>
            <a:r>
              <a:rPr lang="it-IT" sz="1500" b="0" i="1" u="none" strike="noStrike" baseline="0" dirty="0">
                <a:solidFill>
                  <a:srgbClr val="000000"/>
                </a:solidFill>
              </a:rPr>
              <a:t>. con </a:t>
            </a:r>
            <a:r>
              <a:rPr lang="it-IT" sz="1500" b="0" i="1" u="none" strike="noStrike" baseline="0" dirty="0" err="1">
                <a:solidFill>
                  <a:srgbClr val="000000"/>
                </a:solidFill>
              </a:rPr>
              <a:t>mod</a:t>
            </a:r>
            <a:r>
              <a:rPr lang="it-IT" sz="1500" b="0" i="1" u="none" strike="noStrike" baseline="0" dirty="0">
                <a:solidFill>
                  <a:srgbClr val="000000"/>
                </a:solidFill>
              </a:rPr>
              <a:t>. nella l. n. 27/2020”</a:t>
            </a:r>
            <a:r>
              <a:rPr lang="it-IT" sz="1500" b="0" i="0" u="none" strike="noStrike" baseline="0" dirty="0">
                <a:solidFill>
                  <a:srgbClr val="000000"/>
                </a:solidFill>
              </a:rPr>
              <a:t>, ovvero </a:t>
            </a:r>
            <a:r>
              <a:rPr lang="it-IT" sz="1500" b="0" i="1" u="none" strike="noStrike" baseline="0" dirty="0">
                <a:solidFill>
                  <a:srgbClr val="000000"/>
                </a:solidFill>
              </a:rPr>
              <a:t>“procedura non soggetta a sospensione ex art. 54ter </a:t>
            </a:r>
            <a:r>
              <a:rPr lang="it-IT" sz="1500" b="0" i="1" u="none" strike="noStrike" baseline="0" dirty="0" err="1">
                <a:solidFill>
                  <a:srgbClr val="000000"/>
                </a:solidFill>
              </a:rPr>
              <a:t>d.l</a:t>
            </a:r>
            <a:r>
              <a:rPr lang="it-IT" sz="1500" b="0" i="1" u="none" strike="noStrike" baseline="0" dirty="0">
                <a:solidFill>
                  <a:srgbClr val="000000"/>
                </a:solidFill>
              </a:rPr>
              <a:t> n. 18/2020 </a:t>
            </a:r>
            <a:r>
              <a:rPr lang="it-IT" sz="1500" b="0" i="1" u="none" strike="noStrike" baseline="0" dirty="0" err="1">
                <a:solidFill>
                  <a:srgbClr val="000000"/>
                </a:solidFill>
              </a:rPr>
              <a:t>conv</a:t>
            </a:r>
            <a:r>
              <a:rPr lang="it-IT" sz="1500" b="0" i="1" u="none" strike="noStrike" baseline="0" dirty="0">
                <a:solidFill>
                  <a:srgbClr val="000000"/>
                </a:solidFill>
              </a:rPr>
              <a:t>. con </a:t>
            </a:r>
            <a:r>
              <a:rPr lang="it-IT" sz="1500" b="0" i="1" u="none" strike="noStrike" baseline="0" dirty="0" err="1">
                <a:solidFill>
                  <a:srgbClr val="000000"/>
                </a:solidFill>
              </a:rPr>
              <a:t>mod</a:t>
            </a:r>
            <a:r>
              <a:rPr lang="it-IT" sz="1500" b="0" i="1" u="none" strike="noStrike" baseline="0" dirty="0">
                <a:solidFill>
                  <a:srgbClr val="000000"/>
                </a:solidFill>
              </a:rPr>
              <a:t>. nella l. n. 27/2020” </a:t>
            </a:r>
            <a:r>
              <a:rPr lang="it-IT" sz="1500" b="0" i="0" u="none" strike="noStrike" baseline="0" dirty="0">
                <a:solidFill>
                  <a:srgbClr val="000000"/>
                </a:solidFill>
              </a:rPr>
              <a:t>o diciture similari; </a:t>
            </a:r>
          </a:p>
          <a:p>
            <a:pPr marL="0" indent="0" algn="just">
              <a:buNone/>
            </a:pPr>
            <a:r>
              <a:rPr lang="it-IT" sz="1500" b="0" i="0" u="none" strike="noStrike" baseline="0" dirty="0">
                <a:solidFill>
                  <a:srgbClr val="000000"/>
                </a:solidFill>
              </a:rPr>
              <a:t>- dovranno invece proseguire le operazioni, </a:t>
            </a:r>
          </a:p>
          <a:p>
            <a:pPr marL="0" indent="0" algn="just">
              <a:buNone/>
            </a:pPr>
            <a:r>
              <a:rPr lang="it-IT" sz="1500" b="0" i="0" u="none" strike="noStrike" baseline="0" dirty="0">
                <a:solidFill>
                  <a:srgbClr val="000000"/>
                </a:solidFill>
              </a:rPr>
              <a:t>--- in caso di immobile destinato ad uso diverso dall’abitazione, </a:t>
            </a:r>
          </a:p>
          <a:p>
            <a:pPr marL="0" indent="0" algn="just">
              <a:buNone/>
            </a:pPr>
            <a:r>
              <a:rPr lang="it-IT" sz="1500" b="0" i="0" u="none" strike="noStrike" baseline="0" dirty="0">
                <a:solidFill>
                  <a:srgbClr val="000000"/>
                </a:solidFill>
              </a:rPr>
              <a:t>--- ovvero quando risulti, o sia in ogni caso evidente, che l’immobile pignorato non è destinato ad abitazione principale del debitore; </a:t>
            </a:r>
          </a:p>
          <a:p>
            <a:pPr marL="0" indent="0" algn="just">
              <a:buNone/>
            </a:pPr>
            <a:r>
              <a:rPr lang="it-IT" sz="1500" b="0" i="0" u="none" strike="noStrike" baseline="0" dirty="0">
                <a:solidFill>
                  <a:srgbClr val="000000"/>
                </a:solidFill>
              </a:rPr>
              <a:t>- dovranno depositare istanza al </a:t>
            </a:r>
            <a:r>
              <a:rPr lang="it-IT" sz="1500" b="0" i="0" u="none" strike="noStrike" baseline="0" dirty="0" err="1">
                <a:solidFill>
                  <a:srgbClr val="000000"/>
                </a:solidFill>
              </a:rPr>
              <a:t>g.e</a:t>
            </a:r>
            <a:r>
              <a:rPr lang="it-IT" sz="1500" b="0" i="0" u="none" strike="noStrike" baseline="0" dirty="0">
                <a:solidFill>
                  <a:srgbClr val="000000"/>
                </a:solidFill>
              </a:rPr>
              <a:t>. nei casi dubbi (segnalando l’urgenza per una più rapida individuazione dell’atto da parte della cancelleria), al fine di ricevere istruzioni al riguardo. </a:t>
            </a:r>
            <a:endParaRPr lang="it-IT" sz="1500" dirty="0"/>
          </a:p>
        </p:txBody>
      </p:sp>
    </p:spTree>
    <p:extLst>
      <p:ext uri="{BB962C8B-B14F-4D97-AF65-F5344CB8AC3E}">
        <p14:creationId xmlns:p14="http://schemas.microsoft.com/office/powerpoint/2010/main" val="733593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F836EF-898B-4CE6-97FE-5D02977223C5}"/>
              </a:ext>
            </a:extLst>
          </p:cNvPr>
          <p:cNvSpPr>
            <a:spLocks noGrp="1"/>
          </p:cNvSpPr>
          <p:nvPr>
            <p:ph idx="1"/>
          </p:nvPr>
        </p:nvSpPr>
        <p:spPr>
          <a:xfrm>
            <a:off x="92279" y="92280"/>
            <a:ext cx="11752977" cy="6319576"/>
          </a:xfrm>
        </p:spPr>
        <p:txBody>
          <a:bodyPr>
            <a:normAutofit fontScale="92500" lnSpcReduction="20000"/>
          </a:bodyPr>
          <a:lstStyle/>
          <a:p>
            <a:pPr marL="0" indent="0" algn="just">
              <a:buNone/>
            </a:pPr>
            <a:r>
              <a:rPr lang="it-IT" sz="1400" b="0" i="0" u="none" strike="noStrike" baseline="0" dirty="0">
                <a:solidFill>
                  <a:srgbClr val="000000"/>
                </a:solidFill>
              </a:rPr>
              <a:t>Nelle procedure in cui sia stata già disposta la vendita, l’avviso di gara dovrà essere emesso e pubblicizzato non prima del 1° novembre 2020 se si verte in ipotesi di abitazione principale, senza che sia necessaria un provvedimento del </a:t>
            </a:r>
            <a:r>
              <a:rPr lang="it-IT" sz="1400" b="0" i="0" u="none" strike="noStrike" baseline="0" dirty="0" err="1">
                <a:solidFill>
                  <a:srgbClr val="000000"/>
                </a:solidFill>
              </a:rPr>
              <a:t>g.e</a:t>
            </a:r>
            <a:r>
              <a:rPr lang="it-IT" sz="1400" b="0" i="0" u="none" strike="noStrike" baseline="0" dirty="0">
                <a:solidFill>
                  <a:srgbClr val="000000"/>
                </a:solidFill>
              </a:rPr>
              <a:t>.. Vanno richieste istruzioni al </a:t>
            </a:r>
            <a:r>
              <a:rPr lang="it-IT" sz="1400" b="0" i="0" u="none" strike="noStrike" baseline="0" dirty="0" err="1">
                <a:solidFill>
                  <a:srgbClr val="000000"/>
                </a:solidFill>
              </a:rPr>
              <a:t>g.e</a:t>
            </a:r>
            <a:r>
              <a:rPr lang="it-IT" sz="1400" b="0" i="0" u="none" strike="noStrike" baseline="0" dirty="0">
                <a:solidFill>
                  <a:srgbClr val="000000"/>
                </a:solidFill>
              </a:rPr>
              <a:t>., anche in questa ipotesi, solo nei casi ambigui. </a:t>
            </a:r>
          </a:p>
          <a:p>
            <a:pPr marL="0" indent="0" algn="just">
              <a:buNone/>
            </a:pPr>
            <a:r>
              <a:rPr lang="it-IT" sz="1400" b="0" i="0" u="none" strike="noStrike" baseline="0" dirty="0">
                <a:solidFill>
                  <a:srgbClr val="000000"/>
                </a:solidFill>
              </a:rPr>
              <a:t>Liberazione degli immobili – art. 54-ter, e 103, sesto comma, </a:t>
            </a:r>
            <a:r>
              <a:rPr lang="it-IT" sz="1400" b="0" i="0" u="none" strike="noStrike" baseline="0" dirty="0" err="1">
                <a:solidFill>
                  <a:srgbClr val="000000"/>
                </a:solidFill>
              </a:rPr>
              <a:t>d.l.</a:t>
            </a:r>
            <a:r>
              <a:rPr lang="it-IT" sz="1400" b="0" i="0" u="none" strike="noStrike" baseline="0" dirty="0">
                <a:solidFill>
                  <a:srgbClr val="000000"/>
                </a:solidFill>
              </a:rPr>
              <a:t> n. 18/2020 </a:t>
            </a:r>
            <a:r>
              <a:rPr lang="it-IT" sz="1400" b="0" i="0" u="none" strike="noStrike" baseline="0" dirty="0" err="1">
                <a:solidFill>
                  <a:srgbClr val="000000"/>
                </a:solidFill>
              </a:rPr>
              <a:t>conv</a:t>
            </a:r>
            <a:r>
              <a:rPr lang="it-IT" sz="1400" b="0" i="0" u="none" strike="noStrike" baseline="0" dirty="0">
                <a:solidFill>
                  <a:srgbClr val="000000"/>
                </a:solidFill>
              </a:rPr>
              <a:t>. con </a:t>
            </a:r>
            <a:r>
              <a:rPr lang="it-IT" sz="1400" b="0" i="0" u="none" strike="noStrike" baseline="0" dirty="0" err="1">
                <a:solidFill>
                  <a:srgbClr val="000000"/>
                </a:solidFill>
              </a:rPr>
              <a:t>mod</a:t>
            </a:r>
            <a:r>
              <a:rPr lang="it-IT" sz="1400" b="0" i="0" u="none" strike="noStrike" baseline="0" dirty="0">
                <a:solidFill>
                  <a:srgbClr val="000000"/>
                </a:solidFill>
              </a:rPr>
              <a:t>. nella l. n. 27/2020. </a:t>
            </a:r>
          </a:p>
          <a:p>
            <a:pPr marL="0" indent="0" algn="just">
              <a:buNone/>
            </a:pPr>
            <a:r>
              <a:rPr lang="it-IT" sz="1400" b="0" i="0" u="none" strike="noStrike" baseline="0" dirty="0">
                <a:solidFill>
                  <a:srgbClr val="000000"/>
                </a:solidFill>
              </a:rPr>
              <a:t>I provvedimenti di sgombero dovranno essere eseguiti: </a:t>
            </a:r>
          </a:p>
          <a:p>
            <a:pPr marL="0" indent="0" algn="just">
              <a:buNone/>
            </a:pPr>
            <a:r>
              <a:rPr lang="it-IT" sz="1400" b="0" i="0" u="none" strike="noStrike" baseline="0" dirty="0">
                <a:solidFill>
                  <a:srgbClr val="000000"/>
                </a:solidFill>
              </a:rPr>
              <a:t>- solo dopo il 31 ottobre 2020 se l’immobile è abitazione principale del debitore </a:t>
            </a:r>
          </a:p>
          <a:p>
            <a:pPr marL="0" indent="0" algn="just">
              <a:buNone/>
            </a:pPr>
            <a:r>
              <a:rPr lang="it-IT" sz="1400" b="0" i="0" u="none" strike="noStrike" baseline="0" dirty="0">
                <a:solidFill>
                  <a:srgbClr val="000000"/>
                </a:solidFill>
              </a:rPr>
              <a:t>- solo dopo il 1° settembre 2020 negli altri casi. </a:t>
            </a:r>
          </a:p>
          <a:p>
            <a:pPr marL="0" indent="0" algn="just">
              <a:buNone/>
            </a:pPr>
            <a:r>
              <a:rPr lang="it-IT" sz="1400" b="0" i="0" u="none" strike="noStrike" baseline="0" dirty="0">
                <a:solidFill>
                  <a:srgbClr val="000000"/>
                </a:solidFill>
              </a:rPr>
              <a:t>Nel frattempo potrà essere emesso il decreto di trasferimento, ma non si potrà provvedere allo sgombero dell’immobile, salvo rilascio spontaneo. </a:t>
            </a:r>
          </a:p>
          <a:p>
            <a:pPr marL="0" indent="0" algn="just">
              <a:buNone/>
            </a:pPr>
            <a:r>
              <a:rPr lang="it-IT" sz="1400" b="0" i="0" u="none" strike="noStrike" baseline="0" dirty="0">
                <a:solidFill>
                  <a:srgbClr val="000000"/>
                </a:solidFill>
              </a:rPr>
              <a:t>Si potrà poi procedere alla distribuzione del ricavato, all’occorrenza con accantonamento delle somme necessarie per la liberazione forzosa. </a:t>
            </a:r>
          </a:p>
          <a:p>
            <a:pPr marL="0" indent="0" algn="just">
              <a:buNone/>
            </a:pPr>
            <a:r>
              <a:rPr lang="it-IT" sz="1400" b="0" i="0" u="none" strike="noStrike" baseline="0" dirty="0">
                <a:solidFill>
                  <a:srgbClr val="000000"/>
                </a:solidFill>
              </a:rPr>
              <a:t>Conversione del pignoramento </a:t>
            </a:r>
          </a:p>
          <a:p>
            <a:pPr marL="0" indent="0" algn="just">
              <a:buNone/>
            </a:pPr>
            <a:r>
              <a:rPr lang="it-IT" sz="1400" b="0" i="0" u="none" strike="noStrike" baseline="0" dirty="0">
                <a:solidFill>
                  <a:srgbClr val="000000"/>
                </a:solidFill>
              </a:rPr>
              <a:t>Nelle procedure esecutive su prima casa: </a:t>
            </a:r>
          </a:p>
          <a:p>
            <a:pPr marL="0" indent="0" algn="just">
              <a:buNone/>
            </a:pPr>
            <a:r>
              <a:rPr lang="it-IT" sz="1400" b="0" i="0" u="none" strike="noStrike" baseline="0" dirty="0">
                <a:solidFill>
                  <a:srgbClr val="000000"/>
                </a:solidFill>
              </a:rPr>
              <a:t>- nell’interesse del debitore deve reputarsi consentita la richiesta di conversione del pignoramento anche durante il periodo di sospensione della procedura esecutiva (30 aprile 2020 – 31 ottobre 2020) </a:t>
            </a:r>
          </a:p>
          <a:p>
            <a:pPr marL="0" indent="0" algn="just">
              <a:buNone/>
            </a:pPr>
            <a:r>
              <a:rPr lang="it-IT" sz="1400" b="0" i="0" u="none" strike="noStrike" baseline="0" dirty="0">
                <a:solidFill>
                  <a:srgbClr val="000000"/>
                </a:solidFill>
              </a:rPr>
              <a:t>- i debitori non sono in obbligo di versare le rate di conversione che scadono nel periodo dal 30 aprile al 31 ottobre 2020; il pagamento sarà tuttavia consentito; </a:t>
            </a:r>
          </a:p>
          <a:p>
            <a:pPr marL="0" indent="0" algn="just">
              <a:buNone/>
            </a:pPr>
            <a:r>
              <a:rPr lang="it-IT" sz="1400" dirty="0">
                <a:solidFill>
                  <a:srgbClr val="000000"/>
                </a:solidFill>
              </a:rPr>
              <a:t>- </a:t>
            </a:r>
            <a:r>
              <a:rPr lang="it-IT" sz="1400" b="0" i="0" u="none" strike="noStrike" baseline="0" dirty="0">
                <a:solidFill>
                  <a:srgbClr val="000000"/>
                </a:solidFill>
              </a:rPr>
              <a:t>non sarà dunque dichiarata la decadenza dalla conversione per mancato pagamento delle rate in scadenza fino al 31 ottobre 2020. </a:t>
            </a:r>
          </a:p>
          <a:p>
            <a:pPr marL="0" indent="0" algn="just">
              <a:buNone/>
            </a:pPr>
            <a:r>
              <a:rPr lang="it-IT" sz="1400" b="0" i="0" u="sng" strike="noStrike" baseline="0" dirty="0">
                <a:solidFill>
                  <a:srgbClr val="000000"/>
                </a:solidFill>
              </a:rPr>
              <a:t>Saldo prezzo di aggiudicazione </a:t>
            </a:r>
          </a:p>
          <a:p>
            <a:pPr marL="0" indent="0" algn="just">
              <a:buNone/>
            </a:pPr>
            <a:r>
              <a:rPr lang="it-IT" sz="1400" b="0" i="0" u="none" strike="noStrike" baseline="0" dirty="0">
                <a:solidFill>
                  <a:srgbClr val="000000"/>
                </a:solidFill>
              </a:rPr>
              <a:t>Nelle procedure esecutive su prima casa, il termine per il pagamento del residuo prezzo la cui scadenza ricade nel periodo dal 9 marzo al 31 ottobre 2020 deve considerarsi sospeso per detto arco temporale, e riprende a decorrere dal 1° novembre 2020. In altre parole, il termine risulta sostanzialmente posticipato per il numero di giorni corrispondente al tempo di sospensione (236 giorni). </a:t>
            </a:r>
          </a:p>
          <a:p>
            <a:pPr marL="0" indent="0">
              <a:buNone/>
            </a:pPr>
            <a:r>
              <a:rPr lang="it-IT" sz="1400" b="0" i="0" u="none" strike="noStrike" baseline="0" dirty="0">
                <a:solidFill>
                  <a:srgbClr val="000000"/>
                </a:solidFill>
              </a:rPr>
              <a:t>Le stesse limitazioni si applicano alle </a:t>
            </a:r>
            <a:r>
              <a:rPr lang="it-IT" sz="1400" b="0" i="0" u="sng" strike="noStrike" baseline="0" dirty="0">
                <a:solidFill>
                  <a:srgbClr val="000000"/>
                </a:solidFill>
              </a:rPr>
              <a:t>corrispondenti attività nelle cause di scioglimento delle comunioni immobiliari</a:t>
            </a:r>
            <a:r>
              <a:rPr lang="it-IT" sz="1400" b="0" i="0" u="none" strike="noStrike" baseline="0" dirty="0">
                <a:solidFill>
                  <a:srgbClr val="000000"/>
                </a:solidFill>
              </a:rPr>
              <a:t>. </a:t>
            </a:r>
          </a:p>
          <a:p>
            <a:pPr marL="0" indent="0">
              <a:buNone/>
            </a:pPr>
            <a:r>
              <a:rPr lang="it-IT" sz="1500" b="0" i="0" u="none" strike="noStrike" baseline="0" dirty="0">
                <a:solidFill>
                  <a:srgbClr val="000000"/>
                </a:solidFill>
              </a:rPr>
              <a:t>Il provvedimento - adottato unanimemente da tutti i </a:t>
            </a:r>
            <a:r>
              <a:rPr lang="it-IT" sz="1500" b="0" i="0" u="none" strike="noStrike" baseline="0" dirty="0" err="1">
                <a:solidFill>
                  <a:srgbClr val="000000"/>
                </a:solidFill>
              </a:rPr>
              <a:t>g.e</a:t>
            </a:r>
            <a:r>
              <a:rPr lang="it-IT" sz="1500" b="0" i="0" u="none" strike="noStrike" baseline="0" dirty="0">
                <a:solidFill>
                  <a:srgbClr val="000000"/>
                </a:solidFill>
              </a:rPr>
              <a:t>. della Sezione, previa consultazione a distanza - viene inviato per posta elettronica (indirizzi istituzionali) dalla Presidente ai Dirigenti delle cancellerie per l’apposizione dell’attestazione di deposito, e comunicato </a:t>
            </a:r>
          </a:p>
          <a:p>
            <a:pPr marL="0" indent="0">
              <a:buNone/>
            </a:pPr>
            <a:r>
              <a:rPr lang="it-IT" sz="1500" b="0" i="0" u="none" strike="noStrike" baseline="0" dirty="0">
                <a:solidFill>
                  <a:srgbClr val="000000"/>
                </a:solidFill>
              </a:rPr>
              <a:t>- agli Ordini professionali – tramite ciascun referente per le procedure esecutive individuali - per la diffusione ai rispettivi aderenti, </a:t>
            </a:r>
          </a:p>
          <a:p>
            <a:pPr marL="0" indent="0">
              <a:buNone/>
            </a:pPr>
            <a:r>
              <a:rPr lang="it-IT" sz="1500" b="0" i="0" u="none" strike="noStrike" baseline="0" dirty="0">
                <a:solidFill>
                  <a:srgbClr val="000000"/>
                </a:solidFill>
              </a:rPr>
              <a:t>- e a </a:t>
            </a:r>
            <a:r>
              <a:rPr lang="it-IT" sz="1500" b="0" i="0" u="none" strike="noStrike" baseline="0" dirty="0" err="1">
                <a:solidFill>
                  <a:srgbClr val="000000"/>
                </a:solidFill>
              </a:rPr>
              <a:t>Sivag</a:t>
            </a:r>
            <a:r>
              <a:rPr lang="it-IT" sz="1500" b="0" i="0" u="none" strike="noStrike" baseline="0" dirty="0">
                <a:solidFill>
                  <a:srgbClr val="000000"/>
                </a:solidFill>
              </a:rPr>
              <a:t>. </a:t>
            </a:r>
          </a:p>
          <a:p>
            <a:pPr marL="0" indent="0">
              <a:buNone/>
            </a:pPr>
            <a:r>
              <a:rPr lang="it-IT" sz="1500" b="0" i="0" u="none" strike="noStrike" baseline="0" dirty="0">
                <a:solidFill>
                  <a:srgbClr val="000000"/>
                </a:solidFill>
              </a:rPr>
              <a:t>Il decreto deve intendersi emesso in ciascuna delle procedure esecutive pendenti avanti alla Sezione, e sarà allegato in copia alla prossima relazione periodica da </a:t>
            </a:r>
            <a:r>
              <a:rPr lang="it-IT" sz="1500" b="0" i="0" u="none" strike="noStrike" baseline="0" dirty="0" err="1">
                <a:solidFill>
                  <a:srgbClr val="000000"/>
                </a:solidFill>
              </a:rPr>
              <a:t>Sivag</a:t>
            </a:r>
            <a:r>
              <a:rPr lang="it-IT" sz="1500" b="0" i="0" u="none" strike="noStrike" baseline="0" dirty="0">
                <a:solidFill>
                  <a:srgbClr val="000000"/>
                </a:solidFill>
              </a:rPr>
              <a:t>, dal custode o dal professionista delegato. </a:t>
            </a:r>
            <a:endParaRPr lang="it-IT" sz="1500" dirty="0"/>
          </a:p>
        </p:txBody>
      </p:sp>
    </p:spTree>
    <p:extLst>
      <p:ext uri="{BB962C8B-B14F-4D97-AF65-F5344CB8AC3E}">
        <p14:creationId xmlns:p14="http://schemas.microsoft.com/office/powerpoint/2010/main" val="3430215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a:extLst>
              <a:ext uri="{FF2B5EF4-FFF2-40B4-BE49-F238E27FC236}">
                <a16:creationId xmlns:a16="http://schemas.microsoft.com/office/drawing/2014/main" id="{578C910D-17AD-4664-BE57-0A8725B42269}"/>
              </a:ext>
            </a:extLst>
          </p:cNvPr>
          <p:cNvSpPr>
            <a:spLocks noGrp="1"/>
          </p:cNvSpPr>
          <p:nvPr>
            <p:ph idx="1"/>
          </p:nvPr>
        </p:nvSpPr>
        <p:spPr>
          <a:xfrm>
            <a:off x="144011" y="453005"/>
            <a:ext cx="11903978" cy="6467912"/>
          </a:xfrm>
        </p:spPr>
        <p:txBody>
          <a:bodyPr>
            <a:normAutofit fontScale="70000" lnSpcReduction="20000"/>
          </a:bodyPr>
          <a:lstStyle/>
          <a:p>
            <a:pPr marL="0" indent="0">
              <a:buNone/>
            </a:pPr>
            <a:endParaRPr lang="it-IT" dirty="0"/>
          </a:p>
          <a:p>
            <a:pPr marL="0" indent="0" algn="just">
              <a:buNone/>
            </a:pPr>
            <a:r>
              <a:rPr lang="it-IT" sz="2200" dirty="0"/>
              <a:t>Rilevato che, a norma dell’art. 83, co. 2, D.L. n. 18/2020, recante misure connesse dall’emergenza epidemiologica per </a:t>
            </a:r>
            <a:r>
              <a:rPr lang="it-IT" sz="2200" dirty="0" err="1"/>
              <a:t>Covid</a:t>
            </a:r>
            <a:r>
              <a:rPr lang="it-IT" sz="2200" dirty="0"/>
              <a:t>- 19, è sospeso sino al 15.04.2020 qualsiasi termine procedurale, tale dovendosi considerare anche il termine complessivo di conversione del pignoramento fissato nel provvedimento del GE che concede il relativo beneficio al debitore esecutato;</a:t>
            </a:r>
          </a:p>
          <a:p>
            <a:pPr marL="0" indent="0" algn="just">
              <a:buNone/>
            </a:pPr>
            <a:r>
              <a:rPr lang="it-IT" sz="2200" dirty="0"/>
              <a:t>Osservato che ogni altra valutazione delle peculiari situazioni debitorie e ogni più pertinente disposizione sul corso delle singole conversioni disposte va subordinata all’esame concreto del caso, da compiersi nel contraddittorio con la parte creditrice, titolare del diritto posto in esecuzione;</a:t>
            </a:r>
          </a:p>
          <a:p>
            <a:pPr marL="0" indent="0" algn="just">
              <a:buNone/>
            </a:pPr>
            <a:r>
              <a:rPr lang="it-IT" sz="2200" dirty="0"/>
              <a:t>Sentiti i Giudici dell’esecuzione di questo Ufficio;</a:t>
            </a:r>
          </a:p>
          <a:p>
            <a:pPr marL="0" indent="0" algn="just">
              <a:buNone/>
            </a:pPr>
            <a:r>
              <a:rPr lang="it-IT" sz="2200" dirty="0"/>
              <a:t>p.q.m.</a:t>
            </a:r>
          </a:p>
          <a:p>
            <a:pPr marL="0" indent="0" algn="just">
              <a:buNone/>
            </a:pPr>
            <a:r>
              <a:rPr lang="it-IT" sz="2200" dirty="0"/>
              <a:t>DISPONE quanto segue:</a:t>
            </a:r>
          </a:p>
          <a:p>
            <a:pPr marL="514350" indent="-514350" algn="just">
              <a:buAutoNum type="alphaLcParenR"/>
            </a:pPr>
            <a:r>
              <a:rPr lang="it-IT" sz="2200" dirty="0"/>
              <a:t>Non vi è luogo a provvedere dai G.E. su istanze di sospensione/ proroga della conversione del pignoramento che siano o saranno avanzate dal debitore esecutato relativamente alle mensilità marzo/aprile c.c., trattandosi di istanze coperte dalla citata sospensione ex lege sino alla data del 15/4/2020 (salva l’eventuale ulteriore sospensione, ove disposta dalla legge);</a:t>
            </a:r>
          </a:p>
          <a:p>
            <a:pPr marL="514350" indent="-514350" algn="just">
              <a:buAutoNum type="alphaLcParenR"/>
            </a:pPr>
            <a:r>
              <a:rPr lang="it-IT" sz="2200" dirty="0"/>
              <a:t>Il complessivo periodo di conversione, individuato dal numero delle mensilità già accordate dai G.E. con il provvedimento ex art. 495, co. 4 c.p.c., deve ritenersi automaticamente prolungato di n. 2 mensilità (quante ne sono incise dalla durata della sospensione dei termini disposta dall’art. 83 cit.), anche laddove, in forza di tale prolungamento temporale, si superi il tetto massimo di legge, attualmente fissato in 48 rate mensili; con la conseguenza che, legittimamente interrotti i pagamenti delle rate di marzo e aprile 2020 (ovvero delle n. 2 mensilità da aggiungersi al monte complessivo delle rate di conversione già fissate dal GE), la prossima rata che l’esecutato dovrà corrispondere, secondo la normativa vigente, è quella di maggio 2020;</a:t>
            </a:r>
          </a:p>
          <a:p>
            <a:pPr marL="514350" indent="-514350" algn="just">
              <a:buAutoNum type="alphaLcParenR"/>
            </a:pPr>
            <a:r>
              <a:rPr lang="it-IT" sz="2200" dirty="0"/>
              <a:t>Resta ferma la facoltà dell’esecutato, che abbia già versato o intenda versare le rate di marzo e aprile 2020, di non avvalersi, in tutto o i parte, della sospensione in oggetto e del qui previsto prolungamento di n. 2 mesi del complessivo periodo di conversione;</a:t>
            </a:r>
          </a:p>
          <a:p>
            <a:pPr marL="514350" indent="-514350" algn="just">
              <a:buAutoNum type="alphaLcParenR"/>
            </a:pPr>
            <a:r>
              <a:rPr lang="it-IT" sz="2200" dirty="0"/>
              <a:t>Ogni altra pertinente disposizione sul corso delle conversioni resta riservata al GE assegnatario del procedimento, al quale spetta la valutazione in concreto delle peculiari </a:t>
            </a:r>
            <a:r>
              <a:rPr lang="it-IT" sz="2200" dirty="0" err="1"/>
              <a:t>situaizoni</a:t>
            </a:r>
            <a:r>
              <a:rPr lang="it-IT" sz="2200" dirty="0"/>
              <a:t> debitorie nel contraddittorio con i titolari del diritto per cui si procede all0udienza di verifica già fissata o a fissarsi, previa acquisizione delle deduzioni di parte creditrice, da depositarsi telematicamente in vista dell’udienza predetta, secondo le modalità di celebrazione che saranno all’uopo dettate.</a:t>
            </a:r>
          </a:p>
          <a:p>
            <a:pPr marL="0" indent="0" algn="just">
              <a:buNone/>
            </a:pPr>
            <a:r>
              <a:rPr lang="it-IT" sz="2200" dirty="0"/>
              <a:t>Manda alla Cancelleria per l’affissione e la pubblicazione sul sito del Tribunale, nonché per l’inserimento nei fascicoli delle procedure esecutive in cui risulti pendente la </a:t>
            </a:r>
            <a:r>
              <a:rPr lang="it-IT" sz="2200" dirty="0" err="1"/>
              <a:t>convenrsione</a:t>
            </a:r>
            <a:r>
              <a:rPr lang="it-IT" sz="2200" dirty="0"/>
              <a:t> del pignoramento, nei modi e nei tempi in cui l’adempimento sia possibile.</a:t>
            </a:r>
          </a:p>
        </p:txBody>
      </p:sp>
    </p:spTree>
    <p:extLst>
      <p:ext uri="{BB962C8B-B14F-4D97-AF65-F5344CB8AC3E}">
        <p14:creationId xmlns:p14="http://schemas.microsoft.com/office/powerpoint/2010/main" val="3502673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5F75C9C-5D28-4DAC-BFD6-659913A43B31}"/>
              </a:ext>
            </a:extLst>
          </p:cNvPr>
          <p:cNvSpPr>
            <a:spLocks noGrp="1"/>
          </p:cNvSpPr>
          <p:nvPr>
            <p:ph idx="1"/>
          </p:nvPr>
        </p:nvSpPr>
        <p:spPr>
          <a:xfrm>
            <a:off x="285225" y="109056"/>
            <a:ext cx="11711031" cy="6476301"/>
          </a:xfrm>
        </p:spPr>
        <p:txBody>
          <a:bodyPr>
            <a:normAutofit fontScale="55000" lnSpcReduction="20000"/>
          </a:bodyPr>
          <a:lstStyle/>
          <a:p>
            <a:pPr algn="l"/>
            <a:endParaRPr lang="it-IT" sz="1800" b="0" i="0" u="none" strike="noStrike" baseline="0" dirty="0">
              <a:solidFill>
                <a:srgbClr val="000000"/>
              </a:solidFill>
              <a:latin typeface="Calibri" panose="020F0502020204030204" pitchFamily="34" charset="0"/>
            </a:endParaRPr>
          </a:p>
          <a:p>
            <a:pPr marL="0" indent="0">
              <a:buNone/>
            </a:pPr>
            <a:r>
              <a:rPr lang="it-IT" sz="1800" b="0" i="0" u="none" strike="noStrike" baseline="0" dirty="0">
                <a:solidFill>
                  <a:srgbClr val="000000"/>
                </a:solidFill>
                <a:latin typeface="Calibri" panose="020F0502020204030204" pitchFamily="34" charset="0"/>
              </a:rPr>
              <a:t> </a:t>
            </a:r>
            <a:r>
              <a:rPr lang="it-IT" sz="2100" b="0" i="0" u="none" strike="noStrike" baseline="0" dirty="0">
                <a:solidFill>
                  <a:srgbClr val="000000"/>
                </a:solidFill>
              </a:rPr>
              <a:t>Il Giudice dell’esecuzione, in persona del dott. Alessandro Auletta, </a:t>
            </a:r>
          </a:p>
          <a:p>
            <a:pPr marL="0" indent="0">
              <a:buNone/>
            </a:pPr>
            <a:r>
              <a:rPr lang="it-IT" sz="2100" b="0" i="0" u="none" strike="noStrike" baseline="0" dirty="0">
                <a:solidFill>
                  <a:srgbClr val="000000"/>
                </a:solidFill>
              </a:rPr>
              <a:t>letti gli atti del procedimento </a:t>
            </a:r>
            <a:r>
              <a:rPr lang="it-IT" sz="2100" b="1" i="0" u="none" strike="noStrike" baseline="0" dirty="0">
                <a:solidFill>
                  <a:srgbClr val="000000"/>
                </a:solidFill>
              </a:rPr>
              <a:t>n. …, </a:t>
            </a:r>
            <a:endParaRPr lang="it-IT" sz="2100" b="0" i="0" u="none" strike="noStrike" baseline="0" dirty="0">
              <a:solidFill>
                <a:srgbClr val="000000"/>
              </a:solidFill>
            </a:endParaRPr>
          </a:p>
          <a:p>
            <a:pPr marL="0" indent="0">
              <a:buNone/>
            </a:pPr>
            <a:r>
              <a:rPr lang="it-IT" sz="2100" b="0" i="0" u="none" strike="noStrike" baseline="0" dirty="0">
                <a:solidFill>
                  <a:srgbClr val="000000"/>
                </a:solidFill>
              </a:rPr>
              <a:t>letta l’istanza presentata dalla società …. s.r.l. per il tramite del custode giudiziario; </a:t>
            </a:r>
          </a:p>
          <a:p>
            <a:pPr marL="0" indent="0">
              <a:buNone/>
            </a:pPr>
            <a:r>
              <a:rPr lang="it-IT" sz="2100" b="0" i="0" u="none" strike="noStrike" baseline="0" dirty="0">
                <a:solidFill>
                  <a:srgbClr val="000000"/>
                </a:solidFill>
              </a:rPr>
              <a:t>rilevato che: </a:t>
            </a:r>
          </a:p>
          <a:p>
            <a:pPr marL="0" indent="0" algn="just">
              <a:buNone/>
            </a:pPr>
            <a:r>
              <a:rPr lang="it-IT" sz="2100" b="0" i="0" u="none" strike="noStrike" baseline="0" dirty="0">
                <a:solidFill>
                  <a:srgbClr val="000000"/>
                </a:solidFill>
              </a:rPr>
              <a:t>secondo un autorevole insegnamento dottrinale (che non è possibile citare in questa sede ex art. 118, comma 3, </a:t>
            </a:r>
            <a:r>
              <a:rPr lang="it-IT" sz="2100" b="0" i="0" u="none" strike="noStrike" baseline="0" dirty="0" err="1">
                <a:solidFill>
                  <a:srgbClr val="000000"/>
                </a:solidFill>
              </a:rPr>
              <a:t>d.a</a:t>
            </a:r>
            <a:r>
              <a:rPr lang="it-IT" sz="2100" b="0" i="0" u="none" strike="noStrike" baseline="0" dirty="0">
                <a:solidFill>
                  <a:srgbClr val="000000"/>
                </a:solidFill>
              </a:rPr>
              <a:t>. c.p.c.) “l’impossibilità di utilizzazione della prestazione è la inidoneità della prestazione a soddisfare l’interesse del creditore (…). L’impossibilità di utilizzazione non implica di per sé l’impossibilità di esecuzione della prestazione e non rientra pertanto nella previsione normativa della ‘sopravvenuta impossibilità della prestazione dovuta’ (…). Sebbene non prevista dal codice, l’impossibilità di utilizzazione della prestazione ha tuttavia una rilevanza analoga a quella della impossibilità di esecuzione. Al riguardo va considerato che l’impossibilità di utilizzazione della prestazione fa venir meno l’interesse del creditore alla prestazione medesima, con la conseguente estinzione del rapporto obbligatorio, o l’esonero del debitore da responsabilità da ritardo se l’impossibilità di utilizzazione del creditore è temporanea. Come per l’impossibilità della prestazione, occorre che l’inutilizzabilità della prestazione non derivi da causa imputabile a dolo o colpa del creditore”; </a:t>
            </a:r>
          </a:p>
          <a:p>
            <a:pPr marL="0" indent="0" algn="just">
              <a:buNone/>
            </a:pPr>
            <a:r>
              <a:rPr lang="it-IT" sz="2100" b="0" i="0" u="none" strike="noStrike" baseline="0" dirty="0">
                <a:solidFill>
                  <a:srgbClr val="000000"/>
                </a:solidFill>
              </a:rPr>
              <a:t>si tratta di una conclusione cui è pervenuta pure la giurisprudenza di legittimità (Cass. n. 18047/2018); </a:t>
            </a:r>
          </a:p>
          <a:p>
            <a:pPr marL="0" indent="0" algn="just">
              <a:buNone/>
            </a:pPr>
            <a:r>
              <a:rPr lang="it-IT" sz="2100" b="0" i="0" u="none" strike="noStrike" baseline="0" dirty="0">
                <a:solidFill>
                  <a:srgbClr val="000000"/>
                </a:solidFill>
              </a:rPr>
              <a:t>l’art. 91 </a:t>
            </a:r>
            <a:r>
              <a:rPr lang="it-IT" sz="2100" b="0" i="0" u="none" strike="noStrike" baseline="0" dirty="0" err="1">
                <a:solidFill>
                  <a:srgbClr val="000000"/>
                </a:solidFill>
              </a:rPr>
              <a:t>d.l.</a:t>
            </a:r>
            <a:r>
              <a:rPr lang="it-IT" sz="2100" b="0" i="0" u="none" strike="noStrike" baseline="0" dirty="0">
                <a:solidFill>
                  <a:srgbClr val="000000"/>
                </a:solidFill>
              </a:rPr>
              <a:t> n. 18/2020 prevede che “il rispetto delle misure di contenimento di cui presente decreto è sempre valutata ai fini dell'esclusione, ai sensi e per gli effetti degli articoli 1218 e 1223 c.c., della responsabilità del debitore, anche relativamente all'applicazione di eventuali decadenze o penali connesse a ritardati o omessi adempimenti”; </a:t>
            </a:r>
          </a:p>
          <a:p>
            <a:pPr marL="0" indent="0" algn="just">
              <a:buNone/>
            </a:pPr>
            <a:r>
              <a:rPr lang="it-IT" sz="2100" b="0" i="0" u="none" strike="noStrike" baseline="0" dirty="0">
                <a:solidFill>
                  <a:srgbClr val="000000"/>
                </a:solidFill>
              </a:rPr>
              <a:t>considerato che: </a:t>
            </a:r>
          </a:p>
          <a:p>
            <a:pPr marL="0" indent="0" algn="just">
              <a:buNone/>
            </a:pPr>
            <a:r>
              <a:rPr lang="it-IT" sz="2100" b="0" i="0" u="none" strike="noStrike" baseline="0" dirty="0">
                <a:solidFill>
                  <a:srgbClr val="000000"/>
                </a:solidFill>
              </a:rPr>
              <a:t>l’eventuale inadempimento per </a:t>
            </a:r>
            <a:r>
              <a:rPr lang="it-IT" sz="2100" b="0" i="1" u="none" strike="noStrike" baseline="0" dirty="0">
                <a:solidFill>
                  <a:srgbClr val="000000"/>
                </a:solidFill>
              </a:rPr>
              <a:t>inutilizzabilità </a:t>
            </a:r>
            <a:r>
              <a:rPr lang="it-IT" sz="2100" b="0" i="0" u="none" strike="noStrike" baseline="0" dirty="0">
                <a:solidFill>
                  <a:srgbClr val="000000"/>
                </a:solidFill>
              </a:rPr>
              <a:t>della prestazione – secondo la più raffinata prospettazione dottrinale sopra ricordata – o per </a:t>
            </a:r>
            <a:r>
              <a:rPr lang="it-IT" sz="2100" b="0" i="1" u="none" strike="noStrike" baseline="0" dirty="0">
                <a:solidFill>
                  <a:srgbClr val="000000"/>
                </a:solidFill>
              </a:rPr>
              <a:t>scusabilità </a:t>
            </a:r>
            <a:r>
              <a:rPr lang="it-IT" sz="2100" b="0" i="0" u="none" strike="noStrike" baseline="0" dirty="0">
                <a:solidFill>
                  <a:srgbClr val="000000"/>
                </a:solidFill>
              </a:rPr>
              <a:t>dell’inadempimento stesso (tenuto conto di quanto previsto dall’art. 91, cit.) non possono essere valutati dal G.E. ma solo dal Giudice del rapporto contrattuale, eventualmente adito (su autorizzazione del G.E.) dagli organi della procedura; </a:t>
            </a:r>
          </a:p>
          <a:p>
            <a:pPr marL="0" indent="0">
              <a:buNone/>
            </a:pPr>
            <a:r>
              <a:rPr lang="it-IT" sz="2100" b="0" i="0" u="none" strike="noStrike" baseline="0" dirty="0">
                <a:solidFill>
                  <a:srgbClr val="000000"/>
                </a:solidFill>
              </a:rPr>
              <a:t>ciò nondimeno in una logica: </a:t>
            </a:r>
          </a:p>
          <a:p>
            <a:pPr marL="0" indent="0">
              <a:buNone/>
            </a:pPr>
            <a:r>
              <a:rPr lang="it-IT" sz="2100" b="0" i="0" u="none" strike="noStrike" baseline="0" dirty="0">
                <a:solidFill>
                  <a:srgbClr val="000000"/>
                </a:solidFill>
              </a:rPr>
              <a:t>- di gestione dinamica del compendio pignorato; </a:t>
            </a:r>
          </a:p>
          <a:p>
            <a:pPr marL="0" indent="0">
              <a:buNone/>
            </a:pPr>
            <a:r>
              <a:rPr lang="it-IT" sz="2100" b="0" i="0" u="none" strike="noStrike" baseline="0" dirty="0">
                <a:solidFill>
                  <a:srgbClr val="000000"/>
                </a:solidFill>
              </a:rPr>
              <a:t>- e di valutazione del comportamento finora virtuoso dall’istante; </a:t>
            </a:r>
          </a:p>
          <a:p>
            <a:pPr marL="0" indent="0" algn="just">
              <a:buNone/>
            </a:pPr>
            <a:r>
              <a:rPr lang="it-IT" sz="2100" b="0" i="0" u="none" strike="noStrike" baseline="0" dirty="0">
                <a:solidFill>
                  <a:srgbClr val="000000"/>
                </a:solidFill>
              </a:rPr>
              <a:t>- nonché di costi legati all’esercizio di un’azione contrattuale che – stante quanto sopra – avrebbe scarse </a:t>
            </a:r>
            <a:r>
              <a:rPr lang="it-IT" sz="2100" b="0" i="1" u="none" strike="noStrike" baseline="0" dirty="0" err="1">
                <a:solidFill>
                  <a:srgbClr val="000000"/>
                </a:solidFill>
              </a:rPr>
              <a:t>chanches</a:t>
            </a:r>
            <a:r>
              <a:rPr lang="it-IT" sz="2100" b="0" i="1" u="none" strike="noStrike" baseline="0" dirty="0">
                <a:solidFill>
                  <a:srgbClr val="000000"/>
                </a:solidFill>
              </a:rPr>
              <a:t> </a:t>
            </a:r>
            <a:r>
              <a:rPr lang="it-IT" sz="2100" b="0" i="0" u="none" strike="noStrike" baseline="0" dirty="0">
                <a:solidFill>
                  <a:srgbClr val="000000"/>
                </a:solidFill>
              </a:rPr>
              <a:t>di accoglimento (sia sotto il profilo del rimedio contrattuale che sotto il profilo risarcitorio); </a:t>
            </a:r>
          </a:p>
          <a:p>
            <a:pPr marL="0" indent="0">
              <a:buNone/>
            </a:pPr>
            <a:r>
              <a:rPr lang="it-IT" sz="2100" b="0" i="0" u="none" strike="noStrike" baseline="0" dirty="0">
                <a:solidFill>
                  <a:srgbClr val="000000"/>
                </a:solidFill>
              </a:rPr>
              <a:t>si reputa </a:t>
            </a:r>
            <a:r>
              <a:rPr lang="it-IT" sz="2100" b="0" i="1" u="none" strike="noStrike" baseline="0" dirty="0">
                <a:solidFill>
                  <a:srgbClr val="000000"/>
                </a:solidFill>
              </a:rPr>
              <a:t>opportuno </a:t>
            </a:r>
            <a:r>
              <a:rPr lang="it-IT" sz="2100" b="0" i="0" u="none" strike="noStrike" baseline="0" dirty="0">
                <a:solidFill>
                  <a:srgbClr val="000000"/>
                </a:solidFill>
              </a:rPr>
              <a:t>autorizzare, fino al 30.6.2020, la sospensione del pagamento dei canoni di cui alla istanza; </a:t>
            </a:r>
          </a:p>
          <a:p>
            <a:pPr marL="0" indent="0" algn="ctr">
              <a:buNone/>
            </a:pPr>
            <a:r>
              <a:rPr lang="it-IT" sz="2100" b="1" i="0" u="none" strike="noStrike" baseline="0" dirty="0">
                <a:solidFill>
                  <a:srgbClr val="000000"/>
                </a:solidFill>
              </a:rPr>
              <a:t>P.Q.M. </a:t>
            </a:r>
            <a:endParaRPr lang="it-IT" sz="2100" b="0" i="0" u="none" strike="noStrike" baseline="0" dirty="0">
              <a:solidFill>
                <a:srgbClr val="000000"/>
              </a:solidFill>
            </a:endParaRPr>
          </a:p>
          <a:p>
            <a:pPr marL="0" indent="0">
              <a:buNone/>
            </a:pPr>
            <a:r>
              <a:rPr lang="it-IT" sz="2100" b="0" i="0" u="none" strike="noStrike" baseline="0" dirty="0">
                <a:solidFill>
                  <a:srgbClr val="000000"/>
                </a:solidFill>
              </a:rPr>
              <a:t>autorizza quanto in parte motiva; </a:t>
            </a:r>
          </a:p>
          <a:p>
            <a:pPr marL="0" indent="0">
              <a:buNone/>
            </a:pPr>
            <a:r>
              <a:rPr lang="it-IT" sz="2100" b="0" i="0" u="none" strike="noStrike" baseline="0" dirty="0">
                <a:solidFill>
                  <a:srgbClr val="000000"/>
                </a:solidFill>
              </a:rPr>
              <a:t>onera il custode di relazionare sulla situazione a seguito del 30.6.2020, riservando all’esito ulteriori determinazioni; </a:t>
            </a:r>
          </a:p>
          <a:p>
            <a:pPr marL="0" indent="0">
              <a:buNone/>
            </a:pPr>
            <a:r>
              <a:rPr lang="it-IT" sz="2100" b="0" i="0" u="none" strike="noStrike" baseline="0" dirty="0">
                <a:solidFill>
                  <a:srgbClr val="000000"/>
                </a:solidFill>
              </a:rPr>
              <a:t>si comunichi. </a:t>
            </a:r>
          </a:p>
          <a:p>
            <a:pPr marL="0" indent="0">
              <a:buNone/>
            </a:pPr>
            <a:r>
              <a:rPr lang="it-IT" sz="2100" b="0" i="0" u="none" strike="noStrike" baseline="0" dirty="0">
                <a:solidFill>
                  <a:srgbClr val="000000"/>
                </a:solidFill>
              </a:rPr>
              <a:t>										Il G.E. </a:t>
            </a:r>
            <a:endParaRPr lang="it-IT" sz="2100" dirty="0"/>
          </a:p>
        </p:txBody>
      </p:sp>
    </p:spTree>
    <p:extLst>
      <p:ext uri="{BB962C8B-B14F-4D97-AF65-F5344CB8AC3E}">
        <p14:creationId xmlns:p14="http://schemas.microsoft.com/office/powerpoint/2010/main" val="4972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37FD1B0-61F9-4A83-B66B-F7AFB533DE1E}"/>
              </a:ext>
            </a:extLst>
          </p:cNvPr>
          <p:cNvSpPr>
            <a:spLocks noGrp="1"/>
          </p:cNvSpPr>
          <p:nvPr>
            <p:ph idx="1"/>
          </p:nvPr>
        </p:nvSpPr>
        <p:spPr>
          <a:xfrm>
            <a:off x="226503" y="302004"/>
            <a:ext cx="11711031" cy="6233020"/>
          </a:xfrm>
        </p:spPr>
        <p:txBody>
          <a:bodyPr>
            <a:normAutofit fontScale="62500" lnSpcReduction="20000"/>
          </a:bodyPr>
          <a:lstStyle/>
          <a:p>
            <a:pPr indent="0" algn="just">
              <a:lnSpc>
                <a:spcPct val="107000"/>
              </a:lnSpc>
              <a:spcAft>
                <a:spcPts val="750"/>
              </a:spcAft>
              <a:buNone/>
            </a:pP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ipotesi prospettabili anche qui sono due.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Potrebbe propendersi per la soluzione </a:t>
            </a: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negativa</a:t>
            </a: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ove si ipotizzasse che la sospensione vale ad impedire la consumazione dei termini che caratterizzano il compimento di atti processuali in senso stretto e non anche il decorso di termini che presidiano il tempestivo compimento di attività materiali funzionali alla attuazione di provvedimenti giurisdizionali</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realtà, per varie ragioni, la tesi preferibile è </a:t>
            </a: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positiva</a:t>
            </a: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 propende per la </a:t>
            </a: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operatività della sospensione anche in relazione al termine previsto per il versamento dell’importo necessario a sostituire le cose pignorate: il predetto termine ha, infatti, </a:t>
            </a:r>
            <a:r>
              <a:rPr lang="it-IT" sz="19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natura processuale</a:t>
            </a: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Innanzitutto, l’anzidetta natura è predicabile per il termine entro il quale il debitore deve versare le somme determinate con l’ordinanza di conversione</a:t>
            </a: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Infatti, il termine di cui all’art. 495 c.p.c., previsto a pena di decadenza, impone ad una delle parti del processo il tempestivo svolgimento di un incombente il cui effettivo e puntuale compimento incide sull’evolversi del processo che può approdare alla fase distributiva senza la preventiva celebrazione di quella destinata alla liquidazione giudiziale dei beni pignorati. </a:t>
            </a: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 effetto della sospensione di cui all’art. 54 ter i termini processuali </a:t>
            </a:r>
            <a:r>
              <a:rPr lang="it-IT" sz="1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endoesecutivi</a:t>
            </a:r>
            <a:r>
              <a:rPr lang="it-IT"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cui si è fatto cenno non decorrono, quindi, in quanto interrotti per la durata di sei mesi (e, dunque, dal 30 aprile 2020 al 30 ottobre 2020, ora 31.12.2020).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it-IT" sz="1900" b="1" dirty="0">
                <a:effectLst/>
                <a:latin typeface="Calibri" panose="020F0502020204030204" pitchFamily="34" charset="0"/>
                <a:ea typeface="Calibri" panose="020F0502020204030204" pitchFamily="34" charset="0"/>
                <a:cs typeface="Times New Roman" panose="02020603050405020304" pitchFamily="18" charset="0"/>
              </a:rPr>
              <a:t>Cfr. Tribunale Milano</a:t>
            </a:r>
            <a:r>
              <a:rPr lang="it-IT" sz="1900" dirty="0">
                <a:effectLst/>
                <a:latin typeface="Calibri" panose="020F0502020204030204" pitchFamily="34" charset="0"/>
                <a:ea typeface="Calibri" panose="020F0502020204030204" pitchFamily="34" charset="0"/>
                <a:cs typeface="Times New Roman" panose="02020603050405020304" pitchFamily="18" charset="0"/>
              </a:rPr>
              <a:t> (</a:t>
            </a:r>
            <a:r>
              <a:rPr lang="it-IT"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allegato B – Avviso del 13.3.2020</a:t>
            </a:r>
            <a:r>
              <a:rPr lang="it-IT" sz="1900" dirty="0">
                <a:effectLst/>
                <a:latin typeface="Calibri" panose="020F0502020204030204" pitchFamily="34" charset="0"/>
                <a:ea typeface="Calibri" panose="020F0502020204030204" pitchFamily="34" charset="0"/>
                <a:cs typeface="Times New Roman" panose="02020603050405020304" pitchFamily="18" charset="0"/>
              </a:rPr>
              <a:t>) per cui: </a:t>
            </a:r>
            <a:r>
              <a:rPr lang="it-IT" sz="1900" i="1" dirty="0">
                <a:effectLst/>
                <a:latin typeface="Calibri" panose="020F0502020204030204" pitchFamily="34" charset="0"/>
                <a:ea typeface="Calibri" panose="020F0502020204030204" pitchFamily="34" charset="0"/>
                <a:cs typeface="Times New Roman" panose="02020603050405020304" pitchFamily="18" charset="0"/>
              </a:rPr>
              <a:t>I giudici della Sezione terza civile avvisano i debitori ammessi alla conversione del pignoramento, che in ragione dell’emergenza sanitaria e dei limiti imposti agli spostamenti, non sarà dichiarata alcuna decadenza dal beneficio in caso di mancato versamento delle rate in scadenza dal 9 marzo al 31 maggio 2020.</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it-IT" sz="1900" b="1" i="1" dirty="0">
                <a:effectLst/>
                <a:latin typeface="Calibri" panose="020F0502020204030204" pitchFamily="34" charset="0"/>
                <a:ea typeface="Calibri" panose="020F0502020204030204" pitchFamily="34" charset="0"/>
                <a:cs typeface="Times New Roman" panose="02020603050405020304" pitchFamily="18" charset="0"/>
              </a:rPr>
              <a:t>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r>
              <a:rPr lang="it-IT" sz="1900" b="1" dirty="0">
                <a:effectLst/>
                <a:latin typeface="Calibri" panose="020F0502020204030204" pitchFamily="34" charset="0"/>
                <a:ea typeface="Calibri" panose="020F0502020204030204" pitchFamily="34" charset="0"/>
                <a:cs typeface="Times New Roman" panose="02020603050405020304" pitchFamily="18" charset="0"/>
              </a:rPr>
              <a:t>Cfr. Tribunale Milano</a:t>
            </a:r>
            <a:r>
              <a:rPr lang="it-IT" sz="1900" dirty="0">
                <a:effectLst/>
                <a:latin typeface="Calibri" panose="020F0502020204030204" pitchFamily="34" charset="0"/>
                <a:ea typeface="Calibri" panose="020F0502020204030204" pitchFamily="34" charset="0"/>
                <a:cs typeface="Times New Roman" panose="02020603050405020304" pitchFamily="18" charset="0"/>
              </a:rPr>
              <a:t> (</a:t>
            </a:r>
            <a:r>
              <a:rPr lang="it-IT"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allegato C - Linee Guida 11.5.2020</a:t>
            </a:r>
            <a:r>
              <a:rPr lang="it-IT" sz="1900" dirty="0">
                <a:effectLst/>
                <a:latin typeface="Calibri" panose="020F0502020204030204" pitchFamily="34" charset="0"/>
                <a:ea typeface="Calibri" panose="020F0502020204030204" pitchFamily="34" charset="0"/>
                <a:cs typeface="Times New Roman" panose="02020603050405020304" pitchFamily="18" charset="0"/>
              </a:rPr>
              <a:t>) secondo cui: </a:t>
            </a:r>
          </a:p>
          <a:p>
            <a:pPr indent="0" algn="just">
              <a:lnSpc>
                <a:spcPct val="107000"/>
              </a:lnSpc>
              <a:buNone/>
            </a:pPr>
            <a:r>
              <a:rPr lang="it-IT" sz="1900" i="1" dirty="0">
                <a:effectLst/>
                <a:latin typeface="Calibri" panose="020F0502020204030204" pitchFamily="34" charset="0"/>
                <a:ea typeface="Calibri" panose="020F0502020204030204" pitchFamily="34" charset="0"/>
                <a:cs typeface="Times New Roman" panose="02020603050405020304" pitchFamily="18" charset="0"/>
              </a:rPr>
              <a:t>Conversione del pignoramento - Nelle procedure esecutive su prima casa:</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it-IT" sz="1900" i="1" dirty="0">
                <a:effectLst/>
                <a:latin typeface="Calibri" panose="020F0502020204030204" pitchFamily="34" charset="0"/>
                <a:ea typeface="Calibri" panose="020F0502020204030204" pitchFamily="34" charset="0"/>
                <a:cs typeface="Times New Roman" panose="02020603050405020304" pitchFamily="18" charset="0"/>
              </a:rPr>
              <a:t>- nell’interesse del debitore deve reputarsi consentita la richiesta di conversione del pignoramento anche durante il periodo di sospensione della procedura esecutiva (30 aprile 2020 – 31 ottobre 2020)</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it-IT" sz="1900" i="1" dirty="0">
                <a:effectLst/>
                <a:latin typeface="Calibri" panose="020F0502020204030204" pitchFamily="34" charset="0"/>
                <a:ea typeface="Calibri" panose="020F0502020204030204" pitchFamily="34" charset="0"/>
                <a:cs typeface="Times New Roman" panose="02020603050405020304" pitchFamily="18" charset="0"/>
              </a:rPr>
              <a:t>- i debitori non sono in obbligo di versare le rate di conversione che scadono nel periodo dal 30 aprile al 31 ottobre 2020; il pagamento sarà tuttavia consentito;</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it-IT" sz="1900" i="1" dirty="0">
                <a:effectLst/>
                <a:latin typeface="Calibri" panose="020F0502020204030204" pitchFamily="34" charset="0"/>
                <a:ea typeface="Calibri" panose="020F0502020204030204" pitchFamily="34" charset="0"/>
                <a:cs typeface="Times New Roman" panose="02020603050405020304" pitchFamily="18" charset="0"/>
              </a:rPr>
              <a:t>- non sarà dunque dichiarata la decadenza dalla conversione per mancato pagamento delle rate in scadenza fino al 31 ottobre 2020.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r>
              <a:rPr lang="it-IT" sz="1900" dirty="0">
                <a:effectLst/>
                <a:latin typeface="Calibri" panose="020F0502020204030204" pitchFamily="34" charset="0"/>
                <a:ea typeface="Calibri" panose="020F0502020204030204" pitchFamily="34" charset="0"/>
                <a:cs typeface="Times New Roman" panose="02020603050405020304" pitchFamily="18" charset="0"/>
              </a:rPr>
              <a:t> </a:t>
            </a:r>
          </a:p>
          <a:p>
            <a:pPr indent="0">
              <a:lnSpc>
                <a:spcPct val="107000"/>
              </a:lnSpc>
              <a:spcAft>
                <a:spcPts val="800"/>
              </a:spcAft>
              <a:buNone/>
            </a:pPr>
            <a:r>
              <a:rPr lang="it-IT" sz="1900" b="1" dirty="0">
                <a:effectLst/>
                <a:latin typeface="Calibri" panose="020F0502020204030204" pitchFamily="34" charset="0"/>
                <a:ea typeface="Calibri" panose="020F0502020204030204" pitchFamily="34" charset="0"/>
                <a:cs typeface="Times New Roman" panose="02020603050405020304" pitchFamily="18" charset="0"/>
              </a:rPr>
              <a:t>Cfr. Tribunale Bari</a:t>
            </a:r>
            <a:r>
              <a:rPr lang="it-IT" sz="1900" dirty="0">
                <a:effectLst/>
                <a:latin typeface="Calibri" panose="020F0502020204030204" pitchFamily="34" charset="0"/>
                <a:ea typeface="Calibri" panose="020F0502020204030204" pitchFamily="34" charset="0"/>
                <a:cs typeface="Times New Roman" panose="02020603050405020304" pitchFamily="18" charset="0"/>
              </a:rPr>
              <a:t> (</a:t>
            </a:r>
            <a:r>
              <a:rPr lang="it-IT"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allegato D </a:t>
            </a:r>
            <a:r>
              <a:rPr lang="it-IT" sz="19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provv</a:t>
            </a:r>
            <a:r>
              <a:rPr lang="it-IT"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31.3.2020</a:t>
            </a:r>
            <a:r>
              <a:rPr lang="it-IT" sz="19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it-IT" dirty="0"/>
          </a:p>
        </p:txBody>
      </p:sp>
    </p:spTree>
    <p:extLst>
      <p:ext uri="{BB962C8B-B14F-4D97-AF65-F5344CB8AC3E}">
        <p14:creationId xmlns:p14="http://schemas.microsoft.com/office/powerpoint/2010/main" val="157589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65379B-BDFB-4FA1-83E9-3A30766DBBBA}"/>
              </a:ext>
            </a:extLst>
          </p:cNvPr>
          <p:cNvSpPr>
            <a:spLocks noGrp="1"/>
          </p:cNvSpPr>
          <p:nvPr>
            <p:ph idx="1"/>
          </p:nvPr>
        </p:nvSpPr>
        <p:spPr>
          <a:xfrm>
            <a:off x="226503" y="385894"/>
            <a:ext cx="11576807" cy="5791069"/>
          </a:xfrm>
        </p:spPr>
        <p:txBody>
          <a:bodyPr/>
          <a:lstStyle/>
          <a:p>
            <a:pPr marL="742950" lvl="1" indent="-285750" algn="just">
              <a:lnSpc>
                <a:spcPct val="107000"/>
              </a:lnSpc>
              <a:spcAft>
                <a:spcPts val="750"/>
              </a:spcAft>
              <a:buFont typeface="Arial" panose="020B0604020202020204" pitchFamily="34" charset="0"/>
              <a:buChar char="-"/>
            </a:pPr>
            <a:r>
              <a:rPr lang="it-IT"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 POSSIBILITA’ (LEGITTIMA) DI SOSPENDERE IL PAGAMENTO RATEALE E’ RILEVABILE D’UFFICIO O SU ISTANZA DEL DEBITORE? </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nSpc>
                <a:spcPct val="107000"/>
              </a:lnSpc>
              <a:spcAft>
                <a:spcPts val="800"/>
              </a:spcAft>
              <a:buNone/>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221615" indent="0" algn="just">
              <a:lnSpc>
                <a:spcPct val="107000"/>
              </a:lnSpc>
              <a:spcAft>
                <a:spcPts val="750"/>
              </a:spcAft>
              <a:buNone/>
            </a:pP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potrebbe avallare la prima tesi laddove si tenga presente che il </a:t>
            </a:r>
            <a:r>
              <a:rPr lang="it-IT"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rilievo officioso</a:t>
            </a: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 i più, riguarda già la valutazione dei presupposti applicativi dell’art.54 ter e, dunque, si estenderebbe anche ai medesimi soggetti ove beneficiati; del resto, non servirebbe un’istanza del debitore, trattandosi di sospensione accordata ex lege, di cui egli comunque può fruire come no; nel caso in cui il creditore si dolga del mancato pagamento a fini di decadenza, il GE non sarebbe neppure tenuto a fissare udienza, trattandosi di sospensione ex lege, potendo limitarsi alla presa d’atto di tale circostanza. Ove il creditore non concordi con l’applicazione della normativa di favor nel caso concreto, resta impregiudicata la possibilità di proporre ricorso ex art.617 c.p.c.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221615" indent="0" algn="just">
              <a:lnSpc>
                <a:spcPct val="107000"/>
              </a:lnSpc>
              <a:spcAft>
                <a:spcPts val="750"/>
              </a:spcAft>
              <a:buNone/>
            </a:pP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Altra connessa questione, pure dibattuta, è quella che attiene al </a:t>
            </a:r>
            <a:r>
              <a:rPr lang="it-IT" sz="12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quantum</a:t>
            </a: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 pagare a seguito della cessazione della sospensione: se l’intero importo corrispondente alle rate maturate nel periodo di sospensione ovvero la singola rata successiva a quella da ultimo onerata. Es. ultimo pagamento - 10° rata da 1.000 euro – sospensione per mesi 6 – cessazione: pagamento cumulativo delle rate da 11° a 16° per euro 6.000 oppure pagamento della sola 11° rata per 1.000 euro? Si ritiene, trattandosi di sospensione, che il debitore debba riprendere i pagamenti da dove si erano interrotti, dunque dalla 11° rata (cfr. </a:t>
            </a:r>
            <a:r>
              <a:rPr lang="it-IT"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Trib</a:t>
            </a: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Bari </a:t>
            </a:r>
            <a:r>
              <a:rPr lang="it-IT"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a:t>
            </a: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18792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520B2E3-6C6D-44F8-9AB1-948AC0F78F78}"/>
              </a:ext>
            </a:extLst>
          </p:cNvPr>
          <p:cNvSpPr>
            <a:spLocks noGrp="1"/>
          </p:cNvSpPr>
          <p:nvPr>
            <p:ph idx="1"/>
          </p:nvPr>
        </p:nvSpPr>
        <p:spPr>
          <a:xfrm>
            <a:off x="285225" y="402672"/>
            <a:ext cx="11711031" cy="6258187"/>
          </a:xfrm>
        </p:spPr>
        <p:txBody>
          <a:bodyPr lIns="0">
            <a:normAutofit fontScale="62500" lnSpcReduction="20000"/>
          </a:bodyPr>
          <a:lstStyle/>
          <a:p>
            <a:pPr marL="457200" lvl="1" indent="0" algn="just">
              <a:lnSpc>
                <a:spcPct val="107000"/>
              </a:lnSpc>
              <a:spcAft>
                <a:spcPts val="750"/>
              </a:spcAft>
              <a:buNone/>
            </a:pPr>
            <a:r>
              <a:rPr lang="it-IT" sz="23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 AMMISSIBILE UN VAGLIO GIUDIZIALE SUL C.D. INADEMPIMENTO INCOLPEVOLE DEL DEBITORE BENEFICIATO? </a:t>
            </a:r>
          </a:p>
          <a:p>
            <a:pPr marL="457200" lvl="1" indent="0">
              <a:lnSpc>
                <a:spcPct val="107000"/>
              </a:lnSpc>
              <a:spcAft>
                <a:spcPts val="750"/>
              </a:spcAft>
              <a:buNone/>
            </a:pP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 richiamo è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all’art.91 DL 18/2020</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laddove al comma 6 bis prevede: </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 rispetto delle misure di contenimento di cui presente decreto è sempre valutato ai fini dell'esclusione, ai sensi e per gli effetti degli artt. 1218 e 1223 c.c., della responsabilità del debitore, anche relativamente all'applicazione di eventuali decadenze o penali connesse a ritardati o omessi adempimenti. (</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cfr. in termini generali, S. </a:t>
            </a:r>
            <a:r>
              <a:rPr lang="it-IT" sz="17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Leuzzi</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COVID-19 E CONTRATTI SINALLAGMATICI: CRITICITÀ E RIMEDI </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sulla rivista</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telematica</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a:t>
            </a:r>
            <a:r>
              <a:rPr lang="it-IT" sz="17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Executivis</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lnSpc>
                <a:spcPct val="107000"/>
              </a:lnSpc>
              <a:spcAft>
                <a:spcPts val="750"/>
              </a:spcAft>
              <a:buNone/>
            </a:pP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 problema della valutazione della c.d. responsabilità “da adeguamento” alle misure anti-contagio ha investito il GE prioritariamente nelle ipotesi di immobili staggiti oggetto di locazione, i cui canoni sono stati fatti oggetto di istanza di riduzione. </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ritiene, in proposito, valida la tesi per la quale in </a:t>
            </a:r>
            <a:r>
              <a:rPr lang="it-IT" sz="17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subiecta</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materia</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il vaglio del GE sarebbe precluso perché la valutazione sull’inadempimento, colpevole o meno, spetta esclusivamente al giudice delle locazioni; tuttavia, il GE potrebbe interpellare i creditori per verificare se consentano o meno alla richiesta riduzione ovvero sospendere il pagamento dei canoni per “opportunità gestoria” (cfr. </a:t>
            </a:r>
            <a:r>
              <a:rPr lang="it-IT" sz="17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allegato E</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Tribunale di Napoli Nord </a:t>
            </a:r>
            <a:r>
              <a:rPr lang="it-IT" sz="17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provv</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Auletta del 7.4.2020 il quale così si esprime: </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l’eventuale inadempimento per inutilizzabilità della prestazione.. o per scusabilità dell’inadempimento stesso (tenuto conto di quanto previsto dall’art. 91, cit.) non possono essere valutati dal G.E. ma solo dal Giudice del rapporto contrattuale, eventualmente adito (su autorizzazione del G.E.) dagli organi della procedura</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ciò nondimeno in una logica: di gestione dinamica del compendio pignorato; e di valutazione del comportamento finora virtuoso dall’istante; nonché di costi legati all’esercizio di un’azione contrattuale che – stante quanto sopra – avrebbe scarse </a:t>
            </a:r>
            <a:r>
              <a:rPr lang="it-IT" sz="17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chanches</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di accoglimento (sia sotto il profilo del rimedio contrattuale che sotto il profilo risarcitorio) PQM si reputa opportuno autorizzare, fino al 30.6.2020, la sospensione del pagamento dei canoni di cui alla istanza</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it-IT" sz="17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nella conversione del pignoramento?</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Trattandosi di subprocedimento autonomo da svolgersi sotto il controllo del GE, a parere di chi scrive, potrebbe essere ripristinato un vaglio più articolato del Giudice sotto diversi profili.</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 potrebbe, difatti, ipotizzare -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 di là dell’art.54 ter</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un vaglio sull’inadempimento incolpevole per i casi di immobili industriali o commerciali costretti in questi mesi alle ripetute chiusure disposte per ragioni sanitarie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 marzo a maggio 2020)</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consentendo in tali ipotesi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non la riduzione quantitativa della rata</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(perché l’importo finale deve essere quello previsto dal co.2 del 495 c.p.c.) bensì operando una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rimodulazione del piano di rateazione, ad es. aumentando il numero delle rate</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(fino al massimo previsto ex lege 36/48 rate) </a:t>
            </a:r>
            <a:r>
              <a:rPr lang="it-IT"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ovvero addirittura superando il termine massimo di legge, differendo per un tempo pari a quello delle effettive mensilità di chiusura</a:t>
            </a: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(forse eccessivo dopo il periodo marzo/maggio 2020). </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750"/>
              </a:spcAft>
              <a:buNone/>
            </a:pPr>
            <a:r>
              <a:rPr lang="it-IT"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 ancorare detto vaglio a criteri oggettivi probabilmente occorrerà tener presente:</a:t>
            </a:r>
            <a:endParaRPr lang="it-IT" sz="17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750"/>
              </a:spcAft>
              <a:buFont typeface="Arial" panose="020B0604020202020204" pitchFamily="34" charset="0"/>
              <a:buChar char="-"/>
            </a:pPr>
            <a:r>
              <a:rPr lang="it-I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 categoria merceologica di riferimento dell’attività;</a:t>
            </a:r>
            <a:endParaRPr lang="it-IT"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07000"/>
              </a:lnSpc>
              <a:spcAft>
                <a:spcPts val="750"/>
              </a:spcAft>
              <a:buFont typeface="Arial" panose="020B0604020202020204" pitchFamily="34" charset="0"/>
              <a:buChar char="-"/>
            </a:pPr>
            <a:r>
              <a:rPr lang="it-I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 zona territoriale in cui la stessa è inserita;</a:t>
            </a:r>
            <a:endParaRPr lang="it-IT"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07000"/>
              </a:lnSpc>
              <a:spcAft>
                <a:spcPts val="750"/>
              </a:spcAft>
              <a:buFont typeface="Arial" panose="020B0604020202020204" pitchFamily="34" charset="0"/>
              <a:buChar char="-"/>
            </a:pPr>
            <a:r>
              <a:rPr lang="it-I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 gravità dell’inadempimento (omesso il pagamento di una sola o più rate ed in quale periodo;</a:t>
            </a:r>
            <a:endParaRPr lang="it-IT"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07000"/>
              </a:lnSpc>
              <a:spcAft>
                <a:spcPts val="750"/>
              </a:spcAft>
              <a:buFont typeface="Arial" panose="020B0604020202020204" pitchFamily="34" charset="0"/>
              <a:buChar char="-"/>
            </a:pPr>
            <a:r>
              <a:rPr lang="it-I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Lo stato della conversione (iniziale, mediana, finale).</a:t>
            </a:r>
            <a:endParaRPr lang="it-IT"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18194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897C2A8-3933-41ED-84D2-870A24180DC3}"/>
              </a:ext>
            </a:extLst>
          </p:cNvPr>
          <p:cNvSpPr>
            <a:spLocks noGrp="1"/>
          </p:cNvSpPr>
          <p:nvPr>
            <p:ph idx="1"/>
          </p:nvPr>
        </p:nvSpPr>
        <p:spPr>
          <a:xfrm>
            <a:off x="0" y="578840"/>
            <a:ext cx="11093741" cy="5984016"/>
          </a:xfrm>
        </p:spPr>
        <p:txBody>
          <a:bodyPr/>
          <a:lstStyle/>
          <a:p>
            <a:pPr marL="685800" indent="0" algn="just">
              <a:lnSpc>
                <a:spcPct val="107000"/>
              </a:lnSpc>
              <a:spcAft>
                <a:spcPts val="750"/>
              </a:spcAft>
              <a:buNone/>
            </a:pP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Non potranno esser positivamente vagliate, esemplificativamente, le ipotesi in cui: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75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750"/>
              </a:spcAft>
              <a:buFont typeface="Arial" panose="020B0604020202020204" pitchFamily="34" charset="0"/>
              <a:buChar char="-"/>
            </a:pPr>
            <a:r>
              <a:rPr lang="it-IT"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il debitore appaia </a:t>
            </a:r>
            <a:r>
              <a:rPr lang="it-IT"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prima </a:t>
            </a:r>
            <a:r>
              <a:rPr lang="it-IT" sz="1200"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facie</a:t>
            </a:r>
            <a:r>
              <a:rPr lang="it-IT"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responsabile dell'inadempimento: ossia in tutti quei casi in cui, ove si fosse adoperato diligentemente, avrebbe potuto adempiere nel rispetto delle prescrizioni, adottando le opportune e non eccessivamente onerose cautele (es. dotarsi di home banking per il pagamento rateale della conversione, richiedere Iban del creditore etc.).</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0" algn="just">
              <a:lnSpc>
                <a:spcPct val="107000"/>
              </a:lnSpc>
              <a:spcAft>
                <a:spcPts val="750"/>
              </a:spcAft>
              <a:buNone/>
            </a:pP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750"/>
              </a:spcAft>
              <a:buFont typeface="Arial" panose="020B0604020202020204" pitchFamily="34" charset="0"/>
              <a:buChar char="-"/>
            </a:pPr>
            <a:r>
              <a:rPr lang="it-IT"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il debitore sia inadempiente (non per l’ottemperanza ad una misura di contenimento) ma per una errata percezione soggettiva del rischio, che gli abbia fatto sorgere il timore che l'esecuzione della prestazione potesse porre a rischio l'incolumità sua o dei suoi collaboratori (es. debitore che non si reca alle Poste per effettuare il pagamento della rata temendo il contagio). </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685800" indent="0" algn="just">
              <a:lnSpc>
                <a:spcPct val="107000"/>
              </a:lnSpc>
              <a:spcAft>
                <a:spcPts val="750"/>
              </a:spcAft>
              <a:buNone/>
            </a:pPr>
            <a:r>
              <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ogni altra ipotesi, il debitore dovrà -secondo l’ordinario principio di ripartizione dell’onere della prova - dimostrare che è stato proprio il rispetto di certe prescrizioni ad impedendogli di eseguire esattamente la prestazione, periodica, nel caso di pagamento rateale della conversione.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gn="just">
              <a:lnSpc>
                <a:spcPct val="107000"/>
              </a:lnSpc>
              <a:spcAft>
                <a:spcPts val="750"/>
              </a:spcAft>
              <a:buNone/>
            </a:pP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gn="just">
              <a:lnSpc>
                <a:spcPct val="107000"/>
              </a:lnSpc>
              <a:spcAft>
                <a:spcPts val="750"/>
              </a:spcAft>
              <a:buNone/>
            </a:pP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773095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D8DFD0-4853-47B8-AC48-EAC46F7807D0}"/>
              </a:ext>
            </a:extLst>
          </p:cNvPr>
          <p:cNvSpPr>
            <a:spLocks noGrp="1"/>
          </p:cNvSpPr>
          <p:nvPr>
            <p:ph type="title"/>
          </p:nvPr>
        </p:nvSpPr>
        <p:spPr>
          <a:xfrm>
            <a:off x="838200" y="0"/>
            <a:ext cx="10515600" cy="1325563"/>
          </a:xfrm>
        </p:spPr>
        <p:txBody>
          <a:bodyPr/>
          <a:lstStyle/>
          <a:p>
            <a:pPr algn="ctr"/>
            <a:br>
              <a:rPr lang="it-IT" sz="1800" b="0" i="0" u="none" strike="noStrike" baseline="0" dirty="0">
                <a:solidFill>
                  <a:srgbClr val="000000"/>
                </a:solidFill>
                <a:latin typeface="+mn-lt"/>
              </a:rPr>
            </a:br>
            <a:r>
              <a:rPr lang="it-IT" sz="1800" b="0" i="0" u="none" strike="noStrike" baseline="0" dirty="0">
                <a:solidFill>
                  <a:srgbClr val="000000"/>
                </a:solidFill>
                <a:latin typeface="+mn-lt"/>
              </a:rPr>
              <a:t> </a:t>
            </a:r>
            <a:r>
              <a:rPr lang="it-IT" sz="2400" b="1" u="none" strike="noStrike" baseline="0" dirty="0">
                <a:solidFill>
                  <a:srgbClr val="000000"/>
                </a:solidFill>
                <a:latin typeface="+mn-lt"/>
              </a:rPr>
              <a:t>La sospensione della espropriazione immobiliare ai tempi del coronavirus </a:t>
            </a:r>
            <a:endParaRPr lang="it-IT" sz="2400" dirty="0">
              <a:latin typeface="+mn-lt"/>
            </a:endParaRPr>
          </a:p>
        </p:txBody>
      </p:sp>
      <p:sp>
        <p:nvSpPr>
          <p:cNvPr id="3" name="Segnaposto contenuto 2">
            <a:extLst>
              <a:ext uri="{FF2B5EF4-FFF2-40B4-BE49-F238E27FC236}">
                <a16:creationId xmlns:a16="http://schemas.microsoft.com/office/drawing/2014/main" id="{BC7347E1-A08F-419E-B009-1D071BE66336}"/>
              </a:ext>
            </a:extLst>
          </p:cNvPr>
          <p:cNvSpPr>
            <a:spLocks noGrp="1"/>
          </p:cNvSpPr>
          <p:nvPr>
            <p:ph idx="1"/>
          </p:nvPr>
        </p:nvSpPr>
        <p:spPr>
          <a:xfrm>
            <a:off x="343949" y="1409350"/>
            <a:ext cx="11009851" cy="4767613"/>
          </a:xfrm>
        </p:spPr>
        <p:txBody>
          <a:bodyPr>
            <a:normAutofit fontScale="92500" lnSpcReduction="10000"/>
          </a:bodyPr>
          <a:lstStyle/>
          <a:p>
            <a:pPr marL="0" indent="0">
              <a:buNone/>
            </a:pPr>
            <a:r>
              <a:rPr lang="it-IT" sz="1800" b="0" i="0" u="none" strike="noStrike" baseline="0" dirty="0">
                <a:solidFill>
                  <a:srgbClr val="000000"/>
                </a:solidFill>
                <a:latin typeface="Times New Roman" panose="02020603050405020304" pitchFamily="18" charset="0"/>
              </a:rPr>
              <a:t> </a:t>
            </a:r>
          </a:p>
          <a:p>
            <a:pPr algn="just"/>
            <a:r>
              <a:rPr lang="it-IT" sz="1800" b="1" i="0" u="none" strike="noStrike" baseline="0" dirty="0">
                <a:solidFill>
                  <a:srgbClr val="000000"/>
                </a:solidFill>
              </a:rPr>
              <a:t>1.</a:t>
            </a:r>
            <a:r>
              <a:rPr lang="it-IT" sz="1800" b="0" i="0" u="none" strike="noStrike" baseline="0" dirty="0">
                <a:solidFill>
                  <a:srgbClr val="000000"/>
                </a:solidFill>
              </a:rPr>
              <a:t> </a:t>
            </a:r>
            <a:r>
              <a:rPr lang="it-IT" sz="1800" b="1" i="0" u="none" strike="noStrike" baseline="0" dirty="0">
                <a:solidFill>
                  <a:srgbClr val="000000"/>
                </a:solidFill>
              </a:rPr>
              <a:t>La legge 24 febbraio 2020, n. 27, di conversione del decreto legge n. 18 del 2020 e la sua </a:t>
            </a:r>
            <a:r>
              <a:rPr lang="it-IT" sz="1800" b="1" i="1" u="none" strike="noStrike" baseline="0" dirty="0">
                <a:solidFill>
                  <a:srgbClr val="000000"/>
                </a:solidFill>
              </a:rPr>
              <a:t>ratio </a:t>
            </a:r>
            <a:endParaRPr lang="it-IT" sz="1800" b="0" i="0" u="none" strike="noStrike" baseline="0" dirty="0">
              <a:solidFill>
                <a:srgbClr val="000000"/>
              </a:solidFill>
            </a:endParaRPr>
          </a:p>
          <a:p>
            <a:pPr marL="0" indent="0" algn="just">
              <a:buNone/>
            </a:pPr>
            <a:r>
              <a:rPr lang="it-IT" sz="1800" b="0" i="0" u="none" strike="noStrike" baseline="0" dirty="0">
                <a:solidFill>
                  <a:srgbClr val="000000"/>
                </a:solidFill>
              </a:rPr>
              <a:t>L’art. 54 </a:t>
            </a:r>
            <a:r>
              <a:rPr lang="it-IT" sz="1800" b="0" i="1" u="none" strike="noStrike" baseline="0" dirty="0">
                <a:solidFill>
                  <a:srgbClr val="000000"/>
                </a:solidFill>
              </a:rPr>
              <a:t>ter </a:t>
            </a:r>
            <a:r>
              <a:rPr lang="it-IT" sz="1800" b="0" i="0" u="none" strike="noStrike" baseline="0" dirty="0">
                <a:solidFill>
                  <a:srgbClr val="000000"/>
                </a:solidFill>
              </a:rPr>
              <a:t>della legge 24 aprile 2020, n. 27, pubblicata nella G.U. del 29 aprile 2020, di conversione del decreto legge 17 marzo 2020, n. 18, la cui rubrica reca “Sospensione delle procedure esecutive sulla prima casa” dispone: “</a:t>
            </a:r>
            <a:r>
              <a:rPr lang="it-IT" sz="1800" b="0" i="1" u="none" strike="noStrike" baseline="0" dirty="0">
                <a:solidFill>
                  <a:srgbClr val="000000"/>
                </a:solidFill>
              </a:rPr>
              <a:t>Al fine di contenere gli effetti negativi dell’emergenza epidemiologica da COVID-19, in tutto il territorio nazionale è sospesa, per la durata di sei mesi a decorrere dalla data di entrata in vigore della legge di conversione del presente decreto, ogni procedura esecutiva per il pignoramento immobiliare di cui all’art. 555 del c.p.c. che abbia ad oggetto l’abitazione principale del debitore</a:t>
            </a:r>
            <a:r>
              <a:rPr lang="it-IT" sz="1800" b="0" i="0" u="none" strike="noStrike" baseline="0" dirty="0">
                <a:solidFill>
                  <a:srgbClr val="000000"/>
                </a:solidFill>
              </a:rPr>
              <a:t>”. </a:t>
            </a:r>
          </a:p>
          <a:p>
            <a:pPr marL="0" indent="0" algn="just">
              <a:buNone/>
            </a:pPr>
            <a:r>
              <a:rPr lang="it-IT" sz="1800" b="0" i="0" u="none" strike="noStrike" baseline="0" dirty="0">
                <a:solidFill>
                  <a:srgbClr val="000000"/>
                </a:solidFill>
              </a:rPr>
              <a:t>La </a:t>
            </a:r>
            <a:r>
              <a:rPr lang="it-IT" sz="1800" b="0" i="1" u="none" strike="noStrike" baseline="0" dirty="0">
                <a:solidFill>
                  <a:srgbClr val="000000"/>
                </a:solidFill>
              </a:rPr>
              <a:t>ratio </a:t>
            </a:r>
            <a:r>
              <a:rPr lang="it-IT" sz="1800" b="0" i="0" u="none" strike="noStrike" baseline="0" dirty="0">
                <a:solidFill>
                  <a:srgbClr val="000000"/>
                </a:solidFill>
              </a:rPr>
              <a:t>di tale disposizione è evidente. </a:t>
            </a:r>
          </a:p>
          <a:p>
            <a:pPr marL="0" indent="0" algn="just">
              <a:buNone/>
            </a:pPr>
            <a:r>
              <a:rPr lang="it-IT" sz="1800" b="0" i="0" u="none" strike="noStrike" baseline="0" dirty="0">
                <a:solidFill>
                  <a:srgbClr val="000000"/>
                </a:solidFill>
              </a:rPr>
              <a:t>In presenza di una emergenza epidemiologica che ha evidenti riflessi anche economici, il legislatore, nel comparare gli interessi in gioco (a contendersi il campo sono da un lato l’interesse dei creditori ad una sollecita definizione della procedura e dall’altro quello del debitore che occupa a fini abitativi l’immobile a procrastinare tale utilizzo per non essere costretto ad affrontare anche l’emergenza abitativa) ha stabilito che restano sospese per una durata limitata ma comunque apprezzabile le sole espropriazioni immobiliari ordinarie aventi ad oggetto l’abitazione principale del debitore. </a:t>
            </a:r>
          </a:p>
          <a:p>
            <a:pPr marL="0" indent="0" algn="just">
              <a:buNone/>
            </a:pPr>
            <a:r>
              <a:rPr lang="it-IT" sz="1800" b="0" i="0" u="none" strike="noStrike" baseline="0" dirty="0">
                <a:solidFill>
                  <a:srgbClr val="000000"/>
                </a:solidFill>
              </a:rPr>
              <a:t>La circostanza che la sospensione riguardi uno solo dei tre tipi di espropriazione risponde ad una finalità specifica. </a:t>
            </a:r>
          </a:p>
          <a:p>
            <a:pPr marL="0" indent="0" algn="just">
              <a:buNone/>
            </a:pPr>
            <a:r>
              <a:rPr lang="it-IT" sz="1800" b="0" i="0" u="none" strike="noStrike" baseline="0" dirty="0">
                <a:solidFill>
                  <a:srgbClr val="000000"/>
                </a:solidFill>
              </a:rPr>
              <a:t>Non va preservato il patrimonio del debitore (se così fosse stato sarebbero state sospese anche le altre espropriazioni) ma la sua abitazione. </a:t>
            </a:r>
            <a:endParaRPr lang="it-IT" dirty="0"/>
          </a:p>
        </p:txBody>
      </p:sp>
    </p:spTree>
    <p:extLst>
      <p:ext uri="{BB962C8B-B14F-4D97-AF65-F5344CB8AC3E}">
        <p14:creationId xmlns:p14="http://schemas.microsoft.com/office/powerpoint/2010/main" val="376366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B271B86-E918-46D9-BFFD-AA5F0C6DA8E7}"/>
              </a:ext>
            </a:extLst>
          </p:cNvPr>
          <p:cNvSpPr>
            <a:spLocks noGrp="1"/>
          </p:cNvSpPr>
          <p:nvPr>
            <p:ph idx="1"/>
          </p:nvPr>
        </p:nvSpPr>
        <p:spPr>
          <a:xfrm>
            <a:off x="243281" y="109057"/>
            <a:ext cx="11727809" cy="6551802"/>
          </a:xfrm>
        </p:spPr>
        <p:txBody>
          <a:bodyPr>
            <a:normAutofit fontScale="85000" lnSpcReduction="10000"/>
          </a:bodyPr>
          <a:lstStyle/>
          <a:p>
            <a:pPr marL="0" indent="0">
              <a:buNone/>
            </a:pPr>
            <a:endParaRPr lang="it-IT" sz="1800" b="0" i="0" u="none" strike="noStrike" baseline="0" dirty="0">
              <a:solidFill>
                <a:srgbClr val="000000"/>
              </a:solidFill>
              <a:latin typeface="Times New Roman" panose="02020603050405020304" pitchFamily="18" charset="0"/>
            </a:endParaRPr>
          </a:p>
          <a:p>
            <a:pPr algn="just"/>
            <a:r>
              <a:rPr lang="it-IT" sz="2000" b="1" i="0" u="none" strike="noStrike" baseline="0" dirty="0">
                <a:solidFill>
                  <a:srgbClr val="000000"/>
                </a:solidFill>
              </a:rPr>
              <a:t>2. L’ambito applicativo della sospensione e la individuazione dei presupposti per la sua operatività </a:t>
            </a:r>
            <a:endParaRPr lang="it-IT" sz="2000" b="0" i="0" u="none" strike="noStrike" baseline="0" dirty="0">
              <a:solidFill>
                <a:srgbClr val="000000"/>
              </a:solidFill>
            </a:endParaRPr>
          </a:p>
          <a:p>
            <a:pPr marL="0" indent="0" algn="just">
              <a:buNone/>
            </a:pPr>
            <a:r>
              <a:rPr lang="it-IT" sz="1700" b="0" i="0" u="none" strike="noStrike" baseline="0" dirty="0">
                <a:solidFill>
                  <a:srgbClr val="000000"/>
                </a:solidFill>
              </a:rPr>
              <a:t>La sospensione di cui si sta discutendo ha un perimetro delimitato nel senso cioè che opera in presenza di presupposti definiti e precisamente quando: </a:t>
            </a:r>
          </a:p>
          <a:p>
            <a:pPr marL="0" indent="0" algn="just">
              <a:buNone/>
            </a:pPr>
            <a:r>
              <a:rPr lang="it-IT" sz="1700" b="0" i="0" u="none" strike="noStrike" baseline="0" dirty="0">
                <a:solidFill>
                  <a:srgbClr val="000000"/>
                </a:solidFill>
              </a:rPr>
              <a:t>a) è pendente una espropriazione immobiliare; </a:t>
            </a:r>
          </a:p>
          <a:p>
            <a:pPr marL="0" indent="0" algn="just">
              <a:buNone/>
            </a:pPr>
            <a:r>
              <a:rPr lang="it-IT" sz="1700" b="0" i="0" u="none" strike="noStrike" baseline="0" dirty="0">
                <a:solidFill>
                  <a:srgbClr val="000000"/>
                </a:solidFill>
              </a:rPr>
              <a:t>b) tale espropriazione ha ad oggetto un cespite che può dirsi abitazione principale del debitore al momento del pignoramento ed ha mantenuto tale destinazione sino ad oggi1. </a:t>
            </a:r>
          </a:p>
          <a:p>
            <a:pPr algn="just"/>
            <a:endParaRPr lang="it-IT" sz="1700" b="0" i="0" u="none" strike="noStrike" baseline="0" dirty="0">
              <a:solidFill>
                <a:srgbClr val="000000"/>
              </a:solidFill>
            </a:endParaRPr>
          </a:p>
          <a:p>
            <a:pPr marL="0" indent="0" algn="just">
              <a:buNone/>
            </a:pPr>
            <a:r>
              <a:rPr lang="it-IT" sz="1700" b="0" i="0" u="none" strike="noStrike" baseline="0" dirty="0">
                <a:solidFill>
                  <a:srgbClr val="000000"/>
                </a:solidFill>
              </a:rPr>
              <a:t>L’art. 54 </a:t>
            </a:r>
            <a:r>
              <a:rPr lang="it-IT" sz="1700" b="0" i="1" u="none" strike="noStrike" baseline="0" dirty="0">
                <a:solidFill>
                  <a:srgbClr val="000000"/>
                </a:solidFill>
              </a:rPr>
              <a:t>ter </a:t>
            </a:r>
            <a:r>
              <a:rPr lang="it-IT" sz="1700" b="0" i="0" u="none" strike="noStrike" baseline="0" dirty="0">
                <a:solidFill>
                  <a:srgbClr val="000000"/>
                </a:solidFill>
              </a:rPr>
              <a:t>non impedisce che il pignoramento degli immobili, anche quando relativo ad abitazione principale del debitore, possa essere eseguito nel periodo di sospensione (dal 30 aprile 2020 al 30 ottobre 2010) né che la espropriazione prosegua ed, eventualmente, si concluda nel caso in cui il debitore abbia perduto la relazione di fatto con il bene che costituiva la sua abitazione principale perché se ne è allontanato </a:t>
            </a:r>
            <a:r>
              <a:rPr lang="it-IT" sz="1800" b="0" i="0" u="none" strike="noStrike" baseline="0" dirty="0">
                <a:solidFill>
                  <a:srgbClr val="000000"/>
                </a:solidFill>
              </a:rPr>
              <a:t>volontariamente o ne è stato estromesso in virtù di un ordine di liberazione del giudice attuato a cura del custode giudiziario. </a:t>
            </a:r>
          </a:p>
          <a:p>
            <a:pPr marL="0" indent="0" algn="just">
              <a:buNone/>
            </a:pPr>
            <a:r>
              <a:rPr lang="it-IT" sz="1800" b="0" i="0" u="none" strike="noStrike" baseline="0" dirty="0">
                <a:solidFill>
                  <a:srgbClr val="000000"/>
                </a:solidFill>
              </a:rPr>
              <a:t>Tanto si desume dal riferimento espresso che la disposizione in esame fa al processo la cui pendenza presuppone evidentemente che il pignoramento sia stato già eseguito. </a:t>
            </a:r>
          </a:p>
          <a:p>
            <a:pPr marL="0" indent="0" algn="just">
              <a:buNone/>
            </a:pPr>
            <a:r>
              <a:rPr lang="it-IT" sz="1800" b="0" i="0" u="none" strike="noStrike" baseline="0" dirty="0">
                <a:solidFill>
                  <a:srgbClr val="000000"/>
                </a:solidFill>
              </a:rPr>
              <a:t>L’art. 54 </a:t>
            </a:r>
            <a:r>
              <a:rPr lang="it-IT" sz="1800" b="0" i="1" u="none" strike="noStrike" baseline="0" dirty="0">
                <a:solidFill>
                  <a:srgbClr val="000000"/>
                </a:solidFill>
              </a:rPr>
              <a:t>ter </a:t>
            </a:r>
            <a:r>
              <a:rPr lang="it-IT" sz="1800" b="0" i="0" u="none" strike="noStrike" baseline="0" dirty="0">
                <a:solidFill>
                  <a:srgbClr val="000000"/>
                </a:solidFill>
              </a:rPr>
              <a:t>non opera invece in relazione alle espropriazioni presso terzi e mobiliari. </a:t>
            </a:r>
          </a:p>
          <a:p>
            <a:pPr marL="0" indent="0" algn="just">
              <a:buNone/>
            </a:pPr>
            <a:r>
              <a:rPr lang="it-IT" sz="1800" b="0" i="0" u="none" strike="noStrike" baseline="0" dirty="0">
                <a:solidFill>
                  <a:srgbClr val="000000"/>
                </a:solidFill>
              </a:rPr>
              <a:t>Fatte tali premesse corre l’obbligo di stabilire quando l’immobile sottoposto ad esecuzione possa definirsi abitazione principale del debitore. </a:t>
            </a:r>
          </a:p>
          <a:p>
            <a:pPr marL="0" indent="0" algn="just">
              <a:buNone/>
            </a:pPr>
            <a:r>
              <a:rPr lang="it-IT" sz="1800" b="0" i="0" u="none" strike="noStrike" baseline="0" dirty="0">
                <a:solidFill>
                  <a:srgbClr val="000000"/>
                </a:solidFill>
              </a:rPr>
              <a:t>L’art. 54 </a:t>
            </a:r>
            <a:r>
              <a:rPr lang="it-IT" sz="1800" b="0" i="1" u="none" strike="noStrike" baseline="0" dirty="0">
                <a:solidFill>
                  <a:srgbClr val="000000"/>
                </a:solidFill>
              </a:rPr>
              <a:t>ter</a:t>
            </a:r>
            <a:r>
              <a:rPr lang="it-IT" sz="1800" b="0" i="0" u="none" strike="noStrike" baseline="0" dirty="0">
                <a:solidFill>
                  <a:srgbClr val="000000"/>
                </a:solidFill>
              </a:rPr>
              <a:t>, nonostante la sua equivoca rubrica (evidentemente distonica rispetto al testo della norma), si pone in una linea di tendenza già tracciata dal legislatore (basti pensare all’art. 560 c.p.c.) ma, contrariamente a quanto accaduto per l’ordine di liberazione, evoca un concetto che consente di richiamare plurime disposizioni fiscali cui si riferiscono espressamente anche i lavori preparatori. </a:t>
            </a:r>
          </a:p>
          <a:p>
            <a:pPr marL="0" indent="0" algn="just">
              <a:buNone/>
            </a:pPr>
            <a:r>
              <a:rPr lang="it-IT" sz="1800" b="0" i="0" u="none" strike="noStrike" baseline="0" dirty="0">
                <a:solidFill>
                  <a:srgbClr val="000000"/>
                </a:solidFill>
              </a:rPr>
              <a:t>Più precisamente, la nozione di “abitazione principale” può desumersi dagli artt. 10 e 15 del TUIR (d.p.r. n. 917 del 1986) che, nel disciplinare le condizioni per la deduzione fiscale nel computo del reddito immobiliare, prevedono che per “abitazione principale” si intende quella nella quale la persona fisica, che la possiede a titolo di proprietà o altro diritto reale, o i suoi familiari dimorano abitualmente. Non si tiene conto della variazione della dimora abituale se dipendente da ricovero permanente in istituti di ricovero o sanitari, a condizione che l'unità immobiliare non risulti locata. </a:t>
            </a:r>
          </a:p>
          <a:p>
            <a:pPr marL="0" indent="0" algn="just">
              <a:buNone/>
            </a:pPr>
            <a:r>
              <a:rPr lang="it-IT" sz="1800" b="0" i="0" u="none" strike="noStrike" baseline="0" dirty="0">
                <a:solidFill>
                  <a:srgbClr val="000000"/>
                </a:solidFill>
              </a:rPr>
              <a:t>Tali disposizioni sono peraltro in linea anche con le disposizioni in materia di IMU a tenore delle quali è “abitazione principale” quella in cui il contribuente o i suoi familiari dimorano abitualmente e presso il quale hanno stabilito la propria residenza anagrafica. Alla luce di quanto sin qui esposto la sospensione del processo esecutivo produce effetto a condizione che si accerti che il pignoramento sia stato eseguito su un immobile relativamente al quale il debitore sia titolare del diritto di proprietà o di altro diritto reale immobiliare e presso il quale egli abbia fissato la propria dimora abituale. </a:t>
            </a:r>
            <a:endParaRPr lang="it-IT" sz="1700" dirty="0"/>
          </a:p>
        </p:txBody>
      </p:sp>
    </p:spTree>
    <p:extLst>
      <p:ext uri="{BB962C8B-B14F-4D97-AF65-F5344CB8AC3E}">
        <p14:creationId xmlns:p14="http://schemas.microsoft.com/office/powerpoint/2010/main" val="290021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1014E8-0EF4-4237-8F51-07DEA19AA01C}"/>
              </a:ext>
            </a:extLst>
          </p:cNvPr>
          <p:cNvSpPr>
            <a:spLocks noGrp="1"/>
          </p:cNvSpPr>
          <p:nvPr>
            <p:ph idx="1"/>
          </p:nvPr>
        </p:nvSpPr>
        <p:spPr>
          <a:xfrm>
            <a:off x="226502" y="857206"/>
            <a:ext cx="11778143" cy="6000794"/>
          </a:xfrm>
        </p:spPr>
        <p:txBody>
          <a:bodyPr>
            <a:normAutofit/>
          </a:bodyPr>
          <a:lstStyle/>
          <a:p>
            <a:pPr marL="0" indent="0" algn="just">
              <a:buNone/>
            </a:pPr>
            <a:r>
              <a:rPr lang="it-IT" sz="1600" b="0" i="0" u="none" strike="noStrike" baseline="0" dirty="0">
                <a:solidFill>
                  <a:srgbClr val="000000"/>
                </a:solidFill>
              </a:rPr>
              <a:t>Non è del tutto chiaro se, ai fini della operatività della sospensione, sia sufficiente che l’immobile sottoposto ad esecuzione sia occupato a fini abitativi da un familiare del debitore che ivi dimori senza quest’ultimo; occorre poi stabilire quale rilevanza possa avere la circostanza che presso l’immobile il nucleo familiare dell’esecutato non abbia fissato la sua residenza anagrafica. </a:t>
            </a:r>
          </a:p>
          <a:p>
            <a:pPr marL="0" indent="0" algn="just">
              <a:buNone/>
            </a:pPr>
            <a:r>
              <a:rPr lang="it-IT" sz="1600" b="0" i="0" u="none" strike="noStrike" baseline="0" dirty="0">
                <a:solidFill>
                  <a:srgbClr val="000000"/>
                </a:solidFill>
              </a:rPr>
              <a:t>Con riferimento alla prima questione, sembra preferibile affermare che è necessario che l’immobile pignorato sia destinato a soddisfare le esigenze abitative del debitore, non importa se solo o accompagnato da un nucleo familiare. A tanto induce la circostanza che il legislatore pare voler preservare dall’emergenza abitativa colui che subisce la espropriazione come si desume dal riferimento espressamente operato alla “abitazione principale” del debitore. </a:t>
            </a:r>
          </a:p>
          <a:p>
            <a:pPr marL="0" indent="0" algn="just">
              <a:buNone/>
            </a:pPr>
            <a:r>
              <a:rPr lang="it-IT" sz="1600" b="0" i="0" u="none" strike="noStrike" baseline="0" dirty="0">
                <a:solidFill>
                  <a:srgbClr val="000000"/>
                </a:solidFill>
              </a:rPr>
              <a:t>Con riferimento alla seconda questione, la tesi preferibile è quella secondo cui occorra la residenza anagrafica. </a:t>
            </a:r>
          </a:p>
          <a:p>
            <a:pPr marL="0" indent="0" algn="just">
              <a:buNone/>
            </a:pPr>
            <a:r>
              <a:rPr lang="it-IT" sz="1600" b="0" i="0" u="none" strike="noStrike" baseline="0" dirty="0">
                <a:solidFill>
                  <a:srgbClr val="000000"/>
                </a:solidFill>
              </a:rPr>
              <a:t>Non può, però, escludersi che la sospensione possa operare anche quando si accerti che presso l’immobile pignorato il debitore abita in modo continuativo di guisa che l’eventuale residenza anagrafica in altro luogo è solo formale perché non coincidente con quella effettiva. </a:t>
            </a:r>
            <a:endParaRPr lang="it-IT" sz="1600" dirty="0"/>
          </a:p>
        </p:txBody>
      </p:sp>
    </p:spTree>
    <p:extLst>
      <p:ext uri="{BB962C8B-B14F-4D97-AF65-F5344CB8AC3E}">
        <p14:creationId xmlns:p14="http://schemas.microsoft.com/office/powerpoint/2010/main" val="37060753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9817</Words>
  <Application>Microsoft Office PowerPoint</Application>
  <PresentationFormat>Widescreen</PresentationFormat>
  <Paragraphs>258</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Arial</vt:lpstr>
      <vt:lpstr>Bookman Old Style</vt:lpstr>
      <vt:lpstr>Calibri</vt:lpstr>
      <vt:lpstr>Calibri Light</vt:lpstr>
      <vt:lpstr>Times New Roman</vt:lpstr>
      <vt:lpstr>Tema di Office</vt:lpstr>
      <vt:lpstr>L’INCIDENZA DELLA NORMATIVA EMERGENZIALE SULLA CONVERSIONE DEL PIGNORAMENTO  </vt:lpstr>
      <vt:lpstr>Presentazione standard di PowerPoint</vt:lpstr>
      <vt:lpstr>Presentazione standard di PowerPoint</vt:lpstr>
      <vt:lpstr>Presentazione standard di PowerPoint</vt:lpstr>
      <vt:lpstr>Presentazione standard di PowerPoint</vt:lpstr>
      <vt:lpstr>Presentazione standard di PowerPoint</vt:lpstr>
      <vt:lpstr>  La sospensione della espropriazione immobiliare ai tempi del coronavirus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ISTRUZIONI E LINEE GUIDA PER CUSTODI E PROFESSIONISTI DELEGATI ALLE VENDITE IMMOBILIARI – INDICAZIONI PER DEBITORI E AGGIUDICATARI  I Giudici dell’esecuzione </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L’INCIDENZA DELLA NORMATIVA EMERGENZIALE SULLA CONVERSIONE DEL PIGNORAMENTO</dc:title>
  <dc:creator>Roberto Studio Franceschi</dc:creator>
  <cp:lastModifiedBy>Roberto Studio Franceschi</cp:lastModifiedBy>
  <cp:revision>8</cp:revision>
  <dcterms:created xsi:type="dcterms:W3CDTF">2020-11-26T15:40:43Z</dcterms:created>
  <dcterms:modified xsi:type="dcterms:W3CDTF">2020-11-26T16:43:03Z</dcterms:modified>
</cp:coreProperties>
</file>