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65" r:id="rId2"/>
    <p:sldId id="274" r:id="rId3"/>
    <p:sldId id="289" r:id="rId4"/>
    <p:sldId id="290" r:id="rId5"/>
    <p:sldId id="291" r:id="rId6"/>
    <p:sldId id="292" r:id="rId7"/>
    <p:sldId id="294" r:id="rId8"/>
    <p:sldId id="284" r:id="rId9"/>
    <p:sldId id="296" r:id="rId10"/>
    <p:sldId id="297" r:id="rId11"/>
    <p:sldId id="298" r:id="rId12"/>
    <p:sldId id="299" r:id="rId13"/>
    <p:sldId id="300" r:id="rId14"/>
    <p:sldId id="302" r:id="rId15"/>
    <p:sldId id="301" r:id="rId16"/>
    <p:sldId id="303" r:id="rId17"/>
    <p:sldId id="295" r:id="rId18"/>
  </p:sldIdLst>
  <p:sldSz cx="12192000" cy="6858000"/>
  <p:notesSz cx="6858000" cy="9144000"/>
  <p:defaultTextStyle>
    <a:defPPr rtl="0">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pos="6816" userDrawn="1">
          <p15:clr>
            <a:srgbClr val="A4A3A4"/>
          </p15:clr>
        </p15:guide>
        <p15:guide id="3" pos="816" userDrawn="1">
          <p15:clr>
            <a:srgbClr val="A4A3A4"/>
          </p15:clr>
        </p15:guide>
        <p15:guide id="4" orient="horz"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8"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93D81CF-94F2-401A-BA57-92F5A7B2D0C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66" autoAdjust="0"/>
    <p:restoredTop sz="79559" autoAdjust="0"/>
  </p:normalViewPr>
  <p:slideViewPr>
    <p:cSldViewPr>
      <p:cViewPr varScale="1">
        <p:scale>
          <a:sx n="92" d="100"/>
          <a:sy n="92" d="100"/>
        </p:scale>
        <p:origin x="1086" y="96"/>
      </p:cViewPr>
      <p:guideLst>
        <p:guide pos="3840"/>
        <p:guide pos="6816"/>
        <p:guide pos="816"/>
        <p:guide orient="horz" pos="2160"/>
      </p:guideLst>
    </p:cSldViewPr>
  </p:slideViewPr>
  <p:notesTextViewPr>
    <p:cViewPr>
      <p:scale>
        <a:sx n="1" d="1"/>
        <a:sy n="1" d="1"/>
      </p:scale>
      <p:origin x="0" y="0"/>
    </p:cViewPr>
  </p:notesTextViewPr>
  <p:notesViewPr>
    <p:cSldViewPr>
      <p:cViewPr varScale="1">
        <p:scale>
          <a:sx n="89" d="100"/>
          <a:sy n="89" d="100"/>
        </p:scale>
        <p:origin x="37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it-IT" dirty="0"/>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ECE723EE-E5FE-4B4D-AE03-AEF70AEA4CCB}" type="datetime1">
              <a:rPr lang="it-IT" smtClean="0"/>
              <a:t>23/04/2020</a:t>
            </a:fld>
            <a:endParaRPr lang="it-IT" dirty="0"/>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it-IT" dirty="0"/>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7BAE14B8-3CC9-472D-9BC5-A84D80684DE2}" type="slidenum">
              <a:rPr lang="it-IT" smtClean="0"/>
              <a:pPr algn="r" rtl="0"/>
              <a:t>‹N›</a:t>
            </a:fld>
            <a:endParaRPr lang="it-IT" dirty="0"/>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it-IT"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rtl="0">
              <a:defRPr sz="1200"/>
            </a:lvl1pPr>
          </a:lstStyle>
          <a:p>
            <a:fld id="{DE9C75B9-D31D-4011-8A9C-83ABE8933FA4}" type="datetime1">
              <a:rPr lang="it-IT" smtClean="0"/>
              <a:pPr/>
              <a:t>23/04/2020</a:t>
            </a:fld>
            <a:endParaRPr lang="it-IT" dirty="0"/>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it-IT" dirty="0"/>
          </a:p>
        </p:txBody>
      </p:sp>
      <p:sp>
        <p:nvSpPr>
          <p:cNvPr id="5" name="Segnaposto note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rtl="0"/>
            <a:r>
              <a:rPr lang="it-IT" dirty="0" smtClean="0"/>
              <a:t>Fare clic per modificare gli stili del testo dello schema</a:t>
            </a:r>
          </a:p>
          <a:p>
            <a:pPr lvl="1" rtl="0"/>
            <a:r>
              <a:rPr lang="it-IT" dirty="0" smtClean="0"/>
              <a:t>Secondo livello</a:t>
            </a:r>
          </a:p>
          <a:p>
            <a:pPr lvl="2" rtl="0"/>
            <a:r>
              <a:rPr lang="it-IT" dirty="0" smtClean="0"/>
              <a:t>Terzo livello</a:t>
            </a:r>
          </a:p>
          <a:p>
            <a:pPr lvl="3" rtl="0"/>
            <a:r>
              <a:rPr lang="it-IT" dirty="0" smtClean="0"/>
              <a:t>Quarto livello</a:t>
            </a:r>
          </a:p>
          <a:p>
            <a:pPr lvl="4" rtl="0"/>
            <a:r>
              <a:rPr lang="it-IT" dirty="0" smtClean="0"/>
              <a:t>Quinto livello</a:t>
            </a:r>
            <a:endParaRPr lang="it-IT" dirty="0"/>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it-IT"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7FB667E1-E601-4AAF-B95C-B25720D70A60}" type="slidenum">
              <a:rPr lang="it-IT" smtClean="0"/>
              <a:pPr/>
              <a:t>‹N›</a:t>
            </a:fld>
            <a:endParaRPr lang="it-IT" dirty="0"/>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B667E1-E601-4AAF-B95C-B25720D70A60}" type="slidenum">
              <a:rPr lang="it-IT" smtClean="0"/>
              <a:pPr/>
              <a:t>1</a:t>
            </a:fld>
            <a:endParaRPr lang="it-IT" dirty="0"/>
          </a:p>
        </p:txBody>
      </p:sp>
    </p:spTree>
    <p:extLst>
      <p:ext uri="{BB962C8B-B14F-4D97-AF65-F5344CB8AC3E}">
        <p14:creationId xmlns:p14="http://schemas.microsoft.com/office/powerpoint/2010/main" val="1497234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endParaRPr lang="it-IT" sz="1200" b="0" i="1" u="none" strike="noStrike" kern="1200" baseline="0" noProof="0" dirty="0">
              <a:solidFill>
                <a:schemeClr val="tx1"/>
              </a:solidFill>
              <a:latin typeface="+mn-lt"/>
              <a:ea typeface="+mn-ea"/>
              <a:cs typeface="+mn-cs"/>
            </a:endParaRPr>
          </a:p>
        </p:txBody>
      </p:sp>
      <p:sp>
        <p:nvSpPr>
          <p:cNvPr id="4" name="Segnaposto numero diapositiva 3"/>
          <p:cNvSpPr>
            <a:spLocks noGrp="1"/>
          </p:cNvSpPr>
          <p:nvPr>
            <p:ph type="sldNum" sz="quarter" idx="10"/>
          </p:nvPr>
        </p:nvSpPr>
        <p:spPr/>
        <p:txBody>
          <a:bodyPr rtlCol="0"/>
          <a:lstStyle/>
          <a:p>
            <a:pPr rtl="0"/>
            <a:fld id="{7FB667E1-E601-4AAF-B95C-B25720D70A60}" type="slidenum">
              <a:rPr lang="en-US" smtClean="0"/>
              <a:t>2</a:t>
            </a:fld>
            <a:endParaRPr lang="en-US"/>
          </a:p>
        </p:txBody>
      </p:sp>
    </p:spTree>
    <p:extLst>
      <p:ext uri="{BB962C8B-B14F-4D97-AF65-F5344CB8AC3E}">
        <p14:creationId xmlns:p14="http://schemas.microsoft.com/office/powerpoint/2010/main" val="2909310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r>
              <a:rPr lang="it"/>
              <a:t>Possono essere necessarie più diapositive</a:t>
            </a:r>
          </a:p>
        </p:txBody>
      </p:sp>
      <p:sp>
        <p:nvSpPr>
          <p:cNvPr id="4" name="Segnaposto numero diapositiva 3"/>
          <p:cNvSpPr>
            <a:spLocks noGrp="1"/>
          </p:cNvSpPr>
          <p:nvPr>
            <p:ph type="sldNum" sz="quarter" idx="10"/>
          </p:nvPr>
        </p:nvSpPr>
        <p:spPr/>
        <p:txBody>
          <a:bodyPr rtlCol="0"/>
          <a:lstStyle/>
          <a:p>
            <a:pPr rtl="0"/>
            <a:fld id="{7FB667E1-E601-4AAF-B95C-B25720D70A60}" type="slidenum">
              <a:rPr lang="en-US" smtClean="0"/>
              <a:t>3</a:t>
            </a:fld>
            <a:endParaRPr lang="en-US"/>
          </a:p>
        </p:txBody>
      </p:sp>
    </p:spTree>
    <p:extLst>
      <p:ext uri="{BB962C8B-B14F-4D97-AF65-F5344CB8AC3E}">
        <p14:creationId xmlns:p14="http://schemas.microsoft.com/office/powerpoint/2010/main" val="4265826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B667E1-E601-4AAF-B95C-B25720D70A60}" type="slidenum">
              <a:rPr lang="it-IT" smtClean="0"/>
              <a:pPr/>
              <a:t>4</a:t>
            </a:fld>
            <a:endParaRPr lang="it-IT" dirty="0"/>
          </a:p>
        </p:txBody>
      </p:sp>
    </p:spTree>
    <p:extLst>
      <p:ext uri="{BB962C8B-B14F-4D97-AF65-F5344CB8AC3E}">
        <p14:creationId xmlns:p14="http://schemas.microsoft.com/office/powerpoint/2010/main" val="15892312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rtl="0"/>
            <a:fld id="{7FB667E1-E601-4AAF-B95C-B25720D70A60}" type="slidenum">
              <a:rPr lang="it-IT" smtClean="0"/>
              <a:t>5</a:t>
            </a:fld>
            <a:endParaRPr lang="it-IT" dirty="0"/>
          </a:p>
        </p:txBody>
      </p:sp>
    </p:spTree>
    <p:extLst>
      <p:ext uri="{BB962C8B-B14F-4D97-AF65-F5344CB8AC3E}">
        <p14:creationId xmlns:p14="http://schemas.microsoft.com/office/powerpoint/2010/main" val="1993542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rtl="0"/>
            <a:fld id="{7FB667E1-E601-4AAF-B95C-B25720D70A60}" type="slidenum">
              <a:rPr lang="it-IT" smtClean="0"/>
              <a:t>6</a:t>
            </a:fld>
            <a:endParaRPr lang="it-IT" dirty="0"/>
          </a:p>
        </p:txBody>
      </p:sp>
    </p:spTree>
    <p:extLst>
      <p:ext uri="{BB962C8B-B14F-4D97-AF65-F5344CB8AC3E}">
        <p14:creationId xmlns:p14="http://schemas.microsoft.com/office/powerpoint/2010/main" val="3237991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r>
              <a:rPr lang="it"/>
              <a:t>Possono essere necessarie più diapositive</a:t>
            </a:r>
          </a:p>
        </p:txBody>
      </p:sp>
      <p:sp>
        <p:nvSpPr>
          <p:cNvPr id="4" name="Segnaposto numero diapositiva 3"/>
          <p:cNvSpPr>
            <a:spLocks noGrp="1"/>
          </p:cNvSpPr>
          <p:nvPr>
            <p:ph type="sldNum" sz="quarter" idx="10"/>
          </p:nvPr>
        </p:nvSpPr>
        <p:spPr/>
        <p:txBody>
          <a:bodyPr rtlCol="0"/>
          <a:lstStyle/>
          <a:p>
            <a:pPr rtl="0"/>
            <a:fld id="{7FB667E1-E601-4AAF-B95C-B25720D70A60}" type="slidenum">
              <a:rPr lang="en-US" smtClean="0"/>
              <a:t>7</a:t>
            </a:fld>
            <a:endParaRPr lang="en-US"/>
          </a:p>
        </p:txBody>
      </p:sp>
    </p:spTree>
    <p:extLst>
      <p:ext uri="{BB962C8B-B14F-4D97-AF65-F5344CB8AC3E}">
        <p14:creationId xmlns:p14="http://schemas.microsoft.com/office/powerpoint/2010/main" val="20151157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r>
              <a:rPr lang="it" dirty="0"/>
              <a:t>Possono essere necessarie più diapositive</a:t>
            </a:r>
          </a:p>
        </p:txBody>
      </p:sp>
      <p:sp>
        <p:nvSpPr>
          <p:cNvPr id="4" name="Segnaposto numero diapositiva 3"/>
          <p:cNvSpPr>
            <a:spLocks noGrp="1"/>
          </p:cNvSpPr>
          <p:nvPr>
            <p:ph type="sldNum" sz="quarter" idx="10"/>
          </p:nvPr>
        </p:nvSpPr>
        <p:spPr/>
        <p:txBody>
          <a:bodyPr rtlCol="0"/>
          <a:lstStyle/>
          <a:p>
            <a:pPr rtl="0"/>
            <a:fld id="{7FB667E1-E601-4AAF-B95C-B25720D70A60}" type="slidenum">
              <a:rPr lang="en-US" smtClean="0"/>
              <a:t>8</a:t>
            </a:fld>
            <a:endParaRPr lang="en-US"/>
          </a:p>
        </p:txBody>
      </p:sp>
    </p:spTree>
    <p:extLst>
      <p:ext uri="{BB962C8B-B14F-4D97-AF65-F5344CB8AC3E}">
        <p14:creationId xmlns:p14="http://schemas.microsoft.com/office/powerpoint/2010/main" val="12149569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B667E1-E601-4AAF-B95C-B25720D70A60}" type="slidenum">
              <a:rPr lang="it-IT" smtClean="0"/>
              <a:pPr/>
              <a:t>16</a:t>
            </a:fld>
            <a:endParaRPr lang="it-IT" dirty="0"/>
          </a:p>
        </p:txBody>
      </p:sp>
    </p:spTree>
    <p:extLst>
      <p:ext uri="{BB962C8B-B14F-4D97-AF65-F5344CB8AC3E}">
        <p14:creationId xmlns:p14="http://schemas.microsoft.com/office/powerpoint/2010/main" val="41896466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pic>
        <p:nvPicPr>
          <p:cNvPr id="9" name="Immagine 8" descr="Sole che sorge dietro colline d'erb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1" y="0"/>
            <a:ext cx="12188699" cy="4799300"/>
          </a:xfrm>
          <a:prstGeom prst="rect">
            <a:avLst/>
          </a:prstGeom>
        </p:spPr>
      </p:pic>
      <p:sp>
        <p:nvSpPr>
          <p:cNvPr id="4" name="Rettangolo 3"/>
          <p:cNvSpPr/>
          <p:nvPr/>
        </p:nvSpPr>
        <p:spPr bwMode="ltGray">
          <a:xfrm>
            <a:off x="-2" y="4754880"/>
            <a:ext cx="12192002" cy="21031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dirty="0">
              <a:ln>
                <a:noFill/>
              </a:ln>
              <a:solidFill>
                <a:prstClr val="white"/>
              </a:solidFill>
              <a:effectLst/>
              <a:uLnTx/>
              <a:uFillTx/>
              <a:latin typeface="Euphemia"/>
              <a:ea typeface="+mn-ea"/>
              <a:cs typeface="+mn-cs"/>
            </a:endParaRPr>
          </a:p>
        </p:txBody>
      </p:sp>
      <p:sp>
        <p:nvSpPr>
          <p:cNvPr id="6" name="Rettangolo 5"/>
          <p:cNvSpPr/>
          <p:nvPr/>
        </p:nvSpPr>
        <p:spPr bwMode="white">
          <a:xfrm>
            <a:off x="-127" y="4724400"/>
            <a:ext cx="12188826" cy="76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rtl="0"/>
            <a:endParaRPr lang="it-IT" dirty="0"/>
          </a:p>
        </p:txBody>
      </p:sp>
      <p:sp>
        <p:nvSpPr>
          <p:cNvPr id="2" name="Titolo 1"/>
          <p:cNvSpPr>
            <a:spLocks noGrp="1"/>
          </p:cNvSpPr>
          <p:nvPr>
            <p:ph type="ctrTitle"/>
          </p:nvPr>
        </p:nvSpPr>
        <p:spPr>
          <a:xfrm>
            <a:off x="1523999" y="4800600"/>
            <a:ext cx="9144002" cy="1143000"/>
          </a:xfrm>
        </p:spPr>
        <p:txBody>
          <a:bodyPr rtlCol="0" anchor="b">
            <a:noAutofit/>
          </a:bodyPr>
          <a:lstStyle>
            <a:lvl1pPr algn="ctr" rtl="0">
              <a:defRPr sz="4200">
                <a:solidFill>
                  <a:schemeClr val="bg1"/>
                </a:solidFill>
              </a:defRPr>
            </a:lvl1pPr>
          </a:lstStyle>
          <a:p>
            <a:pPr rtl="0"/>
            <a:r>
              <a:rPr lang="it-IT" smtClean="0"/>
              <a:t>Fare clic per modificare lo stile del titolo</a:t>
            </a:r>
            <a:endParaRPr lang="it-IT" dirty="0"/>
          </a:p>
        </p:txBody>
      </p:sp>
      <p:sp>
        <p:nvSpPr>
          <p:cNvPr id="3" name="Sottotitolo 2"/>
          <p:cNvSpPr>
            <a:spLocks noGrp="1"/>
          </p:cNvSpPr>
          <p:nvPr>
            <p:ph type="subTitle" idx="1"/>
          </p:nvPr>
        </p:nvSpPr>
        <p:spPr>
          <a:xfrm>
            <a:off x="1522413" y="5943600"/>
            <a:ext cx="9144002" cy="762000"/>
          </a:xfrm>
        </p:spPr>
        <p:txBody>
          <a:bodyPr rtlCol="0">
            <a:normAutofit/>
          </a:bodyPr>
          <a:lstStyle>
            <a:lvl1pPr marL="0" indent="0" algn="ctr" rtl="0">
              <a:spcBef>
                <a:spcPts val="0"/>
              </a:spcBef>
              <a:buNone/>
              <a:defRPr sz="2000" cap="none" baseline="0">
                <a:solidFill>
                  <a:schemeClr val="bg1"/>
                </a:solidFill>
              </a:defRPr>
            </a:lvl1pPr>
            <a:lvl2pPr marL="457200" indent="0" algn="ctr" rtl="0">
              <a:buNone/>
              <a:defRPr sz="2800"/>
            </a:lvl2pPr>
            <a:lvl3pPr marL="914400" indent="0" algn="ctr" rtl="0">
              <a:buNone/>
              <a:defRPr sz="2400"/>
            </a:lvl3pPr>
            <a:lvl4pPr marL="1371600" indent="0" algn="ctr" rtl="0">
              <a:buNone/>
              <a:defRPr sz="2000"/>
            </a:lvl4pPr>
            <a:lvl5pPr marL="1828800" indent="0" algn="ctr" rtl="0">
              <a:buNone/>
              <a:defRPr sz="2000"/>
            </a:lvl5pPr>
            <a:lvl6pPr marL="2286000" indent="0" algn="ctr" rtl="0">
              <a:buNone/>
              <a:defRPr sz="2000"/>
            </a:lvl6pPr>
            <a:lvl7pPr marL="2743200" indent="0" algn="ctr" rtl="0">
              <a:buNone/>
              <a:defRPr sz="2000"/>
            </a:lvl7pPr>
            <a:lvl8pPr marL="3200400" indent="0" algn="ctr" rtl="0">
              <a:buNone/>
              <a:defRPr sz="2000"/>
            </a:lvl8pPr>
            <a:lvl9pPr marL="3657600" indent="0" algn="ctr" rtl="0">
              <a:buNone/>
              <a:defRPr sz="2000"/>
            </a:lvl9pPr>
          </a:lstStyle>
          <a:p>
            <a:pPr rtl="0"/>
            <a:r>
              <a:rPr lang="it-IT" smtClean="0"/>
              <a:t>Fare clic per modificare lo stile del sottotitolo dello schema</a:t>
            </a:r>
            <a:endParaRPr lang="it-IT" dirty="0"/>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uto alternativo con didascalia">
    <p:spTree>
      <p:nvGrpSpPr>
        <p:cNvPr id="1" name=""/>
        <p:cNvGrpSpPr/>
        <p:nvPr/>
      </p:nvGrpSpPr>
      <p:grpSpPr>
        <a:xfrm>
          <a:off x="0" y="0"/>
          <a:ext cx="0" cy="0"/>
          <a:chOff x="0" y="0"/>
          <a:chExt cx="0" cy="0"/>
        </a:xfrm>
      </p:grpSpPr>
      <p:sp>
        <p:nvSpPr>
          <p:cNvPr id="8" name="Rettangolo 7"/>
          <p:cNvSpPr/>
          <p:nvPr/>
        </p:nvSpPr>
        <p:spPr bwMode="ltGray">
          <a:xfrm>
            <a:off x="0" y="0"/>
            <a:ext cx="4873752"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dirty="0">
              <a:ln>
                <a:noFill/>
              </a:ln>
              <a:solidFill>
                <a:prstClr val="white"/>
              </a:solidFill>
              <a:effectLst/>
              <a:uLnTx/>
              <a:uFillTx/>
              <a:latin typeface="Euphemia"/>
              <a:ea typeface="+mn-ea"/>
              <a:cs typeface="+mn-cs"/>
            </a:endParaRPr>
          </a:p>
        </p:txBody>
      </p:sp>
      <p:sp>
        <p:nvSpPr>
          <p:cNvPr id="2" name="Titolo 1"/>
          <p:cNvSpPr>
            <a:spLocks noGrp="1"/>
          </p:cNvSpPr>
          <p:nvPr>
            <p:ph type="title"/>
          </p:nvPr>
        </p:nvSpPr>
        <p:spPr>
          <a:xfrm>
            <a:off x="760412" y="2362200"/>
            <a:ext cx="3200400" cy="1990725"/>
          </a:xfrm>
        </p:spPr>
        <p:txBody>
          <a:bodyPr rtlCol="0" anchor="b">
            <a:normAutofit/>
          </a:bodyPr>
          <a:lstStyle>
            <a:lvl1pPr algn="l" rtl="0">
              <a:defRPr sz="3400" b="0">
                <a:solidFill>
                  <a:schemeClr val="bg1"/>
                </a:solidFill>
              </a:defRPr>
            </a:lvl1pPr>
          </a:lstStyle>
          <a:p>
            <a:pPr rtl="0"/>
            <a:r>
              <a:rPr lang="it-IT" smtClean="0"/>
              <a:t>Fare clic per modificare lo stile del titolo</a:t>
            </a:r>
            <a:endParaRPr lang="it-IT" dirty="0"/>
          </a:p>
        </p:txBody>
      </p:sp>
      <p:sp>
        <p:nvSpPr>
          <p:cNvPr id="4" name="Segnaposto testo 3"/>
          <p:cNvSpPr>
            <a:spLocks noGrp="1"/>
          </p:cNvSpPr>
          <p:nvPr>
            <p:ph type="body" sz="half" idx="2"/>
          </p:nvPr>
        </p:nvSpPr>
        <p:spPr>
          <a:xfrm>
            <a:off x="760412" y="4367308"/>
            <a:ext cx="3200400" cy="1622012"/>
          </a:xfrm>
        </p:spPr>
        <p:txBody>
          <a:bodyPr rtlCol="0">
            <a:normAutofit/>
          </a:bodyPr>
          <a:lstStyle>
            <a:lvl1pPr marL="0" indent="0" algn="l" rtl="0">
              <a:spcBef>
                <a:spcPts val="1200"/>
              </a:spcBef>
              <a:buNone/>
              <a:defRPr sz="1600">
                <a:solidFill>
                  <a:schemeClr val="bg1"/>
                </a:solidFill>
              </a:defRPr>
            </a:lvl1pPr>
            <a:lvl2pPr marL="457200" indent="0" algn="l" rtl="0">
              <a:buNone/>
              <a:defRPr sz="1200"/>
            </a:lvl2pPr>
            <a:lvl3pPr marL="914400" indent="0" algn="l" rtl="0">
              <a:buNone/>
              <a:defRPr sz="1000"/>
            </a:lvl3pPr>
            <a:lvl4pPr marL="1371600" indent="0" algn="l" rtl="0">
              <a:buNone/>
              <a:defRPr sz="900"/>
            </a:lvl4pPr>
            <a:lvl5pPr marL="1828800" indent="0" algn="l" rtl="0">
              <a:buNone/>
              <a:defRPr sz="900"/>
            </a:lvl5pPr>
            <a:lvl6pPr marL="2286000" indent="0" algn="l" rtl="0">
              <a:buNone/>
              <a:defRPr sz="900"/>
            </a:lvl6pPr>
            <a:lvl7pPr marL="2743200" indent="0" algn="l" rtl="0">
              <a:buNone/>
              <a:defRPr sz="900"/>
            </a:lvl7pPr>
            <a:lvl8pPr marL="3200400" indent="0" algn="l" rtl="0">
              <a:buNone/>
              <a:defRPr sz="900"/>
            </a:lvl8pPr>
            <a:lvl9pPr marL="3657600" indent="0" algn="l" rtl="0">
              <a:buNone/>
              <a:defRPr sz="900"/>
            </a:lvl9pPr>
          </a:lstStyle>
          <a:p>
            <a:pPr lvl="0" rtl="0"/>
            <a:r>
              <a:rPr lang="it-IT" smtClean="0"/>
              <a:t>Fare clic per modificare stili del testo dello schema</a:t>
            </a:r>
          </a:p>
        </p:txBody>
      </p:sp>
      <p:sp>
        <p:nvSpPr>
          <p:cNvPr id="3" name="Segnaposto contenuto 2"/>
          <p:cNvSpPr>
            <a:spLocks noGrp="1"/>
          </p:cNvSpPr>
          <p:nvPr>
            <p:ph idx="1"/>
          </p:nvPr>
        </p:nvSpPr>
        <p:spPr>
          <a:xfrm>
            <a:off x="5362892" y="685800"/>
            <a:ext cx="6370320" cy="5486400"/>
          </a:xfrm>
        </p:spPr>
        <p:txBody>
          <a:bodyPr rtlCol="0">
            <a:normAutofit/>
          </a:bodyPr>
          <a:lstStyle>
            <a:lvl1pPr algn="l" rtl="0">
              <a:defRPr sz="2000"/>
            </a:lvl1pPr>
            <a:lvl2pPr algn="l" rtl="0">
              <a:defRPr sz="1800"/>
            </a:lvl2pPr>
            <a:lvl3pPr algn="l" rtl="0">
              <a:defRPr sz="1600"/>
            </a:lvl3pPr>
            <a:lvl4pPr algn="l" rtl="0">
              <a:defRPr sz="1400"/>
            </a:lvl4pPr>
            <a:lvl5pPr algn="l" rtl="0">
              <a:defRPr sz="1400"/>
            </a:lvl5pPr>
            <a:lvl6pPr algn="l" rtl="0">
              <a:defRPr sz="1400"/>
            </a:lvl6pPr>
            <a:lvl7pPr algn="l" rtl="0">
              <a:defRPr sz="1400"/>
            </a:lvl7pPr>
            <a:lvl8pPr algn="l" rtl="0">
              <a:defRPr sz="1400"/>
            </a:lvl8pPr>
            <a:lvl9pPr algn="l" rtl="0">
              <a:defRPr sz="1400"/>
            </a:lvl9pPr>
          </a:lstStyle>
          <a:p>
            <a:pPr lvl="0" rtl="0"/>
            <a:r>
              <a:rPr lang="it-IT" smtClean="0"/>
              <a:t>Fare clic per modificare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
        <p:nvSpPr>
          <p:cNvPr id="6" name="Segnaposto piè di pagina 5"/>
          <p:cNvSpPr>
            <a:spLocks noGrp="1"/>
          </p:cNvSpPr>
          <p:nvPr>
            <p:ph type="ftr" sz="quarter" idx="11"/>
          </p:nvPr>
        </p:nvSpPr>
        <p:spPr/>
        <p:txBody>
          <a:bodyPr rtlCol="0"/>
          <a:lstStyle/>
          <a:p>
            <a:pPr rtl="0"/>
            <a:endParaRPr lang="it-IT" dirty="0"/>
          </a:p>
        </p:txBody>
      </p:sp>
      <p:sp>
        <p:nvSpPr>
          <p:cNvPr id="5" name="Segnaposto data 4"/>
          <p:cNvSpPr>
            <a:spLocks noGrp="1"/>
          </p:cNvSpPr>
          <p:nvPr>
            <p:ph type="dt" sz="half" idx="10"/>
          </p:nvPr>
        </p:nvSpPr>
        <p:spPr/>
        <p:txBody>
          <a:bodyPr rtlCol="0"/>
          <a:lstStyle>
            <a:lvl1pPr algn="r" rtl="0">
              <a:defRPr>
                <a:solidFill>
                  <a:schemeClr val="tx2"/>
                </a:solidFill>
              </a:defRPr>
            </a:lvl1pPr>
          </a:lstStyle>
          <a:p>
            <a:fld id="{002F7A14-D255-4CC2-A3D4-B71C91F86FCF}" type="datetime1">
              <a:rPr lang="it-IT" smtClean="0"/>
              <a:pPr/>
              <a:t>23/04/2020</a:t>
            </a:fld>
            <a:endParaRPr lang="it-IT" dirty="0"/>
          </a:p>
        </p:txBody>
      </p:sp>
      <p:sp>
        <p:nvSpPr>
          <p:cNvPr id="7" name="Segnaposto numero diapositiva 6"/>
          <p:cNvSpPr>
            <a:spLocks noGrp="1"/>
          </p:cNvSpPr>
          <p:nvPr>
            <p:ph type="sldNum" sz="quarter" idx="12"/>
          </p:nvPr>
        </p:nvSpPr>
        <p:spPr/>
        <p:txBody>
          <a:bodyPr rtlCol="0"/>
          <a:lstStyle>
            <a:lvl1pPr algn="r" rtl="0">
              <a:defRPr>
                <a:solidFill>
                  <a:schemeClr val="tx2"/>
                </a:solidFill>
              </a:defRPr>
            </a:lvl1pPr>
          </a:lstStyle>
          <a:p>
            <a:fld id="{CA8D9AD5-F248-4919-864A-CFD76CC027D6}" type="slidenum">
              <a:rPr lang="it-IT" smtClean="0"/>
              <a:pPr/>
              <a:t>‹N›</a:t>
            </a:fld>
            <a:endParaRPr lang="it-IT" dirty="0"/>
          </a:p>
        </p:txBody>
      </p:sp>
    </p:spTree>
    <p:extLst>
      <p:ext uri="{BB962C8B-B14F-4D97-AF65-F5344CB8AC3E}">
        <p14:creationId xmlns:p14="http://schemas.microsoft.com/office/powerpoint/2010/main" val="376930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ttangolo 7"/>
          <p:cNvSpPr/>
          <p:nvPr/>
        </p:nvSpPr>
        <p:spPr bwMode="ltGray">
          <a:xfrm>
            <a:off x="7315200" y="0"/>
            <a:ext cx="4873752"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dirty="0">
              <a:ln>
                <a:noFill/>
              </a:ln>
              <a:solidFill>
                <a:prstClr val="white"/>
              </a:solidFill>
              <a:effectLst/>
              <a:uLnTx/>
              <a:uFillTx/>
              <a:latin typeface="Euphemia"/>
              <a:ea typeface="+mn-ea"/>
              <a:cs typeface="+mn-cs"/>
            </a:endParaRPr>
          </a:p>
        </p:txBody>
      </p:sp>
      <p:sp>
        <p:nvSpPr>
          <p:cNvPr id="2" name="Titolo 1"/>
          <p:cNvSpPr>
            <a:spLocks noGrp="1"/>
          </p:cNvSpPr>
          <p:nvPr>
            <p:ph type="title"/>
          </p:nvPr>
        </p:nvSpPr>
        <p:spPr>
          <a:xfrm>
            <a:off x="7923214" y="2362200"/>
            <a:ext cx="3200400" cy="1993392"/>
          </a:xfrm>
        </p:spPr>
        <p:txBody>
          <a:bodyPr rtlCol="0" anchor="b">
            <a:normAutofit/>
          </a:bodyPr>
          <a:lstStyle>
            <a:lvl1pPr algn="l" rtl="0">
              <a:defRPr sz="3400" b="0">
                <a:solidFill>
                  <a:schemeClr val="bg1"/>
                </a:solidFill>
              </a:defRPr>
            </a:lvl1pPr>
          </a:lstStyle>
          <a:p>
            <a:pPr rtl="0"/>
            <a:r>
              <a:rPr lang="it-IT" smtClean="0"/>
              <a:t>Fare clic per modificare lo stile del titolo</a:t>
            </a:r>
            <a:endParaRPr lang="it-IT" dirty="0"/>
          </a:p>
        </p:txBody>
      </p:sp>
      <p:sp>
        <p:nvSpPr>
          <p:cNvPr id="3" name="Segnaposto immagine 2" descr="Segnaposto vuoto per aggiungere un'immagine. Fare clic sul segnaposto e selezionare l'immagine che si vuole aggiungere."/>
          <p:cNvSpPr>
            <a:spLocks noGrp="1"/>
          </p:cNvSpPr>
          <p:nvPr>
            <p:ph type="pic" idx="1"/>
          </p:nvPr>
        </p:nvSpPr>
        <p:spPr>
          <a:xfrm>
            <a:off x="0" y="0"/>
            <a:ext cx="7315200" cy="6858000"/>
          </a:xfrm>
          <a:solidFill>
            <a:schemeClr val="bg2">
              <a:lumMod val="90000"/>
            </a:schemeClr>
          </a:solidFill>
        </p:spPr>
        <p:txBody>
          <a:bodyPr rtlCol="0"/>
          <a:lstStyle>
            <a:lvl1pPr marL="0" indent="0" algn="ctr" rtl="0">
              <a:buNone/>
              <a:defRPr sz="3200">
                <a:solidFill>
                  <a:schemeClr val="tx2"/>
                </a:solidFill>
              </a:defRPr>
            </a:lvl1pPr>
            <a:lvl2pPr marL="457200" indent="0" algn="l" rtl="0">
              <a:buNone/>
              <a:defRPr sz="2800"/>
            </a:lvl2pPr>
            <a:lvl3pPr marL="914400" indent="0" algn="l" rtl="0">
              <a:buNone/>
              <a:defRPr sz="2400"/>
            </a:lvl3pPr>
            <a:lvl4pPr marL="1371600" indent="0" algn="l" rtl="0">
              <a:buNone/>
              <a:defRPr sz="2000"/>
            </a:lvl4pPr>
            <a:lvl5pPr marL="1828800" indent="0" algn="l" rtl="0">
              <a:buNone/>
              <a:defRPr sz="2000"/>
            </a:lvl5pPr>
            <a:lvl6pPr marL="2286000" indent="0" algn="l" rtl="0">
              <a:buNone/>
              <a:defRPr sz="2000"/>
            </a:lvl6pPr>
            <a:lvl7pPr marL="2743200" indent="0" algn="l" rtl="0">
              <a:buNone/>
              <a:defRPr sz="2000"/>
            </a:lvl7pPr>
            <a:lvl8pPr marL="3200400" indent="0" algn="l" rtl="0">
              <a:buNone/>
              <a:defRPr sz="2000"/>
            </a:lvl8pPr>
            <a:lvl9pPr marL="3657600" indent="0" algn="l" rtl="0">
              <a:buNone/>
              <a:defRPr sz="2000"/>
            </a:lvl9pPr>
          </a:lstStyle>
          <a:p>
            <a:pPr rtl="0"/>
            <a:r>
              <a:rPr lang="it-IT" smtClean="0"/>
              <a:t>Fare clic sull'icona per inserire un'immagine</a:t>
            </a:r>
            <a:endParaRPr lang="it-IT" dirty="0"/>
          </a:p>
        </p:txBody>
      </p:sp>
      <p:sp>
        <p:nvSpPr>
          <p:cNvPr id="4" name="Segnaposto testo 3"/>
          <p:cNvSpPr>
            <a:spLocks noGrp="1"/>
          </p:cNvSpPr>
          <p:nvPr>
            <p:ph type="body" sz="half" idx="2"/>
          </p:nvPr>
        </p:nvSpPr>
        <p:spPr>
          <a:xfrm>
            <a:off x="7923214" y="4355592"/>
            <a:ext cx="3200400" cy="1644614"/>
          </a:xfrm>
        </p:spPr>
        <p:txBody>
          <a:bodyPr rtlCol="0">
            <a:normAutofit/>
          </a:bodyPr>
          <a:lstStyle>
            <a:lvl1pPr marL="0" indent="0" algn="l" rtl="0">
              <a:spcBef>
                <a:spcPts val="1200"/>
              </a:spcBef>
              <a:buNone/>
              <a:defRPr sz="1600">
                <a:solidFill>
                  <a:schemeClr val="bg1"/>
                </a:solidFill>
              </a:defRPr>
            </a:lvl1pPr>
            <a:lvl2pPr marL="457200" indent="0" algn="l" rtl="0">
              <a:buNone/>
              <a:defRPr sz="1200"/>
            </a:lvl2pPr>
            <a:lvl3pPr marL="914400" indent="0" algn="l" rtl="0">
              <a:buNone/>
              <a:defRPr sz="1000"/>
            </a:lvl3pPr>
            <a:lvl4pPr marL="1371600" indent="0" algn="l" rtl="0">
              <a:buNone/>
              <a:defRPr sz="900"/>
            </a:lvl4pPr>
            <a:lvl5pPr marL="1828800" indent="0" algn="l" rtl="0">
              <a:buNone/>
              <a:defRPr sz="900"/>
            </a:lvl5pPr>
            <a:lvl6pPr marL="2286000" indent="0" algn="l" rtl="0">
              <a:buNone/>
              <a:defRPr sz="900"/>
            </a:lvl6pPr>
            <a:lvl7pPr marL="2743200" indent="0" algn="l" rtl="0">
              <a:buNone/>
              <a:defRPr sz="900"/>
            </a:lvl7pPr>
            <a:lvl8pPr marL="3200400" indent="0" algn="l" rtl="0">
              <a:buNone/>
              <a:defRPr sz="900"/>
            </a:lvl8pPr>
            <a:lvl9pPr marL="3657600" indent="0" algn="l" rtl="0">
              <a:buNone/>
              <a:defRPr sz="900"/>
            </a:lvl9pPr>
          </a:lstStyle>
          <a:p>
            <a:pPr lvl="0" rtl="0"/>
            <a:r>
              <a:rPr lang="it-IT" smtClean="0"/>
              <a:t>Fare clic per modificare stili del testo dello schema</a:t>
            </a:r>
          </a:p>
        </p:txBody>
      </p:sp>
      <p:sp>
        <p:nvSpPr>
          <p:cNvPr id="6" name="Segnaposto piè di pagina 5"/>
          <p:cNvSpPr>
            <a:spLocks noGrp="1"/>
          </p:cNvSpPr>
          <p:nvPr>
            <p:ph type="ftr" sz="quarter" idx="11"/>
          </p:nvPr>
        </p:nvSpPr>
        <p:spPr/>
        <p:txBody>
          <a:bodyPr rtlCol="0"/>
          <a:lstStyle/>
          <a:p>
            <a:pPr rtl="0"/>
            <a:endParaRPr lang="it-IT" dirty="0"/>
          </a:p>
        </p:txBody>
      </p:sp>
      <p:sp>
        <p:nvSpPr>
          <p:cNvPr id="5" name="Segnaposto data 4"/>
          <p:cNvSpPr>
            <a:spLocks noGrp="1"/>
          </p:cNvSpPr>
          <p:nvPr>
            <p:ph type="dt" sz="half" idx="10"/>
          </p:nvPr>
        </p:nvSpPr>
        <p:spPr/>
        <p:txBody>
          <a:bodyPr rtlCol="0"/>
          <a:lstStyle>
            <a:lvl1pPr>
              <a:defRPr/>
            </a:lvl1pPr>
          </a:lstStyle>
          <a:p>
            <a:fld id="{331ADD31-16A6-4016-BC1E-E5AD9EC0ED97}" type="datetime1">
              <a:rPr lang="it-IT" smtClean="0"/>
              <a:pPr/>
              <a:t>23/04/2020</a:t>
            </a:fld>
            <a:endParaRPr lang="it-IT" dirty="0"/>
          </a:p>
        </p:txBody>
      </p:sp>
      <p:sp>
        <p:nvSpPr>
          <p:cNvPr id="7" name="Segnaposto numero diapositiva 6"/>
          <p:cNvSpPr>
            <a:spLocks noGrp="1"/>
          </p:cNvSpPr>
          <p:nvPr>
            <p:ph type="sldNum" sz="quarter" idx="12"/>
          </p:nvPr>
        </p:nvSpPr>
        <p:spPr/>
        <p:txBody>
          <a:bodyPr rtlCol="0"/>
          <a:lstStyle/>
          <a:p>
            <a:pPr rtl="0"/>
            <a:fld id="{CA8D9AD5-F248-4919-864A-CFD76CC027D6}" type="slidenum">
              <a:rPr lang="it-IT" smtClean="0"/>
              <a:t>‹N›</a:t>
            </a:fld>
            <a:endParaRPr lang="it-IT" dirty="0"/>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smtClean="0"/>
              <a:t>Fare clic per modificare lo stile del titolo</a:t>
            </a:r>
            <a:endParaRPr lang="it-IT" dirty="0"/>
          </a:p>
        </p:txBody>
      </p:sp>
      <p:sp>
        <p:nvSpPr>
          <p:cNvPr id="3" name="Segnaposto testo verticale 2"/>
          <p:cNvSpPr>
            <a:spLocks noGrp="1"/>
          </p:cNvSpPr>
          <p:nvPr>
            <p:ph type="body" orient="vert" idx="1"/>
          </p:nvPr>
        </p:nvSpPr>
        <p:spPr/>
        <p:txBody>
          <a:bodyPr vert="eaVert" rtlCol="0"/>
          <a:lstStyle/>
          <a:p>
            <a:pPr lvl="0" rtl="0"/>
            <a:r>
              <a:rPr lang="it-IT" smtClean="0"/>
              <a:t>Fare clic per modificare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
        <p:nvSpPr>
          <p:cNvPr id="5" name="Segnaposto piè di pagina 4"/>
          <p:cNvSpPr>
            <a:spLocks noGrp="1"/>
          </p:cNvSpPr>
          <p:nvPr>
            <p:ph type="ftr" sz="quarter" idx="11"/>
          </p:nvPr>
        </p:nvSpPr>
        <p:spPr/>
        <p:txBody>
          <a:bodyPr rtlCol="0"/>
          <a:lstStyle/>
          <a:p>
            <a:pPr rtl="0"/>
            <a:endParaRPr lang="it-IT" dirty="0"/>
          </a:p>
        </p:txBody>
      </p:sp>
      <p:sp>
        <p:nvSpPr>
          <p:cNvPr id="4" name="Segnaposto data 3"/>
          <p:cNvSpPr>
            <a:spLocks noGrp="1"/>
          </p:cNvSpPr>
          <p:nvPr>
            <p:ph type="dt" sz="half" idx="10"/>
          </p:nvPr>
        </p:nvSpPr>
        <p:spPr/>
        <p:txBody>
          <a:bodyPr rtlCol="0"/>
          <a:lstStyle>
            <a:lvl1pPr>
              <a:defRPr/>
            </a:lvl1pPr>
          </a:lstStyle>
          <a:p>
            <a:fld id="{3E847E2A-EADC-4152-9363-6EBA86A385C1}" type="datetime1">
              <a:rPr lang="it-IT" smtClean="0"/>
              <a:pPr/>
              <a:t>23/04/2020</a:t>
            </a:fld>
            <a:endParaRPr lang="it-IT" dirty="0"/>
          </a:p>
        </p:txBody>
      </p:sp>
      <p:sp>
        <p:nvSpPr>
          <p:cNvPr id="6" name="Segnaposto numero diapositiva 5"/>
          <p:cNvSpPr>
            <a:spLocks noGrp="1"/>
          </p:cNvSpPr>
          <p:nvPr>
            <p:ph type="sldNum" sz="quarter" idx="12"/>
          </p:nvPr>
        </p:nvSpPr>
        <p:spPr/>
        <p:txBody>
          <a:bodyPr rtlCol="0"/>
          <a:lstStyle/>
          <a:p>
            <a:pPr rtl="0"/>
            <a:fld id="{CA8D9AD5-F248-4919-864A-CFD76CC027D6}" type="slidenum">
              <a:rPr lang="it-IT" smtClean="0"/>
              <a:t>‹N›</a:t>
            </a:fld>
            <a:endParaRPr lang="it-IT" dirty="0"/>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274638"/>
            <a:ext cx="2628900" cy="5897562"/>
          </a:xfrm>
        </p:spPr>
        <p:txBody>
          <a:bodyPr vert="eaVert" rtlCol="0"/>
          <a:lstStyle/>
          <a:p>
            <a:pPr rtl="0"/>
            <a:r>
              <a:rPr lang="it-IT" smtClean="0"/>
              <a:t>Fare clic per modificare lo stile del titolo</a:t>
            </a:r>
            <a:endParaRPr lang="it-IT" dirty="0"/>
          </a:p>
        </p:txBody>
      </p:sp>
      <p:sp>
        <p:nvSpPr>
          <p:cNvPr id="3" name="Segnaposto testo verticale 2"/>
          <p:cNvSpPr>
            <a:spLocks noGrp="1"/>
          </p:cNvSpPr>
          <p:nvPr>
            <p:ph type="body" orient="vert" idx="1"/>
          </p:nvPr>
        </p:nvSpPr>
        <p:spPr>
          <a:xfrm>
            <a:off x="838200" y="274638"/>
            <a:ext cx="7734300" cy="5897562"/>
          </a:xfrm>
        </p:spPr>
        <p:txBody>
          <a:bodyPr vert="eaVert" rtlCol="0"/>
          <a:lstStyle/>
          <a:p>
            <a:pPr lvl="0" rtl="0"/>
            <a:r>
              <a:rPr lang="it-IT" smtClean="0"/>
              <a:t>Fare clic per modificare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
        <p:nvSpPr>
          <p:cNvPr id="5" name="Segnaposto piè di pagina 4"/>
          <p:cNvSpPr>
            <a:spLocks noGrp="1"/>
          </p:cNvSpPr>
          <p:nvPr>
            <p:ph type="ftr" sz="quarter" idx="11"/>
          </p:nvPr>
        </p:nvSpPr>
        <p:spPr/>
        <p:txBody>
          <a:bodyPr rtlCol="0"/>
          <a:lstStyle/>
          <a:p>
            <a:pPr rtl="0"/>
            <a:endParaRPr lang="it-IT" dirty="0"/>
          </a:p>
        </p:txBody>
      </p:sp>
      <p:sp>
        <p:nvSpPr>
          <p:cNvPr id="4" name="Segnaposto data 3"/>
          <p:cNvSpPr>
            <a:spLocks noGrp="1"/>
          </p:cNvSpPr>
          <p:nvPr>
            <p:ph type="dt" sz="half" idx="10"/>
          </p:nvPr>
        </p:nvSpPr>
        <p:spPr/>
        <p:txBody>
          <a:bodyPr rtlCol="0"/>
          <a:lstStyle>
            <a:lvl1pPr>
              <a:defRPr/>
            </a:lvl1pPr>
          </a:lstStyle>
          <a:p>
            <a:fld id="{9B3C4AFD-D149-48C7-A3FD-820C511AFFB7}" type="datetime1">
              <a:rPr lang="it-IT" smtClean="0"/>
              <a:pPr/>
              <a:t>23/04/2020</a:t>
            </a:fld>
            <a:endParaRPr lang="it-IT" dirty="0"/>
          </a:p>
        </p:txBody>
      </p:sp>
      <p:sp>
        <p:nvSpPr>
          <p:cNvPr id="6" name="Segnaposto numero diapositiva 5"/>
          <p:cNvSpPr>
            <a:spLocks noGrp="1"/>
          </p:cNvSpPr>
          <p:nvPr>
            <p:ph type="sldNum" sz="quarter" idx="12"/>
          </p:nvPr>
        </p:nvSpPr>
        <p:spPr/>
        <p:txBody>
          <a:bodyPr rtlCol="0"/>
          <a:lstStyle/>
          <a:p>
            <a:pPr rtl="0"/>
            <a:fld id="{CA8D9AD5-F248-4919-864A-CFD76CC027D6}" type="slidenum">
              <a:rPr lang="it-IT" smtClean="0"/>
              <a:t>‹N›</a:t>
            </a:fld>
            <a:endParaRPr lang="it-IT" dirty="0"/>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smtClean="0"/>
              <a:t>Fare clic per modificare lo stile del titolo</a:t>
            </a:r>
            <a:endParaRPr lang="it-IT" dirty="0"/>
          </a:p>
        </p:txBody>
      </p:sp>
      <p:sp>
        <p:nvSpPr>
          <p:cNvPr id="3" name="Segnaposto contenuto 2"/>
          <p:cNvSpPr>
            <a:spLocks noGrp="1"/>
          </p:cNvSpPr>
          <p:nvPr>
            <p:ph idx="1"/>
          </p:nvPr>
        </p:nvSpPr>
        <p:spPr/>
        <p:txBody>
          <a:bodyPr rtlCol="0"/>
          <a:lstStyle>
            <a:lvl6pPr algn="l" rtl="0">
              <a:defRPr/>
            </a:lvl6pPr>
          </a:lstStyle>
          <a:p>
            <a:pPr lvl="0" rtl="0"/>
            <a:r>
              <a:rPr lang="it-IT" smtClean="0"/>
              <a:t>Fare clic per modificare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
        <p:nvSpPr>
          <p:cNvPr id="5" name="Segnaposto piè di pagina 4"/>
          <p:cNvSpPr>
            <a:spLocks noGrp="1"/>
          </p:cNvSpPr>
          <p:nvPr>
            <p:ph type="ftr" sz="quarter" idx="11"/>
          </p:nvPr>
        </p:nvSpPr>
        <p:spPr/>
        <p:txBody>
          <a:bodyPr rtlCol="0"/>
          <a:lstStyle/>
          <a:p>
            <a:pPr rtl="0"/>
            <a:endParaRPr lang="it-IT" dirty="0"/>
          </a:p>
        </p:txBody>
      </p:sp>
      <p:sp>
        <p:nvSpPr>
          <p:cNvPr id="4" name="Segnaposto data 3"/>
          <p:cNvSpPr>
            <a:spLocks noGrp="1"/>
          </p:cNvSpPr>
          <p:nvPr>
            <p:ph type="dt" sz="half" idx="10"/>
          </p:nvPr>
        </p:nvSpPr>
        <p:spPr/>
        <p:txBody>
          <a:bodyPr rtlCol="0"/>
          <a:lstStyle>
            <a:lvl1pPr>
              <a:defRPr/>
            </a:lvl1pPr>
          </a:lstStyle>
          <a:p>
            <a:fld id="{786DAF44-6F8C-4CD1-B537-B9288AFDC456}" type="datetime1">
              <a:rPr lang="it-IT" smtClean="0"/>
              <a:pPr/>
              <a:t>23/04/2020</a:t>
            </a:fld>
            <a:endParaRPr lang="it-IT" dirty="0"/>
          </a:p>
        </p:txBody>
      </p:sp>
      <p:sp>
        <p:nvSpPr>
          <p:cNvPr id="6" name="Segnaposto numero diapositiva 5"/>
          <p:cNvSpPr>
            <a:spLocks noGrp="1"/>
          </p:cNvSpPr>
          <p:nvPr>
            <p:ph type="sldNum" sz="quarter" idx="12"/>
          </p:nvPr>
        </p:nvSpPr>
        <p:spPr/>
        <p:txBody>
          <a:bodyPr rtlCol="0"/>
          <a:lstStyle/>
          <a:p>
            <a:pPr rtl="0"/>
            <a:fld id="{CA8D9AD5-F248-4919-864A-CFD76CC027D6}" type="slidenum">
              <a:rPr lang="it-IT" smtClean="0"/>
              <a:t>‹N›</a:t>
            </a:fld>
            <a:endParaRPr lang="it-IT" dirty="0"/>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7" name="Rettangolo 6"/>
          <p:cNvSpPr/>
          <p:nvPr/>
        </p:nvSpPr>
        <p:spPr bwMode="ltGray">
          <a:xfrm>
            <a:off x="0" y="0"/>
            <a:ext cx="12188826" cy="4572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rtl="0" fontAlgn="auto">
              <a:lnSpc>
                <a:spcPct val="100000"/>
              </a:lnSpc>
              <a:spcBef>
                <a:spcPts val="0"/>
              </a:spcBef>
              <a:spcAft>
                <a:spcPts val="0"/>
              </a:spcAft>
              <a:buClrTx/>
              <a:buSzTx/>
              <a:buFontTx/>
              <a:buNone/>
              <a:tabLst/>
            </a:pPr>
            <a:endParaRPr kumimoji="0" lang="it-IT" b="0" i="0" u="none" strike="noStrike" kern="0" cap="none" spc="0" normalizeH="0" baseline="0" dirty="0">
              <a:ln>
                <a:noFill/>
              </a:ln>
              <a:solidFill>
                <a:prstClr val="white"/>
              </a:solidFill>
              <a:effectLst/>
              <a:uLnTx/>
              <a:uFillTx/>
              <a:latin typeface="Euphemia"/>
            </a:endParaRPr>
          </a:p>
        </p:txBody>
      </p:sp>
      <p:sp>
        <p:nvSpPr>
          <p:cNvPr id="8" name="Rettangolo 7"/>
          <p:cNvSpPr/>
          <p:nvPr/>
        </p:nvSpPr>
        <p:spPr bwMode="white">
          <a:xfrm>
            <a:off x="-1" y="411480"/>
            <a:ext cx="12188826"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rtl="0"/>
            <a:endParaRPr lang="it-IT" dirty="0"/>
          </a:p>
        </p:txBody>
      </p:sp>
      <p:sp>
        <p:nvSpPr>
          <p:cNvPr id="2" name="Titolo 1"/>
          <p:cNvSpPr>
            <a:spLocks noGrp="1"/>
          </p:cNvSpPr>
          <p:nvPr>
            <p:ph type="title"/>
          </p:nvPr>
        </p:nvSpPr>
        <p:spPr>
          <a:xfrm>
            <a:off x="1524000" y="1143000"/>
            <a:ext cx="9144000" cy="2667000"/>
          </a:xfrm>
        </p:spPr>
        <p:txBody>
          <a:bodyPr rtlCol="0" anchor="b">
            <a:normAutofit/>
          </a:bodyPr>
          <a:lstStyle>
            <a:lvl1pPr algn="ctr" rtl="0">
              <a:defRPr sz="5200" b="0"/>
            </a:lvl1pPr>
          </a:lstStyle>
          <a:p>
            <a:pPr rtl="0"/>
            <a:r>
              <a:rPr lang="it-IT" smtClean="0"/>
              <a:t>Fare clic per modificare lo stile del titolo</a:t>
            </a:r>
            <a:endParaRPr lang="it-IT" dirty="0"/>
          </a:p>
        </p:txBody>
      </p:sp>
      <p:sp>
        <p:nvSpPr>
          <p:cNvPr id="3" name="Segnaposto testo 2"/>
          <p:cNvSpPr>
            <a:spLocks noGrp="1"/>
          </p:cNvSpPr>
          <p:nvPr>
            <p:ph type="body" idx="1"/>
          </p:nvPr>
        </p:nvSpPr>
        <p:spPr>
          <a:xfrm>
            <a:off x="1524000" y="3810000"/>
            <a:ext cx="9144000" cy="1143000"/>
          </a:xfrm>
        </p:spPr>
        <p:txBody>
          <a:bodyPr rtlCol="0" anchor="t">
            <a:normAutofit/>
          </a:bodyPr>
          <a:lstStyle>
            <a:lvl1pPr marL="0" indent="0" algn="ctr" rtl="0">
              <a:spcBef>
                <a:spcPts val="0"/>
              </a:spcBef>
              <a:buNone/>
              <a:defRPr sz="2400" cap="none" baseline="0">
                <a:solidFill>
                  <a:schemeClr val="tx2"/>
                </a:solidFill>
              </a:defRPr>
            </a:lvl1pPr>
            <a:lvl2pPr marL="457200" indent="0" algn="l" rtl="0">
              <a:buNone/>
              <a:defRPr sz="1800">
                <a:solidFill>
                  <a:schemeClr val="tx1">
                    <a:tint val="75000"/>
                  </a:schemeClr>
                </a:solidFill>
              </a:defRPr>
            </a:lvl2pPr>
            <a:lvl3pPr marL="914400" indent="0" algn="l" rtl="0">
              <a:buNone/>
              <a:defRPr sz="1600">
                <a:solidFill>
                  <a:schemeClr val="tx1">
                    <a:tint val="75000"/>
                  </a:schemeClr>
                </a:solidFill>
              </a:defRPr>
            </a:lvl3pPr>
            <a:lvl4pPr marL="1371600" indent="0" algn="l" rtl="0">
              <a:buNone/>
              <a:defRPr sz="1400">
                <a:solidFill>
                  <a:schemeClr val="tx1">
                    <a:tint val="75000"/>
                  </a:schemeClr>
                </a:solidFill>
              </a:defRPr>
            </a:lvl4pPr>
            <a:lvl5pPr marL="1828800" indent="0" algn="l" rtl="0">
              <a:buNone/>
              <a:defRPr sz="1400">
                <a:solidFill>
                  <a:schemeClr val="tx1">
                    <a:tint val="75000"/>
                  </a:schemeClr>
                </a:solidFill>
              </a:defRPr>
            </a:lvl5pPr>
            <a:lvl6pPr marL="2286000" indent="0" algn="l" rtl="0">
              <a:buNone/>
              <a:defRPr sz="1400">
                <a:solidFill>
                  <a:schemeClr val="tx1">
                    <a:tint val="75000"/>
                  </a:schemeClr>
                </a:solidFill>
              </a:defRPr>
            </a:lvl6pPr>
            <a:lvl7pPr marL="2743200" indent="0" algn="l" rtl="0">
              <a:buNone/>
              <a:defRPr sz="1400">
                <a:solidFill>
                  <a:schemeClr val="tx1">
                    <a:tint val="75000"/>
                  </a:schemeClr>
                </a:solidFill>
              </a:defRPr>
            </a:lvl7pPr>
            <a:lvl8pPr marL="3200400" indent="0" algn="l" rtl="0">
              <a:buNone/>
              <a:defRPr sz="1400">
                <a:solidFill>
                  <a:schemeClr val="tx1">
                    <a:tint val="75000"/>
                  </a:schemeClr>
                </a:solidFill>
              </a:defRPr>
            </a:lvl8pPr>
            <a:lvl9pPr marL="3657600" indent="0" algn="l" rtl="0">
              <a:buNone/>
              <a:defRPr sz="1400">
                <a:solidFill>
                  <a:schemeClr val="tx1">
                    <a:tint val="75000"/>
                  </a:schemeClr>
                </a:solidFill>
              </a:defRPr>
            </a:lvl9pPr>
          </a:lstStyle>
          <a:p>
            <a:pPr lvl="0" rtl="0"/>
            <a:r>
              <a:rPr lang="it-IT" smtClean="0"/>
              <a:t>Fare clic per modificare stili del testo dello schema</a:t>
            </a:r>
          </a:p>
        </p:txBody>
      </p:sp>
      <p:sp>
        <p:nvSpPr>
          <p:cNvPr id="5" name="Segnaposto piè di pagina 4"/>
          <p:cNvSpPr>
            <a:spLocks noGrp="1"/>
          </p:cNvSpPr>
          <p:nvPr>
            <p:ph type="ftr" sz="quarter" idx="11"/>
          </p:nvPr>
        </p:nvSpPr>
        <p:spPr/>
        <p:txBody>
          <a:bodyPr rtlCol="0"/>
          <a:lstStyle/>
          <a:p>
            <a:pPr rtl="0"/>
            <a:endParaRPr lang="it-IT" dirty="0"/>
          </a:p>
        </p:txBody>
      </p:sp>
      <p:sp>
        <p:nvSpPr>
          <p:cNvPr id="4" name="Segnaposto data 3"/>
          <p:cNvSpPr>
            <a:spLocks noGrp="1"/>
          </p:cNvSpPr>
          <p:nvPr>
            <p:ph type="dt" sz="half" idx="10"/>
          </p:nvPr>
        </p:nvSpPr>
        <p:spPr/>
        <p:txBody>
          <a:bodyPr rtlCol="0"/>
          <a:lstStyle>
            <a:lvl1pPr>
              <a:defRPr/>
            </a:lvl1pPr>
          </a:lstStyle>
          <a:p>
            <a:fld id="{FD12DEDF-E1AB-429F-A93E-AF05AACF4B0D}" type="datetime1">
              <a:rPr lang="it-IT" smtClean="0"/>
              <a:pPr/>
              <a:t>23/04/2020</a:t>
            </a:fld>
            <a:endParaRPr lang="it-IT" dirty="0"/>
          </a:p>
        </p:txBody>
      </p:sp>
      <p:sp>
        <p:nvSpPr>
          <p:cNvPr id="6" name="Segnaposto numero diapositiva 5"/>
          <p:cNvSpPr>
            <a:spLocks noGrp="1"/>
          </p:cNvSpPr>
          <p:nvPr>
            <p:ph type="sldNum" sz="quarter" idx="12"/>
          </p:nvPr>
        </p:nvSpPr>
        <p:spPr/>
        <p:txBody>
          <a:bodyPr rtlCol="0"/>
          <a:lstStyle/>
          <a:p>
            <a:pPr rtl="0"/>
            <a:fld id="{CA8D9AD5-F248-4919-864A-CFD76CC027D6}" type="slidenum">
              <a:rPr lang="it-IT" smtClean="0"/>
              <a:t>‹N›</a:t>
            </a:fld>
            <a:endParaRPr lang="it-IT" dirty="0"/>
          </a:p>
        </p:txBody>
      </p:sp>
    </p:spTree>
    <p:extLst>
      <p:ext uri="{BB962C8B-B14F-4D97-AF65-F5344CB8AC3E}">
        <p14:creationId xmlns:p14="http://schemas.microsoft.com/office/powerpoint/2010/main" val="271584378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alternativa">
    <p:bg>
      <p:bgRef idx="1003">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1524000" y="1143000"/>
            <a:ext cx="9144000" cy="2667000"/>
          </a:xfrm>
        </p:spPr>
        <p:txBody>
          <a:bodyPr rtlCol="0" anchor="b">
            <a:normAutofit/>
          </a:bodyPr>
          <a:lstStyle>
            <a:lvl1pPr algn="ctr" rtl="0">
              <a:defRPr sz="5200" b="0">
                <a:solidFill>
                  <a:schemeClr val="tx1"/>
                </a:solidFill>
              </a:defRPr>
            </a:lvl1pPr>
          </a:lstStyle>
          <a:p>
            <a:pPr rtl="0"/>
            <a:r>
              <a:rPr lang="it-IT" smtClean="0"/>
              <a:t>Fare clic per modificare lo stile del titolo</a:t>
            </a:r>
            <a:endParaRPr lang="it-IT" dirty="0"/>
          </a:p>
        </p:txBody>
      </p:sp>
      <p:sp>
        <p:nvSpPr>
          <p:cNvPr id="3" name="Segnaposto testo 2"/>
          <p:cNvSpPr>
            <a:spLocks noGrp="1"/>
          </p:cNvSpPr>
          <p:nvPr>
            <p:ph type="body" idx="1"/>
          </p:nvPr>
        </p:nvSpPr>
        <p:spPr>
          <a:xfrm>
            <a:off x="1522413" y="3810000"/>
            <a:ext cx="9144000" cy="1143000"/>
          </a:xfrm>
        </p:spPr>
        <p:txBody>
          <a:bodyPr rtlCol="0" anchor="t">
            <a:normAutofit/>
          </a:bodyPr>
          <a:lstStyle>
            <a:lvl1pPr marL="0" indent="0" algn="ctr" rtl="0">
              <a:spcBef>
                <a:spcPts val="0"/>
              </a:spcBef>
              <a:buNone/>
              <a:defRPr sz="2400" cap="none" baseline="0">
                <a:solidFill>
                  <a:schemeClr val="tx1"/>
                </a:solidFill>
              </a:defRPr>
            </a:lvl1pPr>
            <a:lvl2pPr marL="457200" indent="0" algn="l" rtl="0">
              <a:buNone/>
              <a:defRPr sz="1800">
                <a:solidFill>
                  <a:schemeClr val="tx1">
                    <a:tint val="75000"/>
                  </a:schemeClr>
                </a:solidFill>
              </a:defRPr>
            </a:lvl2pPr>
            <a:lvl3pPr marL="914400" indent="0" algn="l" rtl="0">
              <a:buNone/>
              <a:defRPr sz="1600">
                <a:solidFill>
                  <a:schemeClr val="tx1">
                    <a:tint val="75000"/>
                  </a:schemeClr>
                </a:solidFill>
              </a:defRPr>
            </a:lvl3pPr>
            <a:lvl4pPr marL="1371600" indent="0" algn="l" rtl="0">
              <a:buNone/>
              <a:defRPr sz="1400">
                <a:solidFill>
                  <a:schemeClr val="tx1">
                    <a:tint val="75000"/>
                  </a:schemeClr>
                </a:solidFill>
              </a:defRPr>
            </a:lvl4pPr>
            <a:lvl5pPr marL="1828800" indent="0" algn="l" rtl="0">
              <a:buNone/>
              <a:defRPr sz="1400">
                <a:solidFill>
                  <a:schemeClr val="tx1">
                    <a:tint val="75000"/>
                  </a:schemeClr>
                </a:solidFill>
              </a:defRPr>
            </a:lvl5pPr>
            <a:lvl6pPr marL="2286000" indent="0" algn="l" rtl="0">
              <a:buNone/>
              <a:defRPr sz="1400">
                <a:solidFill>
                  <a:schemeClr val="tx1">
                    <a:tint val="75000"/>
                  </a:schemeClr>
                </a:solidFill>
              </a:defRPr>
            </a:lvl6pPr>
            <a:lvl7pPr marL="2743200" indent="0" algn="l" rtl="0">
              <a:buNone/>
              <a:defRPr sz="1400">
                <a:solidFill>
                  <a:schemeClr val="tx1">
                    <a:tint val="75000"/>
                  </a:schemeClr>
                </a:solidFill>
              </a:defRPr>
            </a:lvl7pPr>
            <a:lvl8pPr marL="3200400" indent="0" algn="l" rtl="0">
              <a:buNone/>
              <a:defRPr sz="1400">
                <a:solidFill>
                  <a:schemeClr val="tx1">
                    <a:tint val="75000"/>
                  </a:schemeClr>
                </a:solidFill>
              </a:defRPr>
            </a:lvl8pPr>
            <a:lvl9pPr marL="3657600" indent="0" algn="l" rtl="0">
              <a:buNone/>
              <a:defRPr sz="1400">
                <a:solidFill>
                  <a:schemeClr val="tx1">
                    <a:tint val="75000"/>
                  </a:schemeClr>
                </a:solidFill>
              </a:defRPr>
            </a:lvl9pPr>
          </a:lstStyle>
          <a:p>
            <a:pPr lvl="0" rtl="0"/>
            <a:r>
              <a:rPr lang="it-IT" smtClean="0"/>
              <a:t>Fare clic per modificare stili del testo dello schema</a:t>
            </a:r>
          </a:p>
        </p:txBody>
      </p:sp>
      <p:sp>
        <p:nvSpPr>
          <p:cNvPr id="5" name="Segnaposto piè di pagina 4"/>
          <p:cNvSpPr>
            <a:spLocks noGrp="1"/>
          </p:cNvSpPr>
          <p:nvPr>
            <p:ph type="ftr" sz="quarter" idx="11"/>
          </p:nvPr>
        </p:nvSpPr>
        <p:spPr/>
        <p:txBody>
          <a:bodyPr rtlCol="0"/>
          <a:lstStyle>
            <a:lvl1pPr algn="l" rtl="0">
              <a:defRPr>
                <a:solidFill>
                  <a:schemeClr val="tx2"/>
                </a:solidFill>
              </a:defRPr>
            </a:lvl1pPr>
          </a:lstStyle>
          <a:p>
            <a:pPr rtl="0"/>
            <a:endParaRPr lang="it-IT" dirty="0"/>
          </a:p>
        </p:txBody>
      </p:sp>
      <p:sp>
        <p:nvSpPr>
          <p:cNvPr id="4" name="Segnaposto data 3"/>
          <p:cNvSpPr>
            <a:spLocks noGrp="1"/>
          </p:cNvSpPr>
          <p:nvPr>
            <p:ph type="dt" sz="half" idx="10"/>
          </p:nvPr>
        </p:nvSpPr>
        <p:spPr/>
        <p:txBody>
          <a:bodyPr rtlCol="0"/>
          <a:lstStyle>
            <a:lvl1pPr algn="r" rtl="0">
              <a:defRPr>
                <a:solidFill>
                  <a:schemeClr val="tx2"/>
                </a:solidFill>
              </a:defRPr>
            </a:lvl1pPr>
          </a:lstStyle>
          <a:p>
            <a:fld id="{92DF9E1E-7D7C-4942-A43A-67F70D578091}" type="datetime1">
              <a:rPr lang="it-IT" smtClean="0"/>
              <a:pPr/>
              <a:t>23/04/2020</a:t>
            </a:fld>
            <a:endParaRPr lang="it-IT" dirty="0"/>
          </a:p>
        </p:txBody>
      </p:sp>
      <p:sp>
        <p:nvSpPr>
          <p:cNvPr id="6" name="Segnaposto numero diapositiva 5"/>
          <p:cNvSpPr>
            <a:spLocks noGrp="1"/>
          </p:cNvSpPr>
          <p:nvPr>
            <p:ph type="sldNum" sz="quarter" idx="12"/>
          </p:nvPr>
        </p:nvSpPr>
        <p:spPr/>
        <p:txBody>
          <a:bodyPr rtlCol="0"/>
          <a:lstStyle>
            <a:lvl1pPr algn="r" rtl="0">
              <a:defRPr>
                <a:solidFill>
                  <a:schemeClr val="tx2"/>
                </a:solidFill>
              </a:defRPr>
            </a:lvl1pPr>
          </a:lstStyle>
          <a:p>
            <a:fld id="{CA8D9AD5-F248-4919-864A-CFD76CC027D6}" type="slidenum">
              <a:rPr lang="it-IT" smtClean="0"/>
              <a:pPr/>
              <a:t>‹N›</a:t>
            </a:fld>
            <a:endParaRPr lang="it-IT" dirty="0"/>
          </a:p>
        </p:txBody>
      </p:sp>
    </p:spTree>
    <p:extLst>
      <p:ext uri="{BB962C8B-B14F-4D97-AF65-F5344CB8AC3E}">
        <p14:creationId xmlns:p14="http://schemas.microsoft.com/office/powerpoint/2010/main" val="280432806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smtClean="0"/>
              <a:t>Fare clic per modificare lo stile del titolo</a:t>
            </a:r>
            <a:endParaRPr lang="it-IT" dirty="0"/>
          </a:p>
        </p:txBody>
      </p:sp>
      <p:sp>
        <p:nvSpPr>
          <p:cNvPr id="3" name="Segnaposto contenuto 2"/>
          <p:cNvSpPr>
            <a:spLocks noGrp="1"/>
          </p:cNvSpPr>
          <p:nvPr>
            <p:ph sz="half" idx="1"/>
          </p:nvPr>
        </p:nvSpPr>
        <p:spPr>
          <a:xfrm>
            <a:off x="1341120" y="1901952"/>
            <a:ext cx="4572000" cy="4123944"/>
          </a:xfrm>
        </p:spPr>
        <p:txBody>
          <a:bodyPr rtlCol="0">
            <a:normAutofit/>
          </a:bodyPr>
          <a:lstStyle>
            <a:lvl1pPr algn="l" rtl="0">
              <a:defRPr sz="2000"/>
            </a:lvl1pPr>
            <a:lvl2pPr algn="l" rtl="0">
              <a:defRPr sz="1800"/>
            </a:lvl2pPr>
            <a:lvl3pPr algn="l" rtl="0">
              <a:defRPr sz="1600"/>
            </a:lvl3pPr>
            <a:lvl4pPr algn="l" rtl="0">
              <a:defRPr sz="1400"/>
            </a:lvl4pPr>
            <a:lvl5pPr algn="l" rtl="0">
              <a:defRPr sz="1400"/>
            </a:lvl5pPr>
            <a:lvl6pPr algn="l" rtl="0">
              <a:defRPr sz="1400"/>
            </a:lvl6pPr>
            <a:lvl7pPr algn="l" rtl="0">
              <a:defRPr sz="1400"/>
            </a:lvl7pPr>
            <a:lvl8pPr algn="l" rtl="0">
              <a:defRPr sz="1400"/>
            </a:lvl8pPr>
            <a:lvl9pPr algn="l" rtl="0">
              <a:defRPr sz="1400"/>
            </a:lvl9pPr>
          </a:lstStyle>
          <a:p>
            <a:pPr lvl="0" rtl="0"/>
            <a:r>
              <a:rPr lang="it-IT" smtClean="0"/>
              <a:t>Fare clic per modificare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
        <p:nvSpPr>
          <p:cNvPr id="4" name="Segnaposto contenuto 3"/>
          <p:cNvSpPr>
            <a:spLocks noGrp="1"/>
          </p:cNvSpPr>
          <p:nvPr>
            <p:ph sz="half" idx="2"/>
          </p:nvPr>
        </p:nvSpPr>
        <p:spPr>
          <a:xfrm>
            <a:off x="6278880" y="1901952"/>
            <a:ext cx="4572000" cy="4123944"/>
          </a:xfrm>
        </p:spPr>
        <p:txBody>
          <a:bodyPr rtlCol="0">
            <a:normAutofit/>
          </a:bodyPr>
          <a:lstStyle>
            <a:lvl1pPr algn="l" rtl="0">
              <a:defRPr sz="2000"/>
            </a:lvl1pPr>
            <a:lvl2pPr algn="l" rtl="0">
              <a:defRPr sz="1800"/>
            </a:lvl2pPr>
            <a:lvl3pPr algn="l" rtl="0">
              <a:defRPr sz="1600"/>
            </a:lvl3pPr>
            <a:lvl4pPr algn="l" rtl="0">
              <a:defRPr sz="1400"/>
            </a:lvl4pPr>
            <a:lvl5pPr algn="l" rtl="0">
              <a:defRPr sz="1400"/>
            </a:lvl5pPr>
            <a:lvl6pPr algn="l" rtl="0">
              <a:defRPr sz="1400"/>
            </a:lvl6pPr>
            <a:lvl7pPr algn="l" rtl="0">
              <a:defRPr sz="1400"/>
            </a:lvl7pPr>
            <a:lvl8pPr algn="l" rtl="0">
              <a:defRPr sz="1400"/>
            </a:lvl8pPr>
            <a:lvl9pPr algn="l" rtl="0">
              <a:defRPr sz="1400"/>
            </a:lvl9pPr>
          </a:lstStyle>
          <a:p>
            <a:pPr lvl="0" rtl="0"/>
            <a:r>
              <a:rPr lang="it-IT" smtClean="0"/>
              <a:t>Fare clic per modificare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
        <p:nvSpPr>
          <p:cNvPr id="6" name="Segnaposto piè di pagina 5"/>
          <p:cNvSpPr>
            <a:spLocks noGrp="1"/>
          </p:cNvSpPr>
          <p:nvPr>
            <p:ph type="ftr" sz="quarter" idx="11"/>
          </p:nvPr>
        </p:nvSpPr>
        <p:spPr/>
        <p:txBody>
          <a:bodyPr rtlCol="0"/>
          <a:lstStyle/>
          <a:p>
            <a:pPr rtl="0"/>
            <a:endParaRPr lang="it-IT" dirty="0"/>
          </a:p>
        </p:txBody>
      </p:sp>
      <p:sp>
        <p:nvSpPr>
          <p:cNvPr id="5" name="Segnaposto data 4"/>
          <p:cNvSpPr>
            <a:spLocks noGrp="1"/>
          </p:cNvSpPr>
          <p:nvPr>
            <p:ph type="dt" sz="half" idx="10"/>
          </p:nvPr>
        </p:nvSpPr>
        <p:spPr/>
        <p:txBody>
          <a:bodyPr rtlCol="0"/>
          <a:lstStyle>
            <a:lvl1pPr>
              <a:defRPr/>
            </a:lvl1pPr>
          </a:lstStyle>
          <a:p>
            <a:fld id="{B82654D6-5A93-4530-8EE3-F4E9D53AA4EA}" type="datetime1">
              <a:rPr lang="it-IT" smtClean="0"/>
              <a:pPr/>
              <a:t>23/04/2020</a:t>
            </a:fld>
            <a:endParaRPr lang="it-IT" dirty="0"/>
          </a:p>
        </p:txBody>
      </p:sp>
      <p:sp>
        <p:nvSpPr>
          <p:cNvPr id="7" name="Segnaposto numero diapositiva 6"/>
          <p:cNvSpPr>
            <a:spLocks noGrp="1"/>
          </p:cNvSpPr>
          <p:nvPr>
            <p:ph type="sldNum" sz="quarter" idx="12"/>
          </p:nvPr>
        </p:nvSpPr>
        <p:spPr/>
        <p:txBody>
          <a:bodyPr rtlCol="0"/>
          <a:lstStyle/>
          <a:p>
            <a:pPr rtl="0"/>
            <a:fld id="{A0ECE5F2-81AA-4605-B028-6FBA391056AF}" type="slidenum">
              <a:rPr lang="it-IT" smtClean="0"/>
              <a:t>‹N›</a:t>
            </a:fld>
            <a:endParaRPr lang="it-IT" dirty="0"/>
          </a:p>
        </p:txBody>
      </p:sp>
    </p:spTree>
    <p:extLst>
      <p:ext uri="{BB962C8B-B14F-4D97-AF65-F5344CB8AC3E}">
        <p14:creationId xmlns:p14="http://schemas.microsoft.com/office/powerpoint/2010/main" val="3117078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1341120" y="466344"/>
            <a:ext cx="9509760" cy="1234440"/>
          </a:xfrm>
        </p:spPr>
        <p:txBody>
          <a:bodyPr rtlCol="0"/>
          <a:lstStyle/>
          <a:p>
            <a:pPr rtl="0"/>
            <a:r>
              <a:rPr lang="it-IT" smtClean="0"/>
              <a:t>Fare clic per modificare lo stile del titolo</a:t>
            </a:r>
            <a:endParaRPr lang="it-IT" dirty="0"/>
          </a:p>
        </p:txBody>
      </p:sp>
      <p:sp>
        <p:nvSpPr>
          <p:cNvPr id="3" name="Segnaposto testo 2"/>
          <p:cNvSpPr>
            <a:spLocks noGrp="1"/>
          </p:cNvSpPr>
          <p:nvPr>
            <p:ph type="body" idx="1"/>
          </p:nvPr>
        </p:nvSpPr>
        <p:spPr>
          <a:xfrm>
            <a:off x="1341120" y="1837464"/>
            <a:ext cx="4572000" cy="766588"/>
          </a:xfrm>
        </p:spPr>
        <p:txBody>
          <a:bodyPr rtlCol="0" anchor="ctr">
            <a:normAutofit/>
          </a:bodyPr>
          <a:lstStyle>
            <a:lvl1pPr marL="0" indent="0" algn="l" rtl="0">
              <a:spcBef>
                <a:spcPts val="0"/>
              </a:spcBef>
              <a:buNone/>
              <a:defRPr sz="2200" b="0" cap="none" baseline="0"/>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it-IT" smtClean="0"/>
              <a:t>Fare clic per modificare stili del testo dello schema</a:t>
            </a:r>
          </a:p>
        </p:txBody>
      </p:sp>
      <p:sp>
        <p:nvSpPr>
          <p:cNvPr id="4" name="Segnaposto contenuto 3"/>
          <p:cNvSpPr>
            <a:spLocks noGrp="1"/>
          </p:cNvSpPr>
          <p:nvPr>
            <p:ph sz="half" idx="2"/>
          </p:nvPr>
        </p:nvSpPr>
        <p:spPr>
          <a:xfrm>
            <a:off x="1341120" y="2740732"/>
            <a:ext cx="4572000" cy="3288847"/>
          </a:xfrm>
        </p:spPr>
        <p:txBody>
          <a:bodyPr rtlCol="0">
            <a:normAutofit/>
          </a:bodyPr>
          <a:lstStyle>
            <a:lvl1pPr algn="l" rtl="0">
              <a:defRPr sz="1800"/>
            </a:lvl1pPr>
            <a:lvl2pPr algn="l" rtl="0">
              <a:defRPr sz="1600"/>
            </a:lvl2pPr>
            <a:lvl3pPr algn="l" rtl="0">
              <a:defRPr sz="1400"/>
            </a:lvl3pPr>
            <a:lvl4pPr algn="l" rtl="0">
              <a:defRPr sz="1200"/>
            </a:lvl4pPr>
            <a:lvl5pPr algn="l" rtl="0">
              <a:defRPr sz="1200"/>
            </a:lvl5pPr>
            <a:lvl6pPr algn="l" rtl="0">
              <a:defRPr sz="1200"/>
            </a:lvl6pPr>
            <a:lvl7pPr algn="l" rtl="0">
              <a:defRPr sz="1200"/>
            </a:lvl7pPr>
            <a:lvl8pPr algn="l" rtl="0">
              <a:defRPr sz="1200"/>
            </a:lvl8pPr>
            <a:lvl9pPr algn="l" rtl="0">
              <a:defRPr sz="1200"/>
            </a:lvl9pPr>
          </a:lstStyle>
          <a:p>
            <a:pPr lvl="0" rtl="0"/>
            <a:r>
              <a:rPr lang="it-IT" smtClean="0"/>
              <a:t>Fare clic per modificare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
        <p:nvSpPr>
          <p:cNvPr id="5" name="Segnaposto testo 4"/>
          <p:cNvSpPr>
            <a:spLocks noGrp="1"/>
          </p:cNvSpPr>
          <p:nvPr>
            <p:ph type="body" sz="quarter" idx="3"/>
          </p:nvPr>
        </p:nvSpPr>
        <p:spPr>
          <a:xfrm>
            <a:off x="6278880" y="1837464"/>
            <a:ext cx="4572000" cy="766588"/>
          </a:xfrm>
        </p:spPr>
        <p:txBody>
          <a:bodyPr rtlCol="0" anchor="ctr">
            <a:normAutofit/>
          </a:bodyPr>
          <a:lstStyle>
            <a:lvl1pPr marL="0" indent="0" algn="l" rtl="0">
              <a:spcBef>
                <a:spcPts val="0"/>
              </a:spcBef>
              <a:buNone/>
              <a:defRPr sz="2200" b="0" cap="none" baseline="0"/>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it-IT" smtClean="0"/>
              <a:t>Fare clic per modificare stili del testo dello schema</a:t>
            </a:r>
          </a:p>
        </p:txBody>
      </p:sp>
      <p:sp>
        <p:nvSpPr>
          <p:cNvPr id="6" name="Segnaposto contenuto 5"/>
          <p:cNvSpPr>
            <a:spLocks noGrp="1"/>
          </p:cNvSpPr>
          <p:nvPr>
            <p:ph sz="quarter" idx="4"/>
          </p:nvPr>
        </p:nvSpPr>
        <p:spPr>
          <a:xfrm>
            <a:off x="6278880" y="2740732"/>
            <a:ext cx="4572000" cy="3288847"/>
          </a:xfrm>
        </p:spPr>
        <p:txBody>
          <a:bodyPr rtlCol="0">
            <a:normAutofit/>
          </a:bodyPr>
          <a:lstStyle>
            <a:lvl1pPr algn="l" rtl="0">
              <a:defRPr sz="1800"/>
            </a:lvl1pPr>
            <a:lvl2pPr algn="l" rtl="0">
              <a:defRPr sz="1600"/>
            </a:lvl2pPr>
            <a:lvl3pPr algn="l" rtl="0">
              <a:defRPr sz="1400"/>
            </a:lvl3pPr>
            <a:lvl4pPr algn="l" rtl="0">
              <a:defRPr sz="1200"/>
            </a:lvl4pPr>
            <a:lvl5pPr algn="l" rtl="0">
              <a:defRPr sz="1200"/>
            </a:lvl5pPr>
            <a:lvl6pPr algn="l" rtl="0">
              <a:defRPr sz="1200"/>
            </a:lvl6pPr>
            <a:lvl7pPr algn="l" rtl="0">
              <a:defRPr sz="1200"/>
            </a:lvl7pPr>
            <a:lvl8pPr algn="l" rtl="0">
              <a:defRPr sz="1200"/>
            </a:lvl8pPr>
            <a:lvl9pPr algn="l" rtl="0">
              <a:defRPr sz="1200"/>
            </a:lvl9pPr>
          </a:lstStyle>
          <a:p>
            <a:pPr lvl="0" rtl="0"/>
            <a:r>
              <a:rPr lang="it-IT" smtClean="0"/>
              <a:t>Fare clic per modificare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
        <p:nvSpPr>
          <p:cNvPr id="8" name="Segnaposto piè di pagina 7"/>
          <p:cNvSpPr>
            <a:spLocks noGrp="1"/>
          </p:cNvSpPr>
          <p:nvPr>
            <p:ph type="ftr" sz="quarter" idx="11"/>
          </p:nvPr>
        </p:nvSpPr>
        <p:spPr/>
        <p:txBody>
          <a:bodyPr rtlCol="0"/>
          <a:lstStyle/>
          <a:p>
            <a:pPr rtl="0"/>
            <a:endParaRPr lang="it-IT" dirty="0"/>
          </a:p>
        </p:txBody>
      </p:sp>
      <p:sp>
        <p:nvSpPr>
          <p:cNvPr id="7" name="Segnaposto data 6"/>
          <p:cNvSpPr>
            <a:spLocks noGrp="1"/>
          </p:cNvSpPr>
          <p:nvPr>
            <p:ph type="dt" sz="half" idx="10"/>
          </p:nvPr>
        </p:nvSpPr>
        <p:spPr/>
        <p:txBody>
          <a:bodyPr rtlCol="0"/>
          <a:lstStyle>
            <a:lvl1pPr>
              <a:defRPr/>
            </a:lvl1pPr>
          </a:lstStyle>
          <a:p>
            <a:fld id="{7C800859-1C8C-4736-B3DA-C122766CD634}" type="datetime1">
              <a:rPr lang="it-IT" smtClean="0"/>
              <a:pPr/>
              <a:t>23/04/2020</a:t>
            </a:fld>
            <a:endParaRPr lang="it-IT" dirty="0"/>
          </a:p>
        </p:txBody>
      </p:sp>
      <p:sp>
        <p:nvSpPr>
          <p:cNvPr id="9" name="Segnaposto numero diapositiva 8"/>
          <p:cNvSpPr>
            <a:spLocks noGrp="1"/>
          </p:cNvSpPr>
          <p:nvPr>
            <p:ph type="sldNum" sz="quarter" idx="12"/>
          </p:nvPr>
        </p:nvSpPr>
        <p:spPr/>
        <p:txBody>
          <a:bodyPr rtlCol="0"/>
          <a:lstStyle/>
          <a:p>
            <a:pPr rtl="0"/>
            <a:fld id="{CA8D9AD5-F248-4919-864A-CFD76CC027D6}" type="slidenum">
              <a:rPr lang="it-IT" smtClean="0"/>
              <a:t>‹N›</a:t>
            </a:fld>
            <a:endParaRPr lang="it-IT" dirty="0"/>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smtClean="0"/>
              <a:t>Fare clic per modificare lo stile del titolo</a:t>
            </a:r>
            <a:endParaRPr lang="it-IT" dirty="0"/>
          </a:p>
        </p:txBody>
      </p:sp>
      <p:sp>
        <p:nvSpPr>
          <p:cNvPr id="4" name="Segnaposto piè di pagina 3"/>
          <p:cNvSpPr>
            <a:spLocks noGrp="1"/>
          </p:cNvSpPr>
          <p:nvPr>
            <p:ph type="ftr" sz="quarter" idx="11"/>
          </p:nvPr>
        </p:nvSpPr>
        <p:spPr/>
        <p:txBody>
          <a:bodyPr rtlCol="0"/>
          <a:lstStyle/>
          <a:p>
            <a:pPr rtl="0"/>
            <a:endParaRPr lang="it-IT" dirty="0"/>
          </a:p>
        </p:txBody>
      </p:sp>
      <p:sp>
        <p:nvSpPr>
          <p:cNvPr id="3" name="Segnaposto data 2"/>
          <p:cNvSpPr>
            <a:spLocks noGrp="1"/>
          </p:cNvSpPr>
          <p:nvPr>
            <p:ph type="dt" sz="half" idx="10"/>
          </p:nvPr>
        </p:nvSpPr>
        <p:spPr/>
        <p:txBody>
          <a:bodyPr rtlCol="0"/>
          <a:lstStyle>
            <a:lvl1pPr>
              <a:defRPr/>
            </a:lvl1pPr>
          </a:lstStyle>
          <a:p>
            <a:fld id="{53FCEA0D-A1AD-4A62-8595-83F80255F23C}" type="datetime1">
              <a:rPr lang="it-IT" smtClean="0"/>
              <a:pPr/>
              <a:t>23/04/2020</a:t>
            </a:fld>
            <a:endParaRPr lang="it-IT" dirty="0"/>
          </a:p>
        </p:txBody>
      </p:sp>
      <p:sp>
        <p:nvSpPr>
          <p:cNvPr id="5" name="Segnaposto numero diapositiva 4"/>
          <p:cNvSpPr>
            <a:spLocks noGrp="1"/>
          </p:cNvSpPr>
          <p:nvPr>
            <p:ph type="sldNum" sz="quarter" idx="12"/>
          </p:nvPr>
        </p:nvSpPr>
        <p:spPr/>
        <p:txBody>
          <a:bodyPr rtlCol="0"/>
          <a:lstStyle/>
          <a:p>
            <a:pPr rtl="0"/>
            <a:fld id="{CA8D9AD5-F248-4919-864A-CFD76CC027D6}" type="slidenum">
              <a:rPr lang="it-IT" smtClean="0"/>
              <a:t>‹N›</a:t>
            </a:fld>
            <a:endParaRPr lang="it-IT" dirty="0"/>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Vuoto">
    <p:spTree>
      <p:nvGrpSpPr>
        <p:cNvPr id="1" name=""/>
        <p:cNvGrpSpPr/>
        <p:nvPr/>
      </p:nvGrpSpPr>
      <p:grpSpPr>
        <a:xfrm>
          <a:off x="0" y="0"/>
          <a:ext cx="0" cy="0"/>
          <a:chOff x="0" y="0"/>
          <a:chExt cx="0" cy="0"/>
        </a:xfrm>
      </p:grpSpPr>
      <p:sp>
        <p:nvSpPr>
          <p:cNvPr id="3" name="Segnaposto piè di pagina 2"/>
          <p:cNvSpPr>
            <a:spLocks noGrp="1"/>
          </p:cNvSpPr>
          <p:nvPr>
            <p:ph type="ftr" sz="quarter" idx="11"/>
          </p:nvPr>
        </p:nvSpPr>
        <p:spPr/>
        <p:txBody>
          <a:bodyPr rtlCol="0"/>
          <a:lstStyle>
            <a:lvl1pPr algn="l" rtl="0">
              <a:defRPr>
                <a:solidFill>
                  <a:schemeClr val="tx2"/>
                </a:solidFill>
              </a:defRPr>
            </a:lvl1pPr>
          </a:lstStyle>
          <a:p>
            <a:pPr rtl="0"/>
            <a:endParaRPr lang="it-IT" dirty="0"/>
          </a:p>
        </p:txBody>
      </p:sp>
      <p:sp>
        <p:nvSpPr>
          <p:cNvPr id="2" name="Segnaposto data 1"/>
          <p:cNvSpPr>
            <a:spLocks noGrp="1"/>
          </p:cNvSpPr>
          <p:nvPr>
            <p:ph type="dt" sz="half" idx="10"/>
          </p:nvPr>
        </p:nvSpPr>
        <p:spPr/>
        <p:txBody>
          <a:bodyPr rtlCol="0"/>
          <a:lstStyle>
            <a:lvl1pPr algn="r" rtl="0">
              <a:defRPr>
                <a:solidFill>
                  <a:schemeClr val="tx2"/>
                </a:solidFill>
              </a:defRPr>
            </a:lvl1pPr>
          </a:lstStyle>
          <a:p>
            <a:fld id="{FB5BF5FC-2438-466C-AAEF-2805EE515CC2}" type="datetime1">
              <a:rPr lang="it-IT" smtClean="0"/>
              <a:pPr/>
              <a:t>23/04/2020</a:t>
            </a:fld>
            <a:endParaRPr lang="it-IT" dirty="0"/>
          </a:p>
        </p:txBody>
      </p:sp>
      <p:sp>
        <p:nvSpPr>
          <p:cNvPr id="4" name="Segnaposto numero diapositiva 3"/>
          <p:cNvSpPr>
            <a:spLocks noGrp="1"/>
          </p:cNvSpPr>
          <p:nvPr>
            <p:ph type="sldNum" sz="quarter" idx="12"/>
          </p:nvPr>
        </p:nvSpPr>
        <p:spPr/>
        <p:txBody>
          <a:bodyPr rtlCol="0"/>
          <a:lstStyle>
            <a:lvl1pPr algn="r" rtl="0">
              <a:defRPr>
                <a:solidFill>
                  <a:schemeClr val="tx2"/>
                </a:solidFill>
              </a:defRPr>
            </a:lvl1pPr>
          </a:lstStyle>
          <a:p>
            <a:fld id="{CA8D9AD5-F248-4919-864A-CFD76CC027D6}" type="slidenum">
              <a:rPr lang="it-IT" smtClean="0"/>
              <a:pPr/>
              <a:t>‹N›</a:t>
            </a:fld>
            <a:endParaRPr lang="it-IT" dirty="0"/>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760412" y="2362200"/>
            <a:ext cx="3200400" cy="1990725"/>
          </a:xfrm>
        </p:spPr>
        <p:txBody>
          <a:bodyPr rtlCol="0" anchor="b">
            <a:normAutofit/>
          </a:bodyPr>
          <a:lstStyle>
            <a:lvl1pPr algn="l" rtl="0">
              <a:defRPr sz="3400" b="0"/>
            </a:lvl1pPr>
          </a:lstStyle>
          <a:p>
            <a:pPr rtl="0"/>
            <a:r>
              <a:rPr lang="it-IT" smtClean="0"/>
              <a:t>Fare clic per modificare lo stile del titolo</a:t>
            </a:r>
            <a:endParaRPr lang="it-IT" dirty="0"/>
          </a:p>
        </p:txBody>
      </p:sp>
      <p:sp>
        <p:nvSpPr>
          <p:cNvPr id="4" name="Segnaposto testo 3"/>
          <p:cNvSpPr>
            <a:spLocks noGrp="1"/>
          </p:cNvSpPr>
          <p:nvPr>
            <p:ph type="body" sz="half" idx="2"/>
          </p:nvPr>
        </p:nvSpPr>
        <p:spPr>
          <a:xfrm>
            <a:off x="760412" y="4367308"/>
            <a:ext cx="3200400" cy="1622012"/>
          </a:xfrm>
        </p:spPr>
        <p:txBody>
          <a:bodyPr rtlCol="0">
            <a:normAutofit/>
          </a:bodyPr>
          <a:lstStyle>
            <a:lvl1pPr marL="0" indent="0" algn="l" rtl="0">
              <a:spcBef>
                <a:spcPts val="1200"/>
              </a:spcBef>
              <a:buNone/>
              <a:defRPr sz="1600"/>
            </a:lvl1pPr>
            <a:lvl2pPr marL="457200" indent="0" algn="l" rtl="0">
              <a:buNone/>
              <a:defRPr sz="1200"/>
            </a:lvl2pPr>
            <a:lvl3pPr marL="914400" indent="0" algn="l" rtl="0">
              <a:buNone/>
              <a:defRPr sz="1000"/>
            </a:lvl3pPr>
            <a:lvl4pPr marL="1371600" indent="0" algn="l" rtl="0">
              <a:buNone/>
              <a:defRPr sz="900"/>
            </a:lvl4pPr>
            <a:lvl5pPr marL="1828800" indent="0" algn="l" rtl="0">
              <a:buNone/>
              <a:defRPr sz="900"/>
            </a:lvl5pPr>
            <a:lvl6pPr marL="2286000" indent="0" algn="l" rtl="0">
              <a:buNone/>
              <a:defRPr sz="900"/>
            </a:lvl6pPr>
            <a:lvl7pPr marL="2743200" indent="0" algn="l" rtl="0">
              <a:buNone/>
              <a:defRPr sz="900"/>
            </a:lvl7pPr>
            <a:lvl8pPr marL="3200400" indent="0" algn="l" rtl="0">
              <a:buNone/>
              <a:defRPr sz="900"/>
            </a:lvl8pPr>
            <a:lvl9pPr marL="3657600" indent="0" algn="l" rtl="0">
              <a:buNone/>
              <a:defRPr sz="900"/>
            </a:lvl9pPr>
          </a:lstStyle>
          <a:p>
            <a:pPr lvl="0" rtl="0"/>
            <a:r>
              <a:rPr lang="it-IT" smtClean="0"/>
              <a:t>Fare clic per modificare stili del testo dello schema</a:t>
            </a:r>
          </a:p>
        </p:txBody>
      </p:sp>
      <p:sp>
        <p:nvSpPr>
          <p:cNvPr id="3" name="Segnaposto contenuto 2"/>
          <p:cNvSpPr>
            <a:spLocks noGrp="1"/>
          </p:cNvSpPr>
          <p:nvPr>
            <p:ph idx="1"/>
          </p:nvPr>
        </p:nvSpPr>
        <p:spPr>
          <a:xfrm>
            <a:off x="4494212" y="685800"/>
            <a:ext cx="7239001" cy="5486400"/>
          </a:xfrm>
        </p:spPr>
        <p:txBody>
          <a:bodyPr rtlCol="0">
            <a:normAutofit/>
          </a:bodyPr>
          <a:lstStyle>
            <a:lvl1pPr algn="l" rtl="0">
              <a:defRPr sz="2000"/>
            </a:lvl1pPr>
            <a:lvl2pPr algn="l" rtl="0">
              <a:defRPr sz="1800"/>
            </a:lvl2pPr>
            <a:lvl3pPr algn="l" rtl="0">
              <a:defRPr sz="1600"/>
            </a:lvl3pPr>
            <a:lvl4pPr algn="l" rtl="0">
              <a:defRPr sz="1400"/>
            </a:lvl4pPr>
            <a:lvl5pPr algn="l" rtl="0">
              <a:defRPr sz="1400"/>
            </a:lvl5pPr>
            <a:lvl6pPr algn="l" rtl="0">
              <a:defRPr sz="1400"/>
            </a:lvl6pPr>
            <a:lvl7pPr algn="l" rtl="0">
              <a:defRPr sz="1400"/>
            </a:lvl7pPr>
            <a:lvl8pPr algn="l" rtl="0">
              <a:defRPr sz="1400"/>
            </a:lvl8pPr>
            <a:lvl9pPr algn="l" rtl="0">
              <a:defRPr sz="1400"/>
            </a:lvl9pPr>
          </a:lstStyle>
          <a:p>
            <a:pPr lvl="0" rtl="0"/>
            <a:r>
              <a:rPr lang="it-IT" smtClean="0"/>
              <a:t>Fare clic per modificare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
        <p:nvSpPr>
          <p:cNvPr id="6" name="Segnaposto piè di pagina 5"/>
          <p:cNvSpPr>
            <a:spLocks noGrp="1"/>
          </p:cNvSpPr>
          <p:nvPr>
            <p:ph type="ftr" sz="quarter" idx="11"/>
          </p:nvPr>
        </p:nvSpPr>
        <p:spPr/>
        <p:txBody>
          <a:bodyPr rtlCol="0"/>
          <a:lstStyle/>
          <a:p>
            <a:pPr rtl="0"/>
            <a:endParaRPr lang="it-IT" dirty="0"/>
          </a:p>
        </p:txBody>
      </p:sp>
      <p:sp>
        <p:nvSpPr>
          <p:cNvPr id="5" name="Segnaposto data 4"/>
          <p:cNvSpPr>
            <a:spLocks noGrp="1"/>
          </p:cNvSpPr>
          <p:nvPr>
            <p:ph type="dt" sz="half" idx="10"/>
          </p:nvPr>
        </p:nvSpPr>
        <p:spPr/>
        <p:txBody>
          <a:bodyPr rtlCol="0"/>
          <a:lstStyle>
            <a:lvl1pPr>
              <a:defRPr/>
            </a:lvl1pPr>
          </a:lstStyle>
          <a:p>
            <a:fld id="{D9213D83-02E9-423D-8B2F-615E210FD1FE}" type="datetime1">
              <a:rPr lang="it-IT" smtClean="0"/>
              <a:pPr/>
              <a:t>23/04/2020</a:t>
            </a:fld>
            <a:endParaRPr lang="it-IT" dirty="0"/>
          </a:p>
        </p:txBody>
      </p:sp>
      <p:sp>
        <p:nvSpPr>
          <p:cNvPr id="7" name="Segnaposto numero diapositiva 6"/>
          <p:cNvSpPr>
            <a:spLocks noGrp="1"/>
          </p:cNvSpPr>
          <p:nvPr>
            <p:ph type="sldNum" sz="quarter" idx="12"/>
          </p:nvPr>
        </p:nvSpPr>
        <p:spPr/>
        <p:txBody>
          <a:bodyPr rtlCol="0"/>
          <a:lstStyle/>
          <a:p>
            <a:pPr rtl="0"/>
            <a:fld id="{CA8D9AD5-F248-4919-864A-CFD76CC027D6}" type="slidenum">
              <a:rPr lang="it-IT" smtClean="0"/>
              <a:t>‹N›</a:t>
            </a:fld>
            <a:endParaRPr lang="it-IT" dirty="0"/>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ttangolo 6"/>
          <p:cNvSpPr/>
          <p:nvPr/>
        </p:nvSpPr>
        <p:spPr bwMode="ltGray">
          <a:xfrm>
            <a:off x="1587" y="6583680"/>
            <a:ext cx="12188826" cy="2743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rtl="0" fontAlgn="auto">
              <a:lnSpc>
                <a:spcPct val="100000"/>
              </a:lnSpc>
              <a:spcBef>
                <a:spcPts val="0"/>
              </a:spcBef>
              <a:spcAft>
                <a:spcPts val="0"/>
              </a:spcAft>
              <a:buClrTx/>
              <a:buSzTx/>
              <a:buFontTx/>
              <a:buNone/>
              <a:tabLst/>
            </a:pPr>
            <a:endParaRPr kumimoji="0" lang="it-IT" b="0" i="0" u="none" strike="noStrike" kern="0" cap="none" spc="0" normalizeH="0" baseline="0" dirty="0">
              <a:ln>
                <a:noFill/>
              </a:ln>
              <a:solidFill>
                <a:prstClr val="white"/>
              </a:solidFill>
              <a:effectLst/>
              <a:uLnTx/>
              <a:uFillTx/>
              <a:latin typeface="Euphemia"/>
            </a:endParaRPr>
          </a:p>
        </p:txBody>
      </p:sp>
      <p:sp>
        <p:nvSpPr>
          <p:cNvPr id="8" name="Rettangolo 7"/>
          <p:cNvSpPr/>
          <p:nvPr/>
        </p:nvSpPr>
        <p:spPr bwMode="white">
          <a:xfrm>
            <a:off x="1587" y="6583680"/>
            <a:ext cx="12188826"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rtl="0"/>
            <a:endParaRPr lang="it-IT" dirty="0"/>
          </a:p>
        </p:txBody>
      </p:sp>
      <p:sp>
        <p:nvSpPr>
          <p:cNvPr id="2" name="Segnaposto titolo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pPr rtl="0"/>
            <a:r>
              <a:rPr lang="it-IT" dirty="0" smtClean="0"/>
              <a:t>Fare clic per modificare lo stile del titolo</a:t>
            </a:r>
            <a:endParaRPr lang="it-IT" dirty="0"/>
          </a:p>
        </p:txBody>
      </p:sp>
      <p:sp>
        <p:nvSpPr>
          <p:cNvPr id="3" name="Segnaposto testo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rtl="0"/>
            <a:r>
              <a:rPr lang="it-IT" dirty="0" smtClean="0"/>
              <a:t>Fare clic per modificare gli stili del testo dello schema</a:t>
            </a:r>
          </a:p>
          <a:p>
            <a:pPr lvl="1" rtl="0"/>
            <a:r>
              <a:rPr lang="it-IT" dirty="0" smtClean="0"/>
              <a:t>Secondo livello</a:t>
            </a:r>
          </a:p>
          <a:p>
            <a:pPr lvl="2" rtl="0"/>
            <a:r>
              <a:rPr lang="it-IT" dirty="0" smtClean="0"/>
              <a:t>Terzo livello</a:t>
            </a:r>
          </a:p>
          <a:p>
            <a:pPr lvl="3" rtl="0"/>
            <a:r>
              <a:rPr lang="it-IT" dirty="0" smtClean="0"/>
              <a:t>Quarto livello</a:t>
            </a:r>
          </a:p>
          <a:p>
            <a:pPr lvl="4" rtl="0"/>
            <a:r>
              <a:rPr lang="it-IT" dirty="0" smtClean="0"/>
              <a:t>Quinto livello</a:t>
            </a:r>
          </a:p>
          <a:p>
            <a:pPr lvl="5" rtl="0"/>
            <a:r>
              <a:rPr lang="it-IT" dirty="0" smtClean="0"/>
              <a:t>Sesto</a:t>
            </a:r>
          </a:p>
          <a:p>
            <a:pPr lvl="6" rtl="0"/>
            <a:r>
              <a:rPr lang="it-IT" dirty="0" smtClean="0"/>
              <a:t>Settimo</a:t>
            </a:r>
          </a:p>
          <a:p>
            <a:pPr lvl="7" rtl="0"/>
            <a:r>
              <a:rPr lang="it-IT" dirty="0" smtClean="0"/>
              <a:t>Ottavo</a:t>
            </a:r>
          </a:p>
          <a:p>
            <a:pPr lvl="8" rtl="0"/>
            <a:r>
              <a:rPr lang="it-IT" dirty="0" smtClean="0"/>
              <a:t>Nono</a:t>
            </a:r>
            <a:endParaRPr lang="it-IT" dirty="0"/>
          </a:p>
        </p:txBody>
      </p:sp>
      <p:sp>
        <p:nvSpPr>
          <p:cNvPr id="5" name="Segnaposto piè di pagina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rtl="0">
              <a:defRPr sz="1100" cap="all" baseline="0">
                <a:solidFill>
                  <a:schemeClr val="bg2"/>
                </a:solidFill>
              </a:defRPr>
            </a:lvl1pPr>
          </a:lstStyle>
          <a:p>
            <a:pPr rtl="0"/>
            <a:endParaRPr lang="it-IT" dirty="0"/>
          </a:p>
        </p:txBody>
      </p:sp>
      <p:sp>
        <p:nvSpPr>
          <p:cNvPr id="4" name="Segnaposto data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rtl="0">
              <a:defRPr sz="1100">
                <a:solidFill>
                  <a:schemeClr val="bg2"/>
                </a:solidFill>
              </a:defRPr>
            </a:lvl1pPr>
          </a:lstStyle>
          <a:p>
            <a:fld id="{ADACFB74-D906-4DB5-A05C-517889585EA0}" type="datetime1">
              <a:rPr lang="it-IT" smtClean="0"/>
              <a:pPr/>
              <a:t>23/04/2020</a:t>
            </a:fld>
            <a:endParaRPr lang="it-IT" dirty="0"/>
          </a:p>
        </p:txBody>
      </p:sp>
      <p:sp>
        <p:nvSpPr>
          <p:cNvPr id="6" name="Segnaposto numero diapositiva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rtl="0">
              <a:defRPr sz="1100">
                <a:solidFill>
                  <a:schemeClr val="bg2"/>
                </a:solidFill>
              </a:defRPr>
            </a:lvl1pPr>
          </a:lstStyle>
          <a:p>
            <a:fld id="{CA8D9AD5-F248-4919-864A-CFD76CC027D6}" type="slidenum">
              <a:rPr lang="it-IT" smtClean="0"/>
              <a:pPr/>
              <a:t>‹N›</a:t>
            </a:fld>
            <a:endParaRPr lang="it-IT" dirty="0"/>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2" r:id="rId4"/>
    <p:sldLayoutId id="2147483661" r:id="rId5"/>
    <p:sldLayoutId id="2147483653" r:id="rId6"/>
    <p:sldLayoutId id="2147483654" r:id="rId7"/>
    <p:sldLayoutId id="2147483655" r:id="rId8"/>
    <p:sldLayoutId id="2147483656" r:id="rId9"/>
    <p:sldLayoutId id="2147483663" r:id="rId10"/>
    <p:sldLayoutId id="2147483657"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indent="0" algn="l" defTabSz="914400" rtl="0" eaLnBrk="1" latinLnBrk="0" hangingPunct="1">
        <a:lnSpc>
          <a:spcPct val="90000"/>
        </a:lnSpc>
        <a:spcBef>
          <a:spcPct val="0"/>
        </a:spcBef>
        <a:buFont typeface="Arial" pitchFamily="34" charset="0"/>
        <a:buNone/>
        <a:defRPr sz="3400" kern="1200">
          <a:solidFill>
            <a:schemeClr val="tx2">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2"/>
        </a:buClr>
        <a:buSzPct val="80000"/>
        <a:buFont typeface="Wingdings" pitchFamily="2" charset="2"/>
        <a:buChar char="§"/>
        <a:defRPr sz="2000" kern="1200">
          <a:solidFill>
            <a:schemeClr val="tx2"/>
          </a:solidFill>
          <a:latin typeface="+mn-lt"/>
          <a:ea typeface="+mn-ea"/>
          <a:cs typeface="+mn-cs"/>
        </a:defRPr>
      </a:lvl1pPr>
      <a:lvl2pPr marL="594360" indent="-228600" algn="l" defTabSz="914400" rtl="0" eaLnBrk="1" latinLnBrk="0" hangingPunct="1">
        <a:lnSpc>
          <a:spcPct val="90000"/>
        </a:lnSpc>
        <a:spcBef>
          <a:spcPts val="1000"/>
        </a:spcBef>
        <a:buClr>
          <a:schemeClr val="tx2"/>
        </a:buClr>
        <a:buSzPct val="80000"/>
        <a:buFont typeface="Wingdings" pitchFamily="2" charset="2"/>
        <a:buChar char="§"/>
        <a:defRPr sz="1800" kern="1200">
          <a:solidFill>
            <a:schemeClr val="tx2"/>
          </a:solidFill>
          <a:latin typeface="+mn-lt"/>
          <a:ea typeface="+mn-ea"/>
          <a:cs typeface="+mn-cs"/>
        </a:defRPr>
      </a:lvl2pPr>
      <a:lvl3pPr marL="914400" indent="-228600" algn="l" defTabSz="914400" rtl="0" eaLnBrk="1" latinLnBrk="0" hangingPunct="1">
        <a:lnSpc>
          <a:spcPct val="90000"/>
        </a:lnSpc>
        <a:spcBef>
          <a:spcPts val="800"/>
        </a:spcBef>
        <a:buClr>
          <a:schemeClr val="tx2"/>
        </a:buClr>
        <a:buSzPct val="80000"/>
        <a:buFont typeface="Wingdings" pitchFamily="2" charset="2"/>
        <a:buChar char="§"/>
        <a:defRPr sz="1600" kern="1200">
          <a:solidFill>
            <a:schemeClr val="tx2"/>
          </a:solidFill>
          <a:latin typeface="+mn-lt"/>
          <a:ea typeface="+mn-ea"/>
          <a:cs typeface="+mn-cs"/>
        </a:defRPr>
      </a:lvl3pPr>
      <a:lvl4pPr marL="1234440" indent="-228600" algn="l" defTabSz="914400" rtl="0" eaLnBrk="1" latinLnBrk="0" hangingPunct="1">
        <a:lnSpc>
          <a:spcPct val="90000"/>
        </a:lnSpc>
        <a:spcBef>
          <a:spcPts val="800"/>
        </a:spcBef>
        <a:buClr>
          <a:schemeClr val="tx2"/>
        </a:buClr>
        <a:buSzPct val="80000"/>
        <a:buFont typeface="Wingdings" pitchFamily="2" charset="2"/>
        <a:buChar char="§"/>
        <a:defRPr sz="1400" kern="1200">
          <a:solidFill>
            <a:schemeClr val="tx2"/>
          </a:solidFill>
          <a:latin typeface="+mn-lt"/>
          <a:ea typeface="+mn-ea"/>
          <a:cs typeface="+mn-cs"/>
        </a:defRPr>
      </a:lvl4pPr>
      <a:lvl5pPr marL="1554480" indent="-228600" algn="l" defTabSz="914400" rtl="0" eaLnBrk="1" latinLnBrk="0" hangingPunct="1">
        <a:lnSpc>
          <a:spcPct val="90000"/>
        </a:lnSpc>
        <a:spcBef>
          <a:spcPts val="800"/>
        </a:spcBef>
        <a:buClr>
          <a:schemeClr val="tx2"/>
        </a:buClr>
        <a:buSzPct val="80000"/>
        <a:buFont typeface="Wingdings" pitchFamily="2" charset="2"/>
        <a:buChar char="§"/>
        <a:defRPr sz="1400" kern="1200">
          <a:solidFill>
            <a:schemeClr val="tx2"/>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itchFamily="2" charset="2"/>
        <a:buChar char="§"/>
        <a:defRPr sz="1400" kern="1200">
          <a:solidFill>
            <a:schemeClr val="tx2"/>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360">
          <p15:clr>
            <a:srgbClr val="F26B43"/>
          </p15:clr>
        </p15:guide>
        <p15:guide id="2" pos="40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629918" y="4941168"/>
            <a:ext cx="9036497" cy="1008112"/>
          </a:xfrm>
        </p:spPr>
        <p:txBody>
          <a:bodyPr rtlCol="0"/>
          <a:lstStyle/>
          <a:p>
            <a:pPr rtl="0"/>
            <a:r>
              <a:rPr lang="it-IT" sz="3200" dirty="0" smtClean="0">
                <a:latin typeface="Bookman Old Style" panose="02050604050505020204" pitchFamily="18" charset="0"/>
              </a:rPr>
              <a:t>I poteri del GE ed il processo esecutivo dopo (e durante) l’emergenza </a:t>
            </a:r>
            <a:r>
              <a:rPr lang="it-IT" sz="3200" dirty="0" err="1" smtClean="0">
                <a:latin typeface="Bookman Old Style" panose="02050604050505020204" pitchFamily="18" charset="0"/>
              </a:rPr>
              <a:t>Covid</a:t>
            </a:r>
            <a:r>
              <a:rPr lang="it-IT" sz="3200" dirty="0" smtClean="0">
                <a:latin typeface="Bookman Old Style" panose="02050604050505020204" pitchFamily="18" charset="0"/>
              </a:rPr>
              <a:t> -19</a:t>
            </a:r>
            <a:endParaRPr lang="it-IT" sz="3200" dirty="0">
              <a:latin typeface="Bookman Old Style" panose="02050604050505020204" pitchFamily="18" charset="0"/>
            </a:endParaRPr>
          </a:p>
        </p:txBody>
      </p:sp>
      <p:sp>
        <p:nvSpPr>
          <p:cNvPr id="4" name="Sottotitolo 3"/>
          <p:cNvSpPr>
            <a:spLocks noGrp="1"/>
          </p:cNvSpPr>
          <p:nvPr>
            <p:ph type="subTitle" idx="1"/>
          </p:nvPr>
        </p:nvSpPr>
        <p:spPr>
          <a:xfrm>
            <a:off x="1522413" y="6021288"/>
            <a:ext cx="9144002" cy="612304"/>
          </a:xfrm>
        </p:spPr>
        <p:txBody>
          <a:bodyPr rtlCol="0">
            <a:normAutofit lnSpcReduction="10000"/>
          </a:bodyPr>
          <a:lstStyle/>
          <a:p>
            <a:pPr rtl="0"/>
            <a:r>
              <a:rPr lang="it-IT" i="1" dirty="0" smtClean="0">
                <a:solidFill>
                  <a:srgbClr val="FF0000"/>
                </a:solidFill>
                <a:latin typeface="Bookman Old Style" panose="02050604050505020204" pitchFamily="18" charset="0"/>
              </a:rPr>
              <a:t>Dott.ssa Elmelinda Mercurio</a:t>
            </a:r>
          </a:p>
          <a:p>
            <a:pPr rtl="0"/>
            <a:r>
              <a:rPr lang="it-IT" i="1" dirty="0" smtClean="0">
                <a:solidFill>
                  <a:srgbClr val="FF0000"/>
                </a:solidFill>
                <a:latin typeface="Bookman Old Style" panose="02050604050505020204" pitchFamily="18" charset="0"/>
              </a:rPr>
              <a:t>Tribunale di Santa Maria Capua Vetere</a:t>
            </a:r>
            <a:endParaRPr lang="it-IT" i="1" dirty="0">
              <a:solidFill>
                <a:srgbClr val="FF0000"/>
              </a:solidFill>
              <a:latin typeface="Bookman Old Style" panose="02050604050505020204" pitchFamily="18" charset="0"/>
            </a:endParaRPr>
          </a:p>
        </p:txBody>
      </p:sp>
    </p:spTree>
    <p:extLst>
      <p:ext uri="{BB962C8B-B14F-4D97-AF65-F5344CB8AC3E}">
        <p14:creationId xmlns:p14="http://schemas.microsoft.com/office/powerpoint/2010/main" val="2798809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9336" y="116632"/>
            <a:ext cx="11953328" cy="864096"/>
          </a:xfrm>
        </p:spPr>
        <p:txBody>
          <a:bodyPr>
            <a:normAutofit fontScale="90000"/>
          </a:bodyPr>
          <a:lstStyle/>
          <a:p>
            <a:pPr algn="ctr"/>
            <a:r>
              <a:rPr lang="it-IT" b="1" i="1" dirty="0">
                <a:solidFill>
                  <a:srgbClr val="FF0000"/>
                </a:solidFill>
                <a:latin typeface="Bookman Old Style" panose="02050604050505020204" pitchFamily="18" charset="0"/>
              </a:rPr>
              <a:t>Gli ausiliari del GE e l’emergenza </a:t>
            </a:r>
            <a:r>
              <a:rPr lang="it-IT" b="1" i="1" dirty="0" err="1">
                <a:solidFill>
                  <a:srgbClr val="FF0000"/>
                </a:solidFill>
                <a:latin typeface="Bookman Old Style" panose="02050604050505020204" pitchFamily="18" charset="0"/>
              </a:rPr>
              <a:t>Covid</a:t>
            </a:r>
            <a:r>
              <a:rPr lang="it-IT" b="1" i="1" dirty="0">
                <a:solidFill>
                  <a:srgbClr val="FF0000"/>
                </a:solidFill>
                <a:latin typeface="Bookman Old Style" panose="02050604050505020204" pitchFamily="18" charset="0"/>
              </a:rPr>
              <a:t> </a:t>
            </a:r>
            <a:r>
              <a:rPr lang="it-IT" b="1" i="1" dirty="0" smtClean="0">
                <a:solidFill>
                  <a:srgbClr val="FF0000"/>
                </a:solidFill>
                <a:latin typeface="Bookman Old Style" panose="02050604050505020204" pitchFamily="18" charset="0"/>
              </a:rPr>
              <a:t>– 19</a:t>
            </a:r>
            <a:br>
              <a:rPr lang="it-IT" b="1" i="1" dirty="0" smtClean="0">
                <a:solidFill>
                  <a:srgbClr val="FF0000"/>
                </a:solidFill>
                <a:latin typeface="Bookman Old Style" panose="02050604050505020204" pitchFamily="18" charset="0"/>
              </a:rPr>
            </a:br>
            <a:r>
              <a:rPr lang="it-IT" b="1" i="1" dirty="0" smtClean="0">
                <a:solidFill>
                  <a:srgbClr val="FF0000"/>
                </a:solidFill>
                <a:latin typeface="Bookman Old Style" panose="02050604050505020204" pitchFamily="18" charset="0"/>
              </a:rPr>
              <a:t>gli accessi nella fase 1</a:t>
            </a:r>
            <a:endParaRPr lang="it-IT" dirty="0"/>
          </a:p>
        </p:txBody>
      </p:sp>
      <p:sp>
        <p:nvSpPr>
          <p:cNvPr id="3" name="Segnaposto contenuto 2"/>
          <p:cNvSpPr>
            <a:spLocks noGrp="1"/>
          </p:cNvSpPr>
          <p:nvPr>
            <p:ph idx="1"/>
          </p:nvPr>
        </p:nvSpPr>
        <p:spPr>
          <a:xfrm>
            <a:off x="119336" y="1052736"/>
            <a:ext cx="11953328" cy="5400600"/>
          </a:xfrm>
        </p:spPr>
        <p:txBody>
          <a:bodyPr>
            <a:normAutofit lnSpcReduction="10000"/>
          </a:bodyPr>
          <a:lstStyle/>
          <a:p>
            <a:pPr algn="just"/>
            <a:r>
              <a:rPr lang="it-IT" sz="1800" b="1" dirty="0" smtClean="0">
                <a:latin typeface="Bookman Old Style" panose="02050604050505020204" pitchFamily="18" charset="0"/>
              </a:rPr>
              <a:t>In generale la attività di carattere non documentale: non vietata, non sospesa, ma da gestire da parte del Giudice dell’esecuzione, cui spetta la direzione del processo esecutivo.</a:t>
            </a:r>
          </a:p>
          <a:p>
            <a:pPr algn="just"/>
            <a:r>
              <a:rPr lang="it-IT" sz="1800" b="1" dirty="0" smtClean="0">
                <a:latin typeface="Bookman Old Style" panose="02050604050505020204" pitchFamily="18" charset="0"/>
              </a:rPr>
              <a:t>Nodo </a:t>
            </a:r>
            <a:r>
              <a:rPr lang="it-IT" sz="1800" b="1" dirty="0">
                <a:latin typeface="Bookman Old Style" panose="02050604050505020204" pitchFamily="18" charset="0"/>
              </a:rPr>
              <a:t>interpretativo importante</a:t>
            </a:r>
            <a:r>
              <a:rPr lang="it-IT" sz="1800" b="1" dirty="0" smtClean="0">
                <a:latin typeface="Bookman Old Style" panose="02050604050505020204" pitchFamily="18" charset="0"/>
              </a:rPr>
              <a:t>: </a:t>
            </a:r>
            <a:r>
              <a:rPr lang="it-IT" sz="1800" dirty="0" smtClean="0">
                <a:latin typeface="Bookman Old Style" panose="02050604050505020204" pitchFamily="18" charset="0"/>
              </a:rPr>
              <a:t>non essendo previste restrizioni per le </a:t>
            </a:r>
            <a:r>
              <a:rPr lang="it-IT" sz="1800" dirty="0">
                <a:latin typeface="Bookman Old Style" panose="02050604050505020204" pitchFamily="18" charset="0"/>
              </a:rPr>
              <a:t>professioni </a:t>
            </a:r>
            <a:r>
              <a:rPr lang="it-IT" sz="1800" dirty="0" smtClean="0">
                <a:latin typeface="Bookman Old Style" panose="02050604050505020204" pitchFamily="18" charset="0"/>
              </a:rPr>
              <a:t>intellettuali ( salvo in alcune regioni), l’attività </a:t>
            </a:r>
            <a:r>
              <a:rPr lang="it-IT" sz="1800" dirty="0">
                <a:latin typeface="Bookman Old Style" panose="02050604050505020204" pitchFamily="18" charset="0"/>
              </a:rPr>
              <a:t>ausiliaria </a:t>
            </a:r>
            <a:r>
              <a:rPr lang="it-IT" sz="1800" dirty="0" smtClean="0">
                <a:latin typeface="Bookman Old Style" panose="02050604050505020204" pitchFamily="18" charset="0"/>
              </a:rPr>
              <a:t>al Giudice nelle </a:t>
            </a:r>
            <a:r>
              <a:rPr lang="it-IT" sz="1800" dirty="0">
                <a:latin typeface="Bookman Old Style" panose="02050604050505020204" pitchFamily="18" charset="0"/>
              </a:rPr>
              <a:t>espropriazioni </a:t>
            </a:r>
            <a:r>
              <a:rPr lang="it-IT" sz="1800" dirty="0" smtClean="0">
                <a:latin typeface="Bookman Old Style" panose="02050604050505020204" pitchFamily="18" charset="0"/>
              </a:rPr>
              <a:t>immobiliari, incontra </a:t>
            </a:r>
            <a:r>
              <a:rPr lang="it-IT" sz="1800" dirty="0">
                <a:latin typeface="Bookman Old Style" panose="02050604050505020204" pitchFamily="18" charset="0"/>
              </a:rPr>
              <a:t>pertanto il solo limite generale della contrarietà alla finalità ispiratrice della normativa </a:t>
            </a:r>
            <a:r>
              <a:rPr lang="it-IT" sz="1800" dirty="0" smtClean="0">
                <a:latin typeface="Bookman Old Style" panose="02050604050505020204" pitchFamily="18" charset="0"/>
              </a:rPr>
              <a:t>emergenziale.</a:t>
            </a:r>
          </a:p>
          <a:p>
            <a:pPr algn="just"/>
            <a:r>
              <a:rPr lang="it-IT" sz="1800" b="1" dirty="0" smtClean="0">
                <a:latin typeface="Bookman Old Style" panose="02050604050505020204" pitchFamily="18" charset="0"/>
              </a:rPr>
              <a:t>Le valutazioni del Giudice dell’esecuzione in concreto ed il potere di dare direttive ex art.484 </a:t>
            </a:r>
            <a:r>
              <a:rPr lang="it-IT" sz="1800" b="1" dirty="0" err="1" smtClean="0">
                <a:latin typeface="Bookman Old Style" panose="02050604050505020204" pitchFamily="18" charset="0"/>
              </a:rPr>
              <a:t>c.p.c</a:t>
            </a:r>
            <a:r>
              <a:rPr lang="it-IT" sz="1800" dirty="0" err="1" smtClean="0">
                <a:latin typeface="Bookman Old Style" panose="02050604050505020204" pitchFamily="18" charset="0"/>
              </a:rPr>
              <a:t>.</a:t>
            </a:r>
            <a:r>
              <a:rPr lang="it-IT" sz="1800" dirty="0" smtClean="0">
                <a:latin typeface="Bookman Old Style" panose="02050604050505020204" pitchFamily="18" charset="0"/>
              </a:rPr>
              <a:t> </a:t>
            </a:r>
          </a:p>
          <a:p>
            <a:pPr algn="just"/>
            <a:r>
              <a:rPr lang="it-IT" sz="1800" b="1" dirty="0" smtClean="0">
                <a:latin typeface="Bookman Old Style" panose="02050604050505020204" pitchFamily="18" charset="0"/>
              </a:rPr>
              <a:t>Una possibile soluzione di contemperamento di tutte le variabili in gioco</a:t>
            </a:r>
            <a:r>
              <a:rPr lang="it-IT" sz="1800" dirty="0" smtClean="0">
                <a:latin typeface="Bookman Old Style" panose="02050604050505020204" pitchFamily="18" charset="0"/>
              </a:rPr>
              <a:t>, avvinte nel dato teleologico della legislazione emergenziale ( e dunque anche per </a:t>
            </a:r>
            <a:r>
              <a:rPr lang="it-IT" sz="1800" dirty="0">
                <a:latin typeface="Bookman Old Style" panose="02050604050505020204" pitchFamily="18" charset="0"/>
              </a:rPr>
              <a:t>la tutela della salute anche degli stessi </a:t>
            </a:r>
            <a:r>
              <a:rPr lang="it-IT" sz="1800" dirty="0" smtClean="0">
                <a:latin typeface="Bookman Old Style" panose="02050604050505020204" pitchFamily="18" charset="0"/>
              </a:rPr>
              <a:t>ausiliari) ovvero l’autorizzazione all’accesso esclusivamente nelle </a:t>
            </a:r>
            <a:r>
              <a:rPr lang="it-IT" sz="1800" dirty="0">
                <a:latin typeface="Bookman Old Style" panose="02050604050505020204" pitchFamily="18" charset="0"/>
              </a:rPr>
              <a:t>ipotesi di</a:t>
            </a:r>
            <a:r>
              <a:rPr lang="it-IT" sz="1800" dirty="0" smtClean="0">
                <a:latin typeface="Bookman Old Style" panose="02050604050505020204" pitchFamily="18" charset="0"/>
              </a:rPr>
              <a:t>:</a:t>
            </a:r>
          </a:p>
          <a:p>
            <a:pPr marL="45720" indent="0" algn="just">
              <a:buNone/>
            </a:pPr>
            <a:r>
              <a:rPr lang="it-IT" sz="1800" dirty="0" smtClean="0">
                <a:latin typeface="Bookman Old Style" panose="02050604050505020204" pitchFamily="18" charset="0"/>
              </a:rPr>
              <a:t> </a:t>
            </a:r>
            <a:r>
              <a:rPr lang="it-IT" sz="1800" dirty="0">
                <a:latin typeface="Bookman Old Style" panose="02050604050505020204" pitchFamily="18" charset="0"/>
              </a:rPr>
              <a:t>a) pericolo di danni a persone o a cose derivanti dal cespite pignorato, di cui si abbia contezza o notizia verosimile (anche attraverso denunce, istanze di condomini, verbali dell’autorità giudiziaria</a:t>
            </a:r>
            <a:r>
              <a:rPr lang="it-IT" sz="1800" dirty="0" smtClean="0">
                <a:latin typeface="Bookman Old Style" panose="02050604050505020204" pitchFamily="18" charset="0"/>
              </a:rPr>
              <a:t>);</a:t>
            </a:r>
          </a:p>
          <a:p>
            <a:pPr marL="45720" indent="0" algn="just">
              <a:buNone/>
            </a:pPr>
            <a:r>
              <a:rPr lang="it-IT" sz="1800" dirty="0" smtClean="0">
                <a:latin typeface="Bookman Old Style" panose="02050604050505020204" pitchFamily="18" charset="0"/>
              </a:rPr>
              <a:t> </a:t>
            </a:r>
            <a:r>
              <a:rPr lang="it-IT" sz="1800" dirty="0">
                <a:latin typeface="Bookman Old Style" panose="02050604050505020204" pitchFamily="18" charset="0"/>
              </a:rPr>
              <a:t>b) verosimile attività di danneggiamento alla consistenza materiale del cespite ad opera degli occupanti. In questi casi il custode notizierà prontamente il Giudice dell’Esecuzione, al fine di determinare le modalità attuative </a:t>
            </a:r>
            <a:r>
              <a:rPr lang="it-IT" sz="1800" dirty="0" smtClean="0">
                <a:latin typeface="Bookman Old Style" panose="02050604050505020204" pitchFamily="18" charset="0"/>
              </a:rPr>
              <a:t>dell’accesso.</a:t>
            </a:r>
          </a:p>
          <a:p>
            <a:pPr algn="just"/>
            <a:r>
              <a:rPr lang="it-IT" sz="1800" b="1" dirty="0" smtClean="0">
                <a:latin typeface="Bookman Old Style" panose="02050604050505020204" pitchFamily="18" charset="0"/>
              </a:rPr>
              <a:t>Nessun accesso per le visite all’immobile</a:t>
            </a:r>
            <a:r>
              <a:rPr lang="it-IT" sz="1800" dirty="0" smtClean="0">
                <a:latin typeface="Bookman Old Style" panose="02050604050505020204" pitchFamily="18" charset="0"/>
              </a:rPr>
              <a:t>, in considerazione del coinvolgimento anche </a:t>
            </a:r>
            <a:r>
              <a:rPr lang="it-IT" sz="1800" dirty="0">
                <a:latin typeface="Bookman Old Style" panose="02050604050505020204" pitchFamily="18" charset="0"/>
              </a:rPr>
              <a:t>di soggetti terzi </a:t>
            </a:r>
            <a:r>
              <a:rPr lang="it-IT" sz="1800" dirty="0" smtClean="0">
                <a:latin typeface="Bookman Old Style" panose="02050604050505020204" pitchFamily="18" charset="0"/>
              </a:rPr>
              <a:t>(la cui circolazione non sarebbe giustificata). </a:t>
            </a:r>
          </a:p>
          <a:p>
            <a:pPr marL="45720" indent="0" algn="just">
              <a:buNone/>
            </a:pPr>
            <a:endParaRPr lang="it-IT" sz="1800" dirty="0" smtClean="0">
              <a:latin typeface="Bookman Old Style" panose="02050604050505020204" pitchFamily="18" charset="0"/>
            </a:endParaRPr>
          </a:p>
        </p:txBody>
      </p:sp>
    </p:spTree>
    <p:extLst>
      <p:ext uri="{BB962C8B-B14F-4D97-AF65-F5344CB8AC3E}">
        <p14:creationId xmlns:p14="http://schemas.microsoft.com/office/powerpoint/2010/main" val="3688214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9336" y="188640"/>
            <a:ext cx="11881320" cy="1224136"/>
          </a:xfrm>
        </p:spPr>
        <p:txBody>
          <a:bodyPr/>
          <a:lstStyle/>
          <a:p>
            <a:pPr algn="ctr"/>
            <a:r>
              <a:rPr lang="it-IT" b="1" i="1" dirty="0">
                <a:solidFill>
                  <a:srgbClr val="FF0000"/>
                </a:solidFill>
                <a:latin typeface="Bookman Old Style" panose="02050604050505020204" pitchFamily="18" charset="0"/>
              </a:rPr>
              <a:t>Gli ausiliari del GE e l’emergenza </a:t>
            </a:r>
            <a:r>
              <a:rPr lang="it-IT" b="1" i="1" dirty="0" err="1">
                <a:solidFill>
                  <a:srgbClr val="FF0000"/>
                </a:solidFill>
                <a:latin typeface="Bookman Old Style" panose="02050604050505020204" pitchFamily="18" charset="0"/>
              </a:rPr>
              <a:t>Covid</a:t>
            </a:r>
            <a:r>
              <a:rPr lang="it-IT" b="1" i="1" dirty="0">
                <a:solidFill>
                  <a:srgbClr val="FF0000"/>
                </a:solidFill>
                <a:latin typeface="Bookman Old Style" panose="02050604050505020204" pitchFamily="18" charset="0"/>
              </a:rPr>
              <a:t> – 19</a:t>
            </a:r>
            <a:br>
              <a:rPr lang="it-IT" b="1" i="1" dirty="0">
                <a:solidFill>
                  <a:srgbClr val="FF0000"/>
                </a:solidFill>
                <a:latin typeface="Bookman Old Style" panose="02050604050505020204" pitchFamily="18" charset="0"/>
              </a:rPr>
            </a:br>
            <a:r>
              <a:rPr lang="it-IT" b="1" i="1" dirty="0" smtClean="0">
                <a:solidFill>
                  <a:srgbClr val="FF0000"/>
                </a:solidFill>
                <a:latin typeface="Bookman Old Style" panose="02050604050505020204" pitchFamily="18" charset="0"/>
              </a:rPr>
              <a:t>istanze in tema di rendite</a:t>
            </a:r>
            <a:endParaRPr lang="it-IT" dirty="0"/>
          </a:p>
        </p:txBody>
      </p:sp>
      <p:sp>
        <p:nvSpPr>
          <p:cNvPr id="3" name="Segnaposto contenuto 2"/>
          <p:cNvSpPr>
            <a:spLocks noGrp="1"/>
          </p:cNvSpPr>
          <p:nvPr>
            <p:ph idx="1"/>
          </p:nvPr>
        </p:nvSpPr>
        <p:spPr>
          <a:xfrm>
            <a:off x="119336" y="1412776"/>
            <a:ext cx="11881320" cy="5040560"/>
          </a:xfrm>
        </p:spPr>
        <p:txBody>
          <a:bodyPr>
            <a:normAutofit/>
          </a:bodyPr>
          <a:lstStyle/>
          <a:p>
            <a:pPr marL="45720" indent="0" algn="just">
              <a:buNone/>
            </a:pPr>
            <a:r>
              <a:rPr lang="it-IT" b="1" dirty="0" smtClean="0">
                <a:latin typeface="Bookman Old Style" panose="02050604050505020204" pitchFamily="18" charset="0"/>
              </a:rPr>
              <a:t>La riscossione delle rendite </a:t>
            </a:r>
            <a:r>
              <a:rPr lang="it-IT" dirty="0" smtClean="0">
                <a:latin typeface="Bookman Old Style" panose="02050604050505020204" pitchFamily="18" charset="0"/>
              </a:rPr>
              <a:t>(intese in senso ampio come indennità da occupazione e canoni derivanti da contratti di locazione). </a:t>
            </a:r>
            <a:r>
              <a:rPr lang="it-IT" b="1" dirty="0" smtClean="0">
                <a:latin typeface="Bookman Old Style" panose="02050604050505020204" pitchFamily="18" charset="0"/>
              </a:rPr>
              <a:t>Attività di carattere </a:t>
            </a:r>
            <a:r>
              <a:rPr lang="it-IT" b="1" dirty="0" err="1" smtClean="0">
                <a:latin typeface="Bookman Old Style" panose="02050604050505020204" pitchFamily="18" charset="0"/>
              </a:rPr>
              <a:t>gestorio</a:t>
            </a:r>
            <a:r>
              <a:rPr lang="it-IT" b="1" dirty="0" smtClean="0">
                <a:latin typeface="Bookman Old Style" panose="02050604050505020204" pitchFamily="18" charset="0"/>
              </a:rPr>
              <a:t> che il custode può continuare ad espletare.</a:t>
            </a:r>
          </a:p>
          <a:p>
            <a:pPr marL="45720" indent="0" algn="just">
              <a:buNone/>
            </a:pPr>
            <a:r>
              <a:rPr lang="it-IT" b="1" dirty="0" smtClean="0">
                <a:latin typeface="Bookman Old Style" panose="02050604050505020204" pitchFamily="18" charset="0"/>
              </a:rPr>
              <a:t>La richiesta di sospensione del pagamento dei canoni di locazione in un contratto  opponibile</a:t>
            </a:r>
            <a:r>
              <a:rPr lang="it-IT" dirty="0" smtClean="0">
                <a:latin typeface="Bookman Old Style" panose="02050604050505020204" pitchFamily="18" charset="0"/>
              </a:rPr>
              <a:t>. </a:t>
            </a:r>
          </a:p>
          <a:p>
            <a:pPr marL="45720" indent="0" algn="just">
              <a:buNone/>
            </a:pPr>
            <a:r>
              <a:rPr lang="it-IT" b="1" dirty="0" smtClean="0">
                <a:latin typeface="Bookman Old Style" panose="02050604050505020204" pitchFamily="18" charset="0"/>
              </a:rPr>
              <a:t>Dibattito: il GE può sospendere la corresponsione dei canoni?</a:t>
            </a:r>
            <a:r>
              <a:rPr lang="it-IT" dirty="0" smtClean="0">
                <a:latin typeface="Bookman Old Style" panose="02050604050505020204" pitchFamily="18" charset="0"/>
              </a:rPr>
              <a:t> </a:t>
            </a:r>
          </a:p>
          <a:p>
            <a:pPr marL="45720" indent="0">
              <a:buNone/>
            </a:pPr>
            <a:r>
              <a:rPr lang="it-IT" b="1" dirty="0" smtClean="0">
                <a:latin typeface="Bookman Old Style" panose="02050604050505020204" pitchFamily="18" charset="0"/>
              </a:rPr>
              <a:t>Delimitazione del problema: </a:t>
            </a:r>
          </a:p>
          <a:p>
            <a:pPr marL="45720" indent="0">
              <a:buNone/>
            </a:pPr>
            <a:r>
              <a:rPr lang="it-IT" dirty="0" smtClean="0">
                <a:latin typeface="Bookman Old Style" panose="02050604050505020204" pitchFamily="18" charset="0"/>
              </a:rPr>
              <a:t>Il </a:t>
            </a:r>
            <a:r>
              <a:rPr lang="it-IT" u="sng" dirty="0" smtClean="0">
                <a:latin typeface="Bookman Old Style" panose="02050604050505020204" pitchFamily="18" charset="0"/>
              </a:rPr>
              <a:t>contratto opponibile </a:t>
            </a:r>
            <a:r>
              <a:rPr lang="it-IT" dirty="0" smtClean="0">
                <a:latin typeface="Bookman Old Style" panose="02050604050505020204" pitchFamily="18" charset="0"/>
              </a:rPr>
              <a:t>e la riscossione di veri e propri canoni di locazione</a:t>
            </a:r>
          </a:p>
          <a:p>
            <a:pPr marL="45720" indent="0">
              <a:buNone/>
            </a:pPr>
            <a:r>
              <a:rPr lang="it-IT" dirty="0" smtClean="0">
                <a:latin typeface="Bookman Old Style" panose="02050604050505020204" pitchFamily="18" charset="0"/>
              </a:rPr>
              <a:t>Il </a:t>
            </a:r>
            <a:r>
              <a:rPr lang="it-IT" u="sng" dirty="0" smtClean="0">
                <a:latin typeface="Bookman Old Style" panose="02050604050505020204" pitchFamily="18" charset="0"/>
              </a:rPr>
              <a:t>titolo non opponibile </a:t>
            </a:r>
            <a:r>
              <a:rPr lang="it-IT" dirty="0" smtClean="0">
                <a:latin typeface="Bookman Old Style" panose="02050604050505020204" pitchFamily="18" charset="0"/>
              </a:rPr>
              <a:t>e la riscossione di somme a titolo di occupazione </a:t>
            </a:r>
          </a:p>
          <a:p>
            <a:pPr marL="45720" indent="0" algn="just">
              <a:buNone/>
            </a:pPr>
            <a:r>
              <a:rPr lang="it-IT" b="1" dirty="0" smtClean="0">
                <a:latin typeface="Bookman Old Style" panose="02050604050505020204" pitchFamily="18" charset="0"/>
              </a:rPr>
              <a:t>Il dibattito investe solo il contratto opponibile</a:t>
            </a:r>
            <a:r>
              <a:rPr lang="it-IT" dirty="0" smtClean="0">
                <a:latin typeface="Bookman Old Style" panose="02050604050505020204" pitchFamily="18" charset="0"/>
              </a:rPr>
              <a:t>, in quanto la richiesta della sospensione del versamento delle rendite nell’ipotesi di occupazione con titolo non opponibile è valutazione che può competere al GE ( che per esempio potrebbe «</a:t>
            </a:r>
            <a:r>
              <a:rPr lang="it-IT" i="1" dirty="0" smtClean="0">
                <a:latin typeface="Bookman Old Style" panose="02050604050505020204" pitchFamily="18" charset="0"/>
              </a:rPr>
              <a:t>attendere</a:t>
            </a:r>
            <a:r>
              <a:rPr lang="it-IT" dirty="0" smtClean="0">
                <a:latin typeface="Bookman Old Style" panose="02050604050505020204" pitchFamily="18" charset="0"/>
              </a:rPr>
              <a:t>» a valutare la mancata corresponsione e dunque la emissione di un ordine di liberazione). </a:t>
            </a:r>
          </a:p>
        </p:txBody>
      </p:sp>
    </p:spTree>
    <p:extLst>
      <p:ext uri="{BB962C8B-B14F-4D97-AF65-F5344CB8AC3E}">
        <p14:creationId xmlns:p14="http://schemas.microsoft.com/office/powerpoint/2010/main" val="677789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7348" y="0"/>
            <a:ext cx="11737304" cy="1340768"/>
          </a:xfrm>
        </p:spPr>
        <p:txBody>
          <a:bodyPr/>
          <a:lstStyle/>
          <a:p>
            <a:pPr algn="ctr"/>
            <a:r>
              <a:rPr lang="it-IT" b="1" i="1" dirty="0">
                <a:solidFill>
                  <a:srgbClr val="FF0000"/>
                </a:solidFill>
                <a:latin typeface="Bookman Old Style" panose="02050604050505020204" pitchFamily="18" charset="0"/>
              </a:rPr>
              <a:t>Gli ausiliari del GE e l’emergenza </a:t>
            </a:r>
            <a:r>
              <a:rPr lang="it-IT" b="1" i="1" dirty="0" err="1">
                <a:solidFill>
                  <a:srgbClr val="FF0000"/>
                </a:solidFill>
                <a:latin typeface="Bookman Old Style" panose="02050604050505020204" pitchFamily="18" charset="0"/>
              </a:rPr>
              <a:t>Covid</a:t>
            </a:r>
            <a:r>
              <a:rPr lang="it-IT" b="1" i="1" dirty="0">
                <a:solidFill>
                  <a:srgbClr val="FF0000"/>
                </a:solidFill>
                <a:latin typeface="Bookman Old Style" panose="02050604050505020204" pitchFamily="18" charset="0"/>
              </a:rPr>
              <a:t> – 19</a:t>
            </a:r>
            <a:br>
              <a:rPr lang="it-IT" b="1" i="1" dirty="0">
                <a:solidFill>
                  <a:srgbClr val="FF0000"/>
                </a:solidFill>
                <a:latin typeface="Bookman Old Style" panose="02050604050505020204" pitchFamily="18" charset="0"/>
              </a:rPr>
            </a:br>
            <a:r>
              <a:rPr lang="it-IT" b="1" i="1" dirty="0" smtClean="0">
                <a:solidFill>
                  <a:srgbClr val="FF0000"/>
                </a:solidFill>
                <a:latin typeface="Bookman Old Style" panose="02050604050505020204" pitchFamily="18" charset="0"/>
              </a:rPr>
              <a:t>istanze in tema di rendite - segue</a:t>
            </a:r>
            <a:endParaRPr lang="it-IT" dirty="0"/>
          </a:p>
        </p:txBody>
      </p:sp>
      <p:sp>
        <p:nvSpPr>
          <p:cNvPr id="3" name="Segnaposto contenuto 2"/>
          <p:cNvSpPr>
            <a:spLocks noGrp="1"/>
          </p:cNvSpPr>
          <p:nvPr>
            <p:ph idx="1"/>
          </p:nvPr>
        </p:nvSpPr>
        <p:spPr>
          <a:xfrm>
            <a:off x="227348" y="1628800"/>
            <a:ext cx="11737304" cy="5031272"/>
          </a:xfrm>
        </p:spPr>
        <p:txBody>
          <a:bodyPr>
            <a:normAutofit fontScale="92500" lnSpcReduction="10000"/>
          </a:bodyPr>
          <a:lstStyle/>
          <a:p>
            <a:pPr marL="45720" indent="0" algn="just">
              <a:buNone/>
            </a:pPr>
            <a:r>
              <a:rPr lang="it-IT" b="1" dirty="0">
                <a:latin typeface="Bookman Old Style" panose="02050604050505020204" pitchFamily="18" charset="0"/>
              </a:rPr>
              <a:t>Secondo una tesi SI</a:t>
            </a:r>
            <a:r>
              <a:rPr lang="it-IT" dirty="0">
                <a:latin typeface="Bookman Old Style" panose="02050604050505020204" pitchFamily="18" charset="0"/>
              </a:rPr>
              <a:t>, in forza del richiamo all’art.91, D.L. 18 2020, che dispone </a:t>
            </a:r>
            <a:r>
              <a:rPr lang="it-IT" i="1" dirty="0">
                <a:latin typeface="Bookman Old Style" panose="02050604050505020204" pitchFamily="18" charset="0"/>
              </a:rPr>
              <a:t>“… il rispetto delle misure di contenimento [dell’epidemia] è sempre valutata ai fini dell’esclusione, ai sensi e per gli effetti degli articoli 1218 e 1223 c.c., della responsabilità del debitore, anche relativamente all’applicazione di eventuali decadenze o penali connesse a ritardati o omessi </a:t>
            </a:r>
            <a:r>
              <a:rPr lang="it-IT" i="1" dirty="0" smtClean="0">
                <a:latin typeface="Bookman Old Style" panose="02050604050505020204" pitchFamily="18" charset="0"/>
              </a:rPr>
              <a:t>adempimenti</a:t>
            </a:r>
            <a:r>
              <a:rPr lang="it-IT" dirty="0" smtClean="0">
                <a:latin typeface="Bookman Old Style" panose="02050604050505020204" pitchFamily="18" charset="0"/>
              </a:rPr>
              <a:t>». </a:t>
            </a:r>
            <a:endParaRPr lang="it-IT" dirty="0">
              <a:latin typeface="Bookman Old Style" panose="02050604050505020204" pitchFamily="18" charset="0"/>
            </a:endParaRPr>
          </a:p>
          <a:p>
            <a:pPr marL="45720" indent="0" algn="just">
              <a:buNone/>
            </a:pPr>
            <a:r>
              <a:rPr lang="it-IT" b="1" dirty="0">
                <a:latin typeface="Bookman Old Style" panose="02050604050505020204" pitchFamily="18" charset="0"/>
              </a:rPr>
              <a:t>Secondo altra tesi </a:t>
            </a:r>
            <a:r>
              <a:rPr lang="it-IT" b="1" dirty="0" smtClean="0">
                <a:latin typeface="Bookman Old Style" panose="02050604050505020204" pitchFamily="18" charset="0"/>
              </a:rPr>
              <a:t>NO, </a:t>
            </a:r>
            <a:r>
              <a:rPr lang="it-IT" dirty="0">
                <a:latin typeface="Bookman Old Style" panose="02050604050505020204" pitchFamily="18" charset="0"/>
              </a:rPr>
              <a:t>in quanto </a:t>
            </a:r>
            <a:r>
              <a:rPr lang="it-IT" dirty="0" smtClean="0">
                <a:latin typeface="Bookman Old Style" panose="02050604050505020204" pitchFamily="18" charset="0"/>
              </a:rPr>
              <a:t>la </a:t>
            </a:r>
            <a:r>
              <a:rPr lang="it-IT" dirty="0">
                <a:latin typeface="Bookman Old Style" panose="02050604050505020204" pitchFamily="18" charset="0"/>
              </a:rPr>
              <a:t>valutazione sulla impossibilità di adempiere all’obbligazione contrattuale non spetta al GE (o GD) bensì al giudice della controversia di risoluzione contrattuale intrapresa dagli organi della procedura </a:t>
            </a:r>
            <a:r>
              <a:rPr lang="it-IT" dirty="0" smtClean="0">
                <a:latin typeface="Bookman Old Style" panose="02050604050505020204" pitchFamily="18" charset="0"/>
              </a:rPr>
              <a:t>(con </a:t>
            </a:r>
            <a:r>
              <a:rPr lang="it-IT" dirty="0">
                <a:latin typeface="Bookman Old Style" panose="02050604050505020204" pitchFamily="18" charset="0"/>
              </a:rPr>
              <a:t>riferimento </a:t>
            </a:r>
            <a:r>
              <a:rPr lang="it-IT" dirty="0" smtClean="0">
                <a:latin typeface="Bookman Old Style" panose="02050604050505020204" pitchFamily="18" charset="0"/>
              </a:rPr>
              <a:t>esclusivamente alle ipotesi </a:t>
            </a:r>
            <a:r>
              <a:rPr lang="it-IT" dirty="0">
                <a:latin typeface="Bookman Old Style" panose="02050604050505020204" pitchFamily="18" charset="0"/>
              </a:rPr>
              <a:t>di contratto </a:t>
            </a:r>
            <a:r>
              <a:rPr lang="it-IT" dirty="0" smtClean="0">
                <a:latin typeface="Bookman Old Style" panose="02050604050505020204" pitchFamily="18" charset="0"/>
              </a:rPr>
              <a:t>opponibile).</a:t>
            </a:r>
            <a:endParaRPr lang="it-IT" dirty="0">
              <a:latin typeface="Bookman Old Style" panose="02050604050505020204" pitchFamily="18" charset="0"/>
            </a:endParaRPr>
          </a:p>
          <a:p>
            <a:pPr marL="45720" indent="0" algn="just">
              <a:buNone/>
            </a:pPr>
            <a:r>
              <a:rPr lang="it-IT" b="1" dirty="0" smtClean="0">
                <a:latin typeface="Bookman Old Style" panose="02050604050505020204" pitchFamily="18" charset="0"/>
              </a:rPr>
              <a:t>Il legislatore sembra aver previsto rimedi contro l’inadempimento, ma non rimedi diretti ad incidere sulla procedura. </a:t>
            </a:r>
            <a:r>
              <a:rPr lang="it-IT" dirty="0" smtClean="0">
                <a:latin typeface="Bookman Old Style" panose="02050604050505020204" pitchFamily="18" charset="0"/>
              </a:rPr>
              <a:t>Diversamente, laddove intende intervenire, ha predisposto un </a:t>
            </a:r>
            <a:r>
              <a:rPr lang="it-IT" b="1" dirty="0" smtClean="0">
                <a:latin typeface="Bookman Old Style" panose="02050604050505020204" pitchFamily="18" charset="0"/>
              </a:rPr>
              <a:t>meccanismo di sospensione esterna </a:t>
            </a:r>
            <a:r>
              <a:rPr lang="it-IT" b="1" i="1" dirty="0" smtClean="0">
                <a:latin typeface="Bookman Old Style" panose="02050604050505020204" pitchFamily="18" charset="0"/>
              </a:rPr>
              <a:t>ex </a:t>
            </a:r>
            <a:r>
              <a:rPr lang="it-IT" b="1" i="1" dirty="0" err="1" smtClean="0">
                <a:latin typeface="Bookman Old Style" panose="02050604050505020204" pitchFamily="18" charset="0"/>
              </a:rPr>
              <a:t>lege</a:t>
            </a:r>
            <a:r>
              <a:rPr lang="it-IT" b="1" i="1" dirty="0" smtClean="0">
                <a:latin typeface="Bookman Old Style" panose="02050604050505020204" pitchFamily="18" charset="0"/>
              </a:rPr>
              <a:t> </a:t>
            </a:r>
            <a:r>
              <a:rPr lang="it-IT" b="1" dirty="0" smtClean="0">
                <a:latin typeface="Bookman Old Style" panose="02050604050505020204" pitchFamily="18" charset="0"/>
              </a:rPr>
              <a:t>della procedura</a:t>
            </a:r>
            <a:r>
              <a:rPr lang="it-IT" dirty="0" smtClean="0">
                <a:latin typeface="Bookman Old Style" panose="02050604050505020204" pitchFamily="18" charset="0"/>
              </a:rPr>
              <a:t>, </a:t>
            </a:r>
            <a:r>
              <a:rPr lang="it-IT" b="1" dirty="0" smtClean="0">
                <a:latin typeface="Bookman Old Style" panose="02050604050505020204" pitchFamily="18" charset="0"/>
              </a:rPr>
              <a:t>come </a:t>
            </a:r>
            <a:r>
              <a:rPr lang="it-IT" b="1" dirty="0">
                <a:latin typeface="Bookman Old Style" panose="02050604050505020204" pitchFamily="18" charset="0"/>
              </a:rPr>
              <a:t>per esempio per </a:t>
            </a:r>
            <a:r>
              <a:rPr lang="it-IT" b="1" dirty="0" smtClean="0">
                <a:latin typeface="Bookman Old Style" panose="02050604050505020204" pitchFamily="18" charset="0"/>
              </a:rPr>
              <a:t>l’art</a:t>
            </a:r>
            <a:r>
              <a:rPr lang="it-IT" b="1" dirty="0">
                <a:latin typeface="Bookman Old Style" panose="02050604050505020204" pitchFamily="18" charset="0"/>
              </a:rPr>
              <a:t>. 54-ter.</a:t>
            </a:r>
            <a:r>
              <a:rPr lang="it-IT" dirty="0">
                <a:latin typeface="Bookman Old Style" panose="02050604050505020204" pitchFamily="18" charset="0"/>
              </a:rPr>
              <a:t> – (Sospensione delle procedure esecutive sulla prima casa) – </a:t>
            </a:r>
            <a:r>
              <a:rPr lang="it-IT" dirty="0" smtClean="0">
                <a:latin typeface="Bookman Old Style" panose="02050604050505020204" pitchFamily="18" charset="0"/>
              </a:rPr>
              <a:t>norma inserita </a:t>
            </a:r>
            <a:r>
              <a:rPr lang="it-IT" dirty="0">
                <a:latin typeface="Bookman Old Style" panose="02050604050505020204" pitchFamily="18" charset="0"/>
              </a:rPr>
              <a:t>nella legge di conversione al D.L. 18/2020 </a:t>
            </a:r>
            <a:r>
              <a:rPr lang="it-IT" dirty="0" smtClean="0">
                <a:latin typeface="Bookman Old Style" panose="02050604050505020204" pitchFamily="18" charset="0"/>
              </a:rPr>
              <a:t>( attualmente approvata </a:t>
            </a:r>
            <a:r>
              <a:rPr lang="it-IT" dirty="0">
                <a:latin typeface="Bookman Old Style" panose="02050604050505020204" pitchFamily="18" charset="0"/>
              </a:rPr>
              <a:t>già dal </a:t>
            </a:r>
            <a:r>
              <a:rPr lang="it-IT" dirty="0" smtClean="0">
                <a:latin typeface="Bookman Old Style" panose="02050604050505020204" pitchFamily="18" charset="0"/>
              </a:rPr>
              <a:t>Senato) che prevede: « </a:t>
            </a:r>
            <a:r>
              <a:rPr lang="it-IT" i="1" dirty="0" smtClean="0">
                <a:latin typeface="Bookman Old Style" panose="02050604050505020204" pitchFamily="18" charset="0"/>
              </a:rPr>
              <a:t>1</a:t>
            </a:r>
            <a:r>
              <a:rPr lang="it-IT" i="1" dirty="0">
                <a:latin typeface="Bookman Old Style" panose="02050604050505020204" pitchFamily="18" charset="0"/>
              </a:rPr>
              <a:t>. Al fine di contenere gli effetti negativi dell’emergenza epidemiologica da COVID-19, in tutto il territorio nazionale è sospesa, per la durata di sei mesi a decorrere dalla data di entrata in vigore della legge di conversione del presente decreto, ogni procedura esecutiva per il pignoramento immobiliare, di cui all’articolo 555 del codice di procedura civile, che abbia ad oggetto l’abitazione principale del </a:t>
            </a:r>
            <a:r>
              <a:rPr lang="it-IT" i="1" dirty="0" smtClean="0">
                <a:latin typeface="Bookman Old Style" panose="02050604050505020204" pitchFamily="18" charset="0"/>
              </a:rPr>
              <a:t>debitore</a:t>
            </a:r>
            <a:r>
              <a:rPr lang="it-IT" dirty="0" smtClean="0">
                <a:latin typeface="Bookman Old Style" panose="02050604050505020204" pitchFamily="18" charset="0"/>
              </a:rPr>
              <a:t>».</a:t>
            </a:r>
            <a:endParaRPr lang="it-IT" dirty="0">
              <a:latin typeface="Bookman Old Style" panose="02050604050505020204" pitchFamily="18" charset="0"/>
            </a:endParaRPr>
          </a:p>
        </p:txBody>
      </p:sp>
    </p:spTree>
    <p:extLst>
      <p:ext uri="{BB962C8B-B14F-4D97-AF65-F5344CB8AC3E}">
        <p14:creationId xmlns:p14="http://schemas.microsoft.com/office/powerpoint/2010/main" val="3411712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1344" y="188640"/>
            <a:ext cx="11809312" cy="1224136"/>
          </a:xfrm>
        </p:spPr>
        <p:txBody>
          <a:bodyPr>
            <a:normAutofit/>
          </a:bodyPr>
          <a:lstStyle/>
          <a:p>
            <a:pPr algn="ctr"/>
            <a:r>
              <a:rPr lang="it-IT" b="1" i="1" dirty="0">
                <a:solidFill>
                  <a:srgbClr val="FF0000"/>
                </a:solidFill>
                <a:latin typeface="Bookman Old Style" panose="02050604050505020204" pitchFamily="18" charset="0"/>
              </a:rPr>
              <a:t>Gli ausiliari del GE e l’emergenza </a:t>
            </a:r>
            <a:r>
              <a:rPr lang="it-IT" b="1" i="1" dirty="0" err="1">
                <a:solidFill>
                  <a:srgbClr val="FF0000"/>
                </a:solidFill>
                <a:latin typeface="Bookman Old Style" panose="02050604050505020204" pitchFamily="18" charset="0"/>
              </a:rPr>
              <a:t>Covid</a:t>
            </a:r>
            <a:r>
              <a:rPr lang="it-IT" b="1" i="1" dirty="0">
                <a:solidFill>
                  <a:srgbClr val="FF0000"/>
                </a:solidFill>
                <a:latin typeface="Bookman Old Style" panose="02050604050505020204" pitchFamily="18" charset="0"/>
              </a:rPr>
              <a:t> – 19</a:t>
            </a:r>
            <a:br>
              <a:rPr lang="it-IT" b="1" i="1" dirty="0">
                <a:solidFill>
                  <a:srgbClr val="FF0000"/>
                </a:solidFill>
                <a:latin typeface="Bookman Old Style" panose="02050604050505020204" pitchFamily="18" charset="0"/>
              </a:rPr>
            </a:br>
            <a:r>
              <a:rPr lang="it-IT" b="1" i="1" dirty="0">
                <a:solidFill>
                  <a:srgbClr val="FF0000"/>
                </a:solidFill>
                <a:latin typeface="Bookman Old Style" panose="02050604050505020204" pitchFamily="18" charset="0"/>
              </a:rPr>
              <a:t>ordine di </a:t>
            </a:r>
            <a:r>
              <a:rPr lang="it-IT" b="1" i="1" dirty="0" smtClean="0">
                <a:solidFill>
                  <a:srgbClr val="FF0000"/>
                </a:solidFill>
                <a:latin typeface="Bookman Old Style" panose="02050604050505020204" pitchFamily="18" charset="0"/>
              </a:rPr>
              <a:t>liberazione </a:t>
            </a:r>
            <a:endParaRPr lang="it-IT" dirty="0"/>
          </a:p>
        </p:txBody>
      </p:sp>
      <p:sp>
        <p:nvSpPr>
          <p:cNvPr id="3" name="Segnaposto contenuto 2"/>
          <p:cNvSpPr>
            <a:spLocks noGrp="1"/>
          </p:cNvSpPr>
          <p:nvPr>
            <p:ph idx="1"/>
          </p:nvPr>
        </p:nvSpPr>
        <p:spPr>
          <a:xfrm>
            <a:off x="191344" y="1412776"/>
            <a:ext cx="11809312" cy="5184576"/>
          </a:xfrm>
        </p:spPr>
        <p:txBody>
          <a:bodyPr>
            <a:normAutofit fontScale="92500"/>
          </a:bodyPr>
          <a:lstStyle/>
          <a:p>
            <a:endParaRPr lang="it-IT" dirty="0" smtClean="0"/>
          </a:p>
          <a:p>
            <a:pPr algn="just"/>
            <a:r>
              <a:rPr lang="it-IT" b="1" dirty="0" smtClean="0">
                <a:latin typeface="Bookman Old Style" panose="02050604050505020204" pitchFamily="18" charset="0"/>
              </a:rPr>
              <a:t>La complessa tematica dell’ordine di liberazione di cui al novellato art.560 </a:t>
            </a:r>
            <a:r>
              <a:rPr lang="it-IT" b="1" dirty="0" err="1" smtClean="0">
                <a:latin typeface="Bookman Old Style" panose="02050604050505020204" pitchFamily="18" charset="0"/>
              </a:rPr>
              <a:t>c.p.c.</a:t>
            </a:r>
            <a:r>
              <a:rPr lang="it-IT" dirty="0" smtClean="0">
                <a:latin typeface="Bookman Old Style" panose="02050604050505020204" pitchFamily="18" charset="0"/>
              </a:rPr>
              <a:t>: il doppio binario degli immobili ad uso abitativo e non. La legge n. 12 del 2019 e n. 8del 2020. La nuova disposizione si applica a tutte le procedure pendenti alla data del 12 febbraio 2019.</a:t>
            </a:r>
          </a:p>
          <a:p>
            <a:pPr algn="just"/>
            <a:r>
              <a:rPr lang="it-IT" b="1" dirty="0" smtClean="0">
                <a:latin typeface="Bookman Old Style" panose="02050604050505020204" pitchFamily="18" charset="0"/>
              </a:rPr>
              <a:t>Considerazioni diverse in questa sede emergenziale. Attività non vietata e non sospesa ex </a:t>
            </a:r>
            <a:r>
              <a:rPr lang="it-IT" b="1" dirty="0" err="1" smtClean="0">
                <a:latin typeface="Bookman Old Style" panose="02050604050505020204" pitchFamily="18" charset="0"/>
              </a:rPr>
              <a:t>lege</a:t>
            </a:r>
            <a:r>
              <a:rPr lang="it-IT" dirty="0" smtClean="0">
                <a:latin typeface="Bookman Old Style" panose="02050604050505020204" pitchFamily="18" charset="0"/>
              </a:rPr>
              <a:t>. </a:t>
            </a:r>
          </a:p>
          <a:p>
            <a:pPr algn="just"/>
            <a:r>
              <a:rPr lang="it-IT" b="1" dirty="0" smtClean="0">
                <a:latin typeface="Bookman Old Style" panose="02050604050505020204" pitchFamily="18" charset="0"/>
              </a:rPr>
              <a:t>Ancora una volta, il richiamo va fatto a valutazioni di opportunità con riferimento agli immobili abitati dal debitore e dalla sua famiglia</a:t>
            </a:r>
            <a:r>
              <a:rPr lang="it-IT" dirty="0" smtClean="0">
                <a:latin typeface="Bookman Old Style" panose="02050604050505020204" pitchFamily="18" charset="0"/>
              </a:rPr>
              <a:t>. In questi casi interviene nuovamente un prudente utilizzo del potere di direzione del GE ex art. 484 </a:t>
            </a:r>
            <a:r>
              <a:rPr lang="it-IT" dirty="0" err="1" smtClean="0">
                <a:latin typeface="Bookman Old Style" panose="02050604050505020204" pitchFamily="18" charset="0"/>
              </a:rPr>
              <a:t>c.p.c.</a:t>
            </a:r>
            <a:r>
              <a:rPr lang="it-IT" dirty="0" smtClean="0">
                <a:latin typeface="Bookman Old Style" panose="02050604050505020204" pitchFamily="18" charset="0"/>
              </a:rPr>
              <a:t> Nell’orientare le proprie scelte il GE deve sempre tenere in considerazione la ratio </a:t>
            </a:r>
            <a:r>
              <a:rPr lang="it-IT" dirty="0" err="1" smtClean="0">
                <a:latin typeface="Bookman Old Style" panose="02050604050505020204" pitchFamily="18" charset="0"/>
              </a:rPr>
              <a:t>legis</a:t>
            </a:r>
            <a:r>
              <a:rPr lang="it-IT" dirty="0" smtClean="0">
                <a:latin typeface="Bookman Old Style" panose="02050604050505020204" pitchFamily="18" charset="0"/>
              </a:rPr>
              <a:t> della normativa emergenziale.</a:t>
            </a:r>
          </a:p>
          <a:p>
            <a:pPr algn="just"/>
            <a:r>
              <a:rPr lang="it-IT" b="1" dirty="0" smtClean="0">
                <a:latin typeface="Bookman Old Style" panose="02050604050505020204" pitchFamily="18" charset="0"/>
              </a:rPr>
              <a:t>Diversi spunti di riflessione dalla indicata normativa</a:t>
            </a:r>
            <a:r>
              <a:rPr lang="it-IT" dirty="0" smtClean="0">
                <a:latin typeface="Bookman Old Style" panose="02050604050505020204" pitchFamily="18" charset="0"/>
              </a:rPr>
              <a:t>, come per esempio la sospensione dei rilasci disposta dall’art.103, comma </a:t>
            </a:r>
            <a:r>
              <a:rPr lang="it-IT" dirty="0">
                <a:latin typeface="Bookman Old Style" panose="02050604050505020204" pitchFamily="18" charset="0"/>
              </a:rPr>
              <a:t>6, del D.L. n. 18 del 2020, che riguarda “l’esecuzione dei provvedimenti di rilascio degli immobili, anche ad uso non abitativo”, per la quale è disposta la sospensione fino al 30 giugno </a:t>
            </a:r>
            <a:r>
              <a:rPr lang="it-IT" dirty="0" smtClean="0">
                <a:latin typeface="Bookman Old Style" panose="02050604050505020204" pitchFamily="18" charset="0"/>
              </a:rPr>
              <a:t>2020 oppure ancora la già citata sospensione dei processi che colpiscono l’immobile adibito ad «abitazione </a:t>
            </a:r>
            <a:r>
              <a:rPr lang="it-IT" dirty="0">
                <a:latin typeface="Bookman Old Style" panose="02050604050505020204" pitchFamily="18" charset="0"/>
              </a:rPr>
              <a:t>principale del debitore</a:t>
            </a:r>
            <a:r>
              <a:rPr lang="it-IT" dirty="0" smtClean="0">
                <a:latin typeface="Bookman Old Style" panose="02050604050505020204" pitchFamily="18" charset="0"/>
              </a:rPr>
              <a:t>» di cui all’art.54 ter.</a:t>
            </a:r>
            <a:endParaRPr lang="it-IT" dirty="0">
              <a:latin typeface="Bookman Old Style" panose="02050604050505020204" pitchFamily="18" charset="0"/>
            </a:endParaRPr>
          </a:p>
        </p:txBody>
      </p:sp>
    </p:spTree>
    <p:extLst>
      <p:ext uri="{BB962C8B-B14F-4D97-AF65-F5344CB8AC3E}">
        <p14:creationId xmlns:p14="http://schemas.microsoft.com/office/powerpoint/2010/main" val="3160267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1344" y="260648"/>
            <a:ext cx="11809312" cy="1224136"/>
          </a:xfrm>
        </p:spPr>
        <p:txBody>
          <a:bodyPr/>
          <a:lstStyle/>
          <a:p>
            <a:pPr algn="ctr"/>
            <a:r>
              <a:rPr lang="it-IT" b="1" i="1" dirty="0">
                <a:solidFill>
                  <a:srgbClr val="FF0000"/>
                </a:solidFill>
                <a:latin typeface="Bookman Old Style" panose="02050604050505020204" pitchFamily="18" charset="0"/>
              </a:rPr>
              <a:t>Gli ausiliari del GE e l’emergenza </a:t>
            </a:r>
            <a:r>
              <a:rPr lang="it-IT" b="1" i="1" dirty="0" err="1">
                <a:solidFill>
                  <a:srgbClr val="FF0000"/>
                </a:solidFill>
                <a:latin typeface="Bookman Old Style" panose="02050604050505020204" pitchFamily="18" charset="0"/>
              </a:rPr>
              <a:t>Covid</a:t>
            </a:r>
            <a:r>
              <a:rPr lang="it-IT" b="1" i="1" dirty="0">
                <a:solidFill>
                  <a:srgbClr val="FF0000"/>
                </a:solidFill>
                <a:latin typeface="Bookman Old Style" panose="02050604050505020204" pitchFamily="18" charset="0"/>
              </a:rPr>
              <a:t> – 19</a:t>
            </a:r>
            <a:br>
              <a:rPr lang="it-IT" b="1" i="1" dirty="0">
                <a:solidFill>
                  <a:srgbClr val="FF0000"/>
                </a:solidFill>
                <a:latin typeface="Bookman Old Style" panose="02050604050505020204" pitchFamily="18" charset="0"/>
              </a:rPr>
            </a:br>
            <a:r>
              <a:rPr lang="it-IT" b="1" i="1" dirty="0">
                <a:solidFill>
                  <a:srgbClr val="FF0000"/>
                </a:solidFill>
                <a:latin typeface="Bookman Old Style" panose="02050604050505020204" pitchFamily="18" charset="0"/>
              </a:rPr>
              <a:t>ordine di </a:t>
            </a:r>
            <a:r>
              <a:rPr lang="it-IT" b="1" i="1" dirty="0" smtClean="0">
                <a:solidFill>
                  <a:srgbClr val="FF0000"/>
                </a:solidFill>
                <a:latin typeface="Bookman Old Style" panose="02050604050505020204" pitchFamily="18" charset="0"/>
              </a:rPr>
              <a:t>liberazione - segue</a:t>
            </a:r>
            <a:endParaRPr lang="it-IT" dirty="0"/>
          </a:p>
        </p:txBody>
      </p:sp>
      <p:sp>
        <p:nvSpPr>
          <p:cNvPr id="3" name="Segnaposto contenuto 2"/>
          <p:cNvSpPr>
            <a:spLocks noGrp="1"/>
          </p:cNvSpPr>
          <p:nvPr>
            <p:ph idx="1"/>
          </p:nvPr>
        </p:nvSpPr>
        <p:spPr>
          <a:xfrm>
            <a:off x="191344" y="1484784"/>
            <a:ext cx="11809312" cy="5040560"/>
          </a:xfrm>
        </p:spPr>
        <p:txBody>
          <a:bodyPr>
            <a:normAutofit/>
          </a:bodyPr>
          <a:lstStyle/>
          <a:p>
            <a:pPr algn="just"/>
            <a:r>
              <a:rPr lang="it-IT" sz="1800" b="1" dirty="0" smtClean="0">
                <a:latin typeface="Bookman Old Style" panose="02050604050505020204" pitchFamily="18" charset="0"/>
              </a:rPr>
              <a:t>Regolamentazione </a:t>
            </a:r>
            <a:r>
              <a:rPr lang="it-IT" sz="1800" b="1" dirty="0">
                <a:latin typeface="Bookman Old Style" panose="02050604050505020204" pitchFamily="18" charset="0"/>
              </a:rPr>
              <a:t>attenta dell’attività di liberazione </a:t>
            </a:r>
            <a:r>
              <a:rPr lang="it-IT" sz="1800" dirty="0">
                <a:latin typeface="Bookman Old Style" panose="02050604050505020204" pitchFamily="18" charset="0"/>
              </a:rPr>
              <a:t>che pur non dimenticando l’interesse del creditore e dell’aggiudicatario, tenga conto dell’esigenza sanitaria in corso, a tutela dei soggetti che occupano il cespite, ma anche di coloro che saranno deputati alla </a:t>
            </a:r>
            <a:r>
              <a:rPr lang="it-IT" sz="1800" dirty="0" smtClean="0">
                <a:latin typeface="Bookman Old Style" panose="02050604050505020204" pitchFamily="18" charset="0"/>
              </a:rPr>
              <a:t>liberazione.</a:t>
            </a:r>
          </a:p>
          <a:p>
            <a:pPr algn="just"/>
            <a:r>
              <a:rPr lang="it-IT" sz="1800" b="1" dirty="0" smtClean="0">
                <a:latin typeface="Bookman Old Style" panose="02050604050505020204" pitchFamily="18" charset="0"/>
              </a:rPr>
              <a:t>Fase 1 – Sospensione delle attività di liberazione in corso, tranne casi </a:t>
            </a:r>
            <a:r>
              <a:rPr lang="it-IT" sz="1800" b="1" dirty="0">
                <a:latin typeface="Bookman Old Style" panose="02050604050505020204" pitchFamily="18" charset="0"/>
              </a:rPr>
              <a:t>eccezionali </a:t>
            </a:r>
            <a:r>
              <a:rPr lang="it-IT" sz="1800" dirty="0" smtClean="0">
                <a:latin typeface="Bookman Old Style" panose="02050604050505020204" pitchFamily="18" charset="0"/>
              </a:rPr>
              <a:t>quali: a) pericolo </a:t>
            </a:r>
            <a:r>
              <a:rPr lang="it-IT" sz="1800" dirty="0">
                <a:latin typeface="Bookman Old Style" panose="02050604050505020204" pitchFamily="18" charset="0"/>
              </a:rPr>
              <a:t>di danni a persone o a cose derivanti dal cespite pignorato, di cui si abbia contezza o notizia verosimile (anche attraverso denunce, istanze di condomini, verbali dell’autorità giudiziaria); b) verosimile attività di danneggiamento alla consistenza materiale del cespite ad opera degli </a:t>
            </a:r>
            <a:r>
              <a:rPr lang="it-IT" sz="1800" dirty="0" smtClean="0">
                <a:latin typeface="Bookman Old Style" panose="02050604050505020204" pitchFamily="18" charset="0"/>
              </a:rPr>
              <a:t>occupanti.</a:t>
            </a:r>
          </a:p>
          <a:p>
            <a:pPr algn="just"/>
            <a:r>
              <a:rPr lang="it-IT" sz="1800" b="1" dirty="0" smtClean="0">
                <a:latin typeface="Bookman Old Style" panose="02050604050505020204" pitchFamily="18" charset="0"/>
              </a:rPr>
              <a:t>Fase 2 – </a:t>
            </a:r>
            <a:r>
              <a:rPr lang="it-IT" sz="1800" b="1" u="sng" dirty="0" smtClean="0">
                <a:latin typeface="Bookman Old Style" panose="02050604050505020204" pitchFamily="18" charset="0"/>
              </a:rPr>
              <a:t>Procedure </a:t>
            </a:r>
            <a:r>
              <a:rPr lang="it-IT" sz="1800" b="1" u="sng" dirty="0">
                <a:latin typeface="Bookman Old Style" panose="02050604050505020204" pitchFamily="18" charset="0"/>
              </a:rPr>
              <a:t>in cui non sia avvenuta la </a:t>
            </a:r>
            <a:r>
              <a:rPr lang="it-IT" sz="1800" b="1" u="sng" dirty="0" smtClean="0">
                <a:latin typeface="Bookman Old Style" panose="02050604050505020204" pitchFamily="18" charset="0"/>
              </a:rPr>
              <a:t>aggiudicazione</a:t>
            </a:r>
            <a:r>
              <a:rPr lang="it-IT" sz="1800" dirty="0" smtClean="0">
                <a:latin typeface="Bookman Old Style" panose="02050604050505020204" pitchFamily="18" charset="0"/>
              </a:rPr>
              <a:t>: sospensione delle attività di liberazione, salvo attività prodromiche alla emissione dell’ordine di liberazione; </a:t>
            </a:r>
            <a:r>
              <a:rPr lang="it-IT" sz="1800" b="1" u="sng" dirty="0">
                <a:latin typeface="Bookman Old Style" panose="02050604050505020204" pitchFamily="18" charset="0"/>
              </a:rPr>
              <a:t>procedure in cui sia avvenuta </a:t>
            </a:r>
            <a:r>
              <a:rPr lang="it-IT" sz="1800" b="1" u="sng" dirty="0" smtClean="0">
                <a:latin typeface="Bookman Old Style" panose="02050604050505020204" pitchFamily="18" charset="0"/>
              </a:rPr>
              <a:t>l’aggiudicazione</a:t>
            </a:r>
            <a:r>
              <a:rPr lang="it-IT" sz="1800" b="1" dirty="0" smtClean="0">
                <a:latin typeface="Bookman Old Style" panose="02050604050505020204" pitchFamily="18" charset="0"/>
              </a:rPr>
              <a:t>,</a:t>
            </a:r>
            <a:r>
              <a:rPr lang="it-IT" sz="1800" dirty="0" smtClean="0">
                <a:latin typeface="Bookman Old Style" panose="02050604050505020204" pitchFamily="18" charset="0"/>
              </a:rPr>
              <a:t> ma </a:t>
            </a:r>
            <a:r>
              <a:rPr lang="it-IT" sz="1800" dirty="0">
                <a:latin typeface="Bookman Old Style" panose="02050604050505020204" pitchFamily="18" charset="0"/>
              </a:rPr>
              <a:t>la liberazione non si sia stata (per qualsiasi motivo) portata a termine, oppure (per qualche motivo) non ancora disposta, il custode invierà al giudice dell’Esecuzione: (eventualmente) istanza di emissione </a:t>
            </a:r>
            <a:r>
              <a:rPr lang="it-IT" sz="1800" dirty="0" smtClean="0">
                <a:latin typeface="Bookman Old Style" panose="02050604050505020204" pitchFamily="18" charset="0"/>
              </a:rPr>
              <a:t>dell’ordine </a:t>
            </a:r>
            <a:r>
              <a:rPr lang="it-IT" sz="1800" dirty="0">
                <a:latin typeface="Bookman Old Style" panose="02050604050505020204" pitchFamily="18" charset="0"/>
              </a:rPr>
              <a:t>di </a:t>
            </a:r>
            <a:r>
              <a:rPr lang="it-IT" sz="1800" dirty="0" smtClean="0">
                <a:latin typeface="Bookman Old Style" panose="02050604050505020204" pitchFamily="18" charset="0"/>
              </a:rPr>
              <a:t>liberazione </a:t>
            </a:r>
            <a:r>
              <a:rPr lang="it-IT" sz="1800" dirty="0">
                <a:latin typeface="Bookman Old Style" panose="02050604050505020204" pitchFamily="18" charset="0"/>
              </a:rPr>
              <a:t>(ove non ancora emesso), corredata di sintetica relazione circa lo stato di occupazione del bene (come risultante dagli atti) sia dal punto di vista soggettivo che oggettivo, indicando anche se sia o meno stato versato il saldo prezzo, nonché altra utile precisazione in relazione alla delicatezza (sia dal punto di vista pratico che sanitario) dell’attività </a:t>
            </a:r>
            <a:r>
              <a:rPr lang="it-IT" sz="1800" dirty="0" smtClean="0">
                <a:latin typeface="Bookman Old Style" panose="02050604050505020204" pitchFamily="18" charset="0"/>
              </a:rPr>
              <a:t>liberatoria </a:t>
            </a:r>
            <a:r>
              <a:rPr lang="it-IT" sz="1800" b="1" dirty="0" smtClean="0">
                <a:latin typeface="Bookman Old Style" panose="02050604050505020204" pitchFamily="18" charset="0"/>
              </a:rPr>
              <a:t>(ivi compresa la circostanza della eventuale abitazione del debitore in quella casa ai fini del 54 ter). </a:t>
            </a:r>
            <a:r>
              <a:rPr lang="it-IT" sz="1800" dirty="0">
                <a:latin typeface="Bookman Old Style" panose="02050604050505020204" pitchFamily="18" charset="0"/>
              </a:rPr>
              <a:t>All’esito di ciò il Giudice provvederà sulla liberazione, eventualmente prevedendo cautele o tempistiche particolari</a:t>
            </a:r>
            <a:r>
              <a:rPr lang="it-IT" sz="1800" dirty="0" smtClean="0">
                <a:latin typeface="Bookman Old Style" panose="02050604050505020204" pitchFamily="18" charset="0"/>
              </a:rPr>
              <a:t>. </a:t>
            </a:r>
            <a:endParaRPr lang="it-IT" sz="1800" dirty="0">
              <a:latin typeface="Bookman Old Style" panose="02050604050505020204" pitchFamily="18" charset="0"/>
            </a:endParaRPr>
          </a:p>
        </p:txBody>
      </p:sp>
    </p:spTree>
    <p:extLst>
      <p:ext uri="{BB962C8B-B14F-4D97-AF65-F5344CB8AC3E}">
        <p14:creationId xmlns:p14="http://schemas.microsoft.com/office/powerpoint/2010/main" val="495917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1344" y="188640"/>
            <a:ext cx="11809312" cy="1152128"/>
          </a:xfrm>
        </p:spPr>
        <p:txBody>
          <a:bodyPr>
            <a:normAutofit/>
          </a:bodyPr>
          <a:lstStyle/>
          <a:p>
            <a:pPr algn="ctr"/>
            <a:r>
              <a:rPr lang="it-IT" b="1" i="1" dirty="0" smtClean="0">
                <a:solidFill>
                  <a:srgbClr val="FF0000"/>
                </a:solidFill>
                <a:latin typeface="Bookman Old Style" panose="02050604050505020204" pitchFamily="18" charset="0"/>
              </a:rPr>
              <a:t>Gli ausiliari del GE e la c.d. fase 2. </a:t>
            </a:r>
            <a:br>
              <a:rPr lang="it-IT" b="1" i="1" dirty="0" smtClean="0">
                <a:solidFill>
                  <a:srgbClr val="FF0000"/>
                </a:solidFill>
                <a:latin typeface="Bookman Old Style" panose="02050604050505020204" pitchFamily="18" charset="0"/>
              </a:rPr>
            </a:br>
            <a:r>
              <a:rPr lang="it-IT" b="1" i="1" dirty="0" smtClean="0">
                <a:solidFill>
                  <a:srgbClr val="FF0000"/>
                </a:solidFill>
                <a:latin typeface="Bookman Old Style" panose="02050604050505020204" pitchFamily="18" charset="0"/>
              </a:rPr>
              <a:t>Riflessioni</a:t>
            </a:r>
            <a:endParaRPr lang="it-IT" b="1" i="1" dirty="0">
              <a:solidFill>
                <a:srgbClr val="FF0000"/>
              </a:solidFill>
              <a:latin typeface="Bookman Old Style" panose="02050604050505020204" pitchFamily="18" charset="0"/>
            </a:endParaRPr>
          </a:p>
        </p:txBody>
      </p:sp>
      <p:sp>
        <p:nvSpPr>
          <p:cNvPr id="3" name="Segnaposto contenuto 2"/>
          <p:cNvSpPr>
            <a:spLocks noGrp="1"/>
          </p:cNvSpPr>
          <p:nvPr>
            <p:ph idx="1"/>
          </p:nvPr>
        </p:nvSpPr>
        <p:spPr>
          <a:xfrm>
            <a:off x="263352" y="1700808"/>
            <a:ext cx="11809312" cy="4832827"/>
          </a:xfrm>
        </p:spPr>
        <p:txBody>
          <a:bodyPr>
            <a:normAutofit fontScale="92500" lnSpcReduction="10000"/>
          </a:bodyPr>
          <a:lstStyle/>
          <a:p>
            <a:pPr algn="just"/>
            <a:r>
              <a:rPr lang="it-IT" b="1" dirty="0" smtClean="0">
                <a:latin typeface="Bookman Old Style" panose="02050604050505020204" pitchFamily="18" charset="0"/>
              </a:rPr>
              <a:t>La cornice normativa ed organizzativa. </a:t>
            </a:r>
          </a:p>
          <a:p>
            <a:pPr marL="45720" indent="0" algn="just">
              <a:buNone/>
            </a:pPr>
            <a:r>
              <a:rPr lang="it-IT" dirty="0" smtClean="0">
                <a:latin typeface="Bookman Old Style" panose="02050604050505020204" pitchFamily="18" charset="0"/>
              </a:rPr>
              <a:t>Il DL 18 2020 regolamenta fino al 30 giugno 2020, ma potrebbe essere un termine differito al 31 luglio 2020 ( </a:t>
            </a:r>
            <a:r>
              <a:rPr lang="it-IT" dirty="0">
                <a:latin typeface="Bookman Old Style" panose="02050604050505020204" pitchFamily="18" charset="0"/>
              </a:rPr>
              <a:t>e tanto </a:t>
            </a:r>
            <a:r>
              <a:rPr lang="it-IT" dirty="0" smtClean="0">
                <a:latin typeface="Bookman Old Style" panose="02050604050505020204" pitchFamily="18" charset="0"/>
              </a:rPr>
              <a:t>in quanto le </a:t>
            </a:r>
            <a:r>
              <a:rPr lang="it-IT" dirty="0">
                <a:latin typeface="Bookman Old Style" panose="02050604050505020204" pitchFamily="18" charset="0"/>
              </a:rPr>
              <a:t>misure di contenimento sono prorogabili fino a sei mesi dalla dichiarazione dello stato di emergenza, ossia fino al 31 luglio </a:t>
            </a:r>
            <a:r>
              <a:rPr lang="it-IT" dirty="0" smtClean="0">
                <a:latin typeface="Bookman Old Style" panose="02050604050505020204" pitchFamily="18" charset="0"/>
              </a:rPr>
              <a:t>2020). Verifica delle disposizioni organizzative dei singoli Capi Ufficio.</a:t>
            </a:r>
          </a:p>
          <a:p>
            <a:pPr algn="just"/>
            <a:r>
              <a:rPr lang="it-IT" b="1" dirty="0" smtClean="0">
                <a:latin typeface="Bookman Old Style" panose="02050604050505020204" pitchFamily="18" charset="0"/>
              </a:rPr>
              <a:t>La ripresa dell’attività giudiziaria</a:t>
            </a:r>
            <a:r>
              <a:rPr lang="it-IT" dirty="0" smtClean="0">
                <a:latin typeface="Bookman Old Style" panose="02050604050505020204" pitchFamily="18" charset="0"/>
              </a:rPr>
              <a:t>.  </a:t>
            </a:r>
          </a:p>
          <a:p>
            <a:pPr marL="45720" indent="0" algn="just">
              <a:buNone/>
            </a:pPr>
            <a:r>
              <a:rPr lang="it-IT" dirty="0" smtClean="0">
                <a:latin typeface="Bookman Old Style" panose="02050604050505020204" pitchFamily="18" charset="0"/>
              </a:rPr>
              <a:t>Le forme alternative e gli ausiliari: possibile l’udienza da remoto per l’udienza ex art.569 </a:t>
            </a:r>
            <a:r>
              <a:rPr lang="it-IT" dirty="0" err="1" smtClean="0">
                <a:latin typeface="Bookman Old Style" panose="02050604050505020204" pitchFamily="18" charset="0"/>
              </a:rPr>
              <a:t>c.p.c.</a:t>
            </a:r>
            <a:r>
              <a:rPr lang="it-IT" dirty="0" smtClean="0">
                <a:latin typeface="Bookman Old Style" panose="02050604050505020204" pitchFamily="18" charset="0"/>
              </a:rPr>
              <a:t>? Dibattito sulla ipotesi in cui non è richiesto l’intervento dell’esperto ai sensi dell’ultimo comma dell’art.173 bis </a:t>
            </a:r>
            <a:r>
              <a:rPr lang="it-IT" dirty="0" err="1" smtClean="0">
                <a:latin typeface="Bookman Old Style" panose="02050604050505020204" pitchFamily="18" charset="0"/>
              </a:rPr>
              <a:t>disp</a:t>
            </a:r>
            <a:r>
              <a:rPr lang="it-IT" dirty="0" smtClean="0">
                <a:latin typeface="Bookman Old Style" panose="02050604050505020204" pitchFamily="18" charset="0"/>
              </a:rPr>
              <a:t>. </a:t>
            </a:r>
            <a:r>
              <a:rPr lang="it-IT" dirty="0" err="1" smtClean="0">
                <a:latin typeface="Bookman Old Style" panose="02050604050505020204" pitchFamily="18" charset="0"/>
              </a:rPr>
              <a:t>att</a:t>
            </a:r>
            <a:r>
              <a:rPr lang="it-IT" dirty="0" smtClean="0">
                <a:latin typeface="Bookman Old Style" panose="02050604050505020204" pitchFamily="18" charset="0"/>
              </a:rPr>
              <a:t>. </a:t>
            </a:r>
            <a:r>
              <a:rPr lang="it-IT" dirty="0" err="1" smtClean="0">
                <a:latin typeface="Bookman Old Style" panose="02050604050505020204" pitchFamily="18" charset="0"/>
              </a:rPr>
              <a:t>c.p.c.</a:t>
            </a:r>
            <a:r>
              <a:rPr lang="it-IT" dirty="0" smtClean="0">
                <a:latin typeface="Bookman Old Style" panose="02050604050505020204" pitchFamily="18" charset="0"/>
              </a:rPr>
              <a:t> ed intervento del maxiemendamento all’art.83 nella conversione in legge del DL 18 2020. Problema concreto in considerazione dei numerosi rinvii effettuati. Riorganizzazione del lavoro. </a:t>
            </a:r>
            <a:endParaRPr lang="it-IT" dirty="0" smtClean="0">
              <a:solidFill>
                <a:srgbClr val="00B050"/>
              </a:solidFill>
              <a:latin typeface="Bookman Old Style" panose="02050604050505020204" pitchFamily="18" charset="0"/>
            </a:endParaRPr>
          </a:p>
          <a:p>
            <a:pPr algn="just"/>
            <a:r>
              <a:rPr lang="it-IT" b="1" dirty="0" smtClean="0">
                <a:latin typeface="Bookman Old Style" panose="02050604050505020204" pitchFamily="18" charset="0"/>
              </a:rPr>
              <a:t>Le attività esterne. </a:t>
            </a:r>
          </a:p>
          <a:p>
            <a:pPr marL="45720" indent="0" algn="just">
              <a:buNone/>
            </a:pPr>
            <a:r>
              <a:rPr lang="it-IT" dirty="0" smtClean="0">
                <a:latin typeface="Bookman Old Style" panose="02050604050505020204" pitchFamily="18" charset="0"/>
              </a:rPr>
              <a:t>Implementazione graduale delle attività, sempre secondo il prudente apprezzamento del caso concreto da parte del GE. Dunque ripresa degli accessi con il rispetto delle disposizioni precauzionali.</a:t>
            </a:r>
            <a:endParaRPr lang="it-IT" dirty="0">
              <a:latin typeface="Bookman Old Style" panose="02050604050505020204" pitchFamily="18" charset="0"/>
            </a:endParaRPr>
          </a:p>
        </p:txBody>
      </p:sp>
    </p:spTree>
    <p:extLst>
      <p:ext uri="{BB962C8B-B14F-4D97-AF65-F5344CB8AC3E}">
        <p14:creationId xmlns:p14="http://schemas.microsoft.com/office/powerpoint/2010/main" val="203114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1344" y="188640"/>
            <a:ext cx="11809312" cy="792088"/>
          </a:xfrm>
        </p:spPr>
        <p:txBody>
          <a:bodyPr/>
          <a:lstStyle/>
          <a:p>
            <a:pPr algn="ctr"/>
            <a:r>
              <a:rPr lang="it-IT" b="1" i="1" dirty="0">
                <a:solidFill>
                  <a:srgbClr val="FF0000"/>
                </a:solidFill>
                <a:latin typeface="Bookman Old Style" panose="02050604050505020204" pitchFamily="18" charset="0"/>
              </a:rPr>
              <a:t>La ripresa dell’attività </a:t>
            </a:r>
            <a:r>
              <a:rPr lang="it-IT" b="1" i="1" dirty="0" smtClean="0">
                <a:solidFill>
                  <a:srgbClr val="FF0000"/>
                </a:solidFill>
                <a:latin typeface="Bookman Old Style" panose="02050604050505020204" pitchFamily="18" charset="0"/>
              </a:rPr>
              <a:t>giudiziaria - segue</a:t>
            </a:r>
            <a:endParaRPr lang="it-IT" i="1" dirty="0">
              <a:solidFill>
                <a:srgbClr val="FF0000"/>
              </a:solidFill>
            </a:endParaRPr>
          </a:p>
        </p:txBody>
      </p:sp>
      <p:sp>
        <p:nvSpPr>
          <p:cNvPr id="3" name="Segnaposto contenuto 2"/>
          <p:cNvSpPr>
            <a:spLocks noGrp="1"/>
          </p:cNvSpPr>
          <p:nvPr>
            <p:ph idx="1"/>
          </p:nvPr>
        </p:nvSpPr>
        <p:spPr>
          <a:xfrm>
            <a:off x="211707" y="1196752"/>
            <a:ext cx="11788949" cy="5512681"/>
          </a:xfrm>
        </p:spPr>
        <p:txBody>
          <a:bodyPr>
            <a:normAutofit lnSpcReduction="10000"/>
          </a:bodyPr>
          <a:lstStyle/>
          <a:p>
            <a:pPr algn="just"/>
            <a:r>
              <a:rPr lang="it-IT" b="1" dirty="0" smtClean="0">
                <a:latin typeface="Bookman Old Style" panose="02050604050505020204" pitchFamily="18" charset="0"/>
              </a:rPr>
              <a:t>Problema </a:t>
            </a:r>
            <a:r>
              <a:rPr lang="it-IT" b="1" dirty="0">
                <a:latin typeface="Bookman Old Style" panose="02050604050505020204" pitchFamily="18" charset="0"/>
              </a:rPr>
              <a:t>concreto</a:t>
            </a:r>
            <a:r>
              <a:rPr lang="it-IT" dirty="0">
                <a:latin typeface="Bookman Old Style" panose="02050604050505020204" pitchFamily="18" charset="0"/>
              </a:rPr>
              <a:t>: </a:t>
            </a:r>
            <a:r>
              <a:rPr lang="it-IT" b="1" dirty="0">
                <a:latin typeface="Bookman Old Style" panose="02050604050505020204" pitchFamily="18" charset="0"/>
              </a:rPr>
              <a:t>i numerosi rinvii effettuati.</a:t>
            </a:r>
          </a:p>
          <a:p>
            <a:pPr algn="just"/>
            <a:r>
              <a:rPr lang="it-IT" dirty="0">
                <a:latin typeface="Bookman Old Style" panose="02050604050505020204" pitchFamily="18" charset="0"/>
              </a:rPr>
              <a:t>Le udienze da trattare con la trattazione scritta e le udienze da trattare da remoto: l’art.83 DL 18 2020.</a:t>
            </a:r>
          </a:p>
          <a:p>
            <a:pPr algn="just"/>
            <a:r>
              <a:rPr lang="it-IT" b="1" dirty="0">
                <a:latin typeface="Bookman Old Style" panose="02050604050505020204" pitchFamily="18" charset="0"/>
              </a:rPr>
              <a:t>L’udienza 569 </a:t>
            </a:r>
            <a:r>
              <a:rPr lang="it-IT" b="1" dirty="0" err="1">
                <a:latin typeface="Bookman Old Style" panose="02050604050505020204" pitchFamily="18" charset="0"/>
              </a:rPr>
              <a:t>c.p.c.</a:t>
            </a:r>
            <a:r>
              <a:rPr lang="it-IT" b="1" dirty="0">
                <a:latin typeface="Bookman Old Style" panose="02050604050505020204" pitchFamily="18" charset="0"/>
              </a:rPr>
              <a:t> – uno snodo essenziale per portare avanti i procedimenti esecutivi</a:t>
            </a:r>
          </a:p>
          <a:p>
            <a:pPr algn="just"/>
            <a:r>
              <a:rPr lang="it-IT" b="1" dirty="0">
                <a:latin typeface="Bookman Old Style" panose="02050604050505020204" pitchFamily="18" charset="0"/>
              </a:rPr>
              <a:t>La verifica dell’attività degli ausiliari:</a:t>
            </a:r>
          </a:p>
          <a:p>
            <a:pPr marL="502920" indent="-457200" algn="just">
              <a:buFont typeface="+mj-lt"/>
              <a:buAutoNum type="arabicPeriod"/>
            </a:pPr>
            <a:r>
              <a:rPr lang="it-IT" dirty="0">
                <a:latin typeface="Bookman Old Style" panose="02050604050505020204" pitchFamily="18" charset="0"/>
              </a:rPr>
              <a:t>L’esperto ha depositato l’elaborato peritale? Probabilmente no, stante la sospensione dei termini </a:t>
            </a:r>
            <a:r>
              <a:rPr lang="it-IT" i="1" dirty="0">
                <a:latin typeface="Bookman Old Style" panose="02050604050505020204" pitchFamily="18" charset="0"/>
              </a:rPr>
              <a:t>ex </a:t>
            </a:r>
            <a:r>
              <a:rPr lang="it-IT" i="1" dirty="0" err="1">
                <a:latin typeface="Bookman Old Style" panose="02050604050505020204" pitchFamily="18" charset="0"/>
              </a:rPr>
              <a:t>lege</a:t>
            </a:r>
            <a:r>
              <a:rPr lang="it-IT" dirty="0">
                <a:latin typeface="Bookman Old Style" panose="02050604050505020204" pitchFamily="18" charset="0"/>
              </a:rPr>
              <a:t>;</a:t>
            </a:r>
          </a:p>
          <a:p>
            <a:pPr marL="502920" indent="-457200" algn="just">
              <a:buFont typeface="+mj-lt"/>
              <a:buAutoNum type="arabicPeriod"/>
            </a:pPr>
            <a:r>
              <a:rPr lang="it-IT" dirty="0">
                <a:latin typeface="Bookman Old Style" panose="02050604050505020204" pitchFamily="18" charset="0"/>
              </a:rPr>
              <a:t>Il custode ha fatto l’accesso all’immobile ? Probabilmente no, stante la </a:t>
            </a:r>
            <a:r>
              <a:rPr lang="it-IT" dirty="0" smtClean="0">
                <a:latin typeface="Bookman Old Style" panose="02050604050505020204" pitchFamily="18" charset="0"/>
              </a:rPr>
              <a:t>situazione emergenziale. </a:t>
            </a:r>
          </a:p>
          <a:p>
            <a:pPr algn="just"/>
            <a:r>
              <a:rPr lang="it-IT" b="1" dirty="0" smtClean="0">
                <a:latin typeface="Bookman Old Style" panose="02050604050505020204" pitchFamily="18" charset="0"/>
              </a:rPr>
              <a:t>Se la documentazione fosse completa, e pure l’attività degli ausiliari fosse stata espletata, </a:t>
            </a:r>
            <a:r>
              <a:rPr lang="it-IT" b="1" i="1" dirty="0" smtClean="0">
                <a:latin typeface="Bookman Old Style" panose="02050604050505020204" pitchFamily="18" charset="0"/>
              </a:rPr>
              <a:t>quid </a:t>
            </a:r>
            <a:r>
              <a:rPr lang="it-IT" b="1" i="1" dirty="0" err="1" smtClean="0">
                <a:latin typeface="Bookman Old Style" panose="02050604050505020204" pitchFamily="18" charset="0"/>
              </a:rPr>
              <a:t>juris</a:t>
            </a:r>
            <a:r>
              <a:rPr lang="it-IT" b="1" dirty="0" smtClean="0">
                <a:latin typeface="Bookman Old Style" panose="02050604050505020204" pitchFamily="18" charset="0"/>
              </a:rPr>
              <a:t>? Delega delle operazioni di vendita? Attenzione! </a:t>
            </a:r>
            <a:r>
              <a:rPr lang="it-IT" dirty="0" smtClean="0">
                <a:latin typeface="Bookman Old Style" panose="02050604050505020204" pitchFamily="18" charset="0"/>
              </a:rPr>
              <a:t>Alla eventuale sospensione del processo eventualmente prevista dall’art.54 ter (contenuto nella legge di conversione del DL 18 2020). </a:t>
            </a:r>
            <a:r>
              <a:rPr lang="it-IT" b="1" dirty="0" smtClean="0">
                <a:latin typeface="Bookman Old Style" panose="02050604050505020204" pitchFamily="18" charset="0"/>
              </a:rPr>
              <a:t>Necessaria verifica da parte del custode della residenza del debitore e della occupazione da parte di quest’ultimo dell’immobile pignorato.</a:t>
            </a:r>
          </a:p>
          <a:p>
            <a:pPr marL="502920" indent="-457200">
              <a:buFont typeface="+mj-lt"/>
              <a:buAutoNum type="arabicPeriod"/>
            </a:pPr>
            <a:endParaRPr lang="it-IT" b="1" dirty="0"/>
          </a:p>
          <a:p>
            <a:endParaRPr lang="it-IT" dirty="0"/>
          </a:p>
        </p:txBody>
      </p:sp>
    </p:spTree>
    <p:extLst>
      <p:ext uri="{BB962C8B-B14F-4D97-AF65-F5344CB8AC3E}">
        <p14:creationId xmlns:p14="http://schemas.microsoft.com/office/powerpoint/2010/main" val="458703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48047" y="188640"/>
            <a:ext cx="9509760" cy="864096"/>
          </a:xfrm>
        </p:spPr>
        <p:txBody>
          <a:bodyPr rtlCol="0"/>
          <a:lstStyle/>
          <a:p>
            <a:pPr algn="ctr" rtl="0"/>
            <a:r>
              <a:rPr lang="it-IT" b="1" i="1" dirty="0" smtClean="0">
                <a:solidFill>
                  <a:srgbClr val="FF0000"/>
                </a:solidFill>
                <a:latin typeface="Bookman Old Style" panose="02050604050505020204" pitchFamily="18" charset="0"/>
              </a:rPr>
              <a:t>Conclusioni</a:t>
            </a:r>
            <a:endParaRPr lang="it-IT" b="1" i="1" dirty="0">
              <a:solidFill>
                <a:srgbClr val="FF0000"/>
              </a:solidFill>
              <a:latin typeface="Bookman Old Style" panose="02050604050505020204" pitchFamily="18" charset="0"/>
            </a:endParaRPr>
          </a:p>
        </p:txBody>
      </p:sp>
      <p:sp>
        <p:nvSpPr>
          <p:cNvPr id="3" name="Segnaposto contenuto 2"/>
          <p:cNvSpPr>
            <a:spLocks noGrp="1"/>
          </p:cNvSpPr>
          <p:nvPr>
            <p:ph sz="half" idx="1"/>
          </p:nvPr>
        </p:nvSpPr>
        <p:spPr>
          <a:xfrm>
            <a:off x="1348046" y="1268760"/>
            <a:ext cx="6692169" cy="5112568"/>
          </a:xfrm>
        </p:spPr>
        <p:txBody>
          <a:bodyPr rtlCol="0">
            <a:normAutofit lnSpcReduction="10000"/>
          </a:bodyPr>
          <a:lstStyle/>
          <a:p>
            <a:pPr rtl="0"/>
            <a:endParaRPr lang="it-IT" sz="1800" dirty="0" smtClean="0">
              <a:latin typeface="Bookman Old Style" panose="02050604050505020204" pitchFamily="18" charset="0"/>
            </a:endParaRPr>
          </a:p>
          <a:p>
            <a:pPr algn="just" rtl="0"/>
            <a:r>
              <a:rPr lang="it-IT" sz="1800" i="1" dirty="0" smtClean="0">
                <a:latin typeface="Bookman Old Style" panose="02050604050505020204" pitchFamily="18" charset="0"/>
              </a:rPr>
              <a:t>Ratio</a:t>
            </a:r>
            <a:r>
              <a:rPr lang="it-IT" sz="1800" dirty="0" smtClean="0">
                <a:latin typeface="Bookman Old Style" panose="02050604050505020204" pitchFamily="18" charset="0"/>
              </a:rPr>
              <a:t> della normativa emergenziale</a:t>
            </a:r>
          </a:p>
          <a:p>
            <a:pPr algn="just" rtl="0"/>
            <a:r>
              <a:rPr lang="it-IT" sz="1800" dirty="0" smtClean="0">
                <a:latin typeface="Bookman Old Style" panose="02050604050505020204" pitchFamily="18" charset="0"/>
              </a:rPr>
              <a:t>Il potere del GE di cui all’art. 484 </a:t>
            </a:r>
            <a:r>
              <a:rPr lang="it-IT" sz="1800" dirty="0" err="1" smtClean="0">
                <a:latin typeface="Bookman Old Style" panose="02050604050505020204" pitchFamily="18" charset="0"/>
              </a:rPr>
              <a:t>c.p.c.</a:t>
            </a:r>
            <a:r>
              <a:rPr lang="it-IT" sz="1800" dirty="0" smtClean="0">
                <a:latin typeface="Bookman Old Style" panose="02050604050505020204" pitchFamily="18" charset="0"/>
              </a:rPr>
              <a:t> e le relative valutazioni di opportunità</a:t>
            </a:r>
          </a:p>
          <a:p>
            <a:pPr algn="just" rtl="0"/>
            <a:r>
              <a:rPr lang="it-IT" sz="1800" dirty="0" smtClean="0">
                <a:latin typeface="Bookman Old Style" panose="02050604050505020204" pitchFamily="18" charset="0"/>
              </a:rPr>
              <a:t>Principi generali della attività degli ausiliari e declinazione concreta </a:t>
            </a:r>
          </a:p>
          <a:p>
            <a:pPr algn="just" rtl="0"/>
            <a:r>
              <a:rPr lang="it-IT" sz="1800" dirty="0" smtClean="0">
                <a:latin typeface="Bookman Old Style" panose="02050604050505020204" pitchFamily="18" charset="0"/>
              </a:rPr>
              <a:t>Attività in studio e fuori studio</a:t>
            </a:r>
          </a:p>
          <a:p>
            <a:pPr algn="just" rtl="0"/>
            <a:r>
              <a:rPr lang="it-IT" sz="1800" dirty="0" smtClean="0">
                <a:latin typeface="Bookman Old Style" panose="02050604050505020204" pitchFamily="18" charset="0"/>
              </a:rPr>
              <a:t>In particolare gli accessi all’immobile, e la attività </a:t>
            </a:r>
            <a:r>
              <a:rPr lang="it-IT" sz="1800" dirty="0" err="1" smtClean="0">
                <a:latin typeface="Bookman Old Style" panose="02050604050505020204" pitchFamily="18" charset="0"/>
              </a:rPr>
              <a:t>gestoria</a:t>
            </a:r>
            <a:r>
              <a:rPr lang="it-IT" sz="1800" dirty="0" smtClean="0">
                <a:latin typeface="Bookman Old Style" panose="02050604050505020204" pitchFamily="18" charset="0"/>
              </a:rPr>
              <a:t>    </a:t>
            </a:r>
          </a:p>
          <a:p>
            <a:pPr algn="just" rtl="0"/>
            <a:r>
              <a:rPr lang="it-IT" sz="1800" dirty="0" smtClean="0">
                <a:latin typeface="Bookman Old Style" panose="02050604050505020204" pitchFamily="18" charset="0"/>
              </a:rPr>
              <a:t>Uno sguardo alla fase 2</a:t>
            </a:r>
          </a:p>
          <a:p>
            <a:pPr algn="just" rtl="0"/>
            <a:r>
              <a:rPr lang="it-IT" sz="1800" dirty="0" smtClean="0">
                <a:latin typeface="Bookman Old Style" panose="02050604050505020204" pitchFamily="18" charset="0"/>
              </a:rPr>
              <a:t>Ripartire ? </a:t>
            </a:r>
            <a:r>
              <a:rPr lang="it-IT" sz="1800" dirty="0" smtClean="0">
                <a:solidFill>
                  <a:srgbClr val="FF0000"/>
                </a:solidFill>
                <a:latin typeface="Bookman Old Style" panose="02050604050505020204" pitchFamily="18" charset="0"/>
              </a:rPr>
              <a:t>Sì!</a:t>
            </a:r>
          </a:p>
          <a:p>
            <a:pPr marL="45720" indent="0" algn="ctr">
              <a:lnSpc>
                <a:spcPct val="100000"/>
              </a:lnSpc>
              <a:spcBef>
                <a:spcPts val="0"/>
              </a:spcBef>
              <a:buNone/>
            </a:pPr>
            <a:endParaRPr lang="it-IT" sz="1600" i="1" dirty="0" smtClean="0">
              <a:solidFill>
                <a:srgbClr val="FF0000"/>
              </a:solidFill>
              <a:latin typeface="Bookman Old Style" panose="02050604050505020204" pitchFamily="18" charset="0"/>
            </a:endParaRPr>
          </a:p>
          <a:p>
            <a:pPr marL="45720" indent="0" algn="ctr">
              <a:lnSpc>
                <a:spcPct val="100000"/>
              </a:lnSpc>
              <a:spcBef>
                <a:spcPts val="0"/>
              </a:spcBef>
              <a:buNone/>
            </a:pPr>
            <a:endParaRPr lang="it-IT" sz="1600" i="1" dirty="0">
              <a:solidFill>
                <a:srgbClr val="FF0000"/>
              </a:solidFill>
              <a:latin typeface="Bookman Old Style" panose="02050604050505020204" pitchFamily="18" charset="0"/>
            </a:endParaRPr>
          </a:p>
          <a:p>
            <a:pPr marL="45720" indent="0" algn="ctr">
              <a:lnSpc>
                <a:spcPct val="100000"/>
              </a:lnSpc>
              <a:spcBef>
                <a:spcPts val="0"/>
              </a:spcBef>
              <a:buNone/>
            </a:pPr>
            <a:r>
              <a:rPr lang="it-IT" sz="1600" i="1" dirty="0" smtClean="0">
                <a:solidFill>
                  <a:srgbClr val="FF0000"/>
                </a:solidFill>
                <a:latin typeface="Bookman Old Style" panose="02050604050505020204" pitchFamily="18" charset="0"/>
              </a:rPr>
              <a:t>Dott.ssa </a:t>
            </a:r>
            <a:r>
              <a:rPr lang="it-IT" sz="1600" i="1" dirty="0">
                <a:solidFill>
                  <a:srgbClr val="FF0000"/>
                </a:solidFill>
                <a:latin typeface="Bookman Old Style" panose="02050604050505020204" pitchFamily="18" charset="0"/>
              </a:rPr>
              <a:t>Elmelinda Mercurio</a:t>
            </a:r>
          </a:p>
          <a:p>
            <a:pPr marL="45720" indent="0" algn="ctr">
              <a:lnSpc>
                <a:spcPct val="100000"/>
              </a:lnSpc>
              <a:spcBef>
                <a:spcPts val="0"/>
              </a:spcBef>
              <a:buNone/>
            </a:pPr>
            <a:r>
              <a:rPr lang="it-IT" sz="1600" i="1" dirty="0">
                <a:solidFill>
                  <a:srgbClr val="FF0000"/>
                </a:solidFill>
                <a:latin typeface="Bookman Old Style" panose="02050604050505020204" pitchFamily="18" charset="0"/>
              </a:rPr>
              <a:t>Tribunale di Santa Maria Capua Vetere</a:t>
            </a:r>
          </a:p>
          <a:p>
            <a:pPr marL="45720" indent="0" rtl="0">
              <a:buNone/>
            </a:pPr>
            <a:endParaRPr lang="it-IT" sz="1800" dirty="0">
              <a:latin typeface="Bookman Old Style" panose="02050604050505020204" pitchFamily="18" charset="0"/>
            </a:endParaRPr>
          </a:p>
        </p:txBody>
      </p:sp>
      <p:pic>
        <p:nvPicPr>
          <p:cNvPr id="5" name="Segnaposto contenuto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8976320" y="4725144"/>
            <a:ext cx="2952328" cy="1656184"/>
          </a:xfrm>
        </p:spPr>
      </p:pic>
    </p:spTree>
    <p:extLst>
      <p:ext uri="{BB962C8B-B14F-4D97-AF65-F5344CB8AC3E}">
        <p14:creationId xmlns:p14="http://schemas.microsoft.com/office/powerpoint/2010/main" val="3404412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9336" y="260648"/>
            <a:ext cx="11881320" cy="1368152"/>
          </a:xfrm>
        </p:spPr>
        <p:txBody>
          <a:bodyPr rtlCol="0">
            <a:normAutofit/>
          </a:bodyPr>
          <a:lstStyle/>
          <a:p>
            <a:r>
              <a:rPr lang="it-IT" sz="3600" b="1" i="1" dirty="0">
                <a:latin typeface="Bookman Old Style" panose="02050604050505020204" pitchFamily="18" charset="0"/>
              </a:rPr>
              <a:t>I poteri del GE ed il processo esecutivo </a:t>
            </a:r>
            <a:r>
              <a:rPr lang="it-IT" sz="3600" b="1" i="1" dirty="0" smtClean="0">
                <a:latin typeface="Bookman Old Style" panose="02050604050505020204" pitchFamily="18" charset="0"/>
              </a:rPr>
              <a:t/>
            </a:r>
            <a:br>
              <a:rPr lang="it-IT" sz="3600" b="1" i="1" dirty="0" smtClean="0">
                <a:latin typeface="Bookman Old Style" panose="02050604050505020204" pitchFamily="18" charset="0"/>
              </a:rPr>
            </a:br>
            <a:r>
              <a:rPr lang="it-IT" sz="3600" b="1" i="1" dirty="0" smtClean="0">
                <a:latin typeface="Bookman Old Style" panose="02050604050505020204" pitchFamily="18" charset="0"/>
              </a:rPr>
              <a:t>dopo (e durante) </a:t>
            </a:r>
            <a:r>
              <a:rPr lang="it-IT" sz="3600" b="1" i="1" dirty="0">
                <a:latin typeface="Bookman Old Style" panose="02050604050505020204" pitchFamily="18" charset="0"/>
              </a:rPr>
              <a:t>l’emergenza </a:t>
            </a:r>
            <a:r>
              <a:rPr lang="it-IT" sz="3600" b="1" i="1" dirty="0" err="1">
                <a:latin typeface="Bookman Old Style" panose="02050604050505020204" pitchFamily="18" charset="0"/>
              </a:rPr>
              <a:t>Covid</a:t>
            </a:r>
            <a:r>
              <a:rPr lang="it-IT" sz="3600" b="1" i="1" dirty="0">
                <a:latin typeface="Bookman Old Style" panose="02050604050505020204" pitchFamily="18" charset="0"/>
              </a:rPr>
              <a:t> -19</a:t>
            </a:r>
            <a:endParaRPr lang="it-IT" sz="3600" b="1" i="1" dirty="0"/>
          </a:p>
        </p:txBody>
      </p:sp>
      <p:sp>
        <p:nvSpPr>
          <p:cNvPr id="3" name="Segnaposto contenuto 2"/>
          <p:cNvSpPr>
            <a:spLocks noGrp="1"/>
          </p:cNvSpPr>
          <p:nvPr>
            <p:ph type="body" idx="1"/>
          </p:nvPr>
        </p:nvSpPr>
        <p:spPr>
          <a:xfrm>
            <a:off x="407368" y="1988840"/>
            <a:ext cx="11161240" cy="4680520"/>
          </a:xfrm>
        </p:spPr>
        <p:txBody>
          <a:bodyPr rtlCol="0">
            <a:normAutofit/>
          </a:bodyPr>
          <a:lstStyle/>
          <a:p>
            <a:pPr lvl="0" algn="just" rtl="0"/>
            <a:r>
              <a:rPr lang="it-IT" i="1" dirty="0" err="1" smtClean="0">
                <a:solidFill>
                  <a:srgbClr val="FF0000"/>
                </a:solidFill>
                <a:latin typeface="Bookman Old Style" panose="02050604050505020204" pitchFamily="18" charset="0"/>
              </a:rPr>
              <a:t>Cespec</a:t>
            </a:r>
            <a:r>
              <a:rPr lang="it-IT" i="1" dirty="0" smtClean="0">
                <a:solidFill>
                  <a:srgbClr val="FF0000"/>
                </a:solidFill>
                <a:latin typeface="Bookman Old Style" panose="02050604050505020204" pitchFamily="18" charset="0"/>
              </a:rPr>
              <a:t> on Teams 23 aprile 2020</a:t>
            </a:r>
          </a:p>
          <a:p>
            <a:pPr lvl="0" algn="just" rtl="0"/>
            <a:endParaRPr lang="it-IT" dirty="0">
              <a:latin typeface="Bookman Old Style" panose="02050604050505020204" pitchFamily="18" charset="0"/>
            </a:endParaRPr>
          </a:p>
          <a:p>
            <a:pPr marL="457200" lvl="0" indent="-457200" algn="just" rtl="0">
              <a:buFont typeface="+mj-lt"/>
              <a:buAutoNum type="arabicPeriod"/>
            </a:pPr>
            <a:r>
              <a:rPr lang="it-IT" dirty="0" smtClean="0">
                <a:latin typeface="Bookman Old Style" panose="02050604050505020204" pitchFamily="18" charset="0"/>
              </a:rPr>
              <a:t>Introduzione ed inquadramento normativo</a:t>
            </a:r>
          </a:p>
          <a:p>
            <a:pPr marL="457200" lvl="0" indent="-457200" algn="just" rtl="0">
              <a:buFont typeface="+mj-lt"/>
              <a:buAutoNum type="arabicPeriod"/>
            </a:pPr>
            <a:endParaRPr lang="it-IT" dirty="0" smtClean="0">
              <a:latin typeface="Bookman Old Style" panose="02050604050505020204" pitchFamily="18" charset="0"/>
            </a:endParaRPr>
          </a:p>
          <a:p>
            <a:pPr marL="457200" lvl="0" indent="-457200" algn="just" rtl="0">
              <a:buFont typeface="+mj-lt"/>
              <a:buAutoNum type="arabicPeriod"/>
            </a:pPr>
            <a:r>
              <a:rPr lang="it-IT" dirty="0" smtClean="0">
                <a:latin typeface="Bookman Old Style" panose="02050604050505020204" pitchFamily="18" charset="0"/>
              </a:rPr>
              <a:t>I principi per l’attività degli ausiliari</a:t>
            </a:r>
          </a:p>
          <a:p>
            <a:pPr marL="457200" lvl="0" indent="-457200" algn="just" rtl="0">
              <a:buFont typeface="+mj-lt"/>
              <a:buAutoNum type="arabicPeriod"/>
            </a:pPr>
            <a:endParaRPr lang="it-IT" dirty="0">
              <a:latin typeface="Bookman Old Style" panose="02050604050505020204" pitchFamily="18" charset="0"/>
            </a:endParaRPr>
          </a:p>
          <a:p>
            <a:pPr marL="457200" lvl="0" indent="-457200" algn="just" rtl="0">
              <a:buFont typeface="+mj-lt"/>
              <a:buAutoNum type="arabicPeriod"/>
            </a:pPr>
            <a:r>
              <a:rPr lang="it-IT" dirty="0" smtClean="0">
                <a:latin typeface="Bookman Old Style" panose="02050604050505020204" pitchFamily="18" charset="0"/>
              </a:rPr>
              <a:t>Il ruolo degli ausiliari del GE – Cenni generali</a:t>
            </a:r>
          </a:p>
          <a:p>
            <a:pPr marL="457200" lvl="0" indent="-457200" algn="just" rtl="0">
              <a:buFont typeface="+mj-lt"/>
              <a:buAutoNum type="arabicPeriod"/>
            </a:pPr>
            <a:endParaRPr lang="it-IT" dirty="0">
              <a:latin typeface="Bookman Old Style" panose="02050604050505020204" pitchFamily="18" charset="0"/>
            </a:endParaRPr>
          </a:p>
          <a:p>
            <a:pPr marL="457200" lvl="0" indent="-457200" algn="just" rtl="0">
              <a:buFont typeface="+mj-lt"/>
              <a:buAutoNum type="arabicPeriod"/>
            </a:pPr>
            <a:r>
              <a:rPr lang="it-IT" dirty="0" smtClean="0">
                <a:latin typeface="Bookman Old Style" panose="02050604050505020204" pitchFamily="18" charset="0"/>
              </a:rPr>
              <a:t>Il ruolo degli ausiliari e l’emergenza: attività documentale ed attività non documentale (in particolare attività «</a:t>
            </a:r>
            <a:r>
              <a:rPr lang="it-IT" dirty="0" err="1" smtClean="0">
                <a:latin typeface="Bookman Old Style" panose="02050604050505020204" pitchFamily="18" charset="0"/>
              </a:rPr>
              <a:t>gestoria</a:t>
            </a:r>
            <a:r>
              <a:rPr lang="it-IT" dirty="0" smtClean="0">
                <a:latin typeface="Bookman Old Style" panose="02050604050505020204" pitchFamily="18" charset="0"/>
              </a:rPr>
              <a:t>» del custode)</a:t>
            </a:r>
          </a:p>
          <a:p>
            <a:pPr marL="457200" lvl="0" indent="-457200" algn="just" rtl="0">
              <a:buFont typeface="+mj-lt"/>
              <a:buAutoNum type="arabicPeriod"/>
            </a:pPr>
            <a:endParaRPr lang="it-IT" dirty="0" smtClean="0">
              <a:latin typeface="Bookman Old Style" panose="02050604050505020204" pitchFamily="18" charset="0"/>
            </a:endParaRPr>
          </a:p>
          <a:p>
            <a:pPr marL="457200" lvl="0" indent="-457200" algn="just" rtl="0">
              <a:buFont typeface="+mj-lt"/>
              <a:buAutoNum type="arabicPeriod"/>
            </a:pPr>
            <a:r>
              <a:rPr lang="it-IT" dirty="0" smtClean="0">
                <a:latin typeface="Bookman Old Style" panose="02050604050505020204" pitchFamily="18" charset="0"/>
              </a:rPr>
              <a:t>Uno sguardo alla fase della ripresa. </a:t>
            </a:r>
          </a:p>
          <a:p>
            <a:pPr marL="342900" lvl="0" indent="-342900" algn="just" rtl="0">
              <a:buFont typeface="Arial" panose="020B0604020202020204" pitchFamily="34" charset="0"/>
              <a:buChar char="•"/>
            </a:pPr>
            <a:endParaRPr lang="it-IT" dirty="0" smtClean="0">
              <a:latin typeface="Bookman Old Style" panose="02050604050505020204" pitchFamily="18" charset="0"/>
            </a:endParaRPr>
          </a:p>
          <a:p>
            <a:pPr marL="342900" lvl="0" indent="-342900" algn="just" rtl="0">
              <a:buFont typeface="Arial" panose="020B0604020202020204" pitchFamily="34" charset="0"/>
              <a:buChar char="•"/>
            </a:pPr>
            <a:endParaRPr lang="it-IT" dirty="0">
              <a:latin typeface="Bookman Old Style" panose="02050604050505020204" pitchFamily="18" charset="0"/>
            </a:endParaRPr>
          </a:p>
        </p:txBody>
      </p:sp>
    </p:spTree>
    <p:extLst>
      <p:ext uri="{BB962C8B-B14F-4D97-AF65-F5344CB8AC3E}">
        <p14:creationId xmlns:p14="http://schemas.microsoft.com/office/powerpoint/2010/main" val="3332817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9336" y="-99392"/>
            <a:ext cx="11953328" cy="1368152"/>
          </a:xfrm>
        </p:spPr>
        <p:txBody>
          <a:bodyPr rtlCol="0">
            <a:normAutofit fontScale="90000"/>
          </a:bodyPr>
          <a:lstStyle/>
          <a:p>
            <a:pPr lvl="0" algn="ctr"/>
            <a:r>
              <a:rPr lang="it-IT" b="1" dirty="0" smtClean="0">
                <a:latin typeface="Bookman Old Style" panose="02050604050505020204" pitchFamily="18" charset="0"/>
              </a:rPr>
              <a:t/>
            </a:r>
            <a:br>
              <a:rPr lang="it-IT" b="1" dirty="0" smtClean="0">
                <a:latin typeface="Bookman Old Style" panose="02050604050505020204" pitchFamily="18" charset="0"/>
              </a:rPr>
            </a:br>
            <a:r>
              <a:rPr lang="it-IT" b="1" dirty="0">
                <a:latin typeface="Bookman Old Style" panose="02050604050505020204" pitchFamily="18" charset="0"/>
              </a:rPr>
              <a:t/>
            </a:r>
            <a:br>
              <a:rPr lang="it-IT" b="1" dirty="0">
                <a:latin typeface="Bookman Old Style" panose="02050604050505020204" pitchFamily="18" charset="0"/>
              </a:rPr>
            </a:br>
            <a:r>
              <a:rPr lang="it-IT" b="1" dirty="0" smtClean="0">
                <a:latin typeface="Bookman Old Style" panose="02050604050505020204" pitchFamily="18" charset="0"/>
              </a:rPr>
              <a:t/>
            </a:r>
            <a:br>
              <a:rPr lang="it-IT" b="1" dirty="0" smtClean="0">
                <a:latin typeface="Bookman Old Style" panose="02050604050505020204" pitchFamily="18" charset="0"/>
              </a:rPr>
            </a:br>
            <a:r>
              <a:rPr lang="it-IT" b="1" dirty="0">
                <a:latin typeface="Bookman Old Style" panose="02050604050505020204" pitchFamily="18" charset="0"/>
              </a:rPr>
              <a:t/>
            </a:r>
            <a:br>
              <a:rPr lang="it-IT" b="1" dirty="0">
                <a:latin typeface="Bookman Old Style" panose="02050604050505020204" pitchFamily="18" charset="0"/>
              </a:rPr>
            </a:br>
            <a:r>
              <a:rPr lang="it-IT" sz="3800" b="1" i="1" dirty="0" smtClean="0">
                <a:solidFill>
                  <a:srgbClr val="FF0000"/>
                </a:solidFill>
                <a:latin typeface="Bookman Old Style" panose="02050604050505020204" pitchFamily="18" charset="0"/>
              </a:rPr>
              <a:t>Introduzione </a:t>
            </a:r>
            <a:r>
              <a:rPr lang="it-IT" sz="3800" b="1" i="1" dirty="0">
                <a:solidFill>
                  <a:srgbClr val="FF0000"/>
                </a:solidFill>
                <a:latin typeface="Bookman Old Style" panose="02050604050505020204" pitchFamily="18" charset="0"/>
              </a:rPr>
              <a:t>ed inquadramento normativo</a:t>
            </a:r>
            <a:r>
              <a:rPr lang="it-IT" sz="3800" i="1" dirty="0">
                <a:solidFill>
                  <a:srgbClr val="FF0000"/>
                </a:solidFill>
                <a:latin typeface="Bookman Old Style" panose="02050604050505020204" pitchFamily="18" charset="0"/>
              </a:rPr>
              <a:t/>
            </a:r>
            <a:br>
              <a:rPr lang="it-IT" sz="3800" i="1" dirty="0">
                <a:solidFill>
                  <a:srgbClr val="FF0000"/>
                </a:solidFill>
                <a:latin typeface="Bookman Old Style" panose="02050604050505020204" pitchFamily="18" charset="0"/>
              </a:rPr>
            </a:br>
            <a:endParaRPr lang="it-IT" sz="3800" i="1" dirty="0">
              <a:solidFill>
                <a:srgbClr val="FF0000"/>
              </a:solidFill>
              <a:latin typeface="Bookman Old Style" panose="02050604050505020204" pitchFamily="18" charset="0"/>
            </a:endParaRPr>
          </a:p>
        </p:txBody>
      </p:sp>
      <p:sp>
        <p:nvSpPr>
          <p:cNvPr id="3" name="Segnaposto contenuto 2"/>
          <p:cNvSpPr>
            <a:spLocks noGrp="1"/>
          </p:cNvSpPr>
          <p:nvPr>
            <p:ph idx="1"/>
          </p:nvPr>
        </p:nvSpPr>
        <p:spPr>
          <a:xfrm>
            <a:off x="119336" y="980728"/>
            <a:ext cx="11953328" cy="5616624"/>
          </a:xfrm>
        </p:spPr>
        <p:txBody>
          <a:bodyPr rtlCol="0">
            <a:normAutofit/>
          </a:bodyPr>
          <a:lstStyle/>
          <a:p>
            <a:pPr marL="45720" indent="0" rtl="0">
              <a:buNone/>
            </a:pPr>
            <a:endParaRPr lang="it-IT" dirty="0" smtClean="0"/>
          </a:p>
          <a:p>
            <a:pPr marL="388620" indent="-342900" algn="just">
              <a:buFont typeface="+mj-lt"/>
              <a:buAutoNum type="arabicPeriod"/>
            </a:pPr>
            <a:r>
              <a:rPr lang="it-IT" sz="1600" b="1" dirty="0">
                <a:latin typeface="Bookman Old Style" panose="02050604050505020204" pitchFamily="18" charset="0"/>
              </a:rPr>
              <a:t>Delibera del Consiglio dei Ministri del 31 gennaio 2020 </a:t>
            </a:r>
            <a:r>
              <a:rPr lang="it-IT" sz="1600" dirty="0">
                <a:latin typeface="Bookman Old Style" panose="02050604050505020204" pitchFamily="18" charset="0"/>
              </a:rPr>
              <a:t>contenente la “</a:t>
            </a:r>
            <a:r>
              <a:rPr lang="it-IT" sz="1600" i="1" dirty="0">
                <a:latin typeface="Bookman Old Style" panose="02050604050505020204" pitchFamily="18" charset="0"/>
              </a:rPr>
              <a:t>Dichiarazione dello stato di emergenza in conseguenza del rischio sanitario connesso all’insorgenza di patologie derivanti da agenti virali trasmissibili</a:t>
            </a:r>
            <a:r>
              <a:rPr lang="it-IT" sz="1600" dirty="0" smtClean="0">
                <a:latin typeface="Bookman Old Style" panose="02050604050505020204" pitchFamily="18" charset="0"/>
              </a:rPr>
              <a:t>”.</a:t>
            </a:r>
          </a:p>
          <a:p>
            <a:pPr marL="388620" indent="-342900" algn="just">
              <a:buFont typeface="+mj-lt"/>
              <a:buAutoNum type="arabicPeriod"/>
            </a:pPr>
            <a:r>
              <a:rPr lang="it-IT" sz="1600" b="1" dirty="0">
                <a:latin typeface="Bookman Old Style" panose="02050604050505020204" pitchFamily="18" charset="0"/>
              </a:rPr>
              <a:t>Decreto Legge n. </a:t>
            </a:r>
            <a:r>
              <a:rPr lang="it-IT" sz="1600" b="1" dirty="0" smtClean="0">
                <a:latin typeface="Bookman Old Style" panose="02050604050505020204" pitchFamily="18" charset="0"/>
              </a:rPr>
              <a:t>9 del 2 marzo </a:t>
            </a:r>
            <a:r>
              <a:rPr lang="it-IT" sz="1600" b="1" dirty="0">
                <a:latin typeface="Bookman Old Style" panose="02050604050505020204" pitchFamily="18" charset="0"/>
              </a:rPr>
              <a:t>2020, </a:t>
            </a:r>
            <a:r>
              <a:rPr lang="it-IT" sz="1600" dirty="0">
                <a:latin typeface="Bookman Old Style" panose="02050604050505020204" pitchFamily="18" charset="0"/>
              </a:rPr>
              <a:t>recante </a:t>
            </a:r>
            <a:r>
              <a:rPr lang="it-IT" sz="1600" dirty="0" smtClean="0">
                <a:latin typeface="Bookman Old Style" panose="02050604050505020204" pitchFamily="18" charset="0"/>
              </a:rPr>
              <a:t>“</a:t>
            </a:r>
            <a:r>
              <a:rPr lang="it-IT" sz="1600" i="1" dirty="0" smtClean="0">
                <a:latin typeface="Bookman Old Style" panose="02050604050505020204" pitchFamily="18" charset="0"/>
              </a:rPr>
              <a:t>Misure </a:t>
            </a:r>
            <a:r>
              <a:rPr lang="it-IT" sz="1600" i="1" dirty="0">
                <a:latin typeface="Bookman Old Style" panose="02050604050505020204" pitchFamily="18" charset="0"/>
              </a:rPr>
              <a:t>urgenti di sostegno per famiglie, lavoratori e imprese connesse all'emergenza epidemiologica da COVID-19</a:t>
            </a:r>
            <a:r>
              <a:rPr lang="it-IT" sz="1600" dirty="0" smtClean="0">
                <a:latin typeface="Bookman Old Style" panose="02050604050505020204" pitchFamily="18" charset="0"/>
              </a:rPr>
              <a:t>” ( misura riguardante solo alcuni </a:t>
            </a:r>
            <a:r>
              <a:rPr lang="it-IT" sz="1600" dirty="0">
                <a:latin typeface="Bookman Old Style" panose="02050604050505020204" pitchFamily="18" charset="0"/>
              </a:rPr>
              <a:t>Uffici Giudiziari, </a:t>
            </a:r>
            <a:r>
              <a:rPr lang="it-IT" sz="1600" dirty="0" smtClean="0">
                <a:latin typeface="Bookman Old Style" panose="02050604050505020204" pitchFamily="18" charset="0"/>
              </a:rPr>
              <a:t>ovvero gli Uffici </a:t>
            </a:r>
            <a:r>
              <a:rPr lang="it-IT" sz="1600" dirty="0">
                <a:latin typeface="Bookman Old Style" panose="02050604050505020204" pitchFamily="18" charset="0"/>
              </a:rPr>
              <a:t>giudiziari dei  circondari  dei  </a:t>
            </a:r>
            <a:r>
              <a:rPr lang="it-IT" sz="1600" dirty="0" smtClean="0">
                <a:latin typeface="Bookman Old Style" panose="02050604050505020204" pitchFamily="18" charset="0"/>
              </a:rPr>
              <a:t>Tribunali cui </a:t>
            </a:r>
            <a:r>
              <a:rPr lang="it-IT" sz="1600" dirty="0">
                <a:latin typeface="Bookman Old Style" panose="02050604050505020204" pitchFamily="18" charset="0"/>
              </a:rPr>
              <a:t>appartengono i comuni  di  cui  all'allegato  1  al  decreto  </a:t>
            </a:r>
            <a:r>
              <a:rPr lang="it-IT" sz="1600" dirty="0" smtClean="0">
                <a:latin typeface="Bookman Old Style" panose="02050604050505020204" pitchFamily="18" charset="0"/>
              </a:rPr>
              <a:t>del Presidente </a:t>
            </a:r>
            <a:r>
              <a:rPr lang="it-IT" sz="1600" dirty="0">
                <a:latin typeface="Bookman Old Style" panose="02050604050505020204" pitchFamily="18" charset="0"/>
              </a:rPr>
              <a:t>del Consiglio dei ministri 1°  marzo  </a:t>
            </a:r>
            <a:r>
              <a:rPr lang="it-IT" sz="1600" dirty="0" smtClean="0">
                <a:latin typeface="Bookman Old Style" panose="02050604050505020204" pitchFamily="18" charset="0"/>
              </a:rPr>
              <a:t>2020).</a:t>
            </a:r>
          </a:p>
          <a:p>
            <a:pPr marL="388620" indent="-342900" algn="just">
              <a:buFont typeface="+mj-lt"/>
              <a:buAutoNum type="arabicPeriod"/>
            </a:pPr>
            <a:r>
              <a:rPr lang="it-IT" sz="1600" b="1" dirty="0" smtClean="0">
                <a:latin typeface="Bookman Old Style" panose="02050604050505020204" pitchFamily="18" charset="0"/>
              </a:rPr>
              <a:t>Decreto </a:t>
            </a:r>
            <a:r>
              <a:rPr lang="it-IT" sz="1600" b="1" dirty="0">
                <a:latin typeface="Bookman Old Style" panose="02050604050505020204" pitchFamily="18" charset="0"/>
              </a:rPr>
              <a:t>Legge n. 11 dell’8 marzo 2020</a:t>
            </a:r>
            <a:r>
              <a:rPr lang="it-IT" sz="1600" dirty="0">
                <a:latin typeface="Bookman Old Style" panose="02050604050505020204" pitchFamily="18" charset="0"/>
              </a:rPr>
              <a:t>, recante </a:t>
            </a:r>
            <a:r>
              <a:rPr lang="it-IT" sz="1600" i="1" dirty="0" smtClean="0">
                <a:latin typeface="Bookman Old Style" panose="02050604050505020204" pitchFamily="18" charset="0"/>
              </a:rPr>
              <a:t>Misure </a:t>
            </a:r>
            <a:r>
              <a:rPr lang="it-IT" sz="1600" i="1" dirty="0">
                <a:latin typeface="Bookman Old Style" panose="02050604050505020204" pitchFamily="18" charset="0"/>
              </a:rPr>
              <a:t>straordinarie ed urgenti per contrastare l’emergenza epidemiologica da COVID-19 e contenere gli effetti negativi sullo svolgimento dell’attività giudiziaria</a:t>
            </a:r>
            <a:r>
              <a:rPr lang="it-IT" sz="1600" dirty="0">
                <a:latin typeface="Bookman Old Style" panose="02050604050505020204" pitchFamily="18" charset="0"/>
              </a:rPr>
              <a:t>”.</a:t>
            </a:r>
          </a:p>
          <a:p>
            <a:pPr marL="388620" indent="-342900" algn="just">
              <a:buFont typeface="+mj-lt"/>
              <a:buAutoNum type="arabicPeriod"/>
            </a:pPr>
            <a:r>
              <a:rPr lang="it-IT" sz="1600" b="1" dirty="0" smtClean="0">
                <a:latin typeface="Bookman Old Style" panose="02050604050505020204" pitchFamily="18" charset="0"/>
              </a:rPr>
              <a:t>Decreto-legge </a:t>
            </a:r>
            <a:r>
              <a:rPr lang="it-IT" sz="1600" b="1" dirty="0">
                <a:latin typeface="Bookman Old Style" panose="02050604050505020204" pitchFamily="18" charset="0"/>
              </a:rPr>
              <a:t>n. 18 del 17 marzo 2020</a:t>
            </a:r>
            <a:r>
              <a:rPr lang="it-IT" sz="1600" dirty="0">
                <a:latin typeface="Bookman Old Style" panose="02050604050505020204" pitchFamily="18" charset="0"/>
              </a:rPr>
              <a:t>, recante “</a:t>
            </a:r>
            <a:r>
              <a:rPr lang="it-IT" sz="1600" i="1" dirty="0">
                <a:latin typeface="Bookman Old Style" panose="02050604050505020204" pitchFamily="18" charset="0"/>
              </a:rPr>
              <a:t>Misure </a:t>
            </a:r>
            <a:r>
              <a:rPr lang="it-IT" sz="1600" i="1" dirty="0" smtClean="0">
                <a:latin typeface="Bookman Old Style" panose="02050604050505020204" pitchFamily="18" charset="0"/>
              </a:rPr>
              <a:t>di potenziamento e di sostegno economico per le famiglie, lavoratori e imprese connesse all’emergenza epidemiologica da </a:t>
            </a:r>
            <a:r>
              <a:rPr lang="it-IT" sz="1600" i="1" dirty="0" err="1" smtClean="0">
                <a:latin typeface="Bookman Old Style" panose="02050604050505020204" pitchFamily="18" charset="0"/>
              </a:rPr>
              <a:t>Covid</a:t>
            </a:r>
            <a:r>
              <a:rPr lang="it-IT" sz="1600" i="1" dirty="0" smtClean="0">
                <a:latin typeface="Bookman Old Style" panose="02050604050505020204" pitchFamily="18" charset="0"/>
              </a:rPr>
              <a:t> </a:t>
            </a:r>
            <a:r>
              <a:rPr lang="it-IT" sz="1600" i="1" dirty="0">
                <a:latin typeface="Bookman Old Style" panose="02050604050505020204" pitchFamily="18" charset="0"/>
              </a:rPr>
              <a:t>-19</a:t>
            </a:r>
            <a:r>
              <a:rPr lang="it-IT" sz="1600" dirty="0" smtClean="0">
                <a:latin typeface="Bookman Old Style" panose="02050604050505020204" pitchFamily="18" charset="0"/>
              </a:rPr>
              <a:t>”, che ha abrogato, con l’art.83 (comma 22) le precedenti disposizioni contenute negli articoli 1 e 2 del Decreto- legge 8 marzo 2020 n.11.</a:t>
            </a:r>
          </a:p>
          <a:p>
            <a:pPr marL="388620" indent="-342900" algn="just">
              <a:buFont typeface="+mj-lt"/>
              <a:buAutoNum type="arabicPeriod"/>
            </a:pPr>
            <a:r>
              <a:rPr lang="it-IT" sz="1600" b="1" dirty="0" smtClean="0">
                <a:latin typeface="Bookman Old Style" panose="02050604050505020204" pitchFamily="18" charset="0"/>
              </a:rPr>
              <a:t>Decreto-legge </a:t>
            </a:r>
            <a:r>
              <a:rPr lang="it-IT" sz="1600" b="1" dirty="0">
                <a:latin typeface="Bookman Old Style" panose="02050604050505020204" pitchFamily="18" charset="0"/>
              </a:rPr>
              <a:t>n. 23 dell’8 </a:t>
            </a:r>
            <a:r>
              <a:rPr lang="it-IT" sz="1600" b="1" dirty="0" smtClean="0">
                <a:latin typeface="Bookman Old Style" panose="02050604050505020204" pitchFamily="18" charset="0"/>
              </a:rPr>
              <a:t>aprile 2020</a:t>
            </a:r>
            <a:r>
              <a:rPr lang="it-IT" sz="1600" dirty="0">
                <a:latin typeface="Bookman Old Style" panose="02050604050505020204" pitchFamily="18" charset="0"/>
              </a:rPr>
              <a:t>, recante “</a:t>
            </a:r>
            <a:r>
              <a:rPr lang="it-IT" sz="1600" i="1" dirty="0">
                <a:latin typeface="Bookman Old Style" panose="02050604050505020204" pitchFamily="18" charset="0"/>
              </a:rPr>
              <a:t>Misure urgenti in materia di accesso al credito e di adempimenti fiscali per le imprese, di poteri speciali nei settori strategici, </a:t>
            </a:r>
            <a:r>
              <a:rPr lang="it-IT" sz="1600" i="1" dirty="0" smtClean="0">
                <a:latin typeface="Bookman Old Style" panose="02050604050505020204" pitchFamily="18" charset="0"/>
              </a:rPr>
              <a:t>nonché </a:t>
            </a:r>
            <a:r>
              <a:rPr lang="it-IT" sz="1600" i="1" dirty="0">
                <a:latin typeface="Bookman Old Style" panose="02050604050505020204" pitchFamily="18" charset="0"/>
              </a:rPr>
              <a:t>interventi in materia di salute e lavoro, di proroga di termini amministrativi e processuali</a:t>
            </a:r>
            <a:r>
              <a:rPr lang="it-IT" sz="1600" dirty="0" smtClean="0">
                <a:latin typeface="Bookman Old Style" panose="02050604050505020204" pitchFamily="18" charset="0"/>
              </a:rPr>
              <a:t>” che, con l’art.36, primo comma, ha </a:t>
            </a:r>
            <a:r>
              <a:rPr lang="it-IT" sz="1600" dirty="0">
                <a:latin typeface="Bookman Old Style" panose="02050604050505020204" pitchFamily="18" charset="0"/>
              </a:rPr>
              <a:t>prorogato alla data del 12 maggio 2020, il  </a:t>
            </a:r>
            <a:r>
              <a:rPr lang="it-IT" sz="1600" dirty="0" smtClean="0">
                <a:latin typeface="Bookman Old Style" panose="02050604050505020204" pitchFamily="18" charset="0"/>
              </a:rPr>
              <a:t>termine </a:t>
            </a:r>
            <a:r>
              <a:rPr lang="it-IT" sz="1600" dirty="0">
                <a:latin typeface="Bookman Old Style" panose="02050604050505020204" pitchFamily="18" charset="0"/>
              </a:rPr>
              <a:t>del 15 aprile 2020 previsto dall'articolo 83, commi </a:t>
            </a:r>
            <a:r>
              <a:rPr lang="it-IT" sz="1600" dirty="0" smtClean="0">
                <a:latin typeface="Bookman Old Style" panose="02050604050505020204" pitchFamily="18" charset="0"/>
              </a:rPr>
              <a:t>1 e 2,DL 17 /2020 e  conseguentemente ha fissato  il  termine  iniziale  del  periodo previsto </a:t>
            </a:r>
            <a:r>
              <a:rPr lang="it-IT" sz="1600" dirty="0">
                <a:latin typeface="Bookman Old Style" panose="02050604050505020204" pitchFamily="18" charset="0"/>
              </a:rPr>
              <a:t>dal comma 6 del predetto articolo </a:t>
            </a:r>
            <a:r>
              <a:rPr lang="it-IT" sz="1600" dirty="0" err="1" smtClean="0">
                <a:latin typeface="Bookman Old Style" panose="02050604050505020204" pitchFamily="18" charset="0"/>
              </a:rPr>
              <a:t>é</a:t>
            </a:r>
            <a:r>
              <a:rPr lang="it-IT" sz="1600" dirty="0" smtClean="0">
                <a:latin typeface="Bookman Old Style" panose="02050604050505020204" pitchFamily="18" charset="0"/>
              </a:rPr>
              <a:t> </a:t>
            </a:r>
            <a:r>
              <a:rPr lang="it-IT" sz="1600" dirty="0">
                <a:latin typeface="Bookman Old Style" panose="02050604050505020204" pitchFamily="18" charset="0"/>
              </a:rPr>
              <a:t>fissato  al  12  </a:t>
            </a:r>
            <a:r>
              <a:rPr lang="it-IT" sz="1600" dirty="0" smtClean="0">
                <a:latin typeface="Bookman Old Style" panose="02050604050505020204" pitchFamily="18" charset="0"/>
              </a:rPr>
              <a:t>maggio 2020.</a:t>
            </a:r>
          </a:p>
          <a:p>
            <a:pPr marL="388620" indent="-342900" algn="just">
              <a:buFont typeface="+mj-lt"/>
              <a:buAutoNum type="arabicPeriod"/>
            </a:pPr>
            <a:r>
              <a:rPr lang="it-IT" sz="1600" b="1" i="1" dirty="0" smtClean="0">
                <a:latin typeface="Bookman Old Style" panose="02050604050505020204" pitchFamily="18" charset="0"/>
              </a:rPr>
              <a:t>In itinere</a:t>
            </a:r>
            <a:r>
              <a:rPr lang="it-IT" sz="1600" b="1" dirty="0" smtClean="0">
                <a:latin typeface="Bookman Old Style" panose="02050604050505020204" pitchFamily="18" charset="0"/>
              </a:rPr>
              <a:t>: conversione in legge del DL 18 2020</a:t>
            </a:r>
            <a:endParaRPr lang="it-IT" sz="1600" b="1" dirty="0">
              <a:latin typeface="Bookman Old Style" panose="02050604050505020204" pitchFamily="18" charset="0"/>
            </a:endParaRPr>
          </a:p>
        </p:txBody>
      </p:sp>
    </p:spTree>
    <p:extLst>
      <p:ext uri="{BB962C8B-B14F-4D97-AF65-F5344CB8AC3E}">
        <p14:creationId xmlns:p14="http://schemas.microsoft.com/office/powerpoint/2010/main" val="576639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9336" y="260648"/>
            <a:ext cx="11953328" cy="1080120"/>
          </a:xfrm>
        </p:spPr>
        <p:txBody>
          <a:bodyPr rtlCol="0">
            <a:normAutofit/>
          </a:bodyPr>
          <a:lstStyle/>
          <a:p>
            <a:pPr algn="ctr"/>
            <a:r>
              <a:rPr lang="it-IT" b="1" i="1" dirty="0" smtClean="0">
                <a:solidFill>
                  <a:srgbClr val="FF0000"/>
                </a:solidFill>
                <a:latin typeface="Bookman Old Style" panose="02050604050505020204" pitchFamily="18" charset="0"/>
              </a:rPr>
              <a:t>Inquadramento normativo - segue</a:t>
            </a:r>
            <a:r>
              <a:rPr lang="it-IT" b="1" i="1" dirty="0">
                <a:solidFill>
                  <a:srgbClr val="FF0000"/>
                </a:solidFill>
                <a:latin typeface="Bookman Old Style" panose="02050604050505020204" pitchFamily="18" charset="0"/>
              </a:rPr>
              <a:t/>
            </a:r>
            <a:br>
              <a:rPr lang="it-IT" b="1" i="1" dirty="0">
                <a:solidFill>
                  <a:srgbClr val="FF0000"/>
                </a:solidFill>
                <a:latin typeface="Bookman Old Style" panose="02050604050505020204" pitchFamily="18" charset="0"/>
              </a:rPr>
            </a:br>
            <a:endParaRPr lang="it-IT" b="1" i="1" dirty="0">
              <a:solidFill>
                <a:srgbClr val="FF0000"/>
              </a:solidFill>
              <a:latin typeface="Bookman Old Style" panose="02050604050505020204" pitchFamily="18" charset="0"/>
            </a:endParaRPr>
          </a:p>
        </p:txBody>
      </p:sp>
      <p:sp>
        <p:nvSpPr>
          <p:cNvPr id="3" name="Segnaposto contenuto 2"/>
          <p:cNvSpPr>
            <a:spLocks noGrp="1"/>
          </p:cNvSpPr>
          <p:nvPr>
            <p:ph idx="1"/>
          </p:nvPr>
        </p:nvSpPr>
        <p:spPr>
          <a:xfrm>
            <a:off x="105646" y="1340768"/>
            <a:ext cx="11967018" cy="5256584"/>
          </a:xfrm>
        </p:spPr>
        <p:txBody>
          <a:bodyPr rtlCol="0">
            <a:normAutofit/>
          </a:bodyPr>
          <a:lstStyle/>
          <a:p>
            <a:pPr marL="45720" indent="0" algn="just" rtl="0">
              <a:buNone/>
            </a:pPr>
            <a:r>
              <a:rPr lang="it-IT" sz="1800" b="1" dirty="0" smtClean="0">
                <a:latin typeface="Bookman Old Style" panose="02050604050505020204" pitchFamily="18" charset="0"/>
              </a:rPr>
              <a:t>Individuazione delle fasi di operatività delle norme: fase 1 e fase 2</a:t>
            </a:r>
            <a:r>
              <a:rPr lang="it-IT" sz="1800" dirty="0" smtClean="0">
                <a:latin typeface="Bookman Old Style" panose="02050604050505020204" pitchFamily="18" charset="0"/>
              </a:rPr>
              <a:t>, ovvero periodo «rosso» dal 9 marzo 2020 al 11 maggio 2020 e periodo «cuscinetto» dal 12 maggio al </a:t>
            </a:r>
            <a:r>
              <a:rPr lang="it-IT" sz="1800" smtClean="0">
                <a:latin typeface="Bookman Old Style" panose="02050604050505020204" pitchFamily="18" charset="0"/>
              </a:rPr>
              <a:t>30 </a:t>
            </a:r>
            <a:r>
              <a:rPr lang="it-IT" sz="1800" smtClean="0">
                <a:latin typeface="Bookman Old Style" panose="02050604050505020204" pitchFamily="18" charset="0"/>
              </a:rPr>
              <a:t>giugno </a:t>
            </a:r>
            <a:r>
              <a:rPr lang="it-IT" sz="1800" dirty="0" smtClean="0">
                <a:latin typeface="Bookman Old Style" panose="02050604050505020204" pitchFamily="18" charset="0"/>
              </a:rPr>
              <a:t>2020; </a:t>
            </a:r>
          </a:p>
          <a:p>
            <a:pPr marL="45720" indent="0" algn="just" rtl="0">
              <a:buNone/>
            </a:pPr>
            <a:r>
              <a:rPr lang="it-IT" sz="1800" dirty="0" smtClean="0">
                <a:latin typeface="Bookman Old Style" panose="02050604050505020204" pitchFamily="18" charset="0"/>
              </a:rPr>
              <a:t>Si parla di periodo emergenziale con riguardo al primo periodo e periodo post emergenziale con riguardo al secondo periodo: </a:t>
            </a:r>
            <a:r>
              <a:rPr lang="it-IT" sz="1800" b="1" dirty="0" smtClean="0">
                <a:latin typeface="Bookman Old Style" panose="02050604050505020204" pitchFamily="18" charset="0"/>
              </a:rPr>
              <a:t>espressioni «</a:t>
            </a:r>
            <a:r>
              <a:rPr lang="it-IT" sz="1800" b="1" i="1" dirty="0" smtClean="0">
                <a:latin typeface="Bookman Old Style" panose="02050604050505020204" pitchFamily="18" charset="0"/>
              </a:rPr>
              <a:t>fluide</a:t>
            </a:r>
            <a:r>
              <a:rPr lang="it-IT" sz="1800" b="1" dirty="0" smtClean="0">
                <a:latin typeface="Bookman Old Style" panose="02050604050505020204" pitchFamily="18" charset="0"/>
              </a:rPr>
              <a:t>».</a:t>
            </a:r>
          </a:p>
          <a:p>
            <a:pPr marL="45720" indent="0" algn="just" rtl="0">
              <a:buNone/>
            </a:pPr>
            <a:r>
              <a:rPr lang="it-IT" sz="1800" b="1" dirty="0" smtClean="0">
                <a:latin typeface="Bookman Old Style" panose="02050604050505020204" pitchFamily="18" charset="0"/>
              </a:rPr>
              <a:t>Analisi del dato normativo </a:t>
            </a:r>
            <a:r>
              <a:rPr lang="it-IT" sz="1800" b="1" i="1" dirty="0" smtClean="0">
                <a:latin typeface="Bookman Old Style" panose="02050604050505020204" pitchFamily="18" charset="0"/>
              </a:rPr>
              <a:t>Fase 1 </a:t>
            </a:r>
            <a:r>
              <a:rPr lang="it-IT" sz="1800" b="1" dirty="0" smtClean="0">
                <a:latin typeface="Bookman Old Style" panose="02050604050505020204" pitchFamily="18" charset="0"/>
              </a:rPr>
              <a:t>: art.83 DL 18 2020 comma 1, 2, 3 , e 5</a:t>
            </a:r>
          </a:p>
          <a:p>
            <a:pPr marL="388620" indent="-342900" algn="just">
              <a:buFont typeface="+mj-lt"/>
              <a:buAutoNum type="arabicPeriod"/>
            </a:pPr>
            <a:r>
              <a:rPr lang="it-IT" sz="1800" dirty="0" smtClean="0">
                <a:latin typeface="Bookman Old Style" panose="02050604050505020204" pitchFamily="18" charset="0"/>
              </a:rPr>
              <a:t>Rinvio di ufficio dei procedimenti e sospensione del decorso dei termini ( Primo e secondo comma) </a:t>
            </a:r>
          </a:p>
          <a:p>
            <a:pPr marL="388620" indent="-342900" algn="just">
              <a:buFont typeface="+mj-lt"/>
              <a:buAutoNum type="arabicPeriod"/>
            </a:pPr>
            <a:r>
              <a:rPr lang="it-IT" sz="1800" dirty="0" smtClean="0">
                <a:latin typeface="Bookman Old Style" panose="02050604050505020204" pitchFamily="18" charset="0"/>
              </a:rPr>
              <a:t>Trattazione dei procedimenti indicati nella lettera a) del terzo comma e di quelli </a:t>
            </a:r>
            <a:r>
              <a:rPr lang="it-IT" sz="1800" dirty="0">
                <a:latin typeface="Bookman Old Style" panose="02050604050505020204" pitchFamily="18" charset="0"/>
              </a:rPr>
              <a:t>la cui ritardata trattazione può produrre grave pregiudizio per le </a:t>
            </a:r>
            <a:r>
              <a:rPr lang="it-IT" sz="1800" dirty="0" smtClean="0">
                <a:latin typeface="Bookman Old Style" panose="02050604050505020204" pitchFamily="18" charset="0"/>
              </a:rPr>
              <a:t>parti</a:t>
            </a:r>
          </a:p>
          <a:p>
            <a:pPr marL="388620" indent="-342900" algn="just">
              <a:buFont typeface="+mj-lt"/>
              <a:buAutoNum type="arabicPeriod"/>
            </a:pPr>
            <a:r>
              <a:rPr lang="it-IT" sz="1800" dirty="0" smtClean="0">
                <a:latin typeface="Bookman Old Style" panose="02050604050505020204" pitchFamily="18" charset="0"/>
              </a:rPr>
              <a:t>Possibilità per i Capi degli Uffici di adottare misure organizzative ( tra cui le c.d. forme alternative di trattazione) anche nel periodo di cui alla fase 1 e limitatamente alla attività non sospesa (quinto comma) </a:t>
            </a:r>
          </a:p>
          <a:p>
            <a:pPr marL="45720" indent="0" algn="just">
              <a:buNone/>
            </a:pPr>
            <a:r>
              <a:rPr lang="it-IT" sz="1800" b="1" dirty="0">
                <a:latin typeface="Bookman Old Style" panose="02050604050505020204" pitchFamily="18" charset="0"/>
              </a:rPr>
              <a:t>Analisi del dato normativo </a:t>
            </a:r>
            <a:r>
              <a:rPr lang="it-IT" sz="1800" b="1" i="1" dirty="0">
                <a:latin typeface="Bookman Old Style" panose="02050604050505020204" pitchFamily="18" charset="0"/>
              </a:rPr>
              <a:t>Fase 2 </a:t>
            </a:r>
            <a:r>
              <a:rPr lang="it-IT" sz="1800" b="1" dirty="0">
                <a:latin typeface="Bookman Old Style" panose="02050604050505020204" pitchFamily="18" charset="0"/>
              </a:rPr>
              <a:t>: art.83 DL 18 2020 comma </a:t>
            </a:r>
            <a:r>
              <a:rPr lang="it-IT" sz="1800" b="1" dirty="0" smtClean="0">
                <a:latin typeface="Bookman Old Style" panose="02050604050505020204" pitchFamily="18" charset="0"/>
              </a:rPr>
              <a:t>6 e 7</a:t>
            </a:r>
            <a:endParaRPr lang="it-IT" sz="1800" b="1" dirty="0">
              <a:latin typeface="Bookman Old Style" panose="02050604050505020204" pitchFamily="18" charset="0"/>
            </a:endParaRPr>
          </a:p>
          <a:p>
            <a:pPr marL="45720" indent="0" algn="just">
              <a:buNone/>
            </a:pPr>
            <a:r>
              <a:rPr lang="it-IT" sz="1800" dirty="0" smtClean="0">
                <a:latin typeface="Bookman Old Style" panose="02050604050505020204" pitchFamily="18" charset="0"/>
              </a:rPr>
              <a:t>La ripresa della attività giudiziaria e le misure </a:t>
            </a:r>
            <a:r>
              <a:rPr lang="it-IT" sz="1800" dirty="0">
                <a:latin typeface="Bookman Old Style" panose="02050604050505020204" pitchFamily="18" charset="0"/>
              </a:rPr>
              <a:t>organizzative del Capo Ufficio al fine di evitare assembramenti</a:t>
            </a:r>
          </a:p>
          <a:p>
            <a:pPr marL="45720" indent="0" algn="just">
              <a:buNone/>
            </a:pPr>
            <a:endParaRPr lang="it-IT" sz="1800" dirty="0" smtClean="0">
              <a:latin typeface="Bookman Old Style" panose="02050604050505020204" pitchFamily="18" charset="0"/>
            </a:endParaRPr>
          </a:p>
          <a:p>
            <a:pPr marL="45720" indent="0" algn="just">
              <a:buNone/>
            </a:pPr>
            <a:endParaRPr lang="it-IT" sz="1800" dirty="0" smtClean="0">
              <a:latin typeface="Bookman Old Style" panose="02050604050505020204" pitchFamily="18" charset="0"/>
            </a:endParaRPr>
          </a:p>
        </p:txBody>
      </p:sp>
    </p:spTree>
    <p:extLst>
      <p:ext uri="{BB962C8B-B14F-4D97-AF65-F5344CB8AC3E}">
        <p14:creationId xmlns:p14="http://schemas.microsoft.com/office/powerpoint/2010/main" val="3765865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1344" y="0"/>
            <a:ext cx="11737304" cy="1844824"/>
          </a:xfrm>
        </p:spPr>
        <p:txBody>
          <a:bodyPr rtlCol="0">
            <a:normAutofit fontScale="90000"/>
          </a:bodyPr>
          <a:lstStyle/>
          <a:p>
            <a:pPr algn="ctr"/>
            <a:r>
              <a:rPr lang="it-IT" b="1" i="1" dirty="0" smtClean="0">
                <a:latin typeface="Bookman Old Style" panose="02050604050505020204" pitchFamily="18" charset="0"/>
              </a:rPr>
              <a:t/>
            </a:r>
            <a:br>
              <a:rPr lang="it-IT" b="1" i="1" dirty="0" smtClean="0">
                <a:latin typeface="Bookman Old Style" panose="02050604050505020204" pitchFamily="18" charset="0"/>
              </a:rPr>
            </a:br>
            <a:r>
              <a:rPr lang="it-IT" b="1" i="1" dirty="0">
                <a:latin typeface="Bookman Old Style" panose="02050604050505020204" pitchFamily="18" charset="0"/>
              </a:rPr>
              <a:t/>
            </a:r>
            <a:br>
              <a:rPr lang="it-IT" b="1" i="1" dirty="0">
                <a:latin typeface="Bookman Old Style" panose="02050604050505020204" pitchFamily="18" charset="0"/>
              </a:rPr>
            </a:br>
            <a:r>
              <a:rPr lang="it-IT" b="1" i="1" dirty="0" smtClean="0">
                <a:latin typeface="Bookman Old Style" panose="02050604050505020204" pitchFamily="18" charset="0"/>
              </a:rPr>
              <a:t/>
            </a:r>
            <a:br>
              <a:rPr lang="it-IT" b="1" i="1" dirty="0" smtClean="0">
                <a:latin typeface="Bookman Old Style" panose="02050604050505020204" pitchFamily="18" charset="0"/>
              </a:rPr>
            </a:br>
            <a:r>
              <a:rPr lang="it-IT" b="1" i="1" dirty="0">
                <a:latin typeface="Bookman Old Style" panose="02050604050505020204" pitchFamily="18" charset="0"/>
              </a:rPr>
              <a:t/>
            </a:r>
            <a:br>
              <a:rPr lang="it-IT" b="1" i="1" dirty="0">
                <a:latin typeface="Bookman Old Style" panose="02050604050505020204" pitchFamily="18" charset="0"/>
              </a:rPr>
            </a:br>
            <a:r>
              <a:rPr lang="it-IT" b="1" i="1" dirty="0" smtClean="0">
                <a:latin typeface="Bookman Old Style" panose="02050604050505020204" pitchFamily="18" charset="0"/>
              </a:rPr>
              <a:t/>
            </a:r>
            <a:br>
              <a:rPr lang="it-IT" b="1" i="1" dirty="0" smtClean="0">
                <a:latin typeface="Bookman Old Style" panose="02050604050505020204" pitchFamily="18" charset="0"/>
              </a:rPr>
            </a:br>
            <a:r>
              <a:rPr lang="it-IT" b="1" i="1" dirty="0">
                <a:latin typeface="Bookman Old Style" panose="02050604050505020204" pitchFamily="18" charset="0"/>
              </a:rPr>
              <a:t/>
            </a:r>
            <a:br>
              <a:rPr lang="it-IT" b="1" i="1" dirty="0">
                <a:latin typeface="Bookman Old Style" panose="02050604050505020204" pitchFamily="18" charset="0"/>
              </a:rPr>
            </a:br>
            <a:r>
              <a:rPr lang="it-IT" sz="3800" b="1" i="1" dirty="0" smtClean="0">
                <a:solidFill>
                  <a:srgbClr val="FF0000"/>
                </a:solidFill>
                <a:latin typeface="Bookman Old Style" panose="02050604050505020204" pitchFamily="18" charset="0"/>
              </a:rPr>
              <a:t>Interpretazione </a:t>
            </a:r>
            <a:r>
              <a:rPr lang="it-IT" sz="3800" b="1" i="1" dirty="0">
                <a:solidFill>
                  <a:srgbClr val="FF0000"/>
                </a:solidFill>
                <a:latin typeface="Bookman Old Style" panose="02050604050505020204" pitchFamily="18" charset="0"/>
              </a:rPr>
              <a:t>del dato normativo</a:t>
            </a:r>
            <a:r>
              <a:rPr lang="it-IT" sz="3800" b="1" i="1" dirty="0">
                <a:latin typeface="Bookman Old Style" panose="02050604050505020204" pitchFamily="18" charset="0"/>
              </a:rPr>
              <a:t/>
            </a:r>
            <a:br>
              <a:rPr lang="it-IT" sz="3800" b="1" i="1" dirty="0">
                <a:latin typeface="Bookman Old Style" panose="02050604050505020204" pitchFamily="18" charset="0"/>
              </a:rPr>
            </a:br>
            <a:r>
              <a:rPr lang="it-IT" sz="3800" b="1" i="1" dirty="0">
                <a:latin typeface="Bookman Old Style" panose="02050604050505020204" pitchFamily="18" charset="0"/>
              </a:rPr>
              <a:t/>
            </a:r>
            <a:br>
              <a:rPr lang="it-IT" sz="3800" b="1" i="1" dirty="0">
                <a:latin typeface="Bookman Old Style" panose="02050604050505020204" pitchFamily="18" charset="0"/>
              </a:rPr>
            </a:br>
            <a:endParaRPr lang="it-IT" sz="3800" b="1" i="1" dirty="0">
              <a:latin typeface="Bookman Old Style" panose="02050604050505020204" pitchFamily="18" charset="0"/>
            </a:endParaRPr>
          </a:p>
        </p:txBody>
      </p:sp>
      <p:sp>
        <p:nvSpPr>
          <p:cNvPr id="3" name="Segnaposto contenuto 2"/>
          <p:cNvSpPr>
            <a:spLocks noGrp="1"/>
          </p:cNvSpPr>
          <p:nvPr>
            <p:ph idx="1"/>
          </p:nvPr>
        </p:nvSpPr>
        <p:spPr>
          <a:xfrm>
            <a:off x="191344" y="1268760"/>
            <a:ext cx="11737304" cy="5328592"/>
          </a:xfrm>
        </p:spPr>
        <p:txBody>
          <a:bodyPr rtlCol="0"/>
          <a:lstStyle/>
          <a:p>
            <a:pPr marL="45720" indent="0" algn="just">
              <a:buNone/>
            </a:pPr>
            <a:r>
              <a:rPr lang="it-IT" b="1" i="1" dirty="0" smtClean="0">
                <a:latin typeface="Bookman Old Style" panose="02050604050505020204" pitchFamily="18" charset="0"/>
              </a:rPr>
              <a:t>Fase 1</a:t>
            </a:r>
            <a:r>
              <a:rPr lang="it-IT" b="1" dirty="0" smtClean="0">
                <a:latin typeface="Bookman Old Style" panose="02050604050505020204" pitchFamily="18" charset="0"/>
              </a:rPr>
              <a:t>, la regola è il rinvio di ufficio, tranne i procedimenti la cui ritardata trattazione può produrre grave pregiudizio per le parti</a:t>
            </a:r>
            <a:endParaRPr lang="it-IT" b="1" dirty="0">
              <a:latin typeface="Bookman Old Style" panose="02050604050505020204" pitchFamily="18" charset="0"/>
            </a:endParaRPr>
          </a:p>
          <a:p>
            <a:pPr marL="45720" indent="0" algn="just">
              <a:buNone/>
            </a:pPr>
            <a:r>
              <a:rPr lang="it-IT" b="1" i="1" dirty="0" smtClean="0">
                <a:latin typeface="Bookman Old Style" panose="02050604050505020204" pitchFamily="18" charset="0"/>
              </a:rPr>
              <a:t>Fase 2</a:t>
            </a:r>
            <a:r>
              <a:rPr lang="it-IT" b="1" dirty="0" smtClean="0">
                <a:latin typeface="Bookman Old Style" panose="02050604050505020204" pitchFamily="18" charset="0"/>
              </a:rPr>
              <a:t>, la regola è lo svolgimento delle attività, mediante misure organizzative individuate dal Capo dell’Ufficio </a:t>
            </a:r>
            <a:r>
              <a:rPr lang="it-IT" dirty="0" smtClean="0">
                <a:latin typeface="Bookman Old Style" panose="02050604050505020204" pitchFamily="18" charset="0"/>
              </a:rPr>
              <a:t>ed in particolare attraverso le c.d. forme alternative dell’udienza fisica ( lettera h) c.d. trattazione scritta e </a:t>
            </a:r>
            <a:r>
              <a:rPr lang="it-IT" dirty="0" err="1" smtClean="0">
                <a:latin typeface="Bookman Old Style" panose="02050604050505020204" pitchFamily="18" charset="0"/>
              </a:rPr>
              <a:t>lett</a:t>
            </a:r>
            <a:r>
              <a:rPr lang="it-IT" dirty="0" smtClean="0">
                <a:latin typeface="Bookman Old Style" panose="02050604050505020204" pitchFamily="18" charset="0"/>
              </a:rPr>
              <a:t>. f) c.d. trattazione da remoto).  </a:t>
            </a:r>
          </a:p>
          <a:p>
            <a:pPr marL="45720" indent="0" algn="just">
              <a:buNone/>
            </a:pPr>
            <a:r>
              <a:rPr lang="it-IT" b="1" dirty="0" smtClean="0">
                <a:latin typeface="Bookman Old Style" panose="02050604050505020204" pitchFamily="18" charset="0"/>
              </a:rPr>
              <a:t>Diverse ed autorevoli interpretazioni emerse</a:t>
            </a:r>
            <a:r>
              <a:rPr lang="it-IT" dirty="0" smtClean="0">
                <a:latin typeface="Bookman Old Style" panose="02050604050505020204" pitchFamily="18" charset="0"/>
              </a:rPr>
              <a:t>: una interpretazione più ampia della sospensione (la quale «sebbene riferita testualmente ai soli termini processuali comprende in concreto tutte le attività processuali tout court e quelle connesse, nel loro complesso») ed una interpretazione che riferisce la sospensione esclusivamente ai termini </a:t>
            </a:r>
            <a:r>
              <a:rPr lang="it-IT" dirty="0">
                <a:latin typeface="Bookman Old Style" panose="02050604050505020204" pitchFamily="18" charset="0"/>
              </a:rPr>
              <a:t>processuali </a:t>
            </a:r>
            <a:r>
              <a:rPr lang="it-IT" dirty="0" smtClean="0">
                <a:latin typeface="Bookman Old Style" panose="02050604050505020204" pitchFamily="18" charset="0"/>
              </a:rPr>
              <a:t>(«la </a:t>
            </a:r>
            <a:r>
              <a:rPr lang="it-IT" dirty="0">
                <a:latin typeface="Bookman Old Style" panose="02050604050505020204" pitchFamily="18" charset="0"/>
              </a:rPr>
              <a:t>scelta del legislatore non è stata quella di sospendere i processi, ma solo i termini </a:t>
            </a:r>
            <a:r>
              <a:rPr lang="it-IT" dirty="0" smtClean="0">
                <a:latin typeface="Bookman Old Style" panose="02050604050505020204" pitchFamily="18" charset="0"/>
              </a:rPr>
              <a:t>processuali»). </a:t>
            </a:r>
            <a:r>
              <a:rPr lang="it-IT" b="1" dirty="0" smtClean="0">
                <a:latin typeface="Bookman Old Style" panose="02050604050505020204" pitchFamily="18" charset="0"/>
              </a:rPr>
              <a:t>Diverse disposizioni di carattere organizzativo negli Uffici.</a:t>
            </a:r>
          </a:p>
          <a:p>
            <a:pPr marL="45720" indent="0" algn="just">
              <a:buNone/>
            </a:pPr>
            <a:r>
              <a:rPr lang="it-IT" b="1" dirty="0">
                <a:latin typeface="Bookman Old Style" panose="02050604050505020204" pitchFamily="18" charset="0"/>
              </a:rPr>
              <a:t>Individuazione delle attività che possono compiersi: la risposta è nella </a:t>
            </a:r>
            <a:r>
              <a:rPr lang="it-IT" b="1" i="1" dirty="0">
                <a:latin typeface="Bookman Old Style" panose="02050604050505020204" pitchFamily="18" charset="0"/>
              </a:rPr>
              <a:t>ratio </a:t>
            </a:r>
            <a:r>
              <a:rPr lang="it-IT" b="1" i="1" dirty="0" err="1">
                <a:latin typeface="Bookman Old Style" panose="02050604050505020204" pitchFamily="18" charset="0"/>
              </a:rPr>
              <a:t>legis</a:t>
            </a:r>
            <a:r>
              <a:rPr lang="it-IT" b="1" i="1" dirty="0">
                <a:latin typeface="Bookman Old Style" panose="02050604050505020204" pitchFamily="18" charset="0"/>
              </a:rPr>
              <a:t> </a:t>
            </a:r>
            <a:r>
              <a:rPr lang="it-IT" b="1" dirty="0">
                <a:latin typeface="Bookman Old Style" panose="02050604050505020204" pitchFamily="18" charset="0"/>
              </a:rPr>
              <a:t>della normativa emergenziale</a:t>
            </a:r>
            <a:r>
              <a:rPr lang="it-IT" dirty="0">
                <a:latin typeface="Bookman Old Style" panose="02050604050505020204" pitchFamily="18" charset="0"/>
              </a:rPr>
              <a:t>. La </a:t>
            </a:r>
            <a:r>
              <a:rPr lang="it-IT" i="1" dirty="0">
                <a:latin typeface="Bookman Old Style" panose="02050604050505020204" pitchFamily="18" charset="0"/>
              </a:rPr>
              <a:t>ratio</a:t>
            </a:r>
            <a:r>
              <a:rPr lang="it-IT" dirty="0">
                <a:latin typeface="Bookman Old Style" panose="02050604050505020204" pitchFamily="18" charset="0"/>
              </a:rPr>
              <a:t> ultima è la tutela del bene primario della salute attraverso la previsione di misure contenimento delle situazioni di potenziale maggiore diffusività dell’epidemia.</a:t>
            </a:r>
          </a:p>
          <a:p>
            <a:pPr marL="45720" indent="0" algn="just">
              <a:buNone/>
            </a:pPr>
            <a:endParaRPr lang="it-IT" dirty="0">
              <a:latin typeface="Bookman Old Style" panose="02050604050505020204" pitchFamily="18" charset="0"/>
            </a:endParaRPr>
          </a:p>
        </p:txBody>
      </p:sp>
    </p:spTree>
    <p:extLst>
      <p:ext uri="{BB962C8B-B14F-4D97-AF65-F5344CB8AC3E}">
        <p14:creationId xmlns:p14="http://schemas.microsoft.com/office/powerpoint/2010/main" val="2193455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9336" y="116632"/>
            <a:ext cx="11953328" cy="1224136"/>
          </a:xfrm>
        </p:spPr>
        <p:txBody>
          <a:bodyPr rtlCol="0">
            <a:noAutofit/>
          </a:bodyPr>
          <a:lstStyle/>
          <a:p>
            <a:pPr algn="ctr"/>
            <a:r>
              <a:rPr lang="it-IT" b="1" i="1" dirty="0">
                <a:solidFill>
                  <a:srgbClr val="FF0000"/>
                </a:solidFill>
                <a:latin typeface="Bookman Old Style" panose="02050604050505020204" pitchFamily="18" charset="0"/>
              </a:rPr>
              <a:t>Principi per le attività degli ausiliari  </a:t>
            </a:r>
            <a:r>
              <a:rPr lang="it-IT" b="1" dirty="0">
                <a:latin typeface="Bookman Old Style" panose="02050604050505020204" pitchFamily="18" charset="0"/>
              </a:rPr>
              <a:t/>
            </a:r>
            <a:br>
              <a:rPr lang="it-IT" b="1" dirty="0">
                <a:latin typeface="Bookman Old Style" panose="02050604050505020204" pitchFamily="18" charset="0"/>
              </a:rPr>
            </a:br>
            <a:endParaRPr lang="it-IT" b="1" dirty="0">
              <a:latin typeface="Bookman Old Style" panose="02050604050505020204" pitchFamily="18" charset="0"/>
            </a:endParaRPr>
          </a:p>
        </p:txBody>
      </p:sp>
      <p:sp>
        <p:nvSpPr>
          <p:cNvPr id="3" name="Segnaposto contenuto 2"/>
          <p:cNvSpPr>
            <a:spLocks noGrp="1"/>
          </p:cNvSpPr>
          <p:nvPr>
            <p:ph idx="1"/>
          </p:nvPr>
        </p:nvSpPr>
        <p:spPr>
          <a:xfrm>
            <a:off x="119336" y="980728"/>
            <a:ext cx="12072664" cy="5616624"/>
          </a:xfrm>
        </p:spPr>
        <p:txBody>
          <a:bodyPr rtlCol="0">
            <a:normAutofit/>
          </a:bodyPr>
          <a:lstStyle/>
          <a:p>
            <a:pPr marL="45720" indent="0" algn="just">
              <a:buNone/>
            </a:pPr>
            <a:r>
              <a:rPr lang="it-IT" b="1" dirty="0" smtClean="0">
                <a:latin typeface="Bookman Old Style" panose="02050604050505020204" pitchFamily="18" charset="0"/>
              </a:rPr>
              <a:t>Individuazione </a:t>
            </a:r>
            <a:r>
              <a:rPr lang="it-IT" b="1" dirty="0">
                <a:latin typeface="Bookman Old Style" panose="02050604050505020204" pitchFamily="18" charset="0"/>
              </a:rPr>
              <a:t>delle attività che possono compiersi: la risposta è nella </a:t>
            </a:r>
            <a:r>
              <a:rPr lang="it-IT" b="1" i="1" dirty="0">
                <a:latin typeface="Bookman Old Style" panose="02050604050505020204" pitchFamily="18" charset="0"/>
              </a:rPr>
              <a:t>ratio </a:t>
            </a:r>
            <a:r>
              <a:rPr lang="it-IT" b="1" i="1" dirty="0" err="1">
                <a:latin typeface="Bookman Old Style" panose="02050604050505020204" pitchFamily="18" charset="0"/>
              </a:rPr>
              <a:t>legis</a:t>
            </a:r>
            <a:r>
              <a:rPr lang="it-IT" b="1" i="1" dirty="0">
                <a:latin typeface="Bookman Old Style" panose="02050604050505020204" pitchFamily="18" charset="0"/>
              </a:rPr>
              <a:t> </a:t>
            </a:r>
            <a:r>
              <a:rPr lang="it-IT" b="1" dirty="0">
                <a:latin typeface="Bookman Old Style" panose="02050604050505020204" pitchFamily="18" charset="0"/>
              </a:rPr>
              <a:t>della normativa emergenziale</a:t>
            </a:r>
            <a:r>
              <a:rPr lang="it-IT" dirty="0">
                <a:latin typeface="Bookman Old Style" panose="02050604050505020204" pitchFamily="18" charset="0"/>
              </a:rPr>
              <a:t>. La </a:t>
            </a:r>
            <a:r>
              <a:rPr lang="it-IT" i="1" dirty="0">
                <a:latin typeface="Bookman Old Style" panose="02050604050505020204" pitchFamily="18" charset="0"/>
              </a:rPr>
              <a:t>ratio</a:t>
            </a:r>
            <a:r>
              <a:rPr lang="it-IT" dirty="0">
                <a:latin typeface="Bookman Old Style" panose="02050604050505020204" pitchFamily="18" charset="0"/>
              </a:rPr>
              <a:t> ultima è la tutela del bene primario della salute attraverso la previsione di misure contenimento delle situazioni di potenziale maggiore diffusività dell’epidemia.</a:t>
            </a:r>
          </a:p>
          <a:p>
            <a:pPr marL="45720" indent="0" algn="just">
              <a:buNone/>
            </a:pPr>
            <a:r>
              <a:rPr lang="it-IT" b="1" dirty="0" smtClean="0">
                <a:latin typeface="Bookman Old Style" panose="02050604050505020204" pitchFamily="18" charset="0"/>
              </a:rPr>
              <a:t>Relazione illustrativa del DL 18 2020</a:t>
            </a:r>
            <a:r>
              <a:rPr lang="it-IT" dirty="0" smtClean="0">
                <a:latin typeface="Bookman Old Style" panose="02050604050505020204" pitchFamily="18" charset="0"/>
              </a:rPr>
              <a:t>: il dato teleologico della norma, costituito « </a:t>
            </a:r>
            <a:r>
              <a:rPr lang="it-IT" i="1" dirty="0" smtClean="0">
                <a:latin typeface="Bookman Old Style" panose="02050604050505020204" pitchFamily="18" charset="0"/>
              </a:rPr>
              <a:t>dalla duplice esigenza </a:t>
            </a:r>
            <a:r>
              <a:rPr lang="it-IT" i="1" dirty="0">
                <a:latin typeface="Bookman Old Style" panose="02050604050505020204" pitchFamily="18" charset="0"/>
              </a:rPr>
              <a:t>di sospendere tutte le attività processuali allo scopo </a:t>
            </a:r>
            <a:r>
              <a:rPr lang="it-IT" i="1" dirty="0" smtClean="0">
                <a:latin typeface="Bookman Old Style" panose="02050604050505020204" pitchFamily="18" charset="0"/>
              </a:rPr>
              <a:t>di ridurre </a:t>
            </a:r>
            <a:r>
              <a:rPr lang="it-IT" i="1" dirty="0">
                <a:latin typeface="Bookman Old Style" panose="02050604050505020204" pitchFamily="18" charset="0"/>
              </a:rPr>
              <a:t>al minimo quelle forme di contatto personale </a:t>
            </a:r>
            <a:r>
              <a:rPr lang="it-IT" i="1" dirty="0" smtClean="0">
                <a:latin typeface="Bookman Old Style" panose="02050604050505020204" pitchFamily="18" charset="0"/>
              </a:rPr>
              <a:t>che favoriscono </a:t>
            </a:r>
            <a:r>
              <a:rPr lang="it-IT" i="1" dirty="0">
                <a:latin typeface="Bookman Old Style" panose="02050604050505020204" pitchFamily="18" charset="0"/>
              </a:rPr>
              <a:t>il propagarsi dell’epidemia, da un lato, e </a:t>
            </a:r>
            <a:r>
              <a:rPr lang="it-IT" i="1" dirty="0" smtClean="0">
                <a:latin typeface="Bookman Old Style" panose="02050604050505020204" pitchFamily="18" charset="0"/>
              </a:rPr>
              <a:t>di neutralizzare </a:t>
            </a:r>
            <a:r>
              <a:rPr lang="it-IT" i="1" dirty="0">
                <a:latin typeface="Bookman Old Style" panose="02050604050505020204" pitchFamily="18" charset="0"/>
              </a:rPr>
              <a:t>ogni effetto negativo che il massivo differimento </a:t>
            </a:r>
            <a:r>
              <a:rPr lang="it-IT" i="1" dirty="0" smtClean="0">
                <a:latin typeface="Bookman Old Style" panose="02050604050505020204" pitchFamily="18" charset="0"/>
              </a:rPr>
              <a:t>delle attività </a:t>
            </a:r>
            <a:r>
              <a:rPr lang="it-IT" i="1" dirty="0">
                <a:latin typeface="Bookman Old Style" panose="02050604050505020204" pitchFamily="18" charset="0"/>
              </a:rPr>
              <a:t>processuali disposto al comma 1 avrebbe potuto </a:t>
            </a:r>
            <a:r>
              <a:rPr lang="it-IT" i="1" dirty="0" smtClean="0">
                <a:latin typeface="Bookman Old Style" panose="02050604050505020204" pitchFamily="18" charset="0"/>
              </a:rPr>
              <a:t>dispiegare sulla </a:t>
            </a:r>
            <a:r>
              <a:rPr lang="it-IT" i="1" dirty="0">
                <a:latin typeface="Bookman Old Style" panose="02050604050505020204" pitchFamily="18" charset="0"/>
              </a:rPr>
              <a:t>tutela dei diritti per effetto del potenziale decorso dei </a:t>
            </a:r>
            <a:r>
              <a:rPr lang="it-IT" i="1" dirty="0" smtClean="0">
                <a:latin typeface="Bookman Old Style" panose="02050604050505020204" pitchFamily="18" charset="0"/>
              </a:rPr>
              <a:t>termini processuali</a:t>
            </a:r>
            <a:r>
              <a:rPr lang="it-IT" i="1" dirty="0">
                <a:latin typeface="Bookman Old Style" panose="02050604050505020204" pitchFamily="18" charset="0"/>
              </a:rPr>
              <a:t>, </a:t>
            </a:r>
            <a:r>
              <a:rPr lang="it-IT" i="1" dirty="0" smtClean="0">
                <a:latin typeface="Bookman Old Style" panose="02050604050505020204" pitchFamily="18" charset="0"/>
              </a:rPr>
              <a:t>dall’altro</a:t>
            </a:r>
            <a:r>
              <a:rPr lang="it-IT" dirty="0" smtClean="0">
                <a:latin typeface="Bookman Old Style" panose="02050604050505020204" pitchFamily="18" charset="0"/>
              </a:rPr>
              <a:t>&gt;&gt;.</a:t>
            </a:r>
          </a:p>
          <a:p>
            <a:pPr marL="45720" indent="0" algn="just">
              <a:buNone/>
            </a:pPr>
            <a:r>
              <a:rPr lang="it-IT" b="1" dirty="0" smtClean="0">
                <a:latin typeface="Bookman Old Style" panose="02050604050505020204" pitchFamily="18" charset="0"/>
              </a:rPr>
              <a:t>Attività degli ausiliari: attività di carattere professionale, non espressamente vietata</a:t>
            </a:r>
            <a:r>
              <a:rPr lang="it-IT" dirty="0" smtClean="0">
                <a:latin typeface="Bookman Old Style" panose="02050604050505020204" pitchFamily="18" charset="0"/>
              </a:rPr>
              <a:t> (si veda </a:t>
            </a:r>
            <a:r>
              <a:rPr lang="it-IT" dirty="0">
                <a:latin typeface="Bookman Old Style" panose="02050604050505020204" pitchFamily="18" charset="0"/>
              </a:rPr>
              <a:t>sul punto </a:t>
            </a:r>
            <a:r>
              <a:rPr lang="it-IT" dirty="0" smtClean="0">
                <a:latin typeface="Bookman Old Style" panose="02050604050505020204" pitchFamily="18" charset="0"/>
              </a:rPr>
              <a:t>il DPCM del </a:t>
            </a:r>
            <a:r>
              <a:rPr lang="it-IT" dirty="0">
                <a:latin typeface="Bookman Old Style" panose="02050604050505020204" pitchFamily="18" charset="0"/>
              </a:rPr>
              <a:t>il </a:t>
            </a:r>
            <a:r>
              <a:rPr lang="it-IT" dirty="0" smtClean="0">
                <a:latin typeface="Bookman Old Style" panose="02050604050505020204" pitchFamily="18" charset="0"/>
              </a:rPr>
              <a:t>22.03.2020</a:t>
            </a:r>
            <a:r>
              <a:rPr lang="it-IT" dirty="0">
                <a:latin typeface="Bookman Old Style" panose="02050604050505020204" pitchFamily="18" charset="0"/>
              </a:rPr>
              <a:t>, </a:t>
            </a:r>
            <a:r>
              <a:rPr lang="it-IT" dirty="0" smtClean="0">
                <a:latin typeface="Bookman Old Style" panose="02050604050505020204" pitchFamily="18" charset="0"/>
              </a:rPr>
              <a:t>che precisa che </a:t>
            </a:r>
            <a:r>
              <a:rPr lang="it-IT" dirty="0">
                <a:latin typeface="Bookman Old Style" panose="02050604050505020204" pitchFamily="18" charset="0"/>
              </a:rPr>
              <a:t>le attività professionali non sono sospese, ferme restando le raccomandazioni circa le modalità di esercizio di cui all'art. 1, punto 7, del DPCM </a:t>
            </a:r>
            <a:r>
              <a:rPr lang="it-IT" dirty="0" smtClean="0">
                <a:latin typeface="Bookman Old Style" panose="02050604050505020204" pitchFamily="18" charset="0"/>
              </a:rPr>
              <a:t>11.03.2020</a:t>
            </a:r>
            <a:r>
              <a:rPr lang="it-IT" dirty="0">
                <a:latin typeface="Bookman Old Style" panose="02050604050505020204" pitchFamily="18" charset="0"/>
              </a:rPr>
              <a:t>.) </a:t>
            </a:r>
            <a:r>
              <a:rPr lang="it-IT" b="1" dirty="0" smtClean="0">
                <a:latin typeface="Bookman Old Style" panose="02050604050505020204" pitchFamily="18" charset="0"/>
              </a:rPr>
              <a:t>Diverse realtà regionali </a:t>
            </a:r>
            <a:r>
              <a:rPr lang="it-IT" dirty="0" smtClean="0">
                <a:latin typeface="Bookman Old Style" panose="02050604050505020204" pitchFamily="18" charset="0"/>
              </a:rPr>
              <a:t>( esempio, la Regione Lombardia).</a:t>
            </a:r>
          </a:p>
          <a:p>
            <a:pPr marL="45720" indent="0" algn="just" rtl="0">
              <a:buNone/>
            </a:pPr>
            <a:r>
              <a:rPr lang="it-IT" b="1" dirty="0" smtClean="0">
                <a:latin typeface="Bookman Old Style" panose="02050604050505020204" pitchFamily="18" charset="0"/>
              </a:rPr>
              <a:t>Declinazione concreta: spetta al GE, che deve dare direttive al proprio ausiliario nell’ambito dei poteri di cui all’art.484 </a:t>
            </a:r>
            <a:r>
              <a:rPr lang="it-IT" b="1" dirty="0" err="1" smtClean="0">
                <a:latin typeface="Bookman Old Style" panose="02050604050505020204" pitchFamily="18" charset="0"/>
              </a:rPr>
              <a:t>c.p.c.</a:t>
            </a:r>
            <a:r>
              <a:rPr lang="it-IT" b="1" dirty="0" smtClean="0">
                <a:latin typeface="Bookman Old Style" panose="02050604050505020204" pitchFamily="18" charset="0"/>
              </a:rPr>
              <a:t>, assicurare il rispetto del limite generale della normativa emergenziale</a:t>
            </a:r>
            <a:r>
              <a:rPr lang="it-IT" dirty="0" smtClean="0">
                <a:latin typeface="Bookman Old Style" panose="02050604050505020204" pitchFamily="18" charset="0"/>
              </a:rPr>
              <a:t>, ovvero il dato teleologico di cui sopra.</a:t>
            </a:r>
          </a:p>
        </p:txBody>
      </p:sp>
    </p:spTree>
    <p:extLst>
      <p:ext uri="{BB962C8B-B14F-4D97-AF65-F5344CB8AC3E}">
        <p14:creationId xmlns:p14="http://schemas.microsoft.com/office/powerpoint/2010/main" val="1511145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9336" y="188640"/>
            <a:ext cx="11953328" cy="1008112"/>
          </a:xfrm>
        </p:spPr>
        <p:txBody>
          <a:bodyPr rtlCol="0">
            <a:normAutofit fontScale="90000"/>
          </a:bodyPr>
          <a:lstStyle/>
          <a:p>
            <a:pPr algn="ctr"/>
            <a:r>
              <a:rPr lang="it-IT" b="1" i="1" dirty="0">
                <a:solidFill>
                  <a:srgbClr val="FF0000"/>
                </a:solidFill>
                <a:latin typeface="Bookman Old Style" panose="02050604050505020204" pitchFamily="18" charset="0"/>
              </a:rPr>
              <a:t>Il ruolo degli ausiliari del GE – Cenni generali</a:t>
            </a:r>
            <a:br>
              <a:rPr lang="it-IT" b="1" i="1" dirty="0">
                <a:solidFill>
                  <a:srgbClr val="FF0000"/>
                </a:solidFill>
                <a:latin typeface="Bookman Old Style" panose="02050604050505020204" pitchFamily="18" charset="0"/>
              </a:rPr>
            </a:br>
            <a:endParaRPr lang="it-IT" b="1" i="1" dirty="0">
              <a:solidFill>
                <a:srgbClr val="FF0000"/>
              </a:solidFill>
              <a:latin typeface="Bookman Old Style" panose="02050604050505020204" pitchFamily="18" charset="0"/>
            </a:endParaRPr>
          </a:p>
        </p:txBody>
      </p:sp>
      <p:sp>
        <p:nvSpPr>
          <p:cNvPr id="3" name="Segnaposto contenuto 2"/>
          <p:cNvSpPr>
            <a:spLocks noGrp="1"/>
          </p:cNvSpPr>
          <p:nvPr>
            <p:ph idx="1"/>
          </p:nvPr>
        </p:nvSpPr>
        <p:spPr>
          <a:xfrm>
            <a:off x="191344" y="980728"/>
            <a:ext cx="11809312" cy="5400600"/>
          </a:xfrm>
        </p:spPr>
        <p:txBody>
          <a:bodyPr rtlCol="0">
            <a:normAutofit lnSpcReduction="10000"/>
          </a:bodyPr>
          <a:lstStyle/>
          <a:p>
            <a:pPr marL="45720" indent="0" algn="just">
              <a:buNone/>
            </a:pPr>
            <a:endParaRPr lang="it-IT" sz="1800" b="1" dirty="0" smtClean="0">
              <a:solidFill>
                <a:srgbClr val="002060"/>
              </a:solidFill>
              <a:latin typeface="Bookman Old Style" panose="02050604050505020204" pitchFamily="18" charset="0"/>
            </a:endParaRPr>
          </a:p>
          <a:p>
            <a:pPr marL="45720" indent="0" algn="just">
              <a:buNone/>
            </a:pPr>
            <a:r>
              <a:rPr lang="it-IT" sz="1800" b="1" dirty="0" smtClean="0">
                <a:solidFill>
                  <a:srgbClr val="002060"/>
                </a:solidFill>
                <a:latin typeface="Bookman Old Style" panose="02050604050505020204" pitchFamily="18" charset="0"/>
              </a:rPr>
              <a:t>Esperto stimatore  </a:t>
            </a:r>
            <a:r>
              <a:rPr lang="it-IT" sz="1800" dirty="0" smtClean="0">
                <a:solidFill>
                  <a:srgbClr val="002060"/>
                </a:solidFill>
                <a:latin typeface="Bookman Old Style" panose="02050604050505020204" pitchFamily="18" charset="0"/>
              </a:rPr>
              <a:t>- art. 68 </a:t>
            </a:r>
            <a:r>
              <a:rPr lang="it-IT" sz="1800" dirty="0" err="1" smtClean="0">
                <a:solidFill>
                  <a:srgbClr val="002060"/>
                </a:solidFill>
                <a:latin typeface="Bookman Old Style" panose="02050604050505020204" pitchFamily="18" charset="0"/>
              </a:rPr>
              <a:t>c.p.c.</a:t>
            </a:r>
            <a:r>
              <a:rPr lang="it-IT" sz="1800" dirty="0" smtClean="0">
                <a:solidFill>
                  <a:srgbClr val="002060"/>
                </a:solidFill>
                <a:latin typeface="Bookman Old Style" panose="02050604050505020204" pitchFamily="18" charset="0"/>
              </a:rPr>
              <a:t>, art.569, primo comma,  </a:t>
            </a:r>
            <a:r>
              <a:rPr lang="it-IT" sz="1800" dirty="0" err="1" smtClean="0">
                <a:solidFill>
                  <a:srgbClr val="002060"/>
                </a:solidFill>
                <a:latin typeface="Bookman Old Style" panose="02050604050505020204" pitchFamily="18" charset="0"/>
              </a:rPr>
              <a:t>c.p.c.</a:t>
            </a:r>
            <a:r>
              <a:rPr lang="it-IT" sz="1800" dirty="0" smtClean="0">
                <a:solidFill>
                  <a:srgbClr val="002060"/>
                </a:solidFill>
                <a:latin typeface="Bookman Old Style" panose="02050604050505020204" pitchFamily="18" charset="0"/>
              </a:rPr>
              <a:t> </a:t>
            </a:r>
            <a:r>
              <a:rPr lang="it-IT" sz="1800" dirty="0">
                <a:solidFill>
                  <a:srgbClr val="002060"/>
                </a:solidFill>
                <a:latin typeface="Bookman Old Style" panose="02050604050505020204" pitchFamily="18" charset="0"/>
              </a:rPr>
              <a:t>e </a:t>
            </a:r>
            <a:r>
              <a:rPr lang="it-IT" sz="1800" dirty="0" smtClean="0">
                <a:solidFill>
                  <a:srgbClr val="002060"/>
                </a:solidFill>
                <a:latin typeface="Bookman Old Style" panose="02050604050505020204" pitchFamily="18" charset="0"/>
              </a:rPr>
              <a:t>art.173 </a:t>
            </a:r>
            <a:r>
              <a:rPr lang="it-IT" sz="1800" dirty="0">
                <a:solidFill>
                  <a:srgbClr val="002060"/>
                </a:solidFill>
                <a:latin typeface="Bookman Old Style" panose="02050604050505020204" pitchFamily="18" charset="0"/>
              </a:rPr>
              <a:t>bis </a:t>
            </a:r>
            <a:r>
              <a:rPr lang="it-IT" sz="1800" dirty="0" err="1">
                <a:solidFill>
                  <a:srgbClr val="002060"/>
                </a:solidFill>
                <a:latin typeface="Bookman Old Style" panose="02050604050505020204" pitchFamily="18" charset="0"/>
              </a:rPr>
              <a:t>disp</a:t>
            </a:r>
            <a:r>
              <a:rPr lang="it-IT" sz="1800" dirty="0">
                <a:solidFill>
                  <a:srgbClr val="002060"/>
                </a:solidFill>
                <a:latin typeface="Bookman Old Style" panose="02050604050505020204" pitchFamily="18" charset="0"/>
              </a:rPr>
              <a:t>. </a:t>
            </a:r>
            <a:r>
              <a:rPr lang="it-IT" sz="1800" dirty="0" err="1">
                <a:solidFill>
                  <a:srgbClr val="002060"/>
                </a:solidFill>
                <a:latin typeface="Bookman Old Style" panose="02050604050505020204" pitchFamily="18" charset="0"/>
              </a:rPr>
              <a:t>att</a:t>
            </a:r>
            <a:r>
              <a:rPr lang="it-IT" sz="1800" dirty="0">
                <a:solidFill>
                  <a:srgbClr val="002060"/>
                </a:solidFill>
                <a:latin typeface="Bookman Old Style" panose="02050604050505020204" pitchFamily="18" charset="0"/>
              </a:rPr>
              <a:t>. </a:t>
            </a:r>
            <a:r>
              <a:rPr lang="it-IT" sz="1800" dirty="0" err="1">
                <a:solidFill>
                  <a:srgbClr val="002060"/>
                </a:solidFill>
                <a:latin typeface="Bookman Old Style" panose="02050604050505020204" pitchFamily="18" charset="0"/>
              </a:rPr>
              <a:t>c.p.c</a:t>
            </a:r>
            <a:r>
              <a:rPr lang="it-IT" sz="1800" dirty="0" err="1" smtClean="0">
                <a:solidFill>
                  <a:srgbClr val="002060"/>
                </a:solidFill>
                <a:latin typeface="Bookman Old Style" panose="02050604050505020204" pitchFamily="18" charset="0"/>
              </a:rPr>
              <a:t>.</a:t>
            </a:r>
            <a:endParaRPr lang="it-IT" sz="1800" dirty="0" smtClean="0">
              <a:solidFill>
                <a:srgbClr val="002060"/>
              </a:solidFill>
              <a:latin typeface="Bookman Old Style" panose="02050604050505020204" pitchFamily="18" charset="0"/>
            </a:endParaRPr>
          </a:p>
          <a:p>
            <a:pPr marL="45720" indent="0" algn="just">
              <a:buNone/>
            </a:pPr>
            <a:r>
              <a:rPr lang="it-IT" sz="1800" b="1" dirty="0" smtClean="0">
                <a:solidFill>
                  <a:srgbClr val="002060"/>
                </a:solidFill>
                <a:latin typeface="Bookman Old Style" panose="02050604050505020204" pitchFamily="18" charset="0"/>
              </a:rPr>
              <a:t>Custode del compendio pignorato </a:t>
            </a:r>
            <a:r>
              <a:rPr lang="it-IT" sz="1800" dirty="0" smtClean="0">
                <a:solidFill>
                  <a:srgbClr val="002060"/>
                </a:solidFill>
                <a:latin typeface="Bookman Old Style" panose="02050604050505020204" pitchFamily="18" charset="0"/>
              </a:rPr>
              <a:t>– art. 65 </a:t>
            </a:r>
            <a:r>
              <a:rPr lang="it-IT" sz="1800" dirty="0" err="1" smtClean="0">
                <a:solidFill>
                  <a:srgbClr val="002060"/>
                </a:solidFill>
                <a:latin typeface="Bookman Old Style" panose="02050604050505020204" pitchFamily="18" charset="0"/>
              </a:rPr>
              <a:t>c.p.c.</a:t>
            </a:r>
            <a:r>
              <a:rPr lang="it-IT" sz="1800" dirty="0" smtClean="0">
                <a:solidFill>
                  <a:srgbClr val="002060"/>
                </a:solidFill>
                <a:latin typeface="Bookman Old Style" panose="02050604050505020204" pitchFamily="18" charset="0"/>
              </a:rPr>
              <a:t> , 559 </a:t>
            </a:r>
            <a:r>
              <a:rPr lang="it-IT" sz="1800" dirty="0" err="1" smtClean="0">
                <a:solidFill>
                  <a:srgbClr val="002060"/>
                </a:solidFill>
                <a:latin typeface="Bookman Old Style" panose="02050604050505020204" pitchFamily="18" charset="0"/>
              </a:rPr>
              <a:t>c.p.c.</a:t>
            </a:r>
            <a:endParaRPr lang="it-IT" sz="1800" dirty="0" smtClean="0">
              <a:solidFill>
                <a:srgbClr val="002060"/>
              </a:solidFill>
              <a:latin typeface="Bookman Old Style" panose="02050604050505020204" pitchFamily="18" charset="0"/>
            </a:endParaRPr>
          </a:p>
          <a:p>
            <a:pPr marL="45720" indent="0" algn="just">
              <a:buNone/>
            </a:pPr>
            <a:r>
              <a:rPr lang="it-IT" sz="1800" b="1" dirty="0" smtClean="0">
                <a:solidFill>
                  <a:srgbClr val="002060"/>
                </a:solidFill>
                <a:latin typeface="Bookman Old Style" panose="02050604050505020204" pitchFamily="18" charset="0"/>
              </a:rPr>
              <a:t>Nomina degli stessi al momento del decreto di fissazione udienza 569 </a:t>
            </a:r>
            <a:r>
              <a:rPr lang="it-IT" sz="1800" b="1" dirty="0" err="1" smtClean="0">
                <a:solidFill>
                  <a:srgbClr val="002060"/>
                </a:solidFill>
                <a:latin typeface="Bookman Old Style" panose="02050604050505020204" pitchFamily="18" charset="0"/>
              </a:rPr>
              <a:t>c.p.c.</a:t>
            </a:r>
            <a:r>
              <a:rPr lang="it-IT" sz="1800" dirty="0" smtClean="0">
                <a:solidFill>
                  <a:srgbClr val="002060"/>
                </a:solidFill>
                <a:latin typeface="Bookman Old Style" panose="02050604050505020204" pitchFamily="18" charset="0"/>
              </a:rPr>
              <a:t> ( Best </a:t>
            </a:r>
            <a:r>
              <a:rPr lang="it-IT" sz="1800" dirty="0" err="1" smtClean="0">
                <a:solidFill>
                  <a:srgbClr val="002060"/>
                </a:solidFill>
                <a:latin typeface="Bookman Old Style" panose="02050604050505020204" pitchFamily="18" charset="0"/>
              </a:rPr>
              <a:t>practice</a:t>
            </a:r>
            <a:r>
              <a:rPr lang="it-IT" sz="1800" dirty="0" smtClean="0">
                <a:solidFill>
                  <a:srgbClr val="002060"/>
                </a:solidFill>
                <a:latin typeface="Bookman Old Style" panose="02050604050505020204" pitchFamily="18" charset="0"/>
              </a:rPr>
              <a:t> Csm delibera </a:t>
            </a:r>
            <a:r>
              <a:rPr lang="it-IT" sz="1800" dirty="0">
                <a:solidFill>
                  <a:srgbClr val="002060"/>
                </a:solidFill>
                <a:latin typeface="Bookman Old Style" panose="02050604050505020204" pitchFamily="18" charset="0"/>
              </a:rPr>
              <a:t>dell'11 ottobre </a:t>
            </a:r>
            <a:r>
              <a:rPr lang="it-IT" sz="1800" dirty="0" smtClean="0">
                <a:solidFill>
                  <a:srgbClr val="002060"/>
                </a:solidFill>
                <a:latin typeface="Bookman Old Style" panose="02050604050505020204" pitchFamily="18" charset="0"/>
              </a:rPr>
              <a:t>2017 e successive ricognizioni) </a:t>
            </a:r>
          </a:p>
          <a:p>
            <a:pPr marL="45720" indent="0" algn="just">
              <a:buNone/>
            </a:pPr>
            <a:r>
              <a:rPr lang="it-IT" sz="1800" b="1" dirty="0" smtClean="0">
                <a:solidFill>
                  <a:srgbClr val="002060"/>
                </a:solidFill>
                <a:latin typeface="Bookman Old Style" panose="02050604050505020204" pitchFamily="18" charset="0"/>
              </a:rPr>
              <a:t>L’impostazione ( della nomina anticipata)  può dirsi ferma</a:t>
            </a:r>
            <a:r>
              <a:rPr lang="it-IT" sz="1800" dirty="0" smtClean="0">
                <a:solidFill>
                  <a:srgbClr val="002060"/>
                </a:solidFill>
                <a:latin typeface="Bookman Old Style" panose="02050604050505020204" pitchFamily="18" charset="0"/>
              </a:rPr>
              <a:t>, anche dopo l’entrata in vigore </a:t>
            </a:r>
            <a:r>
              <a:rPr lang="it-IT" sz="1800" dirty="0">
                <a:solidFill>
                  <a:srgbClr val="002060"/>
                </a:solidFill>
                <a:latin typeface="Bookman Old Style" panose="02050604050505020204" pitchFamily="18" charset="0"/>
              </a:rPr>
              <a:t>delle </a:t>
            </a:r>
            <a:r>
              <a:rPr lang="it-IT" sz="1800" dirty="0" smtClean="0">
                <a:solidFill>
                  <a:srgbClr val="002060"/>
                </a:solidFill>
                <a:latin typeface="Bookman Old Style" panose="02050604050505020204" pitchFamily="18" charset="0"/>
              </a:rPr>
              <a:t>leggi 11 </a:t>
            </a:r>
            <a:r>
              <a:rPr lang="it-IT" sz="1800" dirty="0">
                <a:solidFill>
                  <a:srgbClr val="002060"/>
                </a:solidFill>
                <a:latin typeface="Bookman Old Style" panose="02050604050505020204" pitchFamily="18" charset="0"/>
              </a:rPr>
              <a:t>febbraio 2019 n. 12 e 28 febbraio 2020, n. 8 </a:t>
            </a:r>
            <a:r>
              <a:rPr lang="it-IT" sz="1800" dirty="0" smtClean="0">
                <a:solidFill>
                  <a:srgbClr val="002060"/>
                </a:solidFill>
                <a:latin typeface="Bookman Old Style" panose="02050604050505020204" pitchFamily="18" charset="0"/>
              </a:rPr>
              <a:t>che hanno inciso la disciplina di cui all’art.560 </a:t>
            </a:r>
            <a:r>
              <a:rPr lang="it-IT" sz="1800" dirty="0" err="1" smtClean="0">
                <a:solidFill>
                  <a:srgbClr val="002060"/>
                </a:solidFill>
                <a:latin typeface="Bookman Old Style" panose="02050604050505020204" pitchFamily="18" charset="0"/>
              </a:rPr>
              <a:t>c.p.c.</a:t>
            </a:r>
            <a:r>
              <a:rPr lang="it-IT" sz="1800" dirty="0" smtClean="0">
                <a:solidFill>
                  <a:srgbClr val="002060"/>
                </a:solidFill>
                <a:latin typeface="Bookman Old Style" panose="02050604050505020204" pitchFamily="18" charset="0"/>
              </a:rPr>
              <a:t>, ovvero la disciplina del modo della custodia e dell’ordine di liberazione. </a:t>
            </a:r>
          </a:p>
          <a:p>
            <a:pPr marL="45720" indent="0" algn="just">
              <a:buNone/>
            </a:pPr>
            <a:r>
              <a:rPr lang="it-IT" sz="1800" b="1" dirty="0">
                <a:solidFill>
                  <a:srgbClr val="002060"/>
                </a:solidFill>
                <a:latin typeface="Bookman Old Style" panose="02050604050505020204" pitchFamily="18" charset="0"/>
              </a:rPr>
              <a:t>Ed invero, </a:t>
            </a:r>
            <a:r>
              <a:rPr lang="it-IT" sz="1800" b="1" dirty="0" smtClean="0">
                <a:solidFill>
                  <a:srgbClr val="002060"/>
                </a:solidFill>
                <a:latin typeface="Bookman Old Style" panose="02050604050505020204" pitchFamily="18" charset="0"/>
              </a:rPr>
              <a:t>in </a:t>
            </a:r>
            <a:r>
              <a:rPr lang="it-IT" sz="1800" b="1" dirty="0">
                <a:solidFill>
                  <a:srgbClr val="002060"/>
                </a:solidFill>
                <a:latin typeface="Bookman Old Style" panose="02050604050505020204" pitchFamily="18" charset="0"/>
              </a:rPr>
              <a:t>primo luogo: l’art.559 </a:t>
            </a:r>
            <a:r>
              <a:rPr lang="it-IT" sz="1800" b="1" dirty="0" err="1">
                <a:solidFill>
                  <a:srgbClr val="002060"/>
                </a:solidFill>
                <a:latin typeface="Bookman Old Style" panose="02050604050505020204" pitchFamily="18" charset="0"/>
              </a:rPr>
              <a:t>c.p.c.</a:t>
            </a:r>
            <a:r>
              <a:rPr lang="it-IT" sz="1800" b="1" dirty="0">
                <a:solidFill>
                  <a:srgbClr val="002060"/>
                </a:solidFill>
                <a:latin typeface="Bookman Old Style" panose="02050604050505020204" pitchFamily="18" charset="0"/>
              </a:rPr>
              <a:t> (rubricato custodia dei beni pignorati) non è stato inciso dalla riforma, quindi resta principio generale l’affidamento della custodia ad un soggetto professionale diverso dal debitore, indipendentemente dalle caratteristiche dell’immobile pignorato</a:t>
            </a:r>
            <a:r>
              <a:rPr lang="it-IT" sz="1800" dirty="0">
                <a:solidFill>
                  <a:srgbClr val="002060"/>
                </a:solidFill>
                <a:latin typeface="Bookman Old Style" panose="02050604050505020204" pitchFamily="18" charset="0"/>
              </a:rPr>
              <a:t>. Inoltre, lo stesso art. 560 </a:t>
            </a:r>
            <a:r>
              <a:rPr lang="it-IT" sz="1800" dirty="0" err="1">
                <a:solidFill>
                  <a:srgbClr val="002060"/>
                </a:solidFill>
                <a:latin typeface="Bookman Old Style" panose="02050604050505020204" pitchFamily="18" charset="0"/>
              </a:rPr>
              <a:t>c.p.c.</a:t>
            </a:r>
            <a:r>
              <a:rPr lang="it-IT" sz="1800" dirty="0">
                <a:solidFill>
                  <a:srgbClr val="002060"/>
                </a:solidFill>
                <a:latin typeface="Bookman Old Style" panose="02050604050505020204" pitchFamily="18" charset="0"/>
              </a:rPr>
              <a:t>, novellato, contiene plurimi riferimenti all’istituto della custodia (il custode è incaricato della vigilanza – secondo comma; gestisce le visite all’immobile pignorato – quarto comma; è investito del contraddittorio con il debitore prima della emissione dell’ordine – sesto comma). Pertanto, resta certamente in piedi la prassi virtuosa della nomina del custode, appena il fascicolo della espropriazione sia completo della istanza di vendita e della documentazione </a:t>
            </a:r>
            <a:r>
              <a:rPr lang="it-IT" sz="1800" dirty="0" err="1">
                <a:solidFill>
                  <a:srgbClr val="002060"/>
                </a:solidFill>
                <a:latin typeface="Bookman Old Style" panose="02050604050505020204" pitchFamily="18" charset="0"/>
              </a:rPr>
              <a:t>ipocatastale</a:t>
            </a:r>
            <a:r>
              <a:rPr lang="it-IT" sz="1800" dirty="0" smtClean="0">
                <a:solidFill>
                  <a:srgbClr val="002060"/>
                </a:solidFill>
                <a:latin typeface="Bookman Old Style" panose="02050604050505020204" pitchFamily="18" charset="0"/>
              </a:rPr>
              <a:t>.</a:t>
            </a:r>
          </a:p>
        </p:txBody>
      </p:sp>
    </p:spTree>
    <p:extLst>
      <p:ext uri="{BB962C8B-B14F-4D97-AF65-F5344CB8AC3E}">
        <p14:creationId xmlns:p14="http://schemas.microsoft.com/office/powerpoint/2010/main" val="3676793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1344" y="188640"/>
            <a:ext cx="11809312" cy="1152128"/>
          </a:xfrm>
        </p:spPr>
        <p:txBody>
          <a:bodyPr rtlCol="0"/>
          <a:lstStyle/>
          <a:p>
            <a:pPr algn="ctr"/>
            <a:r>
              <a:rPr lang="it-IT" b="1" i="1" dirty="0">
                <a:solidFill>
                  <a:srgbClr val="FF0000"/>
                </a:solidFill>
                <a:latin typeface="Bookman Old Style" panose="02050604050505020204" pitchFamily="18" charset="0"/>
              </a:rPr>
              <a:t>Il ruolo degli ausiliari del GE – Cenni generali</a:t>
            </a:r>
            <a:br>
              <a:rPr lang="it-IT" b="1" i="1" dirty="0">
                <a:solidFill>
                  <a:srgbClr val="FF0000"/>
                </a:solidFill>
                <a:latin typeface="Bookman Old Style" panose="02050604050505020204" pitchFamily="18" charset="0"/>
              </a:rPr>
            </a:br>
            <a:r>
              <a:rPr lang="it-IT" b="1" i="1" dirty="0" smtClean="0">
                <a:solidFill>
                  <a:srgbClr val="FF0000"/>
                </a:solidFill>
                <a:latin typeface="Bookman Old Style" panose="02050604050505020204" pitchFamily="18" charset="0"/>
              </a:rPr>
              <a:t>Segue</a:t>
            </a:r>
            <a:endParaRPr lang="it-IT" dirty="0"/>
          </a:p>
        </p:txBody>
      </p:sp>
      <p:sp>
        <p:nvSpPr>
          <p:cNvPr id="3" name="Segnaposto contenuto 2"/>
          <p:cNvSpPr>
            <a:spLocks noGrp="1"/>
          </p:cNvSpPr>
          <p:nvPr>
            <p:ph idx="1"/>
          </p:nvPr>
        </p:nvSpPr>
        <p:spPr>
          <a:xfrm>
            <a:off x="191344" y="1340768"/>
            <a:ext cx="11809312" cy="5184576"/>
          </a:xfrm>
        </p:spPr>
        <p:txBody>
          <a:bodyPr rtlCol="0">
            <a:normAutofit/>
          </a:bodyPr>
          <a:lstStyle/>
          <a:p>
            <a:pPr marL="45720" indent="0" algn="just">
              <a:buNone/>
            </a:pPr>
            <a:r>
              <a:rPr lang="it-IT" sz="1800" b="1" dirty="0" smtClean="0">
                <a:latin typeface="Bookman Old Style" panose="02050604050505020204" pitchFamily="18" charset="0"/>
              </a:rPr>
              <a:t>Riforma dell’art. 560 </a:t>
            </a:r>
            <a:r>
              <a:rPr lang="it-IT" sz="1800" b="1" dirty="0" err="1" smtClean="0">
                <a:latin typeface="Bookman Old Style" panose="02050604050505020204" pitchFamily="18" charset="0"/>
              </a:rPr>
              <a:t>c.p.c.</a:t>
            </a:r>
            <a:r>
              <a:rPr lang="it-IT" sz="1800" b="1" dirty="0" smtClean="0">
                <a:latin typeface="Bookman Old Style" panose="02050604050505020204" pitchFamily="18" charset="0"/>
              </a:rPr>
              <a:t>  ( Legge </a:t>
            </a:r>
            <a:r>
              <a:rPr lang="it-IT" sz="1800" b="1" dirty="0" smtClean="0">
                <a:solidFill>
                  <a:srgbClr val="002060"/>
                </a:solidFill>
                <a:latin typeface="Bookman Old Style" panose="02050604050505020204" pitchFamily="18" charset="0"/>
              </a:rPr>
              <a:t>11 </a:t>
            </a:r>
            <a:r>
              <a:rPr lang="it-IT" sz="1800" b="1" dirty="0">
                <a:solidFill>
                  <a:srgbClr val="002060"/>
                </a:solidFill>
                <a:latin typeface="Bookman Old Style" panose="02050604050505020204" pitchFamily="18" charset="0"/>
              </a:rPr>
              <a:t>febbraio 2019 n. 12 </a:t>
            </a:r>
            <a:r>
              <a:rPr lang="it-IT" sz="1800" b="1" dirty="0" smtClean="0">
                <a:solidFill>
                  <a:srgbClr val="002060"/>
                </a:solidFill>
                <a:latin typeface="Bookman Old Style" panose="02050604050505020204" pitchFamily="18" charset="0"/>
              </a:rPr>
              <a:t>e Legge </a:t>
            </a:r>
            <a:r>
              <a:rPr lang="it-IT" sz="1800" b="1" dirty="0">
                <a:solidFill>
                  <a:srgbClr val="002060"/>
                </a:solidFill>
                <a:latin typeface="Bookman Old Style" panose="02050604050505020204" pitchFamily="18" charset="0"/>
              </a:rPr>
              <a:t>28 febbraio 2020, n. </a:t>
            </a:r>
            <a:r>
              <a:rPr lang="it-IT" sz="1800" b="1" dirty="0" smtClean="0">
                <a:solidFill>
                  <a:srgbClr val="002060"/>
                </a:solidFill>
                <a:latin typeface="Bookman Old Style" panose="02050604050505020204" pitchFamily="18" charset="0"/>
              </a:rPr>
              <a:t>8). </a:t>
            </a:r>
            <a:endParaRPr lang="it-IT" sz="1800" b="1" dirty="0" smtClean="0">
              <a:latin typeface="Bookman Old Style" panose="02050604050505020204" pitchFamily="18" charset="0"/>
            </a:endParaRPr>
          </a:p>
          <a:p>
            <a:pPr marL="45720" indent="0" algn="just">
              <a:buNone/>
            </a:pPr>
            <a:r>
              <a:rPr lang="it-IT" sz="1800" b="1" dirty="0" smtClean="0">
                <a:latin typeface="Bookman Old Style" panose="02050604050505020204" pitchFamily="18" charset="0"/>
              </a:rPr>
              <a:t>Il </a:t>
            </a:r>
            <a:r>
              <a:rPr lang="it-IT" sz="1800" b="1" dirty="0">
                <a:latin typeface="Bookman Old Style" panose="02050604050505020204" pitchFamily="18" charset="0"/>
              </a:rPr>
              <a:t>c.d. “doppio binario” e le novità in ordine alla </a:t>
            </a:r>
            <a:r>
              <a:rPr lang="it-IT" sz="1800" b="1" dirty="0" smtClean="0">
                <a:latin typeface="Bookman Old Style" panose="02050604050505020204" pitchFamily="18" charset="0"/>
              </a:rPr>
              <a:t>custodia</a:t>
            </a:r>
            <a:r>
              <a:rPr lang="it-IT" sz="1800" dirty="0" smtClean="0">
                <a:latin typeface="Bookman Old Style" panose="02050604050505020204" pitchFamily="18" charset="0"/>
              </a:rPr>
              <a:t>: la </a:t>
            </a:r>
            <a:r>
              <a:rPr lang="it-IT" sz="1800" dirty="0">
                <a:latin typeface="Bookman Old Style" panose="02050604050505020204" pitchFamily="18" charset="0"/>
              </a:rPr>
              <a:t>norma riformata segna una </a:t>
            </a:r>
            <a:r>
              <a:rPr lang="it-IT" sz="1800" i="1" dirty="0">
                <a:latin typeface="Bookman Old Style" panose="02050604050505020204" pitchFamily="18" charset="0"/>
              </a:rPr>
              <a:t>summa </a:t>
            </a:r>
            <a:r>
              <a:rPr lang="it-IT" sz="1800" i="1" dirty="0" err="1">
                <a:latin typeface="Bookman Old Style" panose="02050604050505020204" pitchFamily="18" charset="0"/>
              </a:rPr>
              <a:t>divisio</a:t>
            </a:r>
            <a:r>
              <a:rPr lang="it-IT" sz="1800" i="1" dirty="0">
                <a:latin typeface="Bookman Old Style" panose="02050604050505020204" pitchFamily="18" charset="0"/>
              </a:rPr>
              <a:t> </a:t>
            </a:r>
            <a:r>
              <a:rPr lang="it-IT" sz="1800" dirty="0">
                <a:latin typeface="Bookman Old Style" panose="02050604050505020204" pitchFamily="18" charset="0"/>
              </a:rPr>
              <a:t>tra </a:t>
            </a:r>
            <a:r>
              <a:rPr lang="it-IT" sz="1800" u="sng" dirty="0">
                <a:latin typeface="Bookman Old Style" panose="02050604050505020204" pitchFamily="18" charset="0"/>
              </a:rPr>
              <a:t>immobili adibiti ad abitazione del debitore e del suo nucleo familiare ed immobili ad uso diverso</a:t>
            </a:r>
            <a:r>
              <a:rPr lang="it-IT" sz="1800" dirty="0">
                <a:latin typeface="Bookman Old Style" panose="02050604050505020204" pitchFamily="18" charset="0"/>
              </a:rPr>
              <a:t> (per semplicità espositiva, da qui in poi, si dirà immobili abitativi ed immobili diversi). </a:t>
            </a:r>
            <a:endParaRPr lang="it-IT" sz="1800" dirty="0" smtClean="0">
              <a:latin typeface="Bookman Old Style" panose="02050604050505020204" pitchFamily="18" charset="0"/>
            </a:endParaRPr>
          </a:p>
          <a:p>
            <a:pPr marL="45720" indent="0" algn="just">
              <a:buNone/>
            </a:pPr>
            <a:r>
              <a:rPr lang="it-IT" sz="1800" b="1" dirty="0" smtClean="0">
                <a:latin typeface="Bookman Old Style" panose="02050604050505020204" pitchFamily="18" charset="0"/>
              </a:rPr>
              <a:t>Un </a:t>
            </a:r>
            <a:r>
              <a:rPr lang="it-IT" sz="1800" b="1" dirty="0">
                <a:latin typeface="Bookman Old Style" panose="02050604050505020204" pitchFamily="18" charset="0"/>
              </a:rPr>
              <a:t>primo cambiamento si avrà già nel conferimento dell’incarico da parte del GE</a:t>
            </a:r>
            <a:r>
              <a:rPr lang="it-IT" sz="1800" dirty="0">
                <a:latin typeface="Bookman Old Style" panose="02050604050505020204" pitchFamily="18" charset="0"/>
              </a:rPr>
              <a:t>: inevitabilmente il GE dovrà dare disposizioni differenti, a seconda che il custode si trovi di fronte ad un immobile abitativo oppure </a:t>
            </a:r>
            <a:r>
              <a:rPr lang="it-IT" sz="1800" dirty="0" smtClean="0">
                <a:latin typeface="Bookman Old Style" panose="02050604050505020204" pitchFamily="18" charset="0"/>
              </a:rPr>
              <a:t>no.</a:t>
            </a:r>
          </a:p>
          <a:p>
            <a:pPr marL="45720" indent="0" algn="just">
              <a:buNone/>
            </a:pPr>
            <a:r>
              <a:rPr lang="it-IT" sz="1800" b="1" dirty="0" smtClean="0">
                <a:latin typeface="Bookman Old Style" panose="02050604050505020204" pitchFamily="18" charset="0"/>
              </a:rPr>
              <a:t>Un secondo </a:t>
            </a:r>
            <a:r>
              <a:rPr lang="it-IT" sz="1800" b="1" dirty="0">
                <a:latin typeface="Bookman Old Style" panose="02050604050505020204" pitchFamily="18" charset="0"/>
              </a:rPr>
              <a:t>importante cambiamento per il </a:t>
            </a:r>
            <a:r>
              <a:rPr lang="it-IT" sz="1800" b="1" dirty="0" smtClean="0">
                <a:latin typeface="Bookman Old Style" panose="02050604050505020204" pitchFamily="18" charset="0"/>
              </a:rPr>
              <a:t>custode: la funzione </a:t>
            </a:r>
            <a:r>
              <a:rPr lang="it-IT" sz="1800" b="1" dirty="0">
                <a:latin typeface="Bookman Old Style" panose="02050604050505020204" pitchFamily="18" charset="0"/>
              </a:rPr>
              <a:t>di “vigilanza</a:t>
            </a:r>
            <a:r>
              <a:rPr lang="it-IT" sz="1800" b="1" dirty="0" smtClean="0">
                <a:latin typeface="Bookman Old Style" panose="02050604050505020204" pitchFamily="18" charset="0"/>
              </a:rPr>
              <a:t>” nell’ipotesi di immobili </a:t>
            </a:r>
            <a:r>
              <a:rPr lang="it-IT" sz="1800" b="1" dirty="0">
                <a:latin typeface="Bookman Old Style" panose="02050604050505020204" pitchFamily="18" charset="0"/>
              </a:rPr>
              <a:t>ad uso abitativo</a:t>
            </a:r>
            <a:r>
              <a:rPr lang="it-IT" sz="1800" dirty="0">
                <a:latin typeface="Bookman Old Style" panose="02050604050505020204" pitchFamily="18" charset="0"/>
              </a:rPr>
              <a:t>. </a:t>
            </a:r>
            <a:r>
              <a:rPr lang="it-IT" sz="1800" dirty="0" smtClean="0">
                <a:latin typeface="Bookman Old Style" panose="02050604050505020204" pitchFamily="18" charset="0"/>
              </a:rPr>
              <a:t>Il </a:t>
            </a:r>
            <a:r>
              <a:rPr lang="it-IT" sz="1800" dirty="0">
                <a:latin typeface="Bookman Old Style" panose="02050604050505020204" pitchFamily="18" charset="0"/>
              </a:rPr>
              <a:t>mantenimento della disponibilità materiale in capo al debitore, incide sul modo della custodia. Sono disgiunte le due attività di conservazione ed amministrazione di cui all’articolo 65 </a:t>
            </a:r>
            <a:r>
              <a:rPr lang="it-IT" sz="1800" dirty="0" err="1">
                <a:latin typeface="Bookman Old Style" panose="02050604050505020204" pitchFamily="18" charset="0"/>
              </a:rPr>
              <a:t>c.p.c.</a:t>
            </a:r>
            <a:r>
              <a:rPr lang="it-IT" sz="1800" dirty="0">
                <a:latin typeface="Bookman Old Style" panose="02050604050505020204" pitchFamily="18" charset="0"/>
              </a:rPr>
              <a:t>. La conservazione, infatti, è affidata al debitore ed al suo nucleo familiare, mentre al custode è affidato un compito di vigilanza, di contenuto ampio, in quanto avente ad oggetto non solo l’obbligo di conservazione, ma anche tutti gli altri obblighi incombenti ex </a:t>
            </a:r>
            <a:r>
              <a:rPr lang="it-IT" sz="1800" dirty="0" err="1">
                <a:latin typeface="Bookman Old Style" panose="02050604050505020204" pitchFamily="18" charset="0"/>
              </a:rPr>
              <a:t>lege</a:t>
            </a:r>
            <a:r>
              <a:rPr lang="it-IT" sz="1800" dirty="0">
                <a:latin typeface="Bookman Old Style" panose="02050604050505020204" pitchFamily="18" charset="0"/>
              </a:rPr>
              <a:t> in capo al debitore. </a:t>
            </a:r>
            <a:endParaRPr lang="it-IT" sz="1800" dirty="0" smtClean="0">
              <a:latin typeface="Bookman Old Style" panose="02050604050505020204" pitchFamily="18" charset="0"/>
            </a:endParaRPr>
          </a:p>
          <a:p>
            <a:pPr marL="45720" indent="0" algn="just">
              <a:buNone/>
            </a:pPr>
            <a:r>
              <a:rPr lang="it-IT" sz="1800" b="1" dirty="0">
                <a:latin typeface="Bookman Old Style" panose="02050604050505020204" pitchFamily="18" charset="0"/>
              </a:rPr>
              <a:t>Terzo cambiamento: </a:t>
            </a:r>
            <a:r>
              <a:rPr lang="it-IT" sz="1800" dirty="0">
                <a:latin typeface="Bookman Old Style" panose="02050604050505020204" pitchFamily="18" charset="0"/>
              </a:rPr>
              <a:t>la segnalazione dell’inadempimento al GE ed il contraddittorio sulla emissione dell’ordine.</a:t>
            </a:r>
          </a:p>
        </p:txBody>
      </p:sp>
    </p:spTree>
    <p:extLst>
      <p:ext uri="{BB962C8B-B14F-4D97-AF65-F5344CB8AC3E}">
        <p14:creationId xmlns:p14="http://schemas.microsoft.com/office/powerpoint/2010/main" val="1585542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8672" y="0"/>
            <a:ext cx="11953328" cy="1124744"/>
          </a:xfrm>
        </p:spPr>
        <p:txBody>
          <a:bodyPr/>
          <a:lstStyle/>
          <a:p>
            <a:pPr algn="ctr"/>
            <a:r>
              <a:rPr lang="it-IT" b="1" i="1" dirty="0" smtClean="0">
                <a:solidFill>
                  <a:srgbClr val="FF0000"/>
                </a:solidFill>
                <a:latin typeface="Bookman Old Style" panose="02050604050505020204" pitchFamily="18" charset="0"/>
              </a:rPr>
              <a:t>Gli ausiliari del GE e l’emergenza </a:t>
            </a:r>
            <a:r>
              <a:rPr lang="it-IT" b="1" i="1" dirty="0" err="1" smtClean="0">
                <a:solidFill>
                  <a:srgbClr val="FF0000"/>
                </a:solidFill>
                <a:latin typeface="Bookman Old Style" panose="02050604050505020204" pitchFamily="18" charset="0"/>
              </a:rPr>
              <a:t>Covid</a:t>
            </a:r>
            <a:r>
              <a:rPr lang="it-IT" b="1" i="1" dirty="0" smtClean="0">
                <a:solidFill>
                  <a:srgbClr val="FF0000"/>
                </a:solidFill>
                <a:latin typeface="Bookman Old Style" panose="02050604050505020204" pitchFamily="18" charset="0"/>
              </a:rPr>
              <a:t> - 19</a:t>
            </a:r>
            <a:endParaRPr lang="it-IT" b="1" i="1" dirty="0">
              <a:solidFill>
                <a:srgbClr val="FF0000"/>
              </a:solidFill>
              <a:latin typeface="Bookman Old Style" panose="02050604050505020204" pitchFamily="18" charset="0"/>
            </a:endParaRPr>
          </a:p>
        </p:txBody>
      </p:sp>
      <p:sp>
        <p:nvSpPr>
          <p:cNvPr id="3" name="Segnaposto contenuto 2"/>
          <p:cNvSpPr>
            <a:spLocks noGrp="1"/>
          </p:cNvSpPr>
          <p:nvPr>
            <p:ph idx="1"/>
          </p:nvPr>
        </p:nvSpPr>
        <p:spPr>
          <a:xfrm>
            <a:off x="238672" y="1268760"/>
            <a:ext cx="11953328" cy="5291919"/>
          </a:xfrm>
        </p:spPr>
        <p:txBody>
          <a:bodyPr>
            <a:normAutofit lnSpcReduction="10000"/>
          </a:bodyPr>
          <a:lstStyle/>
          <a:p>
            <a:pPr algn="just"/>
            <a:r>
              <a:rPr lang="it-IT" b="1" dirty="0" smtClean="0">
                <a:solidFill>
                  <a:srgbClr val="002060"/>
                </a:solidFill>
                <a:latin typeface="Bookman Old Style" panose="02050604050505020204" pitchFamily="18" charset="0"/>
              </a:rPr>
              <a:t>Attività di carattere documentale. </a:t>
            </a:r>
            <a:r>
              <a:rPr lang="it-IT" dirty="0" smtClean="0">
                <a:solidFill>
                  <a:srgbClr val="002060"/>
                </a:solidFill>
                <a:latin typeface="Bookman Old Style" panose="02050604050505020204" pitchFamily="18" charset="0"/>
              </a:rPr>
              <a:t>Nessun problema per l’espletamento, trattandosi di attività che possono essere svolte «in studio» e senza contatti con altri soggetti.</a:t>
            </a:r>
          </a:p>
          <a:p>
            <a:r>
              <a:rPr lang="it-IT" b="1" dirty="0" smtClean="0">
                <a:solidFill>
                  <a:srgbClr val="002060"/>
                </a:solidFill>
                <a:latin typeface="Bookman Old Style" panose="02050604050505020204" pitchFamily="18" charset="0"/>
              </a:rPr>
              <a:t>Casistica ( a titolo esemplificativo)</a:t>
            </a:r>
          </a:p>
          <a:p>
            <a:pPr marL="45720" indent="0" algn="just">
              <a:buNone/>
            </a:pPr>
            <a:r>
              <a:rPr lang="it-IT" b="1" i="1" dirty="0" smtClean="0">
                <a:solidFill>
                  <a:srgbClr val="002060"/>
                </a:solidFill>
                <a:latin typeface="Bookman Old Style" panose="02050604050505020204" pitchFamily="18" charset="0"/>
              </a:rPr>
              <a:t>Esperto stimatore</a:t>
            </a:r>
            <a:r>
              <a:rPr lang="it-IT" dirty="0" smtClean="0">
                <a:solidFill>
                  <a:srgbClr val="002060"/>
                </a:solidFill>
                <a:latin typeface="Bookman Old Style" panose="02050604050505020204" pitchFamily="18" charset="0"/>
              </a:rPr>
              <a:t>: verifica documentale degli atti depositati nel fascicolo, acquisizione atti con modalità telematica; valutazione delle risultanze documentali o di attività già effettuate come i rilievi ed altre operazioni tecniche; redazione di note o istanze al Giudice; redazione dell’elaborato peritale.    </a:t>
            </a:r>
          </a:p>
          <a:p>
            <a:pPr marL="45720" indent="0" algn="just">
              <a:buNone/>
            </a:pPr>
            <a:r>
              <a:rPr lang="it-IT" b="1" i="1" dirty="0" smtClean="0">
                <a:solidFill>
                  <a:srgbClr val="002060"/>
                </a:solidFill>
                <a:latin typeface="Bookman Old Style" panose="02050604050505020204" pitchFamily="18" charset="0"/>
              </a:rPr>
              <a:t>Custode giudiziario</a:t>
            </a:r>
            <a:r>
              <a:rPr lang="it-IT" dirty="0">
                <a:solidFill>
                  <a:srgbClr val="002060"/>
                </a:solidFill>
                <a:latin typeface="Bookman Old Style" panose="02050604050505020204" pitchFamily="18" charset="0"/>
              </a:rPr>
              <a:t>: verifica documentale degli atti depositati nel fascicolo, acquisizione atti con modalità </a:t>
            </a:r>
            <a:r>
              <a:rPr lang="it-IT" dirty="0" smtClean="0">
                <a:solidFill>
                  <a:srgbClr val="002060"/>
                </a:solidFill>
                <a:latin typeface="Bookman Old Style" panose="02050604050505020204" pitchFamily="18" charset="0"/>
              </a:rPr>
              <a:t>telematica, valutazione delle risultanze documentali</a:t>
            </a:r>
            <a:r>
              <a:rPr lang="it-IT" dirty="0">
                <a:solidFill>
                  <a:srgbClr val="002060"/>
                </a:solidFill>
                <a:latin typeface="Bookman Old Style" panose="02050604050505020204" pitchFamily="18" charset="0"/>
              </a:rPr>
              <a:t>; redazione di note o istanze al </a:t>
            </a:r>
            <a:r>
              <a:rPr lang="it-IT" dirty="0" smtClean="0">
                <a:solidFill>
                  <a:srgbClr val="002060"/>
                </a:solidFill>
                <a:latin typeface="Bookman Old Style" panose="02050604050505020204" pitchFamily="18" charset="0"/>
              </a:rPr>
              <a:t>Giudice; redazione del rendiconto ex art.593 </a:t>
            </a:r>
            <a:r>
              <a:rPr lang="it-IT" dirty="0" err="1" smtClean="0">
                <a:solidFill>
                  <a:srgbClr val="002060"/>
                </a:solidFill>
                <a:latin typeface="Bookman Old Style" panose="02050604050505020204" pitchFamily="18" charset="0"/>
              </a:rPr>
              <a:t>c.p.c.</a:t>
            </a:r>
            <a:r>
              <a:rPr lang="it-IT" dirty="0" smtClean="0">
                <a:solidFill>
                  <a:srgbClr val="002060"/>
                </a:solidFill>
                <a:latin typeface="Bookman Old Style" panose="02050604050505020204" pitchFamily="18" charset="0"/>
              </a:rPr>
              <a:t>; </a:t>
            </a:r>
            <a:r>
              <a:rPr lang="it-IT" dirty="0">
                <a:solidFill>
                  <a:srgbClr val="002060"/>
                </a:solidFill>
                <a:latin typeface="Bookman Old Style" panose="02050604050505020204" pitchFamily="18" charset="0"/>
              </a:rPr>
              <a:t>nonché le attività di amministrazione </a:t>
            </a:r>
            <a:r>
              <a:rPr lang="it-IT" dirty="0" err="1">
                <a:solidFill>
                  <a:srgbClr val="002060"/>
                </a:solidFill>
                <a:latin typeface="Bookman Old Style" panose="02050604050505020204" pitchFamily="18" charset="0"/>
              </a:rPr>
              <a:t>gestoria</a:t>
            </a:r>
            <a:r>
              <a:rPr lang="it-IT" dirty="0">
                <a:solidFill>
                  <a:srgbClr val="002060"/>
                </a:solidFill>
                <a:latin typeface="Bookman Old Style" panose="02050604050505020204" pitchFamily="18" charset="0"/>
              </a:rPr>
              <a:t> dell’immobile, quali la riscossione di canoni locatizi o altre rendite con moneta elettronica o bonifici bancari o </a:t>
            </a:r>
            <a:r>
              <a:rPr lang="it-IT" dirty="0" smtClean="0">
                <a:solidFill>
                  <a:srgbClr val="002060"/>
                </a:solidFill>
                <a:latin typeface="Bookman Old Style" panose="02050604050505020204" pitchFamily="18" charset="0"/>
              </a:rPr>
              <a:t>postali e la verifica delle circostanze rilevanti ai fini dello stato occupazionale; allorquando rivesta anche la qualità di professionista delegato, redazione di tutte le istanze al Giudice ed anche predisposizione delle bozze del progetto di distribuzione ex art.596 </a:t>
            </a:r>
            <a:r>
              <a:rPr lang="it-IT" dirty="0" err="1" smtClean="0">
                <a:solidFill>
                  <a:srgbClr val="002060"/>
                </a:solidFill>
                <a:latin typeface="Bookman Old Style" panose="02050604050505020204" pitchFamily="18" charset="0"/>
              </a:rPr>
              <a:t>c.p.c.</a:t>
            </a:r>
            <a:r>
              <a:rPr lang="it-IT" dirty="0" smtClean="0">
                <a:solidFill>
                  <a:srgbClr val="002060"/>
                </a:solidFill>
                <a:latin typeface="Bookman Old Style" panose="02050604050505020204" pitchFamily="18" charset="0"/>
              </a:rPr>
              <a:t>. </a:t>
            </a:r>
          </a:p>
          <a:p>
            <a:pPr marL="45720" indent="0" algn="just">
              <a:buNone/>
            </a:pPr>
            <a:r>
              <a:rPr lang="it-IT" b="1" dirty="0" smtClean="0">
                <a:solidFill>
                  <a:srgbClr val="002060"/>
                </a:solidFill>
                <a:latin typeface="Bookman Old Style" panose="02050604050505020204" pitchFamily="18" charset="0"/>
              </a:rPr>
              <a:t>L’eventuale ritardo non sarà sanzionabile</a:t>
            </a:r>
            <a:r>
              <a:rPr lang="it-IT" dirty="0" smtClean="0">
                <a:solidFill>
                  <a:srgbClr val="002060"/>
                </a:solidFill>
                <a:latin typeface="Bookman Old Style" panose="02050604050505020204" pitchFamily="18" charset="0"/>
              </a:rPr>
              <a:t>, in ragione della sussistenza della sospensione dei termini di cui detto.  </a:t>
            </a:r>
            <a:endParaRPr lang="it-IT"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2499711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chema blu con fascia 16x9">
  <a:themeElements>
    <a:clrScheme name="Banded_Design_Blue">
      <a:dk1>
        <a:srgbClr val="404040"/>
      </a:dk1>
      <a:lt1>
        <a:sysClr val="window" lastClr="FFFFFF"/>
      </a:lt1>
      <a:dk2>
        <a:srgbClr val="263050"/>
      </a:dk2>
      <a:lt2>
        <a:srgbClr val="E5E8E8"/>
      </a:lt2>
      <a:accent1>
        <a:srgbClr val="77B142"/>
      </a:accent1>
      <a:accent2>
        <a:srgbClr val="E3C01E"/>
      </a:accent2>
      <a:accent3>
        <a:srgbClr val="0070C0"/>
      </a:accent3>
      <a:accent4>
        <a:srgbClr val="7556A4"/>
      </a:accent4>
      <a:accent5>
        <a:srgbClr val="F08F1E"/>
      </a:accent5>
      <a:accent6>
        <a:srgbClr val="CB3E3A"/>
      </a:accent6>
      <a:hlink>
        <a:srgbClr val="0070C0"/>
      </a:hlink>
      <a:folHlink>
        <a:srgbClr val="7556A4"/>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a:gsLst>
            <a:gs pos="0">
              <a:schemeClr val="phClr">
                <a:lumMod val="0"/>
                <a:lumOff val="100000"/>
              </a:schemeClr>
            </a:gs>
            <a:gs pos="72000">
              <a:schemeClr val="phClr"/>
            </a:gs>
            <a:gs pos="100000">
              <a:schemeClr val="phClr">
                <a:lumMod val="90000"/>
              </a:schemeClr>
            </a:gs>
          </a:gsLst>
          <a:lin ang="5400000" scaled="1"/>
        </a:gradFill>
        <a:gradFill flip="none" rotWithShape="1">
          <a:gsLst>
            <a:gs pos="32000">
              <a:schemeClr val="phClr"/>
            </a:gs>
            <a:gs pos="100000">
              <a:schemeClr val="phClr">
                <a:lumMod val="75000"/>
              </a:schemeClr>
            </a:gs>
          </a:gsLst>
          <a:path path="circle">
            <a:fillToRect l="50000" t="50000" r="50000" b="50000"/>
          </a:path>
          <a:tileRect/>
        </a:gradFill>
      </a:bgFillStyleLst>
    </a:fmtScheme>
  </a:themeElements>
  <a:objectDefaults/>
  <a:extraClrSchemeLst/>
  <a:extLst>
    <a:ext uri="{05A4C25C-085E-4340-85A3-A5531E510DB2}">
      <thm15:themeFamily xmlns:thm15="http://schemas.microsoft.com/office/thememl/2012/main" name="Office_9533081_TF03417271.potx" id="{A44A0CB1-A29C-43CA-8D0A-54911E1AF330}" vid="{920E7ACC-D4B7-4246-95A1-737116A43B31}"/>
    </a:ext>
  </a:extLst>
</a:theme>
</file>

<file path=ppt/theme/theme2.xml><?xml version="1.0" encoding="utf-8"?>
<a:theme xmlns:a="http://schemas.openxmlformats.org/drawingml/2006/main" name="Tema di Offic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tf03417271 (1)</Template>
  <TotalTime>1362</TotalTime>
  <Words>3331</Words>
  <Application>Microsoft Office PowerPoint</Application>
  <PresentationFormat>Widescreen</PresentationFormat>
  <Paragraphs>131</Paragraphs>
  <Slides>17</Slides>
  <Notes>9</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17</vt:i4>
      </vt:variant>
    </vt:vector>
  </HeadingPairs>
  <TitlesOfParts>
    <vt:vector size="23" baseType="lpstr">
      <vt:lpstr>Arial</vt:lpstr>
      <vt:lpstr>Bookman Old Style</vt:lpstr>
      <vt:lpstr>Corbel</vt:lpstr>
      <vt:lpstr>Euphemia</vt:lpstr>
      <vt:lpstr>Wingdings</vt:lpstr>
      <vt:lpstr>Schema blu con fascia 16x9</vt:lpstr>
      <vt:lpstr>I poteri del GE ed il processo esecutivo dopo (e durante) l’emergenza Covid -19</vt:lpstr>
      <vt:lpstr>I poteri del GE ed il processo esecutivo  dopo (e durante) l’emergenza Covid -19</vt:lpstr>
      <vt:lpstr>    Introduzione ed inquadramento normativo </vt:lpstr>
      <vt:lpstr>Inquadramento normativo - segue </vt:lpstr>
      <vt:lpstr>      Interpretazione del dato normativo  </vt:lpstr>
      <vt:lpstr>Principi per le attività degli ausiliari   </vt:lpstr>
      <vt:lpstr>Il ruolo degli ausiliari del GE – Cenni generali </vt:lpstr>
      <vt:lpstr>Il ruolo degli ausiliari del GE – Cenni generali Segue</vt:lpstr>
      <vt:lpstr>Gli ausiliari del GE e l’emergenza Covid - 19</vt:lpstr>
      <vt:lpstr>Gli ausiliari del GE e l’emergenza Covid – 19 gli accessi nella fase 1</vt:lpstr>
      <vt:lpstr>Gli ausiliari del GE e l’emergenza Covid – 19 istanze in tema di rendite</vt:lpstr>
      <vt:lpstr>Gli ausiliari del GE e l’emergenza Covid – 19 istanze in tema di rendite - segue</vt:lpstr>
      <vt:lpstr>Gli ausiliari del GE e l’emergenza Covid – 19 ordine di liberazione </vt:lpstr>
      <vt:lpstr>Gli ausiliari del GE e l’emergenza Covid – 19 ordine di liberazione - segue</vt:lpstr>
      <vt:lpstr>Gli ausiliari del GE e la c.d. fase 2.  Riflessioni</vt:lpstr>
      <vt:lpstr>La ripresa dell’attività giudiziaria - segue</vt:lpstr>
      <vt:lpstr>Conclusioni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Piano di progetto aziendale</dc:title>
  <dc:creator>Elmelinda Mercurio</dc:creator>
  <cp:lastModifiedBy>Elmelinda Mercurio</cp:lastModifiedBy>
  <cp:revision>68</cp:revision>
  <dcterms:created xsi:type="dcterms:W3CDTF">2020-04-19T14:03:50Z</dcterms:created>
  <dcterms:modified xsi:type="dcterms:W3CDTF">2020-04-23T16:27:41Z</dcterms:modified>
</cp:coreProperties>
</file>