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90" r:id="rId6"/>
    <p:sldId id="260" r:id="rId7"/>
    <p:sldId id="291" r:id="rId8"/>
    <p:sldId id="261" r:id="rId9"/>
    <p:sldId id="262" r:id="rId10"/>
    <p:sldId id="285" r:id="rId11"/>
    <p:sldId id="292" r:id="rId12"/>
    <p:sldId id="263" r:id="rId13"/>
    <p:sldId id="305" r:id="rId14"/>
    <p:sldId id="293" r:id="rId15"/>
    <p:sldId id="264" r:id="rId16"/>
    <p:sldId id="294" r:id="rId17"/>
    <p:sldId id="265" r:id="rId18"/>
    <p:sldId id="295" r:id="rId19"/>
    <p:sldId id="304" r:id="rId20"/>
    <p:sldId id="296" r:id="rId21"/>
    <p:sldId id="269" r:id="rId22"/>
    <p:sldId id="297" r:id="rId23"/>
    <p:sldId id="298" r:id="rId24"/>
    <p:sldId id="267" r:id="rId25"/>
    <p:sldId id="268" r:id="rId26"/>
    <p:sldId id="270" r:id="rId27"/>
    <p:sldId id="299" r:id="rId28"/>
    <p:sldId id="300" r:id="rId29"/>
    <p:sldId id="301" r:id="rId30"/>
    <p:sldId id="302" r:id="rId31"/>
    <p:sldId id="303" r:id="rId3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7" d="100"/>
          <a:sy n="77" d="100"/>
        </p:scale>
        <p:origin x="49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EC1D1B0-675D-4AD0-9D14-EF58339FE44A}" type="datetimeFigureOut">
              <a:rPr lang="it-IT" smtClean="0"/>
              <a:t>30/04/2020</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0C0C975-F0BD-4993-81AC-024F2A396C78}" type="slidenum">
              <a:rPr lang="it-IT" smtClean="0"/>
              <a:t>‹N›</a:t>
            </a:fld>
            <a:endParaRPr lang="it-IT"/>
          </a:p>
        </p:txBody>
      </p:sp>
    </p:spTree>
    <p:extLst>
      <p:ext uri="{BB962C8B-B14F-4D97-AF65-F5344CB8AC3E}">
        <p14:creationId xmlns:p14="http://schemas.microsoft.com/office/powerpoint/2010/main" val="2081709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7EC1D1B0-675D-4AD0-9D14-EF58339FE44A}" type="datetimeFigureOut">
              <a:rPr lang="it-IT" smtClean="0"/>
              <a:t>30/04/2020</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0C0C975-F0BD-4993-81AC-024F2A396C78}" type="slidenum">
              <a:rPr lang="it-IT" smtClean="0"/>
              <a:t>‹N›</a:t>
            </a:fld>
            <a:endParaRPr lang="it-IT"/>
          </a:p>
        </p:txBody>
      </p:sp>
    </p:spTree>
    <p:extLst>
      <p:ext uri="{BB962C8B-B14F-4D97-AF65-F5344CB8AC3E}">
        <p14:creationId xmlns:p14="http://schemas.microsoft.com/office/powerpoint/2010/main" val="1054021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7EC1D1B0-675D-4AD0-9D14-EF58339FE44A}" type="datetimeFigureOut">
              <a:rPr lang="it-IT" smtClean="0"/>
              <a:t>30/04/2020</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0C0C975-F0BD-4993-81AC-024F2A396C78}"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667663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stili del testo dello schema</a:t>
            </a:r>
          </a:p>
        </p:txBody>
      </p:sp>
      <p:sp>
        <p:nvSpPr>
          <p:cNvPr id="5" name="Date Placeholder 4"/>
          <p:cNvSpPr>
            <a:spLocks noGrp="1"/>
          </p:cNvSpPr>
          <p:nvPr>
            <p:ph type="dt" sz="half" idx="10"/>
          </p:nvPr>
        </p:nvSpPr>
        <p:spPr/>
        <p:txBody>
          <a:bodyPr/>
          <a:lstStyle/>
          <a:p>
            <a:fld id="{7EC1D1B0-675D-4AD0-9D14-EF58339FE44A}" type="datetimeFigureOut">
              <a:rPr lang="it-IT" smtClean="0"/>
              <a:t>30/04/2020</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C0C975-F0BD-4993-81AC-024F2A396C78}" type="slidenum">
              <a:rPr lang="it-IT" smtClean="0"/>
              <a:t>‹N›</a:t>
            </a:fld>
            <a:endParaRPr lang="it-IT"/>
          </a:p>
        </p:txBody>
      </p:sp>
    </p:spTree>
    <p:extLst>
      <p:ext uri="{BB962C8B-B14F-4D97-AF65-F5344CB8AC3E}">
        <p14:creationId xmlns:p14="http://schemas.microsoft.com/office/powerpoint/2010/main" val="17278469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stili del testo dello schema</a:t>
            </a:r>
          </a:p>
        </p:txBody>
      </p:sp>
      <p:sp>
        <p:nvSpPr>
          <p:cNvPr id="5" name="Date Placeholder 4"/>
          <p:cNvSpPr>
            <a:spLocks noGrp="1"/>
          </p:cNvSpPr>
          <p:nvPr>
            <p:ph type="dt" sz="half" idx="10"/>
          </p:nvPr>
        </p:nvSpPr>
        <p:spPr/>
        <p:txBody>
          <a:bodyPr/>
          <a:lstStyle/>
          <a:p>
            <a:fld id="{7EC1D1B0-675D-4AD0-9D14-EF58339FE44A}" type="datetimeFigureOut">
              <a:rPr lang="it-IT" smtClean="0"/>
              <a:t>30/04/2020</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C0C975-F0BD-4993-81AC-024F2A396C78}"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529982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stili del testo dello schema</a:t>
            </a:r>
          </a:p>
        </p:txBody>
      </p:sp>
      <p:sp>
        <p:nvSpPr>
          <p:cNvPr id="5" name="Date Placeholder 4"/>
          <p:cNvSpPr>
            <a:spLocks noGrp="1"/>
          </p:cNvSpPr>
          <p:nvPr>
            <p:ph type="dt" sz="half" idx="10"/>
          </p:nvPr>
        </p:nvSpPr>
        <p:spPr/>
        <p:txBody>
          <a:bodyPr/>
          <a:lstStyle/>
          <a:p>
            <a:fld id="{7EC1D1B0-675D-4AD0-9D14-EF58339FE44A}" type="datetimeFigureOut">
              <a:rPr lang="it-IT" smtClean="0"/>
              <a:t>30/04/2020</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C0C975-F0BD-4993-81AC-024F2A396C78}" type="slidenum">
              <a:rPr lang="it-IT" smtClean="0"/>
              <a:t>‹N›</a:t>
            </a:fld>
            <a:endParaRPr lang="it-IT"/>
          </a:p>
        </p:txBody>
      </p:sp>
    </p:spTree>
    <p:extLst>
      <p:ext uri="{BB962C8B-B14F-4D97-AF65-F5344CB8AC3E}">
        <p14:creationId xmlns:p14="http://schemas.microsoft.com/office/powerpoint/2010/main" val="4213542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EC1D1B0-675D-4AD0-9D14-EF58339FE44A}" type="datetimeFigureOut">
              <a:rPr lang="it-IT" smtClean="0"/>
              <a:t>30/04/2020</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0C0C975-F0BD-4993-81AC-024F2A396C78}" type="slidenum">
              <a:rPr lang="it-IT" smtClean="0"/>
              <a:t>‹N›</a:t>
            </a:fld>
            <a:endParaRPr lang="it-IT"/>
          </a:p>
        </p:txBody>
      </p:sp>
    </p:spTree>
    <p:extLst>
      <p:ext uri="{BB962C8B-B14F-4D97-AF65-F5344CB8AC3E}">
        <p14:creationId xmlns:p14="http://schemas.microsoft.com/office/powerpoint/2010/main" val="33137311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EC1D1B0-675D-4AD0-9D14-EF58339FE44A}" type="datetimeFigureOut">
              <a:rPr lang="it-IT" smtClean="0"/>
              <a:t>30/04/2020</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0C0C975-F0BD-4993-81AC-024F2A396C78}" type="slidenum">
              <a:rPr lang="it-IT" smtClean="0"/>
              <a:t>‹N›</a:t>
            </a:fld>
            <a:endParaRPr lang="it-IT"/>
          </a:p>
        </p:txBody>
      </p:sp>
    </p:spTree>
    <p:extLst>
      <p:ext uri="{BB962C8B-B14F-4D97-AF65-F5344CB8AC3E}">
        <p14:creationId xmlns:p14="http://schemas.microsoft.com/office/powerpoint/2010/main" val="2723614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EC1D1B0-675D-4AD0-9D14-EF58339FE44A}" type="datetimeFigureOut">
              <a:rPr lang="it-IT" smtClean="0"/>
              <a:t>30/04/2020</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0C0C975-F0BD-4993-81AC-024F2A396C78}" type="slidenum">
              <a:rPr lang="it-IT" smtClean="0"/>
              <a:t>‹N›</a:t>
            </a:fld>
            <a:endParaRPr lang="it-IT"/>
          </a:p>
        </p:txBody>
      </p:sp>
    </p:spTree>
    <p:extLst>
      <p:ext uri="{BB962C8B-B14F-4D97-AF65-F5344CB8AC3E}">
        <p14:creationId xmlns:p14="http://schemas.microsoft.com/office/powerpoint/2010/main" val="1170485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7EC1D1B0-675D-4AD0-9D14-EF58339FE44A}" type="datetimeFigureOut">
              <a:rPr lang="it-IT" smtClean="0"/>
              <a:t>30/04/2020</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0C0C975-F0BD-4993-81AC-024F2A396C78}" type="slidenum">
              <a:rPr lang="it-IT" smtClean="0"/>
              <a:t>‹N›</a:t>
            </a:fld>
            <a:endParaRPr lang="it-IT"/>
          </a:p>
        </p:txBody>
      </p:sp>
    </p:spTree>
    <p:extLst>
      <p:ext uri="{BB962C8B-B14F-4D97-AF65-F5344CB8AC3E}">
        <p14:creationId xmlns:p14="http://schemas.microsoft.com/office/powerpoint/2010/main" val="1943843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7EC1D1B0-675D-4AD0-9D14-EF58339FE44A}" type="datetimeFigureOut">
              <a:rPr lang="it-IT" smtClean="0"/>
              <a:t>30/04/2020</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0C0C975-F0BD-4993-81AC-024F2A396C78}" type="slidenum">
              <a:rPr lang="it-IT" smtClean="0"/>
              <a:t>‹N›</a:t>
            </a:fld>
            <a:endParaRPr lang="it-IT"/>
          </a:p>
        </p:txBody>
      </p:sp>
    </p:spTree>
    <p:extLst>
      <p:ext uri="{BB962C8B-B14F-4D97-AF65-F5344CB8AC3E}">
        <p14:creationId xmlns:p14="http://schemas.microsoft.com/office/powerpoint/2010/main" val="2748284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7EC1D1B0-675D-4AD0-9D14-EF58339FE44A}" type="datetimeFigureOut">
              <a:rPr lang="it-IT" smtClean="0"/>
              <a:t>30/04/2020</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0C0C975-F0BD-4993-81AC-024F2A396C78}" type="slidenum">
              <a:rPr lang="it-IT" smtClean="0"/>
              <a:t>‹N›</a:t>
            </a:fld>
            <a:endParaRPr lang="it-IT"/>
          </a:p>
        </p:txBody>
      </p:sp>
    </p:spTree>
    <p:extLst>
      <p:ext uri="{BB962C8B-B14F-4D97-AF65-F5344CB8AC3E}">
        <p14:creationId xmlns:p14="http://schemas.microsoft.com/office/powerpoint/2010/main" val="567696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7EC1D1B0-675D-4AD0-9D14-EF58339FE44A}" type="datetimeFigureOut">
              <a:rPr lang="it-IT" smtClean="0"/>
              <a:t>30/04/2020</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0C0C975-F0BD-4993-81AC-024F2A396C78}" type="slidenum">
              <a:rPr lang="it-IT" smtClean="0"/>
              <a:t>‹N›</a:t>
            </a:fld>
            <a:endParaRPr lang="it-IT"/>
          </a:p>
        </p:txBody>
      </p:sp>
    </p:spTree>
    <p:extLst>
      <p:ext uri="{BB962C8B-B14F-4D97-AF65-F5344CB8AC3E}">
        <p14:creationId xmlns:p14="http://schemas.microsoft.com/office/powerpoint/2010/main" val="190019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C1D1B0-675D-4AD0-9D14-EF58339FE44A}" type="datetimeFigureOut">
              <a:rPr lang="it-IT" smtClean="0"/>
              <a:t>30/04/2020</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0C0C975-F0BD-4993-81AC-024F2A396C78}" type="slidenum">
              <a:rPr lang="it-IT" smtClean="0"/>
              <a:t>‹N›</a:t>
            </a:fld>
            <a:endParaRPr lang="it-IT"/>
          </a:p>
        </p:txBody>
      </p:sp>
    </p:spTree>
    <p:extLst>
      <p:ext uri="{BB962C8B-B14F-4D97-AF65-F5344CB8AC3E}">
        <p14:creationId xmlns:p14="http://schemas.microsoft.com/office/powerpoint/2010/main" val="887378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7EC1D1B0-675D-4AD0-9D14-EF58339FE44A}" type="datetimeFigureOut">
              <a:rPr lang="it-IT" smtClean="0"/>
              <a:t>30/04/2020</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0C0C975-F0BD-4993-81AC-024F2A396C78}" type="slidenum">
              <a:rPr lang="it-IT" smtClean="0"/>
              <a:t>‹N›</a:t>
            </a:fld>
            <a:endParaRPr lang="it-IT"/>
          </a:p>
        </p:txBody>
      </p:sp>
    </p:spTree>
    <p:extLst>
      <p:ext uri="{BB962C8B-B14F-4D97-AF65-F5344CB8AC3E}">
        <p14:creationId xmlns:p14="http://schemas.microsoft.com/office/powerpoint/2010/main" val="2876637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7EC1D1B0-675D-4AD0-9D14-EF58339FE44A}" type="datetimeFigureOut">
              <a:rPr lang="it-IT" smtClean="0"/>
              <a:t>30/04/2020</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C0C975-F0BD-4993-81AC-024F2A396C78}" type="slidenum">
              <a:rPr lang="it-IT" smtClean="0"/>
              <a:t>‹N›</a:t>
            </a:fld>
            <a:endParaRPr lang="it-IT"/>
          </a:p>
        </p:txBody>
      </p:sp>
    </p:spTree>
    <p:extLst>
      <p:ext uri="{BB962C8B-B14F-4D97-AF65-F5344CB8AC3E}">
        <p14:creationId xmlns:p14="http://schemas.microsoft.com/office/powerpoint/2010/main" val="303974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EC1D1B0-675D-4AD0-9D14-EF58339FE44A}" type="datetimeFigureOut">
              <a:rPr lang="it-IT" smtClean="0"/>
              <a:t>30/04/2020</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0C0C975-F0BD-4993-81AC-024F2A396C78}" type="slidenum">
              <a:rPr lang="it-IT" smtClean="0"/>
              <a:t>‹N›</a:t>
            </a:fld>
            <a:endParaRPr lang="it-IT"/>
          </a:p>
        </p:txBody>
      </p:sp>
    </p:spTree>
    <p:extLst>
      <p:ext uri="{BB962C8B-B14F-4D97-AF65-F5344CB8AC3E}">
        <p14:creationId xmlns:p14="http://schemas.microsoft.com/office/powerpoint/2010/main" val="792682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FA94DED7-0A28-4AD9-8747-E94113225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75" name="Rectangle 74">
            <a:extLst>
              <a:ext uri="{FF2B5EF4-FFF2-40B4-BE49-F238E27FC236}">
                <a16:creationId xmlns:a16="http://schemas.microsoft.com/office/drawing/2014/main" id="{6F175609-91A3-416E-BC3D-7548FDE029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7" name="Rectangle 76">
            <a:extLst>
              <a:ext uri="{FF2B5EF4-FFF2-40B4-BE49-F238E27FC236}">
                <a16:creationId xmlns:a16="http://schemas.microsoft.com/office/drawing/2014/main" id="{9A3B0D54-9DF0-4FF8-A0AA-B4234DF358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4639734" cy="6858000"/>
          </a:xfrm>
          <a:prstGeom prst="rect">
            <a:avLst/>
          </a:prstGeom>
          <a:solidFill>
            <a:schemeClr val="bg2">
              <a:lumMod val="1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 name="Rettangolo 6"/>
          <p:cNvSpPr/>
          <p:nvPr/>
        </p:nvSpPr>
        <p:spPr>
          <a:xfrm>
            <a:off x="540279" y="388307"/>
            <a:ext cx="3778870" cy="4522360"/>
          </a:xfrm>
          <a:prstGeom prst="rect">
            <a:avLst/>
          </a:prstGeom>
        </p:spPr>
        <p:txBody>
          <a:bodyPr vert="horz" lIns="91440" tIns="45720" rIns="91440" bIns="45720" rtlCol="0" anchor="b">
            <a:normAutofit/>
          </a:bodyPr>
          <a:lstStyle/>
          <a:p>
            <a:pPr defTabSz="457200">
              <a:lnSpc>
                <a:spcPct val="90000"/>
              </a:lnSpc>
              <a:spcBef>
                <a:spcPct val="0"/>
              </a:spcBef>
              <a:spcAft>
                <a:spcPts val="600"/>
              </a:spcAft>
            </a:pPr>
            <a:r>
              <a:rPr lang="en-US" sz="2800" b="1" dirty="0">
                <a:solidFill>
                  <a:srgbClr val="FEFFFF"/>
                </a:solidFill>
                <a:latin typeface="+mj-lt"/>
                <a:ea typeface="+mj-ea"/>
                <a:cs typeface="+mj-cs"/>
              </a:rPr>
              <a:t>LA DELEGA ALLA VENDITA, LE MODALITÀ</a:t>
            </a:r>
          </a:p>
          <a:p>
            <a:pPr defTabSz="457200">
              <a:lnSpc>
                <a:spcPct val="90000"/>
              </a:lnSpc>
              <a:spcBef>
                <a:spcPct val="0"/>
              </a:spcBef>
              <a:spcAft>
                <a:spcPts val="600"/>
              </a:spcAft>
            </a:pPr>
            <a:r>
              <a:rPr lang="en-US" sz="2800" b="1" dirty="0">
                <a:solidFill>
                  <a:srgbClr val="FEFFFF"/>
                </a:solidFill>
                <a:latin typeface="+mj-lt"/>
                <a:ea typeface="+mj-ea"/>
                <a:cs typeface="+mj-cs"/>
              </a:rPr>
              <a:t>CONCRETE DI RIPRESA POST-EMERGENZIALI.</a:t>
            </a:r>
          </a:p>
          <a:p>
            <a:pPr defTabSz="457200">
              <a:lnSpc>
                <a:spcPct val="90000"/>
              </a:lnSpc>
              <a:spcBef>
                <a:spcPct val="0"/>
              </a:spcBef>
              <a:spcAft>
                <a:spcPts val="600"/>
              </a:spcAft>
            </a:pPr>
            <a:r>
              <a:rPr lang="en-US" sz="2800" b="1" dirty="0">
                <a:solidFill>
                  <a:srgbClr val="FEFFFF"/>
                </a:solidFill>
                <a:latin typeface="+mj-lt"/>
                <a:ea typeface="+mj-ea"/>
                <a:cs typeface="+mj-cs"/>
              </a:rPr>
              <a:t>IL SALDO PREZZO ED IL COMPUTO DEI TERMINI</a:t>
            </a:r>
          </a:p>
          <a:p>
            <a:pPr defTabSz="457200">
              <a:lnSpc>
                <a:spcPct val="90000"/>
              </a:lnSpc>
              <a:spcBef>
                <a:spcPct val="0"/>
              </a:spcBef>
              <a:spcAft>
                <a:spcPts val="600"/>
              </a:spcAft>
            </a:pPr>
            <a:r>
              <a:rPr lang="en-US" sz="2800" b="1" dirty="0">
                <a:solidFill>
                  <a:srgbClr val="FEFFFF"/>
                </a:solidFill>
                <a:latin typeface="+mj-lt"/>
                <a:ea typeface="+mj-ea"/>
                <a:cs typeface="+mj-cs"/>
              </a:rPr>
              <a:t>PER IL VERSAMENTO.</a:t>
            </a:r>
          </a:p>
        </p:txBody>
      </p:sp>
      <p:pic>
        <p:nvPicPr>
          <p:cNvPr id="1028" name="Picture 4" descr="Coronavirus, sono 84 i casi positivi in Piemonte: chiusi reparti a ...">
            <a:extLst>
              <a:ext uri="{FF2B5EF4-FFF2-40B4-BE49-F238E27FC236}">
                <a16:creationId xmlns:a16="http://schemas.microsoft.com/office/drawing/2014/main" id="{3BCC5C70-E4FE-4C93-900B-C15C8E66D61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3343" t="772" r="15463" b="-1"/>
          <a:stretch/>
        </p:blipFill>
        <p:spPr bwMode="auto">
          <a:xfrm>
            <a:off x="4639732" y="10"/>
            <a:ext cx="7552267" cy="6857990"/>
          </a:xfrm>
          <a:prstGeom prst="rect">
            <a:avLst/>
          </a:prstGeom>
          <a:noFill/>
          <a:extLst>
            <a:ext uri="{909E8E84-426E-40DD-AFC4-6F175D3DCCD1}">
              <a14:hiddenFill xmlns:a14="http://schemas.microsoft.com/office/drawing/2010/main">
                <a:solidFill>
                  <a:srgbClr val="FFFFFF"/>
                </a:solidFill>
              </a14:hiddenFill>
            </a:ext>
          </a:extLst>
        </p:spPr>
      </p:pic>
      <p:sp>
        <p:nvSpPr>
          <p:cNvPr id="79" name="Freeform 5">
            <a:extLst>
              <a:ext uri="{FF2B5EF4-FFF2-40B4-BE49-F238E27FC236}">
                <a16:creationId xmlns:a16="http://schemas.microsoft.com/office/drawing/2014/main" id="{64D236DE-BD07-488F-B236-DDEEFFF720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5033007"/>
            <a:ext cx="5404022" cy="857047"/>
          </a:xfrm>
          <a:custGeom>
            <a:avLst/>
            <a:gdLst>
              <a:gd name="T0" fmla="*/ 1114 w 1117"/>
              <a:gd name="T1" fmla="*/ 77 h 163"/>
              <a:gd name="T2" fmla="*/ 1040 w 1117"/>
              <a:gd name="T3" fmla="*/ 3 h 163"/>
              <a:gd name="T4" fmla="*/ 1039 w 1117"/>
              <a:gd name="T5" fmla="*/ 2 h 163"/>
              <a:gd name="T6" fmla="*/ 1034 w 1117"/>
              <a:gd name="T7" fmla="*/ 0 h 163"/>
              <a:gd name="T8" fmla="*/ 578 w 1117"/>
              <a:gd name="T9" fmla="*/ 0 h 163"/>
              <a:gd name="T10" fmla="*/ 562 w 1117"/>
              <a:gd name="T11" fmla="*/ 0 h 163"/>
              <a:gd name="T12" fmla="*/ 440 w 1117"/>
              <a:gd name="T13" fmla="*/ 0 h 163"/>
              <a:gd name="T14" fmla="*/ 106 w 1117"/>
              <a:gd name="T15" fmla="*/ 0 h 163"/>
              <a:gd name="T16" fmla="*/ 0 w 1117"/>
              <a:gd name="T17" fmla="*/ 0 h 163"/>
              <a:gd name="T18" fmla="*/ 0 w 1117"/>
              <a:gd name="T19" fmla="*/ 163 h 163"/>
              <a:gd name="T20" fmla="*/ 106 w 1117"/>
              <a:gd name="T21" fmla="*/ 163 h 163"/>
              <a:gd name="T22" fmla="*/ 440 w 1117"/>
              <a:gd name="T23" fmla="*/ 163 h 163"/>
              <a:gd name="T24" fmla="*/ 562 w 1117"/>
              <a:gd name="T25" fmla="*/ 163 h 163"/>
              <a:gd name="T26" fmla="*/ 578 w 1117"/>
              <a:gd name="T27" fmla="*/ 163 h 163"/>
              <a:gd name="T28" fmla="*/ 1034 w 1117"/>
              <a:gd name="T29" fmla="*/ 163 h 163"/>
              <a:gd name="T30" fmla="*/ 1039 w 1117"/>
              <a:gd name="T31" fmla="*/ 161 h 163"/>
              <a:gd name="T32" fmla="*/ 1040 w 1117"/>
              <a:gd name="T33" fmla="*/ 160 h 163"/>
              <a:gd name="T34" fmla="*/ 1114 w 1117"/>
              <a:gd name="T35" fmla="*/ 86 h 163"/>
              <a:gd name="T36" fmla="*/ 1114 w 1117"/>
              <a:gd name="T37"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7" h="163">
                <a:moveTo>
                  <a:pt x="1114" y="77"/>
                </a:moveTo>
                <a:cubicBezTo>
                  <a:pt x="1040" y="3"/>
                  <a:pt x="1040" y="3"/>
                  <a:pt x="1040" y="3"/>
                </a:cubicBezTo>
                <a:cubicBezTo>
                  <a:pt x="1040" y="2"/>
                  <a:pt x="1039" y="2"/>
                  <a:pt x="1039" y="2"/>
                </a:cubicBezTo>
                <a:cubicBezTo>
                  <a:pt x="1038" y="1"/>
                  <a:pt x="1036" y="0"/>
                  <a:pt x="1034" y="0"/>
                </a:cubicBezTo>
                <a:cubicBezTo>
                  <a:pt x="578" y="0"/>
                  <a:pt x="578" y="0"/>
                  <a:pt x="578" y="0"/>
                </a:cubicBezTo>
                <a:cubicBezTo>
                  <a:pt x="562" y="0"/>
                  <a:pt x="562" y="0"/>
                  <a:pt x="562" y="0"/>
                </a:cubicBezTo>
                <a:cubicBezTo>
                  <a:pt x="440" y="0"/>
                  <a:pt x="440" y="0"/>
                  <a:pt x="440" y="0"/>
                </a:cubicBezTo>
                <a:cubicBezTo>
                  <a:pt x="106" y="0"/>
                  <a:pt x="106" y="0"/>
                  <a:pt x="106" y="0"/>
                </a:cubicBezTo>
                <a:cubicBezTo>
                  <a:pt x="0" y="0"/>
                  <a:pt x="0" y="0"/>
                  <a:pt x="0" y="0"/>
                </a:cubicBezTo>
                <a:cubicBezTo>
                  <a:pt x="0" y="163"/>
                  <a:pt x="0" y="163"/>
                  <a:pt x="0" y="163"/>
                </a:cubicBezTo>
                <a:cubicBezTo>
                  <a:pt x="106" y="163"/>
                  <a:pt x="106" y="163"/>
                  <a:pt x="106" y="163"/>
                </a:cubicBezTo>
                <a:cubicBezTo>
                  <a:pt x="440" y="163"/>
                  <a:pt x="440" y="163"/>
                  <a:pt x="440" y="163"/>
                </a:cubicBezTo>
                <a:cubicBezTo>
                  <a:pt x="562" y="163"/>
                  <a:pt x="562" y="163"/>
                  <a:pt x="562" y="163"/>
                </a:cubicBezTo>
                <a:cubicBezTo>
                  <a:pt x="578" y="163"/>
                  <a:pt x="578" y="163"/>
                  <a:pt x="578" y="163"/>
                </a:cubicBezTo>
                <a:cubicBezTo>
                  <a:pt x="1034" y="163"/>
                  <a:pt x="1034" y="163"/>
                  <a:pt x="1034" y="163"/>
                </a:cubicBezTo>
                <a:cubicBezTo>
                  <a:pt x="1036" y="163"/>
                  <a:pt x="1038" y="162"/>
                  <a:pt x="1039" y="161"/>
                </a:cubicBezTo>
                <a:cubicBezTo>
                  <a:pt x="1039" y="160"/>
                  <a:pt x="1040" y="160"/>
                  <a:pt x="1040" y="160"/>
                </a:cubicBezTo>
                <a:cubicBezTo>
                  <a:pt x="1114" y="86"/>
                  <a:pt x="1114" y="86"/>
                  <a:pt x="1114" y="86"/>
                </a:cubicBezTo>
                <a:cubicBezTo>
                  <a:pt x="1117" y="83"/>
                  <a:pt x="1117" y="79"/>
                  <a:pt x="1114"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Sottotitolo 2"/>
          <p:cNvSpPr>
            <a:spLocks noGrp="1"/>
          </p:cNvSpPr>
          <p:nvPr>
            <p:ph type="subTitle" idx="1"/>
          </p:nvPr>
        </p:nvSpPr>
        <p:spPr>
          <a:xfrm>
            <a:off x="388307" y="5189400"/>
            <a:ext cx="3930842" cy="700654"/>
          </a:xfrm>
        </p:spPr>
        <p:txBody>
          <a:bodyPr vert="horz" lIns="91440" tIns="45720" rIns="91440" bIns="45720" rtlCol="0" anchor="ctr">
            <a:normAutofit lnSpcReduction="10000"/>
          </a:bodyPr>
          <a:lstStyle/>
          <a:p>
            <a:r>
              <a:rPr lang="en-US" sz="1600" b="1" dirty="0">
                <a:solidFill>
                  <a:srgbClr val="FEFFFF"/>
                </a:solidFill>
              </a:rPr>
              <a:t>Rinaldo </a:t>
            </a:r>
            <a:r>
              <a:rPr lang="en-US" sz="1600" b="1" dirty="0" err="1">
                <a:solidFill>
                  <a:srgbClr val="FEFFFF"/>
                </a:solidFill>
              </a:rPr>
              <a:t>d’Alonzo</a:t>
            </a:r>
            <a:endParaRPr lang="en-US" sz="1600" b="1" dirty="0">
              <a:solidFill>
                <a:srgbClr val="FEFFFF"/>
              </a:solidFill>
            </a:endParaRPr>
          </a:p>
          <a:p>
            <a:r>
              <a:rPr lang="en-US" sz="1600" b="1" dirty="0" err="1">
                <a:solidFill>
                  <a:srgbClr val="FEFFFF"/>
                </a:solidFill>
              </a:rPr>
              <a:t>Tribunale</a:t>
            </a:r>
            <a:r>
              <a:rPr lang="en-US" sz="1600" b="1" dirty="0">
                <a:solidFill>
                  <a:srgbClr val="FEFFFF"/>
                </a:solidFill>
              </a:rPr>
              <a:t> di </a:t>
            </a:r>
            <a:r>
              <a:rPr lang="en-US" sz="1600" b="1" dirty="0" err="1">
                <a:solidFill>
                  <a:srgbClr val="FEFFFF"/>
                </a:solidFill>
              </a:rPr>
              <a:t>Larino</a:t>
            </a:r>
            <a:endParaRPr lang="en-US" sz="1600" b="1" dirty="0">
              <a:solidFill>
                <a:srgbClr val="FEFFFF"/>
              </a:solidFill>
            </a:endParaRPr>
          </a:p>
        </p:txBody>
      </p:sp>
    </p:spTree>
    <p:extLst>
      <p:ext uri="{BB962C8B-B14F-4D97-AF65-F5344CB8AC3E}">
        <p14:creationId xmlns:p14="http://schemas.microsoft.com/office/powerpoint/2010/main" val="2268178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58999" y="311288"/>
            <a:ext cx="8911687" cy="1280890"/>
          </a:xfrm>
        </p:spPr>
        <p:txBody>
          <a:bodyPr anchor="ctr"/>
          <a:lstStyle/>
          <a:p>
            <a:r>
              <a:rPr lang="it-IT" dirty="0">
                <a:solidFill>
                  <a:schemeClr val="tx1"/>
                </a:solidFill>
                <a:latin typeface="Arial" panose="020B0604020202020204" pitchFamily="34" charset="0"/>
                <a:cs typeface="Arial" panose="020B0604020202020204" pitchFamily="34" charset="0"/>
              </a:rPr>
              <a:t>Quali sono le udienze rinviate d’ufficio?</a:t>
            </a:r>
            <a:endParaRPr lang="it-IT" dirty="0"/>
          </a:p>
        </p:txBody>
      </p:sp>
      <p:sp>
        <p:nvSpPr>
          <p:cNvPr id="3" name="Segnaposto contenuto 2"/>
          <p:cNvSpPr>
            <a:spLocks noGrp="1"/>
          </p:cNvSpPr>
          <p:nvPr>
            <p:ph idx="1"/>
          </p:nvPr>
        </p:nvSpPr>
        <p:spPr>
          <a:xfrm>
            <a:off x="1648326" y="1592178"/>
            <a:ext cx="9856286" cy="4399548"/>
          </a:xfrm>
        </p:spPr>
        <p:txBody>
          <a:bodyPr anchor="ctr">
            <a:noAutofit/>
          </a:bodyPr>
          <a:lstStyle/>
          <a:p>
            <a:pPr marL="0" indent="0">
              <a:buNone/>
            </a:pPr>
            <a:r>
              <a:rPr lang="it-IT" sz="2600" dirty="0">
                <a:solidFill>
                  <a:schemeClr val="tx1"/>
                </a:solidFill>
                <a:latin typeface="Abadi" panose="020B0604020104020204" pitchFamily="34" charset="0"/>
              </a:rPr>
              <a:t>Tutte le udienze in cui si articola fisiologicamente il processo, e quindi:</a:t>
            </a:r>
          </a:p>
          <a:p>
            <a:r>
              <a:rPr lang="it-IT" sz="2600" dirty="0">
                <a:solidFill>
                  <a:schemeClr val="tx1"/>
                </a:solidFill>
                <a:latin typeface="Abadi" panose="020B0604020104020204" pitchFamily="34" charset="0"/>
              </a:rPr>
              <a:t>Udienze fissate ai sensi dell’art. 530 per la vendita dei beni mobili</a:t>
            </a:r>
          </a:p>
          <a:p>
            <a:r>
              <a:rPr lang="it-IT" sz="2600" dirty="0">
                <a:solidFill>
                  <a:schemeClr val="tx1"/>
                </a:solidFill>
                <a:latin typeface="Abadi" panose="020B0604020104020204" pitchFamily="34" charset="0"/>
              </a:rPr>
              <a:t> Udienze fissate ai sensi dell’art. 543 per la comparizione del terzo</a:t>
            </a:r>
          </a:p>
          <a:p>
            <a:r>
              <a:rPr lang="it-IT" sz="2600" dirty="0">
                <a:solidFill>
                  <a:schemeClr val="tx1"/>
                </a:solidFill>
                <a:latin typeface="Abadi" panose="020B0604020104020204" pitchFamily="34" charset="0"/>
              </a:rPr>
              <a:t>Udienze fissate ai sensi dell’art. 569 per la vendita immobiliare</a:t>
            </a:r>
          </a:p>
          <a:p>
            <a:r>
              <a:rPr lang="it-IT" sz="2600" dirty="0">
                <a:solidFill>
                  <a:schemeClr val="tx1"/>
                </a:solidFill>
                <a:latin typeface="Abadi" panose="020B0604020104020204" pitchFamily="34" charset="0"/>
              </a:rPr>
              <a:t>Udienze fissate ai sensi dell’art. 596 c.p.c. per l’approvazione del progetto di distribuzione</a:t>
            </a:r>
          </a:p>
        </p:txBody>
      </p:sp>
    </p:spTree>
    <p:extLst>
      <p:ext uri="{BB962C8B-B14F-4D97-AF65-F5344CB8AC3E}">
        <p14:creationId xmlns:p14="http://schemas.microsoft.com/office/powerpoint/2010/main" val="3571704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58999" y="311288"/>
            <a:ext cx="8911687" cy="1280890"/>
          </a:xfrm>
        </p:spPr>
        <p:txBody>
          <a:bodyPr anchor="ctr"/>
          <a:lstStyle/>
          <a:p>
            <a:r>
              <a:rPr lang="it-IT" dirty="0">
                <a:solidFill>
                  <a:schemeClr val="tx1"/>
                </a:solidFill>
                <a:latin typeface="Arial" panose="020B0604020202020204" pitchFamily="34" charset="0"/>
                <a:cs typeface="Arial" panose="020B0604020202020204" pitchFamily="34" charset="0"/>
              </a:rPr>
              <a:t>Quali sono le udienze rinviate d’ufficio?</a:t>
            </a:r>
            <a:endParaRPr lang="it-IT" dirty="0"/>
          </a:p>
        </p:txBody>
      </p:sp>
      <p:sp>
        <p:nvSpPr>
          <p:cNvPr id="3" name="Segnaposto contenuto 2"/>
          <p:cNvSpPr>
            <a:spLocks noGrp="1"/>
          </p:cNvSpPr>
          <p:nvPr>
            <p:ph idx="1"/>
          </p:nvPr>
        </p:nvSpPr>
        <p:spPr>
          <a:xfrm>
            <a:off x="1648326" y="1592178"/>
            <a:ext cx="9856286" cy="4399548"/>
          </a:xfrm>
        </p:spPr>
        <p:txBody>
          <a:bodyPr anchor="ctr">
            <a:noAutofit/>
          </a:bodyPr>
          <a:lstStyle/>
          <a:p>
            <a:pPr marL="0" indent="0">
              <a:buNone/>
            </a:pPr>
            <a:r>
              <a:rPr lang="it-IT" sz="2600" dirty="0">
                <a:solidFill>
                  <a:schemeClr val="tx1"/>
                </a:solidFill>
                <a:latin typeface="Abadi" panose="020B0604020104020204" pitchFamily="34" charset="0"/>
              </a:rPr>
              <a:t>Tutte le udienze fissate per la trattazione di subprocedimenti, e quindi </a:t>
            </a:r>
          </a:p>
          <a:p>
            <a:r>
              <a:rPr lang="it-IT" sz="2600" dirty="0">
                <a:solidFill>
                  <a:schemeClr val="tx1"/>
                </a:solidFill>
                <a:latin typeface="Abadi" panose="020B0604020104020204" pitchFamily="34" charset="0"/>
              </a:rPr>
              <a:t>Udienze fissate ai sensi dell’art. 495 per conversione del pignoramento;</a:t>
            </a:r>
          </a:p>
          <a:p>
            <a:r>
              <a:rPr lang="it-IT" sz="2600" dirty="0">
                <a:solidFill>
                  <a:schemeClr val="tx1"/>
                </a:solidFill>
                <a:latin typeface="Abadi" panose="020B0604020104020204" pitchFamily="34" charset="0"/>
              </a:rPr>
              <a:t> Udienze fissate ai sensi dell’art. 483 per la limitazione di un mezzo di espropriazione</a:t>
            </a:r>
          </a:p>
          <a:p>
            <a:r>
              <a:rPr lang="it-IT" sz="2600" dirty="0">
                <a:solidFill>
                  <a:schemeClr val="tx1"/>
                </a:solidFill>
                <a:latin typeface="Abadi" panose="020B0604020104020204" pitchFamily="34" charset="0"/>
              </a:rPr>
              <a:t>Udienze fissate ai sensi dell’art. 496 per la riduzione del pignoramento</a:t>
            </a:r>
          </a:p>
          <a:p>
            <a:r>
              <a:rPr lang="it-IT" sz="2600" dirty="0">
                <a:solidFill>
                  <a:schemeClr val="tx1"/>
                </a:solidFill>
                <a:latin typeface="Abadi" panose="020B0604020104020204" pitchFamily="34" charset="0"/>
              </a:rPr>
              <a:t>In generale, le udienze di cui all’art. 485 fissate per «sentire le parti».</a:t>
            </a:r>
          </a:p>
        </p:txBody>
      </p:sp>
    </p:spTree>
    <p:extLst>
      <p:ext uri="{BB962C8B-B14F-4D97-AF65-F5344CB8AC3E}">
        <p14:creationId xmlns:p14="http://schemas.microsoft.com/office/powerpoint/2010/main" val="98526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2390" y="551919"/>
            <a:ext cx="10323094" cy="807648"/>
          </a:xfrm>
        </p:spPr>
        <p:txBody>
          <a:bodyPr/>
          <a:lstStyle/>
          <a:p>
            <a:r>
              <a:rPr lang="it-IT" b="1" dirty="0"/>
              <a:t>Le udienze fissate per la vendita</a:t>
            </a:r>
          </a:p>
        </p:txBody>
      </p:sp>
      <p:sp>
        <p:nvSpPr>
          <p:cNvPr id="3" name="Segnaposto contenuto 2"/>
          <p:cNvSpPr>
            <a:spLocks noGrp="1"/>
          </p:cNvSpPr>
          <p:nvPr>
            <p:ph idx="1"/>
          </p:nvPr>
        </p:nvSpPr>
        <p:spPr>
          <a:xfrm>
            <a:off x="240632" y="1359567"/>
            <a:ext cx="11754852" cy="5342021"/>
          </a:xfrm>
        </p:spPr>
        <p:txBody>
          <a:bodyPr>
            <a:noAutofit/>
          </a:bodyPr>
          <a:lstStyle/>
          <a:p>
            <a:pPr marL="0" indent="0">
              <a:buNone/>
            </a:pPr>
            <a:r>
              <a:rPr lang="it-IT" sz="2000" dirty="0">
                <a:solidFill>
                  <a:schemeClr val="tx1"/>
                </a:solidFill>
                <a:latin typeface="Abadi" panose="020B0604020104020204" pitchFamily="34" charset="0"/>
                <a:cs typeface="Arial" panose="020B0604020202020204" pitchFamily="34" charset="0"/>
              </a:rPr>
              <a:t>Si è variamente posto il problema di capire se potessero/dovessero essere rinviate anche le udienze di vendita. Qui il problema ruota attorno all’interrogativo, </a:t>
            </a:r>
            <a:r>
              <a:rPr lang="it-IT" sz="2000" dirty="0" err="1">
                <a:solidFill>
                  <a:schemeClr val="tx1"/>
                </a:solidFill>
                <a:latin typeface="Abadi" panose="020B0604020104020204" pitchFamily="34" charset="0"/>
                <a:cs typeface="Arial" panose="020B0604020202020204" pitchFamily="34" charset="0"/>
              </a:rPr>
              <a:t>pervero</a:t>
            </a:r>
            <a:r>
              <a:rPr lang="it-IT" sz="2000" dirty="0">
                <a:solidFill>
                  <a:schemeClr val="tx1"/>
                </a:solidFill>
                <a:latin typeface="Abadi" panose="020B0604020104020204" pitchFamily="34" charset="0"/>
                <a:cs typeface="Arial" panose="020B0604020202020204" pitchFamily="34" charset="0"/>
              </a:rPr>
              <a:t> risalente, relativo al se quella fissata per la vendita sia una vera e propria udienza.</a:t>
            </a:r>
          </a:p>
          <a:p>
            <a:pPr marL="0" indent="0">
              <a:buNone/>
            </a:pPr>
            <a:r>
              <a:rPr lang="it-IT" sz="2000" dirty="0">
                <a:solidFill>
                  <a:schemeClr val="tx1"/>
                </a:solidFill>
                <a:latin typeface="Abadi" panose="020B0604020104020204" pitchFamily="34" charset="0"/>
                <a:cs typeface="Arial" panose="020B0604020202020204" pitchFamily="34" charset="0"/>
              </a:rPr>
              <a:t>Tesi affermativa (prevalente)</a:t>
            </a:r>
          </a:p>
          <a:p>
            <a:r>
              <a:rPr lang="it-IT" dirty="0">
                <a:solidFill>
                  <a:schemeClr val="tx1"/>
                </a:solidFill>
                <a:latin typeface="Abadi" panose="020B0604020104020204" pitchFamily="34" charset="0"/>
              </a:rPr>
              <a:t>Lo afferma espressamente l'art. 569, comma terzo, c.p.c., a mente del quale con l'ordinanza di vendita il Giudice fissa, tra l'altro, "</a:t>
            </a:r>
            <a:r>
              <a:rPr lang="it-IT" i="1" dirty="0">
                <a:solidFill>
                  <a:schemeClr val="tx1"/>
                </a:solidFill>
                <a:latin typeface="Abadi" panose="020B0604020104020204" pitchFamily="34" charset="0"/>
              </a:rPr>
              <a:t>l'udienza per la deliberazione sull'offerta</a:t>
            </a:r>
            <a:r>
              <a:rPr lang="it-IT" dirty="0">
                <a:solidFill>
                  <a:schemeClr val="tx1"/>
                </a:solidFill>
                <a:latin typeface="Abadi" panose="020B0604020104020204" pitchFamily="34" charset="0"/>
              </a:rPr>
              <a:t>", con una previsione che costituisce una novità (introdotta nel 2005) rispetto alla previgente formulazione del testo normativo, che invece si limitava a prevedere che il Giudice disponeva la vendita, la quale si svolgeva secondo le disposizioni a seguire.</a:t>
            </a:r>
          </a:p>
          <a:p>
            <a:r>
              <a:rPr lang="it-IT" dirty="0">
                <a:solidFill>
                  <a:schemeClr val="tx1"/>
                </a:solidFill>
                <a:latin typeface="Abadi" panose="020B0604020104020204" pitchFamily="34" charset="0"/>
              </a:rPr>
              <a:t>Lo afferma l’art. 588 c.p.c. che parla di «</a:t>
            </a:r>
            <a:r>
              <a:rPr lang="it-IT" i="1" dirty="0">
                <a:solidFill>
                  <a:schemeClr val="tx1"/>
                </a:solidFill>
                <a:latin typeface="Abadi" panose="020B0604020104020204" pitchFamily="34" charset="0"/>
              </a:rPr>
              <a:t>data dell’udienza fissata per la vendita</a:t>
            </a:r>
            <a:r>
              <a:rPr lang="it-IT" dirty="0">
                <a:solidFill>
                  <a:schemeClr val="tx1"/>
                </a:solidFill>
                <a:latin typeface="Abadi" panose="020B0604020104020204" pitchFamily="34" charset="0"/>
              </a:rPr>
              <a:t>»</a:t>
            </a:r>
          </a:p>
          <a:p>
            <a:r>
              <a:rPr lang="it-IT" dirty="0">
                <a:solidFill>
                  <a:schemeClr val="tx1"/>
                </a:solidFill>
                <a:latin typeface="Abadi" panose="020B0604020104020204" pitchFamily="34" charset="0"/>
              </a:rPr>
              <a:t>Lo si ricava dall'art. 631 c.p.c., a mente del quale la disciplina del rinvio dell'udienza per assenza delle parti non si applica all'udienza fissata per la vendita, elemento questo che contribuisce a rafforzare l'idea che quella della vendita è una udienza, poiché altrimenti la deroga contenuta nell'art. 631 non avrebbe avuto ragion d'essere.</a:t>
            </a:r>
          </a:p>
          <a:p>
            <a:r>
              <a:rPr lang="it-IT" dirty="0">
                <a:solidFill>
                  <a:schemeClr val="tx1"/>
                </a:solidFill>
                <a:latin typeface="Abadi" panose="020B0604020104020204" pitchFamily="34" charset="0"/>
              </a:rPr>
              <a:t>È una udienza che soggiace al regime della sospensione feriale dei termini processuali, essendosi affermato che "</a:t>
            </a:r>
            <a:r>
              <a:rPr lang="it-IT" i="1" dirty="0">
                <a:solidFill>
                  <a:schemeClr val="tx1"/>
                </a:solidFill>
                <a:latin typeface="Abadi" panose="020B0604020104020204" pitchFamily="34" charset="0"/>
              </a:rPr>
              <a:t>tra gli affari civili urgenti - previsti dall’art. 92 della legge di ordinamento giudiziario ed esclusi dalla sospensione dei termini processuali nel periodo feriale - non sono comprese le vendite</a:t>
            </a:r>
            <a:r>
              <a:rPr lang="it-IT" dirty="0">
                <a:solidFill>
                  <a:schemeClr val="tx1"/>
                </a:solidFill>
                <a:latin typeface="Abadi" panose="020B0604020104020204" pitchFamily="34" charset="0"/>
              </a:rPr>
              <a:t>" (Cass. civ., 28 giugno 2006, n. 14979).</a:t>
            </a:r>
          </a:p>
          <a:p>
            <a:pPr marL="0" indent="0">
              <a:buNone/>
            </a:pPr>
            <a:r>
              <a:rPr lang="it-IT" sz="2000" dirty="0">
                <a:solidFill>
                  <a:schemeClr val="tx1"/>
                </a:solidFill>
                <a:latin typeface="Arial" panose="020B0604020202020204" pitchFamily="34" charset="0"/>
                <a:cs typeface="Arial" panose="020B0604020202020204" pitchFamily="34" charset="0"/>
              </a:rPr>
              <a:t> </a:t>
            </a:r>
            <a:endParaRPr lang="it-IT" sz="21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7275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8EECB76-DF28-4011-9500-A6C1F9B69048}"/>
              </a:ext>
            </a:extLst>
          </p:cNvPr>
          <p:cNvSpPr>
            <a:spLocks noGrp="1"/>
          </p:cNvSpPr>
          <p:nvPr>
            <p:ph idx="1"/>
          </p:nvPr>
        </p:nvSpPr>
        <p:spPr>
          <a:xfrm>
            <a:off x="681896" y="1382038"/>
            <a:ext cx="10828207" cy="4968658"/>
          </a:xfrm>
        </p:spPr>
        <p:txBody>
          <a:bodyPr>
            <a:normAutofit/>
          </a:bodyPr>
          <a:lstStyle/>
          <a:p>
            <a:pPr marL="0" indent="0">
              <a:buNone/>
            </a:pPr>
            <a:r>
              <a:rPr lang="it-IT" sz="2800" dirty="0">
                <a:solidFill>
                  <a:schemeClr val="tx1"/>
                </a:solidFill>
              </a:rPr>
              <a:t>Tesi negativa (minoritaria)</a:t>
            </a:r>
          </a:p>
          <a:p>
            <a:pPr marL="0" indent="0">
              <a:buNone/>
            </a:pPr>
            <a:r>
              <a:rPr lang="it-IT" sz="2800" dirty="0">
                <a:solidFill>
                  <a:schemeClr val="tx1"/>
                </a:solidFill>
              </a:rPr>
              <a:t>1. Muove dal presupposto che sia l’art. 588 che l’art. 631 non sarebbero decisivi:</a:t>
            </a:r>
          </a:p>
          <a:p>
            <a:pPr marL="0" indent="0">
              <a:buNone/>
            </a:pPr>
            <a:r>
              <a:rPr lang="it-IT" sz="2800" dirty="0">
                <a:solidFill>
                  <a:schemeClr val="tx1"/>
                </a:solidFill>
              </a:rPr>
              <a:t>il primo perché utilizza l’espressione per indicare a ritroso il termine per il deposito dell’istanza di assegnazione;</a:t>
            </a:r>
          </a:p>
          <a:p>
            <a:pPr marL="0" indent="0">
              <a:buNone/>
            </a:pPr>
            <a:r>
              <a:rPr lang="it-IT" sz="2800" dirty="0">
                <a:solidFill>
                  <a:schemeClr val="tx1"/>
                </a:solidFill>
              </a:rPr>
              <a:t>il secondo perché sarebbe volto ad identificare, genericamente, tutte le occasioni in cui le parti compaiono dinanzi al </a:t>
            </a:r>
            <a:r>
              <a:rPr lang="it-IT" sz="2800" dirty="0" err="1">
                <a:solidFill>
                  <a:schemeClr val="tx1"/>
                </a:solidFill>
              </a:rPr>
              <a:t>g.e</a:t>
            </a:r>
            <a:r>
              <a:rPr lang="it-IT" sz="2800" dirty="0">
                <a:solidFill>
                  <a:schemeClr val="tx1"/>
                </a:solidFill>
              </a:rPr>
              <a:t>.</a:t>
            </a:r>
          </a:p>
          <a:p>
            <a:pPr marL="0" indent="0">
              <a:buNone/>
            </a:pPr>
            <a:r>
              <a:rPr lang="it-IT" sz="2800" dirty="0">
                <a:solidFill>
                  <a:schemeClr val="tx1"/>
                </a:solidFill>
              </a:rPr>
              <a:t>2. Osserva che la vendita non presenta le caratteristiche tipiche dell’art. 128 c.p.c..</a:t>
            </a:r>
          </a:p>
          <a:p>
            <a:pPr marL="0" indent="0">
              <a:buNone/>
            </a:pPr>
            <a:endParaRPr lang="it-IT" dirty="0">
              <a:solidFill>
                <a:schemeClr val="tx1"/>
              </a:solidFill>
            </a:endParaRPr>
          </a:p>
        </p:txBody>
      </p:sp>
      <p:sp>
        <p:nvSpPr>
          <p:cNvPr id="4" name="Titolo 1">
            <a:extLst>
              <a:ext uri="{FF2B5EF4-FFF2-40B4-BE49-F238E27FC236}">
                <a16:creationId xmlns:a16="http://schemas.microsoft.com/office/drawing/2014/main" id="{86FC361C-2293-4257-94DA-3E06779F2F44}"/>
              </a:ext>
            </a:extLst>
          </p:cNvPr>
          <p:cNvSpPr>
            <a:spLocks noGrp="1"/>
          </p:cNvSpPr>
          <p:nvPr>
            <p:ph type="title"/>
          </p:nvPr>
        </p:nvSpPr>
        <p:spPr>
          <a:xfrm>
            <a:off x="1277656" y="623888"/>
            <a:ext cx="10226958" cy="1281112"/>
          </a:xfrm>
        </p:spPr>
        <p:txBody>
          <a:bodyPr/>
          <a:lstStyle/>
          <a:p>
            <a:r>
              <a:rPr lang="it-IT" b="1" dirty="0"/>
              <a:t>Le udienze fissate per la vendita</a:t>
            </a:r>
          </a:p>
        </p:txBody>
      </p:sp>
    </p:spTree>
    <p:extLst>
      <p:ext uri="{BB962C8B-B14F-4D97-AF65-F5344CB8AC3E}">
        <p14:creationId xmlns:p14="http://schemas.microsoft.com/office/powerpoint/2010/main" val="92077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8274" y="407377"/>
            <a:ext cx="10323094" cy="807648"/>
          </a:xfrm>
        </p:spPr>
        <p:txBody>
          <a:bodyPr/>
          <a:lstStyle/>
          <a:p>
            <a:r>
              <a:rPr lang="it-IT" b="1" dirty="0"/>
              <a:t>Le udienze fissate per la vendita dal delegato</a:t>
            </a:r>
          </a:p>
        </p:txBody>
      </p:sp>
      <p:sp>
        <p:nvSpPr>
          <p:cNvPr id="3" name="Segnaposto contenuto 2"/>
          <p:cNvSpPr>
            <a:spLocks noGrp="1"/>
          </p:cNvSpPr>
          <p:nvPr>
            <p:ph idx="1"/>
          </p:nvPr>
        </p:nvSpPr>
        <p:spPr>
          <a:xfrm>
            <a:off x="240632" y="1215025"/>
            <a:ext cx="11754852" cy="5486563"/>
          </a:xfrm>
        </p:spPr>
        <p:txBody>
          <a:bodyPr>
            <a:noAutofit/>
          </a:bodyPr>
          <a:lstStyle/>
          <a:p>
            <a:pPr marL="0" indent="0">
              <a:spcBef>
                <a:spcPts val="600"/>
              </a:spcBef>
              <a:buNone/>
            </a:pPr>
            <a:r>
              <a:rPr lang="it-IT" sz="2000" dirty="0">
                <a:solidFill>
                  <a:schemeClr val="tx1"/>
                </a:solidFill>
                <a:latin typeface="Abadi" panose="020B0604020104020204" pitchFamily="34" charset="0"/>
                <a:cs typeface="Arial" panose="020B0604020202020204" pitchFamily="34" charset="0"/>
              </a:rPr>
              <a:t>Si è detto da parte di taluni che potrebbero non essere rinviati gli esperimenti di vendita fissati davanti al delegato, poiché in questi casi la vendita non si sostanzierebbe nella celebrazione di una udienza.</a:t>
            </a:r>
          </a:p>
          <a:p>
            <a:pPr marL="0" indent="0">
              <a:spcBef>
                <a:spcPts val="600"/>
              </a:spcBef>
              <a:buNone/>
            </a:pPr>
            <a:r>
              <a:rPr lang="it-IT" sz="2000" dirty="0">
                <a:solidFill>
                  <a:schemeClr val="tx1"/>
                </a:solidFill>
                <a:latin typeface="Abadi" panose="020B0604020104020204" pitchFamily="34" charset="0"/>
                <a:cs typeface="Arial" panose="020B0604020202020204" pitchFamily="34" charset="0"/>
              </a:rPr>
              <a:t>La tesi non mi convince e generalmente non viene seguita perché:</a:t>
            </a:r>
          </a:p>
          <a:p>
            <a:pPr>
              <a:spcBef>
                <a:spcPts val="600"/>
              </a:spcBef>
            </a:pPr>
            <a:r>
              <a:rPr lang="it-IT" dirty="0">
                <a:solidFill>
                  <a:schemeClr val="tx1"/>
                </a:solidFill>
              </a:rPr>
              <a:t>È contraria alla ratio della norma, tesa ad assicurare il distanziamento sociale e far fronte all’emergenza sanitaria;</a:t>
            </a:r>
          </a:p>
          <a:p>
            <a:pPr>
              <a:spcBef>
                <a:spcPts val="600"/>
              </a:spcBef>
            </a:pPr>
            <a:r>
              <a:rPr lang="it-IT" dirty="0">
                <a:solidFill>
                  <a:schemeClr val="tx1"/>
                </a:solidFill>
              </a:rPr>
              <a:t>È discutibile che quella svolta davanti al delegato non sia una udienza;</a:t>
            </a:r>
          </a:p>
          <a:p>
            <a:pPr marL="0" indent="0">
              <a:spcBef>
                <a:spcPts val="600"/>
              </a:spcBef>
              <a:buNone/>
            </a:pPr>
            <a:r>
              <a:rPr lang="it-IT" sz="2400" b="1" dirty="0">
                <a:solidFill>
                  <a:schemeClr val="tx1"/>
                </a:solidFill>
                <a:latin typeface="Arial" panose="020B0604020202020204" pitchFamily="34" charset="0"/>
                <a:cs typeface="Arial" panose="020B0604020202020204" pitchFamily="34" charset="0"/>
              </a:rPr>
              <a:t>E se la vendita di svolge in modalità telematica pura?</a:t>
            </a:r>
          </a:p>
          <a:p>
            <a:pPr marL="0" indent="0">
              <a:spcBef>
                <a:spcPts val="600"/>
              </a:spcBef>
              <a:buNone/>
            </a:pPr>
            <a:r>
              <a:rPr lang="it-IT" dirty="0">
                <a:solidFill>
                  <a:schemeClr val="tx1"/>
                </a:solidFill>
                <a:latin typeface="Arial" panose="020B0604020202020204" pitchFamily="34" charset="0"/>
                <a:cs typeface="Arial" panose="020B0604020202020204" pitchFamily="34" charset="0"/>
              </a:rPr>
              <a:t>In questo caso, si è detto, le esigenze connesse alla emergenza epidemiologica sono del tutto compatibili con lo svolgimento del procedimento.</a:t>
            </a:r>
          </a:p>
          <a:p>
            <a:pPr marL="0" indent="0">
              <a:spcBef>
                <a:spcPts val="600"/>
              </a:spcBef>
              <a:buNone/>
            </a:pPr>
            <a:r>
              <a:rPr lang="it-IT" dirty="0">
                <a:solidFill>
                  <a:schemeClr val="tx1"/>
                </a:solidFill>
                <a:latin typeface="Arial" panose="020B0604020202020204" pitchFamily="34" charset="0"/>
                <a:cs typeface="Arial" panose="020B0604020202020204" pitchFamily="34" charset="0"/>
              </a:rPr>
              <a:t>L’opinione che ha registrato i maggiori consensi è stata quella di sospendere anche queste vendite.</a:t>
            </a:r>
          </a:p>
          <a:p>
            <a:pPr>
              <a:spcBef>
                <a:spcPts val="600"/>
              </a:spcBef>
            </a:pPr>
            <a:r>
              <a:rPr lang="it-IT" dirty="0">
                <a:solidFill>
                  <a:schemeClr val="tx1"/>
                </a:solidFill>
                <a:latin typeface="Arial" panose="020B0604020202020204" pitchFamily="34" charset="0"/>
                <a:cs typeface="Arial" panose="020B0604020202020204" pitchFamily="34" charset="0"/>
              </a:rPr>
              <a:t>Il legislatore, sebbene attraverso espressioni non sempre cristalline, ha voluto il così detto </a:t>
            </a:r>
            <a:r>
              <a:rPr lang="it-IT" dirty="0" err="1">
                <a:solidFill>
                  <a:schemeClr val="tx1"/>
                </a:solidFill>
                <a:latin typeface="Arial" panose="020B0604020202020204" pitchFamily="34" charset="0"/>
                <a:cs typeface="Arial" panose="020B0604020202020204" pitchFamily="34" charset="0"/>
              </a:rPr>
              <a:t>lockdown</a:t>
            </a:r>
            <a:endParaRPr lang="it-IT" dirty="0">
              <a:solidFill>
                <a:schemeClr val="tx1"/>
              </a:solidFill>
              <a:latin typeface="Arial" panose="020B0604020202020204" pitchFamily="34" charset="0"/>
              <a:cs typeface="Arial" panose="020B0604020202020204" pitchFamily="34" charset="0"/>
            </a:endParaRPr>
          </a:p>
          <a:p>
            <a:pPr>
              <a:spcBef>
                <a:spcPts val="600"/>
              </a:spcBef>
            </a:pPr>
            <a:r>
              <a:rPr lang="it-IT" dirty="0">
                <a:solidFill>
                  <a:schemeClr val="tx1"/>
                </a:solidFill>
                <a:latin typeface="Arial" panose="020B0604020202020204" pitchFamily="34" charset="0"/>
                <a:cs typeface="Arial" panose="020B0604020202020204" pitchFamily="34" charset="0"/>
              </a:rPr>
              <a:t>la vendita implica una serie di attività preliminari che l’emergenza epidemiologica impedisce o rende difficoltose, con il rischio si vendere ad un prezzo inferiore a quello giusto di cui parla l’art. 596. Si pensi, ad esempio, alla visita degli immobili ed alla attuazione degli ordini di liberazione.</a:t>
            </a:r>
          </a:p>
          <a:p>
            <a:pPr>
              <a:spcBef>
                <a:spcPts val="600"/>
              </a:spcBef>
            </a:pPr>
            <a:r>
              <a:rPr lang="it-IT" dirty="0">
                <a:solidFill>
                  <a:schemeClr val="tx1"/>
                </a:solidFill>
                <a:latin typeface="Arial" panose="020B0604020202020204" pitchFamily="34" charset="0"/>
                <a:cs typeface="Arial" panose="020B0604020202020204" pitchFamily="34" charset="0"/>
              </a:rPr>
              <a:t>Del resto, anche i termini per il deposito degli atti </a:t>
            </a:r>
            <a:r>
              <a:rPr lang="it-IT" dirty="0" err="1">
                <a:solidFill>
                  <a:schemeClr val="tx1"/>
                </a:solidFill>
                <a:latin typeface="Arial" panose="020B0604020202020204" pitchFamily="34" charset="0"/>
                <a:cs typeface="Arial" panose="020B0604020202020204" pitchFamily="34" charset="0"/>
              </a:rPr>
              <a:t>endoprocessuali</a:t>
            </a:r>
            <a:r>
              <a:rPr lang="it-IT" dirty="0">
                <a:solidFill>
                  <a:schemeClr val="tx1"/>
                </a:solidFill>
                <a:latin typeface="Arial" panose="020B0604020202020204" pitchFamily="34" charset="0"/>
                <a:cs typeface="Arial" panose="020B0604020202020204" pitchFamily="34" charset="0"/>
              </a:rPr>
              <a:t>, che pure avviene in modalità telematica, è sospeso.</a:t>
            </a:r>
          </a:p>
        </p:txBody>
      </p:sp>
    </p:spTree>
    <p:extLst>
      <p:ext uri="{BB962C8B-B14F-4D97-AF65-F5344CB8AC3E}">
        <p14:creationId xmlns:p14="http://schemas.microsoft.com/office/powerpoint/2010/main" val="1095888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17095" y="1240076"/>
            <a:ext cx="11357810" cy="5041561"/>
          </a:xfrm>
        </p:spPr>
        <p:txBody>
          <a:bodyPr>
            <a:normAutofit fontScale="85000" lnSpcReduction="20000"/>
          </a:bodyPr>
          <a:lstStyle/>
          <a:p>
            <a:pPr marL="0" indent="0">
              <a:buNone/>
            </a:pPr>
            <a:r>
              <a:rPr lang="it-IT" sz="2400" dirty="0">
                <a:solidFill>
                  <a:schemeClr val="tx1"/>
                </a:solidFill>
                <a:latin typeface="Arial" panose="020B0604020202020204" pitchFamily="34" charset="0"/>
                <a:cs typeface="Arial" panose="020B0604020202020204" pitchFamily="34" charset="0"/>
              </a:rPr>
              <a:t>Il rinvio delle vendite impone:</a:t>
            </a:r>
          </a:p>
          <a:p>
            <a:pPr marL="457200" indent="-457200">
              <a:buFont typeface="+mj-lt"/>
              <a:buAutoNum type="arabicPeriod"/>
            </a:pPr>
            <a:r>
              <a:rPr lang="it-IT" sz="2400" dirty="0">
                <a:solidFill>
                  <a:schemeClr val="tx1"/>
                </a:solidFill>
                <a:latin typeface="Arial" panose="020B0604020202020204" pitchFamily="34" charset="0"/>
                <a:cs typeface="Arial" panose="020B0604020202020204" pitchFamily="34" charset="0"/>
              </a:rPr>
              <a:t>di intervenire sull’inserzione già pubblicata comunicando il rinvio per evitare che continuino ad arrivare offerte;</a:t>
            </a:r>
          </a:p>
          <a:p>
            <a:pPr marL="457200" indent="-457200">
              <a:buFont typeface="+mj-lt"/>
              <a:buAutoNum type="arabicPeriod"/>
            </a:pPr>
            <a:r>
              <a:rPr lang="it-IT" sz="2400" dirty="0">
                <a:solidFill>
                  <a:schemeClr val="tx1"/>
                </a:solidFill>
                <a:latin typeface="Arial" panose="020B0604020202020204" pitchFamily="34" charset="0"/>
                <a:cs typeface="Arial" panose="020B0604020202020204" pitchFamily="34" charset="0"/>
              </a:rPr>
              <a:t>la nuova esecuzione degli adempimenti pubblicitari;</a:t>
            </a:r>
          </a:p>
          <a:p>
            <a:pPr marL="457200" indent="-457200">
              <a:buFont typeface="+mj-lt"/>
              <a:buAutoNum type="arabicPeriod"/>
            </a:pPr>
            <a:r>
              <a:rPr lang="it-IT" sz="2400" dirty="0">
                <a:solidFill>
                  <a:schemeClr val="tx1"/>
                </a:solidFill>
                <a:latin typeface="Arial" panose="020B0604020202020204" pitchFamily="34" charset="0"/>
                <a:cs typeface="Arial" panose="020B0604020202020204" pitchFamily="34" charset="0"/>
              </a:rPr>
              <a:t>un nuovo versamento del contributo di pubblicazione poiché il rinvio si sostanzia nell’inserimento nel </a:t>
            </a:r>
            <a:r>
              <a:rPr lang="it-IT" sz="2400" dirty="0" err="1">
                <a:solidFill>
                  <a:schemeClr val="tx1"/>
                </a:solidFill>
                <a:latin typeface="Arial" panose="020B0604020202020204" pitchFamily="34" charset="0"/>
                <a:cs typeface="Arial" panose="020B0604020202020204" pitchFamily="34" charset="0"/>
              </a:rPr>
              <a:t>pvp</a:t>
            </a:r>
            <a:r>
              <a:rPr lang="it-IT" sz="2400" dirty="0">
                <a:solidFill>
                  <a:schemeClr val="tx1"/>
                </a:solidFill>
                <a:latin typeface="Arial" panose="020B0604020202020204" pitchFamily="34" charset="0"/>
                <a:cs typeface="Arial" panose="020B0604020202020204" pitchFamily="34" charset="0"/>
              </a:rPr>
              <a:t> di una nuova inserzione;</a:t>
            </a:r>
          </a:p>
          <a:p>
            <a:pPr marL="457200" indent="-457200">
              <a:buFont typeface="+mj-lt"/>
              <a:buAutoNum type="arabicPeriod"/>
            </a:pPr>
            <a:r>
              <a:rPr lang="it-IT" sz="2400" dirty="0">
                <a:solidFill>
                  <a:schemeClr val="tx1"/>
                </a:solidFill>
                <a:latin typeface="Arial" panose="020B0604020202020204" pitchFamily="34" charset="0"/>
                <a:cs typeface="Arial" panose="020B0604020202020204" pitchFamily="34" charset="0"/>
              </a:rPr>
              <a:t>di fare i conti con la necessità di integrare il fondo spese necessario per l’esperimento della vendita da porre a carico del creditore ex art. 8 d.P.R. 115/2002; (dunque, il provvedimento con cui si dispone la </a:t>
            </a:r>
            <a:r>
              <a:rPr lang="it-IT" sz="2400" dirty="0" err="1">
                <a:solidFill>
                  <a:schemeClr val="tx1"/>
                </a:solidFill>
                <a:latin typeface="Arial" panose="020B0604020202020204" pitchFamily="34" charset="0"/>
                <a:cs typeface="Arial" panose="020B0604020202020204" pitchFamily="34" charset="0"/>
              </a:rPr>
              <a:t>rifissazione</a:t>
            </a:r>
            <a:r>
              <a:rPr lang="it-IT" sz="2400" dirty="0">
                <a:solidFill>
                  <a:schemeClr val="tx1"/>
                </a:solidFill>
                <a:latin typeface="Arial" panose="020B0604020202020204" pitchFamily="34" charset="0"/>
                <a:cs typeface="Arial" panose="020B0604020202020204" pitchFamily="34" charset="0"/>
              </a:rPr>
              <a:t> delle vendite dovrebbe prevedere un eventuale </a:t>
            </a:r>
            <a:r>
              <a:rPr lang="it-IT" sz="2400" u="sng" dirty="0">
                <a:solidFill>
                  <a:schemeClr val="tx1"/>
                </a:solidFill>
                <a:latin typeface="Arial" panose="020B0604020202020204" pitchFamily="34" charset="0"/>
                <a:cs typeface="Arial" panose="020B0604020202020204" pitchFamily="34" charset="0"/>
              </a:rPr>
              <a:t>termine per l’integrazione del fondo spese</a:t>
            </a:r>
            <a:r>
              <a:rPr lang="it-IT" sz="2400" dirty="0">
                <a:solidFill>
                  <a:schemeClr val="tx1"/>
                </a:solidFill>
                <a:latin typeface="Arial" panose="020B0604020202020204" pitchFamily="34" charset="0"/>
                <a:cs typeface="Arial" panose="020B0604020202020204" pitchFamily="34" charset="0"/>
              </a:rPr>
              <a:t>, che deve cadere in una data precedente a quello previsto per l’esecuzione degli adempimenti pubblicitari medesimi).</a:t>
            </a:r>
          </a:p>
          <a:p>
            <a:pPr marL="457200" indent="-457200">
              <a:buFont typeface="+mj-lt"/>
              <a:buAutoNum type="arabicPeriod"/>
            </a:pPr>
            <a:r>
              <a:rPr lang="it-IT" sz="2400" b="1" dirty="0">
                <a:solidFill>
                  <a:schemeClr val="tx1"/>
                </a:solidFill>
                <a:latin typeface="Arial" panose="020B0604020202020204" pitchFamily="34" charset="0"/>
                <a:cs typeface="Arial" panose="020B0604020202020204" pitchFamily="34" charset="0"/>
              </a:rPr>
              <a:t> La indicazione di una forbice temporale entro la quale celebrarle</a:t>
            </a:r>
          </a:p>
          <a:p>
            <a:pPr marL="457200" indent="-457200">
              <a:buFont typeface="+mj-lt"/>
              <a:buAutoNum type="arabicPeriod"/>
            </a:pPr>
            <a:r>
              <a:rPr lang="it-IT" sz="2400" b="1" dirty="0">
                <a:solidFill>
                  <a:schemeClr val="tx1"/>
                </a:solidFill>
                <a:latin typeface="Arial" panose="020B0604020202020204" pitchFamily="34" charset="0"/>
                <a:cs typeface="Arial" panose="020B0604020202020204" pitchFamily="34" charset="0"/>
              </a:rPr>
              <a:t>La individuazione del modello della vendita telematica «pura» (sincrona o asincrona, con l’abbandono della vendita mista) in esercizio della discrezionalità di cui all’art. 569, comma 4 c.p.c. </a:t>
            </a:r>
            <a:r>
              <a:rPr lang="it-IT" sz="2400" b="1" dirty="0">
                <a:solidFill>
                  <a:srgbClr val="FF0000"/>
                </a:solidFill>
                <a:latin typeface="Arial" panose="020B0604020202020204" pitchFamily="34" charset="0"/>
                <a:cs typeface="Arial" panose="020B0604020202020204" pitchFamily="34" charset="0"/>
              </a:rPr>
              <a:t>Se si modificano i termini della vendita il provvedimento sconta la pubblicità di cui all’art. 490 c.p.c. poiché si traduce nella modifica dell’ordinanza di vendita.</a:t>
            </a:r>
            <a:endParaRPr lang="it-IT" sz="2400" b="1" dirty="0">
              <a:solidFill>
                <a:schemeClr val="tx1"/>
              </a:solidFill>
              <a:latin typeface="Arial" panose="020B0604020202020204" pitchFamily="34" charset="0"/>
              <a:cs typeface="Arial" panose="020B0604020202020204" pitchFamily="34" charset="0"/>
            </a:endParaRPr>
          </a:p>
        </p:txBody>
      </p:sp>
      <p:sp>
        <p:nvSpPr>
          <p:cNvPr id="4" name="Titolo 1"/>
          <p:cNvSpPr>
            <a:spLocks noGrp="1"/>
          </p:cNvSpPr>
          <p:nvPr>
            <p:ph type="title"/>
          </p:nvPr>
        </p:nvSpPr>
        <p:spPr>
          <a:xfrm>
            <a:off x="1559656" y="88456"/>
            <a:ext cx="10323094" cy="807648"/>
          </a:xfrm>
        </p:spPr>
        <p:txBody>
          <a:bodyPr>
            <a:normAutofit/>
          </a:bodyPr>
          <a:lstStyle/>
          <a:p>
            <a:r>
              <a:rPr lang="it-IT" b="1" dirty="0"/>
              <a:t>Il rinvio delle vendite…</a:t>
            </a:r>
          </a:p>
        </p:txBody>
      </p:sp>
    </p:spTree>
    <p:extLst>
      <p:ext uri="{BB962C8B-B14F-4D97-AF65-F5344CB8AC3E}">
        <p14:creationId xmlns:p14="http://schemas.microsoft.com/office/powerpoint/2010/main" val="8442418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33137" y="1467853"/>
            <a:ext cx="11357810" cy="5089358"/>
          </a:xfrm>
        </p:spPr>
        <p:txBody>
          <a:bodyPr>
            <a:normAutofit lnSpcReduction="10000"/>
          </a:bodyPr>
          <a:lstStyle/>
          <a:p>
            <a:r>
              <a:rPr lang="it-IT" sz="2000" dirty="0">
                <a:solidFill>
                  <a:schemeClr val="tx1"/>
                </a:solidFill>
                <a:latin typeface="Arial" panose="020B0604020202020204" pitchFamily="34" charset="0"/>
                <a:cs typeface="Arial" panose="020B0604020202020204" pitchFamily="34" charset="0"/>
              </a:rPr>
              <a:t>Offerte pervenute dopo il 9 marzo (2 marzo). Il problema non si pone: rinviata (ex lege) la vendita, l’offerta deve essere dichiarata inefficace perché riferita ad una vendita che, nel momento in cui l’offerta è stata presentata, non era (più) prevista.</a:t>
            </a:r>
          </a:p>
          <a:p>
            <a:r>
              <a:rPr lang="it-IT" sz="2000" dirty="0">
                <a:solidFill>
                  <a:schemeClr val="tx1"/>
                </a:solidFill>
                <a:latin typeface="Arial" panose="020B0604020202020204" pitchFamily="34" charset="0"/>
                <a:cs typeface="Arial" panose="020B0604020202020204" pitchFamily="34" charset="0"/>
              </a:rPr>
              <a:t>Offerte pervenute prima. In linea teorica, se la vendita viene rinviata entro un termine di 120 giorni, le offerte potrebbero essere mantenute ferme ex art. 571 c.p.c.. Questo perché la norma sospende le udienze ed i termini, per cui non incide sulla validità e irrevocabilità delle offerte.</a:t>
            </a:r>
          </a:p>
          <a:p>
            <a:pPr marL="0" indent="0">
              <a:buNone/>
            </a:pPr>
            <a:r>
              <a:rPr lang="it-IT" sz="2000" dirty="0">
                <a:solidFill>
                  <a:schemeClr val="tx1"/>
                </a:solidFill>
                <a:latin typeface="Arial" panose="020B0604020202020204" pitchFamily="34" charset="0"/>
                <a:cs typeface="Arial" panose="020B0604020202020204" pitchFamily="34" charset="0"/>
              </a:rPr>
              <a:t>A questo punto occorre distinguere:</a:t>
            </a:r>
          </a:p>
          <a:p>
            <a:pPr marL="457200" indent="-457200" algn="just">
              <a:buFont typeface="+mj-lt"/>
              <a:buAutoNum type="arabicPeriod"/>
            </a:pPr>
            <a:r>
              <a:rPr lang="it-IT" sz="2000" dirty="0">
                <a:solidFill>
                  <a:schemeClr val="tx1"/>
                </a:solidFill>
                <a:latin typeface="Arial" panose="020B0604020202020204" pitchFamily="34" charset="0"/>
                <a:cs typeface="Arial" panose="020B0604020202020204" pitchFamily="34" charset="0"/>
              </a:rPr>
              <a:t>Offerte cartacee in vendita analogica. Qui il problema non si porrebbe: intervenuta la sospensione della vendita, il delegato dovrebbe aprire le buste e dare atto del rinvio. Le buste devono aprirsi prima perché l’udienza salta (e se l’offerente aveva deciso di non presentarsi non lo saprà) e quindi l’offerente deve aver comunicazione del rinvio, altrimenti  è legittimato ad attendere che nei 120 giorni di cui al 571 gli venga comunicata l’aggiudicazione.</a:t>
            </a:r>
          </a:p>
          <a:p>
            <a:pPr marL="457200" indent="-457200" algn="just">
              <a:buFont typeface="+mj-lt"/>
              <a:buAutoNum type="arabicPeriod"/>
            </a:pPr>
            <a:r>
              <a:rPr lang="it-IT" sz="2000" dirty="0">
                <a:solidFill>
                  <a:schemeClr val="tx1"/>
                </a:solidFill>
                <a:latin typeface="Arial" panose="020B0604020202020204" pitchFamily="34" charset="0"/>
                <a:cs typeface="Arial" panose="020B0604020202020204" pitchFamily="34" charset="0"/>
              </a:rPr>
              <a:t>Offerte telematiche: qui occorre attendere necessariamente la data della vendita, poiché prima il delegato non dispone delle offerte, le quali gli vengono trasmesse solo quel giorno dal gestore. Anche in questo caso sarebbe giuridicamente possibile il rinvio, ma il </a:t>
            </a:r>
            <a:r>
              <a:rPr lang="it-IT" sz="2000" dirty="0" err="1">
                <a:solidFill>
                  <a:schemeClr val="tx1"/>
                </a:solidFill>
                <a:latin typeface="Arial" panose="020B0604020202020204" pitchFamily="34" charset="0"/>
                <a:cs typeface="Arial" panose="020B0604020202020204" pitchFamily="34" charset="0"/>
              </a:rPr>
              <a:t>pvp</a:t>
            </a:r>
            <a:r>
              <a:rPr lang="it-IT" sz="2000" dirty="0">
                <a:solidFill>
                  <a:schemeClr val="tx1"/>
                </a:solidFill>
                <a:latin typeface="Arial" panose="020B0604020202020204" pitchFamily="34" charset="0"/>
                <a:cs typeface="Arial" panose="020B0604020202020204" pitchFamily="34" charset="0"/>
              </a:rPr>
              <a:t> non consente la «migrazione delle offerte» da una data all’altra.</a:t>
            </a:r>
          </a:p>
          <a:p>
            <a:pPr marL="0" indent="0">
              <a:buNone/>
            </a:pPr>
            <a:endParaRPr lang="it-IT" sz="2300" dirty="0">
              <a:solidFill>
                <a:schemeClr val="tx1"/>
              </a:solidFill>
              <a:latin typeface="Arial" panose="020B0604020202020204" pitchFamily="34" charset="0"/>
              <a:cs typeface="Arial" panose="020B0604020202020204" pitchFamily="34" charset="0"/>
            </a:endParaRPr>
          </a:p>
        </p:txBody>
      </p:sp>
      <p:sp>
        <p:nvSpPr>
          <p:cNvPr id="4" name="Titolo 1"/>
          <p:cNvSpPr>
            <a:spLocks noGrp="1"/>
          </p:cNvSpPr>
          <p:nvPr>
            <p:ph type="title"/>
          </p:nvPr>
        </p:nvSpPr>
        <p:spPr>
          <a:xfrm>
            <a:off x="1622287" y="300789"/>
            <a:ext cx="10168660" cy="1039496"/>
          </a:xfrm>
        </p:spPr>
        <p:txBody>
          <a:bodyPr anchor="ctr">
            <a:normAutofit/>
          </a:bodyPr>
          <a:lstStyle/>
          <a:p>
            <a:r>
              <a:rPr lang="it-IT" b="1" dirty="0"/>
              <a:t>…e la sorte delle offerte</a:t>
            </a:r>
          </a:p>
        </p:txBody>
      </p:sp>
    </p:spTree>
    <p:extLst>
      <p:ext uri="{BB962C8B-B14F-4D97-AF65-F5344CB8AC3E}">
        <p14:creationId xmlns:p14="http://schemas.microsoft.com/office/powerpoint/2010/main" val="29268109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36295" y="368036"/>
            <a:ext cx="9868317" cy="984775"/>
          </a:xfrm>
        </p:spPr>
        <p:txBody>
          <a:bodyPr>
            <a:normAutofit fontScale="90000"/>
          </a:bodyPr>
          <a:lstStyle/>
          <a:p>
            <a:r>
              <a:rPr lang="it-IT" b="1" dirty="0"/>
              <a:t>Rinvio delle udienze fissate nell’ambito delle opposizioni esecutive</a:t>
            </a:r>
          </a:p>
        </p:txBody>
      </p:sp>
      <p:sp>
        <p:nvSpPr>
          <p:cNvPr id="3" name="Segnaposto contenuto 2"/>
          <p:cNvSpPr>
            <a:spLocks noGrp="1"/>
          </p:cNvSpPr>
          <p:nvPr>
            <p:ph idx="1"/>
          </p:nvPr>
        </p:nvSpPr>
        <p:spPr>
          <a:xfrm>
            <a:off x="1347536" y="1478071"/>
            <a:ext cx="10689976" cy="5148197"/>
          </a:xfrm>
        </p:spPr>
        <p:txBody>
          <a:bodyPr anchor="ctr">
            <a:noAutofit/>
          </a:bodyPr>
          <a:lstStyle/>
          <a:p>
            <a:pPr marL="0" indent="0">
              <a:buNone/>
            </a:pPr>
            <a:r>
              <a:rPr lang="it-IT" sz="2000" b="1" dirty="0">
                <a:solidFill>
                  <a:schemeClr val="tx1"/>
                </a:solidFill>
                <a:latin typeface="Times New Roman" panose="02020603050405020304" pitchFamily="18" charset="0"/>
                <a:cs typeface="Times New Roman" panose="02020603050405020304" pitchFamily="18" charset="0"/>
              </a:rPr>
              <a:t>È noto che nell’ambito delle opposizioni esecutive si distinguono le così dette opposizioni </a:t>
            </a:r>
            <a:r>
              <a:rPr lang="it-IT" sz="2000" b="1" dirty="0" err="1">
                <a:solidFill>
                  <a:schemeClr val="tx1"/>
                </a:solidFill>
                <a:latin typeface="Times New Roman" panose="02020603050405020304" pitchFamily="18" charset="0"/>
                <a:cs typeface="Times New Roman" panose="02020603050405020304" pitchFamily="18" charset="0"/>
              </a:rPr>
              <a:t>preesecutive</a:t>
            </a:r>
            <a:r>
              <a:rPr lang="it-IT" sz="2000" b="1" dirty="0">
                <a:solidFill>
                  <a:schemeClr val="tx1"/>
                </a:solidFill>
                <a:latin typeface="Times New Roman" panose="02020603050405020304" pitchFamily="18" charset="0"/>
                <a:cs typeface="Times New Roman" panose="02020603050405020304" pitchFamily="18" charset="0"/>
              </a:rPr>
              <a:t> che intervengono dopo la notifica del precetto ma prima dell’inizio dell’esecuzione, e che si promuovono nelle forme del giudizio ordinario di cognizione, e le opposizione esecutive successive all’inizio dell’esecuzione.</a:t>
            </a:r>
          </a:p>
          <a:p>
            <a:pPr marL="0" indent="0">
              <a:buNone/>
            </a:pPr>
            <a:r>
              <a:rPr lang="it-IT" sz="2000" b="1" dirty="0">
                <a:solidFill>
                  <a:schemeClr val="tx1"/>
                </a:solidFill>
                <a:latin typeface="Times New Roman" panose="02020603050405020304" pitchFamily="18" charset="0"/>
                <a:cs typeface="Times New Roman" panose="02020603050405020304" pitchFamily="18" charset="0"/>
              </a:rPr>
              <a:t>È stato ormai definitivamente accertato che l’opposizione esecutiva:</a:t>
            </a:r>
          </a:p>
          <a:p>
            <a:pPr marL="457200" indent="-457200">
              <a:buFont typeface="+mj-lt"/>
              <a:buAutoNum type="arabicPeriod"/>
            </a:pPr>
            <a:r>
              <a:rPr lang="it-IT" sz="2000" b="1" dirty="0">
                <a:solidFill>
                  <a:schemeClr val="tx1"/>
                </a:solidFill>
                <a:latin typeface="Times New Roman" panose="02020603050405020304" pitchFamily="18" charset="0"/>
                <a:cs typeface="Times New Roman" panose="02020603050405020304" pitchFamily="18" charset="0"/>
              </a:rPr>
              <a:t>ha struttura necessariamente bifasica, che si introduce con ricorso davanti al giudice dell’esecuzione (Cass., Sez. III, 11/10/2018, n. 25170)</a:t>
            </a:r>
          </a:p>
          <a:p>
            <a:pPr marL="457200" indent="-457200">
              <a:buFont typeface="+mj-lt"/>
              <a:buAutoNum type="arabicPeriod"/>
            </a:pPr>
            <a:r>
              <a:rPr lang="it-IT" sz="2000" b="1" dirty="0">
                <a:solidFill>
                  <a:schemeClr val="tx1"/>
                </a:solidFill>
                <a:latin typeface="Times New Roman" panose="02020603050405020304" pitchFamily="18" charset="0"/>
                <a:cs typeface="Times New Roman" panose="02020603050405020304" pitchFamily="18" charset="0"/>
              </a:rPr>
              <a:t>che si conclude con un provvedimento cautelare anticipatorio (</a:t>
            </a:r>
            <a:r>
              <a:rPr lang="es-ES" sz="2000" b="1" dirty="0">
                <a:solidFill>
                  <a:schemeClr val="tx1"/>
                </a:solidFill>
                <a:latin typeface="Times New Roman" panose="02020603050405020304" pitchFamily="18" charset="0"/>
                <a:cs typeface="Times New Roman" panose="02020603050405020304" pitchFamily="18" charset="0"/>
              </a:rPr>
              <a:t>Sez. U, Sentenza n. 19889 del 23/07/2019)</a:t>
            </a:r>
            <a:endParaRPr lang="it-IT" sz="2000" b="1" dirty="0">
              <a:solidFill>
                <a:schemeClr val="tx1"/>
              </a:solidFill>
              <a:latin typeface="Times New Roman" panose="02020603050405020304" pitchFamily="18" charset="0"/>
              <a:cs typeface="Times New Roman" panose="02020603050405020304" pitchFamily="18" charset="0"/>
            </a:endParaRPr>
          </a:p>
          <a:p>
            <a:pPr marL="457200" indent="-457200">
              <a:buFont typeface="+mj-lt"/>
              <a:buAutoNum type="arabicPeriod"/>
            </a:pPr>
            <a:r>
              <a:rPr lang="it-IT" sz="2000" b="1" dirty="0">
                <a:solidFill>
                  <a:schemeClr val="tx1"/>
                </a:solidFill>
                <a:latin typeface="Times New Roman" panose="02020603050405020304" pitchFamily="18" charset="0"/>
                <a:cs typeface="Times New Roman" panose="02020603050405020304" pitchFamily="18" charset="0"/>
              </a:rPr>
              <a:t>che contiene una statuizione sulle spese (Sez. 6 - 3, Ordinanza n. 15082 del 31/05/2019)</a:t>
            </a:r>
          </a:p>
          <a:p>
            <a:pPr marL="457200" indent="-457200">
              <a:buFont typeface="+mj-lt"/>
              <a:buAutoNum type="arabicPeriod"/>
            </a:pPr>
            <a:r>
              <a:rPr lang="it-IT" sz="2000" b="1" dirty="0">
                <a:solidFill>
                  <a:schemeClr val="tx1"/>
                </a:solidFill>
                <a:latin typeface="Times New Roman" panose="02020603050405020304" pitchFamily="18" charset="0"/>
                <a:cs typeface="Times New Roman" panose="02020603050405020304" pitchFamily="18" charset="0"/>
              </a:rPr>
              <a:t>e fissa il termine per l’introduzione della fase di merito, a meno che l’opposizione all’esecuzione segua ad una opposizione a precetto fondata sui medesimi fatti costitutivi (Sez. 3 - , Sentenza n. 26285 del 17/10/2019)</a:t>
            </a:r>
          </a:p>
        </p:txBody>
      </p:sp>
    </p:spTree>
    <p:extLst>
      <p:ext uri="{BB962C8B-B14F-4D97-AF65-F5344CB8AC3E}">
        <p14:creationId xmlns:p14="http://schemas.microsoft.com/office/powerpoint/2010/main" val="1828803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3769" y="231732"/>
            <a:ext cx="9868317" cy="984775"/>
          </a:xfrm>
        </p:spPr>
        <p:txBody>
          <a:bodyPr>
            <a:normAutofit fontScale="90000"/>
          </a:bodyPr>
          <a:lstStyle/>
          <a:p>
            <a:r>
              <a:rPr lang="it-IT" b="1" dirty="0"/>
              <a:t>Rinvio delle udienze fissate nell’ambito delle opposizioni esecutive</a:t>
            </a:r>
          </a:p>
        </p:txBody>
      </p:sp>
      <p:sp>
        <p:nvSpPr>
          <p:cNvPr id="3" name="Segnaposto contenuto 2"/>
          <p:cNvSpPr>
            <a:spLocks noGrp="1"/>
          </p:cNvSpPr>
          <p:nvPr>
            <p:ph idx="1"/>
          </p:nvPr>
        </p:nvSpPr>
        <p:spPr>
          <a:xfrm>
            <a:off x="350729" y="1478071"/>
            <a:ext cx="11686783" cy="5148197"/>
          </a:xfrm>
        </p:spPr>
        <p:txBody>
          <a:bodyPr anchor="ctr">
            <a:noAutofit/>
          </a:bodyPr>
          <a:lstStyle/>
          <a:p>
            <a:pPr marL="0" indent="0" algn="just">
              <a:spcBef>
                <a:spcPts val="600"/>
              </a:spcBef>
              <a:spcAft>
                <a:spcPts val="600"/>
              </a:spcAft>
              <a:buNone/>
            </a:pPr>
            <a:r>
              <a:rPr lang="it-IT" sz="1900" dirty="0">
                <a:solidFill>
                  <a:schemeClr val="tx1"/>
                </a:solidFill>
                <a:latin typeface="Arial" panose="020B0604020202020204" pitchFamily="34" charset="0"/>
                <a:ea typeface="Tahoma" panose="020B0604030504040204" pitchFamily="34" charset="0"/>
                <a:cs typeface="Arial" panose="020B0604020202020204" pitchFamily="34" charset="0"/>
              </a:rPr>
              <a:t>Nulla </a:t>
            </a:r>
            <a:r>
              <a:rPr lang="it-IT" sz="1900" dirty="0" err="1">
                <a:solidFill>
                  <a:schemeClr val="tx1"/>
                </a:solidFill>
                <a:latin typeface="Arial" panose="020B0604020202020204" pitchFamily="34" charset="0"/>
                <a:ea typeface="Tahoma" panose="020B0604030504040204" pitchFamily="34" charset="0"/>
                <a:cs typeface="Arial" panose="020B0604020202020204" pitchFamily="34" charset="0"/>
              </a:rPr>
              <a:t>questio</a:t>
            </a:r>
            <a:r>
              <a:rPr lang="it-IT" sz="1900" dirty="0">
                <a:solidFill>
                  <a:schemeClr val="tx1"/>
                </a:solidFill>
                <a:latin typeface="Arial" panose="020B0604020202020204" pitchFamily="34" charset="0"/>
                <a:ea typeface="Tahoma" panose="020B0604030504040204" pitchFamily="34" charset="0"/>
                <a:cs typeface="Arial" panose="020B0604020202020204" pitchFamily="34" charset="0"/>
              </a:rPr>
              <a:t> per le udienze (di merito) fissate per la celebrazione dei giudizio di opposizione </a:t>
            </a:r>
            <a:r>
              <a:rPr lang="it-IT" sz="1900" dirty="0" err="1">
                <a:solidFill>
                  <a:schemeClr val="tx1"/>
                </a:solidFill>
                <a:latin typeface="Arial" panose="020B0604020202020204" pitchFamily="34" charset="0"/>
                <a:ea typeface="Tahoma" panose="020B0604030504040204" pitchFamily="34" charset="0"/>
                <a:cs typeface="Arial" panose="020B0604020202020204" pitchFamily="34" charset="0"/>
              </a:rPr>
              <a:t>preesecutiva</a:t>
            </a:r>
            <a:r>
              <a:rPr lang="it-IT" sz="1900" dirty="0">
                <a:solidFill>
                  <a:schemeClr val="tx1"/>
                </a:solidFill>
                <a:latin typeface="Arial" panose="020B0604020202020204" pitchFamily="34" charset="0"/>
                <a:ea typeface="Tahoma" panose="020B0604030504040204" pitchFamily="34" charset="0"/>
                <a:cs typeface="Arial" panose="020B0604020202020204" pitchFamily="34" charset="0"/>
              </a:rPr>
              <a:t>.</a:t>
            </a:r>
          </a:p>
          <a:p>
            <a:pPr marL="0" indent="0" algn="just">
              <a:spcBef>
                <a:spcPts val="600"/>
              </a:spcBef>
              <a:spcAft>
                <a:spcPts val="600"/>
              </a:spcAft>
              <a:buNone/>
            </a:pPr>
            <a:r>
              <a:rPr lang="it-IT" sz="1900" dirty="0">
                <a:solidFill>
                  <a:schemeClr val="tx1"/>
                </a:solidFill>
                <a:latin typeface="Arial" panose="020B0604020202020204" pitchFamily="34" charset="0"/>
                <a:ea typeface="Tahoma" panose="020B0604030504040204" pitchFamily="34" charset="0"/>
                <a:cs typeface="Arial" panose="020B0604020202020204" pitchFamily="34" charset="0"/>
              </a:rPr>
              <a:t>Qualche parola in più va spesa per il subprocedimento con il quale si chiede la sospensione della esecutività del titolo e per la fase dell’opposizione esecutiva che si svolge davanti al </a:t>
            </a:r>
            <a:r>
              <a:rPr lang="it-IT" sz="1900" dirty="0" err="1">
                <a:solidFill>
                  <a:schemeClr val="tx1"/>
                </a:solidFill>
                <a:latin typeface="Arial" panose="020B0604020202020204" pitchFamily="34" charset="0"/>
                <a:ea typeface="Tahoma" panose="020B0604030504040204" pitchFamily="34" charset="0"/>
                <a:cs typeface="Arial" panose="020B0604020202020204" pitchFamily="34" charset="0"/>
              </a:rPr>
              <a:t>ge</a:t>
            </a:r>
            <a:r>
              <a:rPr lang="it-IT" sz="1900" dirty="0">
                <a:solidFill>
                  <a:schemeClr val="tx1"/>
                </a:solidFill>
                <a:latin typeface="Arial" panose="020B0604020202020204" pitchFamily="34" charset="0"/>
                <a:ea typeface="Tahoma" panose="020B0604030504040204" pitchFamily="34" charset="0"/>
                <a:cs typeface="Arial" panose="020B0604020202020204" pitchFamily="34" charset="0"/>
              </a:rPr>
              <a:t> e che si conclude con il provvedimento cautelare.</a:t>
            </a:r>
          </a:p>
          <a:p>
            <a:pPr marL="0" indent="0" algn="just">
              <a:spcBef>
                <a:spcPts val="600"/>
              </a:spcBef>
              <a:spcAft>
                <a:spcPts val="600"/>
              </a:spcAft>
              <a:buNone/>
            </a:pPr>
            <a:r>
              <a:rPr lang="it-IT" sz="1900" dirty="0">
                <a:solidFill>
                  <a:schemeClr val="tx1"/>
                </a:solidFill>
                <a:latin typeface="Arial" panose="020B0604020202020204" pitchFamily="34" charset="0"/>
                <a:ea typeface="Tahoma" panose="020B0604030504040204" pitchFamily="34" charset="0"/>
                <a:cs typeface="Arial" panose="020B0604020202020204" pitchFamily="34" charset="0"/>
              </a:rPr>
              <a:t>Qui viene in rilievo la disposizione dell’art. 83 che esclude dalla sospensione i «</a:t>
            </a:r>
            <a:r>
              <a:rPr lang="it-IT" sz="1900" i="1" dirty="0">
                <a:solidFill>
                  <a:schemeClr val="tx1"/>
                </a:solidFill>
                <a:latin typeface="Arial" panose="020B0604020202020204" pitchFamily="34" charset="0"/>
                <a:ea typeface="Tahoma" panose="020B0604030504040204" pitchFamily="34" charset="0"/>
                <a:cs typeface="Arial" panose="020B0604020202020204" pitchFamily="34" charset="0"/>
              </a:rPr>
              <a:t>procedimenti cautelari aventi ad oggetto la tutela di diritti fondamentali della persona»</a:t>
            </a:r>
            <a:r>
              <a:rPr lang="it-IT" sz="1900" dirty="0">
                <a:solidFill>
                  <a:schemeClr val="tx1"/>
                </a:solidFill>
                <a:latin typeface="Arial" panose="020B0604020202020204" pitchFamily="34" charset="0"/>
                <a:ea typeface="Tahoma" panose="020B0604030504040204" pitchFamily="34" charset="0"/>
                <a:cs typeface="Arial" panose="020B0604020202020204" pitchFamily="34" charset="0"/>
              </a:rPr>
              <a:t>;</a:t>
            </a:r>
          </a:p>
          <a:p>
            <a:pPr marL="0" indent="0" algn="just">
              <a:spcBef>
                <a:spcPts val="600"/>
              </a:spcBef>
              <a:spcAft>
                <a:spcPts val="600"/>
              </a:spcAft>
              <a:buNone/>
            </a:pPr>
            <a:r>
              <a:rPr lang="it-IT" sz="1900" i="1" dirty="0">
                <a:solidFill>
                  <a:schemeClr val="tx1"/>
                </a:solidFill>
                <a:latin typeface="Arial" panose="020B0604020202020204" pitchFamily="34" charset="0"/>
                <a:ea typeface="Tahoma" panose="020B0604030504040204" pitchFamily="34" charset="0"/>
                <a:cs typeface="Arial" panose="020B0604020202020204" pitchFamily="34" charset="0"/>
              </a:rPr>
              <a:t>Ergo</a:t>
            </a:r>
            <a:r>
              <a:rPr lang="it-IT" sz="1900" dirty="0">
                <a:solidFill>
                  <a:schemeClr val="tx1"/>
                </a:solidFill>
                <a:latin typeface="Arial" panose="020B0604020202020204" pitchFamily="34" charset="0"/>
                <a:ea typeface="Tahoma" panose="020B0604030504040204" pitchFamily="34" charset="0"/>
                <a:cs typeface="Arial" panose="020B0604020202020204" pitchFamily="34" charset="0"/>
              </a:rPr>
              <a:t>, in linea teorica, l’opposizione all’esecuzione in quanto tale soggiace alla sospensione.</a:t>
            </a:r>
          </a:p>
          <a:p>
            <a:pPr marL="0" indent="0" algn="just">
              <a:spcBef>
                <a:spcPts val="600"/>
              </a:spcBef>
              <a:spcAft>
                <a:spcPts val="600"/>
              </a:spcAft>
              <a:buNone/>
            </a:pPr>
            <a:r>
              <a:rPr lang="it-IT" sz="1900" dirty="0">
                <a:solidFill>
                  <a:schemeClr val="tx1"/>
                </a:solidFill>
                <a:latin typeface="Arial" panose="020B0604020202020204" pitchFamily="34" charset="0"/>
                <a:ea typeface="Tahoma" panose="020B0604030504040204" pitchFamily="34" charset="0"/>
                <a:cs typeface="Arial" panose="020B0604020202020204" pitchFamily="34" charset="0"/>
              </a:rPr>
              <a:t>La questione però si complica se l’esecuzione è iniziata o minacciata in forza di titolo esecutivo avente ad oggetto un credito di natura alimentare, poiché l’art. 83 esclude dal rinvio le «</a:t>
            </a:r>
            <a:r>
              <a:rPr lang="it-IT" sz="1900" i="1" dirty="0">
                <a:solidFill>
                  <a:schemeClr val="tx1"/>
                </a:solidFill>
                <a:latin typeface="Arial" panose="020B0604020202020204" pitchFamily="34" charset="0"/>
                <a:ea typeface="Tahoma" panose="020B0604030504040204" pitchFamily="34" charset="0"/>
                <a:cs typeface="Arial" panose="020B0604020202020204" pitchFamily="34" charset="0"/>
              </a:rPr>
              <a:t>cause relative ad alimenti o ad obbligazioni alimentari derivanti da rapporti di famiglia, parentela, matrimonio o affinità</a:t>
            </a:r>
            <a:r>
              <a:rPr lang="it-IT" sz="1900" dirty="0">
                <a:solidFill>
                  <a:schemeClr val="tx1"/>
                </a:solidFill>
                <a:latin typeface="Arial" panose="020B0604020202020204" pitchFamily="34" charset="0"/>
                <a:ea typeface="Tahoma" panose="020B0604030504040204" pitchFamily="34" charset="0"/>
                <a:cs typeface="Arial" panose="020B0604020202020204" pitchFamily="34" charset="0"/>
              </a:rPr>
              <a:t>»; se la norma esclude dal rinvio queste «cause» probabilmente occorreva espungere dal rinvio anche i procedimenti cautelari che in seno ad esse si innestano. La legge di conversione ha tuttavia escluso il rinvio </a:t>
            </a:r>
            <a:r>
              <a:rPr lang="it-IT" sz="2000" i="1" dirty="0">
                <a:solidFill>
                  <a:schemeClr val="tx1"/>
                </a:solidFill>
                <a:latin typeface="Arial" panose="020B0604020202020204" pitchFamily="34" charset="0"/>
                <a:cs typeface="Arial" panose="020B0604020202020204" pitchFamily="34" charset="0"/>
              </a:rPr>
              <a:t>nei soli casi in cui vi sia pregiudizio per la tutela di bisogni essenziali.</a:t>
            </a:r>
            <a:endParaRPr lang="it-IT" sz="1900" i="1" dirty="0">
              <a:solidFill>
                <a:schemeClr val="tx1"/>
              </a:solidFill>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2572531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665783-8659-46FC-BD18-BCDE4706CFBC}"/>
              </a:ext>
            </a:extLst>
          </p:cNvPr>
          <p:cNvSpPr>
            <a:spLocks noGrp="1"/>
          </p:cNvSpPr>
          <p:nvPr>
            <p:ph type="title"/>
          </p:nvPr>
        </p:nvSpPr>
        <p:spPr>
          <a:xfrm>
            <a:off x="1716067" y="624110"/>
            <a:ext cx="9788546" cy="1280890"/>
          </a:xfrm>
        </p:spPr>
        <p:txBody>
          <a:bodyPr>
            <a:normAutofit fontScale="90000"/>
          </a:bodyPr>
          <a:lstStyle/>
          <a:p>
            <a:r>
              <a:rPr lang="it-IT" sz="2800" b="1" dirty="0"/>
              <a:t>Rinvio delle udienze fissate nell’ambito delle opposizioni esecutive e inibitorie e cautelari nel processo amministrativo</a:t>
            </a:r>
            <a:endParaRPr lang="it-IT" sz="2800" dirty="0"/>
          </a:p>
        </p:txBody>
      </p:sp>
      <p:sp>
        <p:nvSpPr>
          <p:cNvPr id="3" name="Segnaposto contenuto 2">
            <a:extLst>
              <a:ext uri="{FF2B5EF4-FFF2-40B4-BE49-F238E27FC236}">
                <a16:creationId xmlns:a16="http://schemas.microsoft.com/office/drawing/2014/main" id="{D7C54E87-94C1-4DD5-96E8-ED23A035F56C}"/>
              </a:ext>
            </a:extLst>
          </p:cNvPr>
          <p:cNvSpPr>
            <a:spLocks noGrp="1"/>
          </p:cNvSpPr>
          <p:nvPr>
            <p:ph idx="1"/>
          </p:nvPr>
        </p:nvSpPr>
        <p:spPr>
          <a:xfrm>
            <a:off x="1716066" y="2058443"/>
            <a:ext cx="9788546" cy="4004153"/>
          </a:xfrm>
        </p:spPr>
        <p:txBody>
          <a:bodyPr>
            <a:noAutofit/>
          </a:bodyPr>
          <a:lstStyle/>
          <a:p>
            <a:pPr marL="0" indent="0">
              <a:buNone/>
            </a:pPr>
            <a:r>
              <a:rPr lang="it-IT" sz="2800" dirty="0">
                <a:solidFill>
                  <a:schemeClr val="tx1"/>
                </a:solidFill>
              </a:rPr>
              <a:t>È stato osservato che non appare ragionevole la limitazione alle inibitorie previste dagli artt. 283, 351 e 373 c.p.c. senza includervi le opposizioni, quanto meno quelle ex art. 615 comma primo, tenuto conto del fatto che ai sensi dei successivi artt. 84 e 85, nel processo amministrativo e nel processo contabile tutti i procedimenti cautelari, senza alcuna limitazione, sono considerati urgenti, i relativi termini sono sottratti alla sospensione e le udienze non sono rinviate</a:t>
            </a:r>
          </a:p>
        </p:txBody>
      </p:sp>
    </p:spTree>
    <p:extLst>
      <p:ext uri="{BB962C8B-B14F-4D97-AF65-F5344CB8AC3E}">
        <p14:creationId xmlns:p14="http://schemas.microsoft.com/office/powerpoint/2010/main" val="1004272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80399" y="288758"/>
            <a:ext cx="8911687" cy="638168"/>
          </a:xfrm>
        </p:spPr>
        <p:txBody>
          <a:bodyPr>
            <a:normAutofit fontScale="90000"/>
          </a:bodyPr>
          <a:lstStyle/>
          <a:p>
            <a:r>
              <a:rPr lang="it-IT" b="1" dirty="0"/>
              <a:t>Il dato normativo</a:t>
            </a:r>
          </a:p>
        </p:txBody>
      </p:sp>
      <p:sp>
        <p:nvSpPr>
          <p:cNvPr id="3" name="Segnaposto contenuto 2"/>
          <p:cNvSpPr>
            <a:spLocks noGrp="1"/>
          </p:cNvSpPr>
          <p:nvPr>
            <p:ph idx="1"/>
          </p:nvPr>
        </p:nvSpPr>
        <p:spPr>
          <a:xfrm>
            <a:off x="517357" y="926926"/>
            <a:ext cx="11454063" cy="5642316"/>
          </a:xfrm>
        </p:spPr>
        <p:txBody>
          <a:bodyPr>
            <a:noAutofit/>
          </a:bodyPr>
          <a:lstStyle/>
          <a:p>
            <a:r>
              <a:rPr lang="it-IT" b="1" dirty="0"/>
              <a:t>Art. 1 del </a:t>
            </a:r>
            <a:r>
              <a:rPr lang="it-IT" b="1" dirty="0" err="1"/>
              <a:t>d.l.</a:t>
            </a:r>
            <a:r>
              <a:rPr lang="it-IT" b="1" dirty="0"/>
              <a:t> n. 11 dell’8 marzo 2020</a:t>
            </a:r>
          </a:p>
          <a:p>
            <a:pPr marL="400050" lvl="1" indent="0">
              <a:buNone/>
            </a:pPr>
            <a:r>
              <a:rPr lang="it-IT" sz="1800" dirty="0"/>
              <a:t>comma 1: “</a:t>
            </a:r>
            <a:r>
              <a:rPr lang="it-IT" sz="1800" i="1" dirty="0"/>
              <a:t>A decorrere dal giorno successivo alla data di entrata in vigore del presente decreto e sino al</a:t>
            </a:r>
            <a:r>
              <a:rPr lang="it-IT" sz="1800" b="1" i="1" dirty="0"/>
              <a:t> 22 marzo 2020 </a:t>
            </a:r>
            <a:r>
              <a:rPr lang="it-IT" sz="1800" i="1" dirty="0"/>
              <a:t>le udienze dei procedimenti civili e penali pendenti presso tutti gli uffici giudiziari, con le eccezioni indicate all’articolo 2, comma 2, lettera g), sono rinviate d’ufficio a data successiva al 22 marzo 2020</a:t>
            </a:r>
            <a:r>
              <a:rPr lang="it-IT" sz="1800" dirty="0"/>
              <a:t>”</a:t>
            </a:r>
          </a:p>
          <a:p>
            <a:pPr marL="400050" lvl="1" indent="0">
              <a:buNone/>
            </a:pPr>
            <a:r>
              <a:rPr lang="it-IT" sz="1800" dirty="0"/>
              <a:t>comma 2 dispone che: “ </a:t>
            </a:r>
            <a:r>
              <a:rPr lang="it-IT" sz="1800" i="1" dirty="0"/>
              <a:t>A decorrere dal giorno successivo alla data di entrata in vigore del presente decreto e sino al 22 marzo 2020 sono sospesi </a:t>
            </a:r>
            <a:r>
              <a:rPr lang="it-IT" sz="1800" b="1" i="1" u="sng" dirty="0"/>
              <a:t>i termini per il compimento di qualsiasi atto dei procedimenti </a:t>
            </a:r>
            <a:r>
              <a:rPr lang="it-IT" sz="1800" i="1" dirty="0"/>
              <a:t>indicati al comma 1, ferme le eccezioni richiamate</a:t>
            </a:r>
            <a:r>
              <a:rPr lang="it-IT" sz="1800" dirty="0"/>
              <a:t>”;</a:t>
            </a:r>
          </a:p>
          <a:p>
            <a:r>
              <a:rPr lang="it-IT" b="1" dirty="0"/>
              <a:t>art. 83 </a:t>
            </a:r>
            <a:r>
              <a:rPr lang="it-IT" b="1" dirty="0" err="1"/>
              <a:t>d.l.</a:t>
            </a:r>
            <a:r>
              <a:rPr lang="it-IT" b="1" dirty="0"/>
              <a:t> 17 marzo 2020, n. 18 (con in l. 24.4.2020, n. 27 (</a:t>
            </a:r>
            <a:r>
              <a:rPr lang="it-IT" b="1" dirty="0" err="1"/>
              <a:t>gu</a:t>
            </a:r>
            <a:r>
              <a:rPr lang="it-IT" b="1" dirty="0"/>
              <a:t> 29.4.2020, n. 110) </a:t>
            </a:r>
            <a:r>
              <a:rPr lang="it-IT" dirty="0"/>
              <a:t>ha prorogato al </a:t>
            </a:r>
            <a:r>
              <a:rPr lang="it-IT" b="1" dirty="0"/>
              <a:t>15 aprile 2020</a:t>
            </a:r>
            <a:r>
              <a:rPr lang="it-IT" dirty="0"/>
              <a:t> il rinvio d'ufficio delle udienze civili e penali, nonché la sospensione dei termini processuali (commi primo e secondo) prima fissato al 22 marzo, disponendo che i capi degli uffici possono adottare disposizioni che disciplinano lo svolgimento dell’attività giudiziaria sino al 30 giugno 2020;</a:t>
            </a:r>
          </a:p>
          <a:p>
            <a:r>
              <a:rPr lang="it-IT" b="1" dirty="0"/>
              <a:t>art. 36, comma 1, </a:t>
            </a:r>
            <a:r>
              <a:rPr lang="it-IT" b="1" dirty="0" err="1"/>
              <a:t>d.l.</a:t>
            </a:r>
            <a:r>
              <a:rPr lang="it-IT" b="1" dirty="0"/>
              <a:t> 8 aprile 2020 n. 23</a:t>
            </a:r>
            <a:r>
              <a:rPr lang="it-IT" dirty="0"/>
              <a:t>, ha ulteriormente prorogato fino all’</a:t>
            </a:r>
            <a:r>
              <a:rPr lang="it-IT" b="1" dirty="0"/>
              <a:t>11 maggio 2020 </a:t>
            </a:r>
            <a:r>
              <a:rPr lang="it-IT" dirty="0"/>
              <a:t>il periodo di rinvio d’ufficio della sospensione ex lege già previsto fino al 15 aprile 2020;</a:t>
            </a:r>
          </a:p>
          <a:p>
            <a:pPr marL="0" indent="0" algn="ctr">
              <a:buNone/>
            </a:pPr>
            <a:r>
              <a:rPr lang="it-IT" sz="2900" b="1" dirty="0">
                <a:solidFill>
                  <a:srgbClr val="C00000"/>
                </a:solidFill>
              </a:rPr>
              <a:t>Pertanto, i termini processuali sono ad oggi sospesi dal 9 marzo all’11 maggio, e dunque per 64 giorni.</a:t>
            </a:r>
          </a:p>
          <a:p>
            <a:pPr marL="0" indent="0" algn="ctr">
              <a:buNone/>
            </a:pPr>
            <a:endParaRPr lang="it-IT" dirty="0"/>
          </a:p>
        </p:txBody>
      </p:sp>
    </p:spTree>
    <p:extLst>
      <p:ext uri="{BB962C8B-B14F-4D97-AF65-F5344CB8AC3E}">
        <p14:creationId xmlns:p14="http://schemas.microsoft.com/office/powerpoint/2010/main" val="6755133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CFAA3F-3EB1-4245-8608-2B7D12F1CD73}"/>
              </a:ext>
            </a:extLst>
          </p:cNvPr>
          <p:cNvSpPr>
            <a:spLocks noGrp="1"/>
          </p:cNvSpPr>
          <p:nvPr>
            <p:ph type="title"/>
          </p:nvPr>
        </p:nvSpPr>
        <p:spPr>
          <a:xfrm>
            <a:off x="250522" y="1077239"/>
            <a:ext cx="11724360" cy="4860098"/>
          </a:xfrm>
        </p:spPr>
        <p:txBody>
          <a:bodyPr anchor="ctr">
            <a:noAutofit/>
          </a:bodyPr>
          <a:lstStyle/>
          <a:p>
            <a:pPr algn="ctr"/>
            <a:r>
              <a:rPr lang="it-IT" sz="8000" dirty="0"/>
              <a:t>L’incidenza della sospensione di cui all’art. 83 comma 1 sui termini processuali</a:t>
            </a:r>
          </a:p>
        </p:txBody>
      </p:sp>
    </p:spTree>
    <p:extLst>
      <p:ext uri="{BB962C8B-B14F-4D97-AF65-F5344CB8AC3E}">
        <p14:creationId xmlns:p14="http://schemas.microsoft.com/office/powerpoint/2010/main" val="2080450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36295" y="493296"/>
            <a:ext cx="9868317" cy="842209"/>
          </a:xfrm>
        </p:spPr>
        <p:txBody>
          <a:bodyPr>
            <a:normAutofit fontScale="90000"/>
          </a:bodyPr>
          <a:lstStyle/>
          <a:p>
            <a:r>
              <a:rPr lang="it-IT" b="1" dirty="0"/>
              <a:t>I termini per «la proposizione degli atti introduttivi del giudizio e dei procedimenti esecutivi»</a:t>
            </a:r>
          </a:p>
        </p:txBody>
      </p:sp>
      <p:sp>
        <p:nvSpPr>
          <p:cNvPr id="3" name="Segnaposto contenuto 2"/>
          <p:cNvSpPr>
            <a:spLocks noGrp="1"/>
          </p:cNvSpPr>
          <p:nvPr>
            <p:ph idx="1"/>
          </p:nvPr>
        </p:nvSpPr>
        <p:spPr>
          <a:xfrm>
            <a:off x="252663" y="1741117"/>
            <a:ext cx="11634537" cy="4972503"/>
          </a:xfrm>
        </p:spPr>
        <p:txBody>
          <a:bodyPr>
            <a:noAutofit/>
          </a:bodyPr>
          <a:lstStyle/>
          <a:p>
            <a:pPr marL="0" indent="0">
              <a:buNone/>
            </a:pPr>
            <a:r>
              <a:rPr lang="it-IT" dirty="0">
                <a:solidFill>
                  <a:schemeClr val="tx1"/>
                </a:solidFill>
              </a:rPr>
              <a:t>«Dal 9 marzo 2020 all’11 maggio 2020 è sospeso il decorso dei </a:t>
            </a:r>
            <a:r>
              <a:rPr lang="it-IT" b="1" dirty="0">
                <a:solidFill>
                  <a:schemeClr val="tx1"/>
                </a:solidFill>
              </a:rPr>
              <a:t>termini per il compimento di qualsiasi atto dei procedimenti civili </a:t>
            </a:r>
            <a:r>
              <a:rPr lang="it-IT" dirty="0">
                <a:solidFill>
                  <a:schemeClr val="tx1"/>
                </a:solidFill>
              </a:rPr>
              <a:t>… Si intendono pertanto sospesi … i termini stabiliti per la proposizione degli atti introduttivi  … dei procedimenti esecutivi …e,  in genere, tutti i termini procedurali».</a:t>
            </a:r>
          </a:p>
          <a:p>
            <a:pPr marL="0" indent="0">
              <a:buNone/>
            </a:pPr>
            <a:r>
              <a:rPr lang="it-IT" sz="2000" dirty="0">
                <a:solidFill>
                  <a:schemeClr val="tx1"/>
                </a:solidFill>
                <a:latin typeface="Arial" panose="020B0604020202020204" pitchFamily="34" charset="0"/>
                <a:cs typeface="Arial" panose="020B0604020202020204" pitchFamily="34" charset="0"/>
              </a:rPr>
              <a:t>È chiaro che la norma sospende i termini processuali strettamente intesi, e quindi</a:t>
            </a:r>
          </a:p>
          <a:p>
            <a:pPr marL="0" indent="0">
              <a:buNone/>
            </a:pPr>
            <a:r>
              <a:rPr lang="it-IT" sz="2000" b="1" dirty="0">
                <a:solidFill>
                  <a:schemeClr val="tx1"/>
                </a:solidFill>
                <a:latin typeface="Arial" panose="020B0604020202020204" pitchFamily="34" charset="0"/>
                <a:cs typeface="Arial" panose="020B0604020202020204" pitchFamily="34" charset="0"/>
              </a:rPr>
              <a:t>In generale:</a:t>
            </a:r>
          </a:p>
          <a:p>
            <a:pPr lvl="0"/>
            <a:r>
              <a:rPr lang="it-IT" dirty="0">
                <a:solidFill>
                  <a:schemeClr val="tx1"/>
                </a:solidFill>
              </a:rPr>
              <a:t>il termine per il deposito dell’istanza di vendita di cui all’art. 497 c.p.c.;</a:t>
            </a:r>
            <a:endParaRPr lang="it-IT" b="1" dirty="0">
              <a:solidFill>
                <a:schemeClr val="tx1"/>
              </a:solidFill>
            </a:endParaRPr>
          </a:p>
          <a:p>
            <a:pPr lvl="0"/>
            <a:r>
              <a:rPr lang="it-IT" dirty="0">
                <a:solidFill>
                  <a:schemeClr val="tx1"/>
                </a:solidFill>
              </a:rPr>
              <a:t>il termine per la notifica dell’avviso ai creditori iscritti di cui all’art. 498, comma secondo, c.p.c.;</a:t>
            </a:r>
            <a:endParaRPr lang="it-IT" b="1" dirty="0">
              <a:solidFill>
                <a:schemeClr val="tx1"/>
              </a:solidFill>
            </a:endParaRPr>
          </a:p>
          <a:p>
            <a:pPr lvl="0"/>
            <a:r>
              <a:rPr lang="it-IT" dirty="0">
                <a:solidFill>
                  <a:schemeClr val="tx1"/>
                </a:solidFill>
              </a:rPr>
              <a:t>il termine per la notifica dell’atto di intervento al debitore ai sensi dell’art. 498, comma terzo, c.p.c.;</a:t>
            </a:r>
            <a:endParaRPr lang="it-IT" b="1" dirty="0">
              <a:solidFill>
                <a:schemeClr val="tx1"/>
              </a:solidFill>
            </a:endParaRPr>
          </a:p>
          <a:p>
            <a:pPr lvl="0"/>
            <a:r>
              <a:rPr lang="it-IT" dirty="0">
                <a:solidFill>
                  <a:schemeClr val="tx1"/>
                </a:solidFill>
              </a:rPr>
              <a:t>il termine di cui all’art. 510 c.p.c. entro il quale i creditori non titolati devono munirsi di titolo esecutivo;</a:t>
            </a:r>
            <a:endParaRPr lang="it-IT" b="1" dirty="0">
              <a:solidFill>
                <a:schemeClr val="tx1"/>
              </a:solidFill>
            </a:endParaRPr>
          </a:p>
          <a:p>
            <a:pPr lvl="0"/>
            <a:r>
              <a:rPr lang="it-IT" dirty="0">
                <a:solidFill>
                  <a:schemeClr val="tx1"/>
                </a:solidFill>
              </a:rPr>
              <a:t>il termine per la proposizione dell’opposizione agli atti esecutivi di cui all’art. 617 c.p.c.;</a:t>
            </a:r>
            <a:endParaRPr lang="it-IT" b="1" dirty="0">
              <a:solidFill>
                <a:schemeClr val="tx1"/>
              </a:solidFill>
            </a:endParaRPr>
          </a:p>
          <a:p>
            <a:pPr lvl="0"/>
            <a:r>
              <a:rPr lang="it-IT" dirty="0">
                <a:solidFill>
                  <a:schemeClr val="tx1"/>
                </a:solidFill>
              </a:rPr>
              <a:t>il termine per l’introduzione del giudizio di merito a norma degli artt. 616 e 618, comma secondo, c.p.c., nonché il termine per l’introduzione della divisione c.d. “</a:t>
            </a:r>
            <a:r>
              <a:rPr lang="it-IT" dirty="0" err="1">
                <a:solidFill>
                  <a:schemeClr val="tx1"/>
                </a:solidFill>
              </a:rPr>
              <a:t>endoesecutiva</a:t>
            </a:r>
            <a:r>
              <a:rPr lang="it-IT" dirty="0">
                <a:solidFill>
                  <a:schemeClr val="tx1"/>
                </a:solidFill>
              </a:rPr>
              <a:t>”;</a:t>
            </a:r>
            <a:endParaRPr lang="it-IT" b="1" dirty="0">
              <a:solidFill>
                <a:schemeClr val="tx1"/>
              </a:solidFill>
            </a:endParaRPr>
          </a:p>
          <a:p>
            <a:pPr marL="0" indent="0">
              <a:buNone/>
            </a:pPr>
            <a:endParaRPr lang="it-IT"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88038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36295" y="493296"/>
            <a:ext cx="9868317" cy="842209"/>
          </a:xfrm>
        </p:spPr>
        <p:txBody>
          <a:bodyPr>
            <a:normAutofit fontScale="90000"/>
          </a:bodyPr>
          <a:lstStyle/>
          <a:p>
            <a:r>
              <a:rPr lang="it-IT" b="1" dirty="0"/>
              <a:t>I termini per «la proposizione degli atti introduttivi del giudizio e dei procedimenti esecutivi»</a:t>
            </a:r>
          </a:p>
        </p:txBody>
      </p:sp>
      <p:sp>
        <p:nvSpPr>
          <p:cNvPr id="3" name="Segnaposto contenuto 2"/>
          <p:cNvSpPr>
            <a:spLocks noGrp="1"/>
          </p:cNvSpPr>
          <p:nvPr>
            <p:ph idx="1"/>
          </p:nvPr>
        </p:nvSpPr>
        <p:spPr>
          <a:xfrm>
            <a:off x="252663" y="1741117"/>
            <a:ext cx="11634537" cy="4972503"/>
          </a:xfrm>
        </p:spPr>
        <p:txBody>
          <a:bodyPr>
            <a:noAutofit/>
          </a:bodyPr>
          <a:lstStyle/>
          <a:p>
            <a:pPr lvl="0"/>
            <a:r>
              <a:rPr lang="it-IT" dirty="0">
                <a:solidFill>
                  <a:schemeClr val="tx1"/>
                </a:solidFill>
              </a:rPr>
              <a:t>il termine per il deposito dell’istanza di sospensione di cui all’art. 624 bis, commi primo e terzo, c.p.c. e per il deposito dell’istanza di fissazione dell’udienza di cui al secondo comma del citato art. 624 bis;</a:t>
            </a:r>
            <a:endParaRPr lang="it-IT" b="1" dirty="0">
              <a:solidFill>
                <a:schemeClr val="tx1"/>
              </a:solidFill>
            </a:endParaRPr>
          </a:p>
          <a:p>
            <a:pPr lvl="0"/>
            <a:r>
              <a:rPr lang="it-IT" dirty="0">
                <a:solidFill>
                  <a:schemeClr val="tx1"/>
                </a:solidFill>
              </a:rPr>
              <a:t>il termine per la riassunzione della procedura di cui all’art. 627 c.p.c..</a:t>
            </a:r>
            <a:endParaRPr lang="it-IT" b="1" dirty="0">
              <a:solidFill>
                <a:schemeClr val="tx1"/>
              </a:solidFill>
            </a:endParaRPr>
          </a:p>
          <a:p>
            <a:pPr marL="0" lvl="0" indent="0">
              <a:buNone/>
            </a:pPr>
            <a:r>
              <a:rPr lang="it-IT" b="1" dirty="0">
                <a:solidFill>
                  <a:schemeClr val="tx1"/>
                </a:solidFill>
              </a:rPr>
              <a:t>Nelle esecuzioni mobiliari:</a:t>
            </a:r>
          </a:p>
          <a:p>
            <a:pPr lvl="0"/>
            <a:r>
              <a:rPr lang="it-IT" dirty="0">
                <a:solidFill>
                  <a:schemeClr val="tx1"/>
                </a:solidFill>
              </a:rPr>
              <a:t>il termine di cui all’art. 518, comma secondo, c.p.c. per l’individuazione delle cose da pignorare;</a:t>
            </a:r>
            <a:endParaRPr lang="it-IT" b="1" dirty="0">
              <a:solidFill>
                <a:schemeClr val="tx1"/>
              </a:solidFill>
            </a:endParaRPr>
          </a:p>
          <a:p>
            <a:pPr lvl="0"/>
            <a:r>
              <a:rPr lang="it-IT" dirty="0">
                <a:solidFill>
                  <a:schemeClr val="tx1"/>
                </a:solidFill>
              </a:rPr>
              <a:t>il termine per l’iscrizione a ruolo di all’art. 518, comma sesto c.p.c. e 521-bis comma quinto c.p.c.;</a:t>
            </a:r>
            <a:endParaRPr lang="it-IT" b="1" dirty="0">
              <a:solidFill>
                <a:schemeClr val="tx1"/>
              </a:solidFill>
            </a:endParaRPr>
          </a:p>
          <a:p>
            <a:pPr lvl="0"/>
            <a:r>
              <a:rPr lang="it-IT" dirty="0">
                <a:solidFill>
                  <a:schemeClr val="tx1"/>
                </a:solidFill>
              </a:rPr>
              <a:t>il termine per la proposizione del reclamo al </a:t>
            </a:r>
            <a:r>
              <a:rPr lang="it-IT" dirty="0" err="1">
                <a:solidFill>
                  <a:schemeClr val="tx1"/>
                </a:solidFill>
              </a:rPr>
              <a:t>ge</a:t>
            </a:r>
            <a:r>
              <a:rPr lang="it-IT" dirty="0">
                <a:solidFill>
                  <a:schemeClr val="tx1"/>
                </a:solidFill>
              </a:rPr>
              <a:t> a norma dell’art. 534 ter c.p.c.;</a:t>
            </a:r>
            <a:endParaRPr lang="it-IT" b="1" dirty="0">
              <a:solidFill>
                <a:schemeClr val="tx1"/>
              </a:solidFill>
            </a:endParaRPr>
          </a:p>
          <a:p>
            <a:pPr marL="0" indent="0">
              <a:buNone/>
            </a:pPr>
            <a:r>
              <a:rPr lang="it-IT" b="1" dirty="0">
                <a:solidFill>
                  <a:schemeClr val="tx1"/>
                </a:solidFill>
              </a:rPr>
              <a:t>Nelle espropriazioni presso terzi;</a:t>
            </a:r>
          </a:p>
          <a:p>
            <a:pPr lvl="0"/>
            <a:r>
              <a:rPr lang="it-IT" dirty="0">
                <a:solidFill>
                  <a:schemeClr val="tx1"/>
                </a:solidFill>
              </a:rPr>
              <a:t>il termine per il deposito di cui all’art. 543, </a:t>
            </a:r>
            <a:r>
              <a:rPr lang="it-IT" dirty="0" err="1">
                <a:solidFill>
                  <a:schemeClr val="tx1"/>
                </a:solidFill>
              </a:rPr>
              <a:t>commma</a:t>
            </a:r>
            <a:r>
              <a:rPr lang="it-IT" dirty="0">
                <a:solidFill>
                  <a:schemeClr val="tx1"/>
                </a:solidFill>
              </a:rPr>
              <a:t> quarto c.p.c.;</a:t>
            </a:r>
          </a:p>
          <a:p>
            <a:r>
              <a:rPr lang="it-IT" dirty="0"/>
              <a:t>il termine per l’invio della dichiarazione da parte del terzo di cui all’art. 543, comma 2 n. 4</a:t>
            </a:r>
            <a:endParaRPr lang="it-IT" b="1" dirty="0">
              <a:solidFill>
                <a:schemeClr val="tx1"/>
              </a:solidFill>
            </a:endParaRPr>
          </a:p>
          <a:p>
            <a:pPr marL="0" indent="0">
              <a:buNone/>
            </a:pPr>
            <a:endParaRPr lang="it-IT"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40189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36295" y="493296"/>
            <a:ext cx="9868317" cy="842209"/>
          </a:xfrm>
        </p:spPr>
        <p:txBody>
          <a:bodyPr>
            <a:normAutofit fontScale="90000"/>
          </a:bodyPr>
          <a:lstStyle/>
          <a:p>
            <a:r>
              <a:rPr lang="it-IT" b="1" dirty="0"/>
              <a:t>I termini per «la proposizione degli atti introduttivi del giudizio e dei procedimenti esecutivi»</a:t>
            </a:r>
          </a:p>
        </p:txBody>
      </p:sp>
      <p:sp>
        <p:nvSpPr>
          <p:cNvPr id="3" name="Segnaposto contenuto 2"/>
          <p:cNvSpPr>
            <a:spLocks noGrp="1"/>
          </p:cNvSpPr>
          <p:nvPr>
            <p:ph idx="1"/>
          </p:nvPr>
        </p:nvSpPr>
        <p:spPr>
          <a:xfrm>
            <a:off x="252663" y="1741117"/>
            <a:ext cx="11634537" cy="4972503"/>
          </a:xfrm>
        </p:spPr>
        <p:txBody>
          <a:bodyPr>
            <a:noAutofit/>
          </a:bodyPr>
          <a:lstStyle/>
          <a:p>
            <a:pPr marL="0" indent="0">
              <a:buNone/>
            </a:pPr>
            <a:r>
              <a:rPr lang="it-IT" b="1" dirty="0">
                <a:solidFill>
                  <a:schemeClr val="tx1"/>
                </a:solidFill>
              </a:rPr>
              <a:t>Nelle espropriazioni immobiliari:</a:t>
            </a:r>
          </a:p>
          <a:p>
            <a:pPr lvl="0"/>
            <a:r>
              <a:rPr lang="it-IT" dirty="0">
                <a:solidFill>
                  <a:schemeClr val="tx1"/>
                </a:solidFill>
              </a:rPr>
              <a:t>il termine per il deposito di cui all’art. 557, comma secondo, c.p.c.;</a:t>
            </a:r>
            <a:endParaRPr lang="it-IT" b="1" dirty="0">
              <a:solidFill>
                <a:schemeClr val="tx1"/>
              </a:solidFill>
            </a:endParaRPr>
          </a:p>
          <a:p>
            <a:pPr lvl="0"/>
            <a:r>
              <a:rPr lang="it-IT" dirty="0">
                <a:solidFill>
                  <a:schemeClr val="tx1"/>
                </a:solidFill>
              </a:rPr>
              <a:t>il termine per il deposito della documentazione </a:t>
            </a:r>
            <a:r>
              <a:rPr lang="it-IT" dirty="0" err="1">
                <a:solidFill>
                  <a:schemeClr val="tx1"/>
                </a:solidFill>
              </a:rPr>
              <a:t>ipocatastale</a:t>
            </a:r>
            <a:r>
              <a:rPr lang="it-IT" dirty="0">
                <a:solidFill>
                  <a:schemeClr val="tx1"/>
                </a:solidFill>
              </a:rPr>
              <a:t> di cui all’art. 567, comma secondo c.p.c., e quello eventualmente prorogato dal giudice dell’esecuzione;</a:t>
            </a:r>
            <a:endParaRPr lang="it-IT" b="1" dirty="0">
              <a:solidFill>
                <a:schemeClr val="tx1"/>
              </a:solidFill>
            </a:endParaRPr>
          </a:p>
          <a:p>
            <a:pPr lvl="0"/>
            <a:r>
              <a:rPr lang="it-IT" dirty="0">
                <a:solidFill>
                  <a:schemeClr val="tx1"/>
                </a:solidFill>
              </a:rPr>
              <a:t>il termine per il deposito delle istanza di assegnazione di cui all’art. 588 c.p.c.,</a:t>
            </a:r>
            <a:endParaRPr lang="it-IT" b="1" dirty="0">
              <a:solidFill>
                <a:schemeClr val="tx1"/>
              </a:solidFill>
            </a:endParaRPr>
          </a:p>
          <a:p>
            <a:pPr lvl="0"/>
            <a:r>
              <a:rPr lang="it-IT" dirty="0">
                <a:solidFill>
                  <a:schemeClr val="tx1"/>
                </a:solidFill>
              </a:rPr>
              <a:t>il termine per il deposito del piano di riparto di cui all’art. 596, comma primo, c.p.c.;</a:t>
            </a:r>
            <a:endParaRPr lang="it-IT" b="1" dirty="0">
              <a:solidFill>
                <a:schemeClr val="tx1"/>
              </a:solidFill>
            </a:endParaRPr>
          </a:p>
          <a:p>
            <a:pPr marL="0" indent="0">
              <a:buNone/>
            </a:pPr>
            <a:r>
              <a:rPr lang="it-IT" b="1" dirty="0">
                <a:solidFill>
                  <a:schemeClr val="tx1"/>
                </a:solidFill>
              </a:rPr>
              <a:t>Nell’esecuzione per consegna o rilascio:</a:t>
            </a:r>
          </a:p>
          <a:p>
            <a:pPr lvl="0"/>
            <a:r>
              <a:rPr lang="it-IT" dirty="0">
                <a:solidFill>
                  <a:schemeClr val="tx1"/>
                </a:solidFill>
              </a:rPr>
              <a:t>il termine per l’esecuzione del rilascio di cui all’art. 608 c.p.c.;</a:t>
            </a:r>
            <a:endParaRPr lang="it-IT" b="1" dirty="0">
              <a:solidFill>
                <a:schemeClr val="tx1"/>
              </a:solidFill>
            </a:endParaRPr>
          </a:p>
          <a:p>
            <a:pPr lvl="0"/>
            <a:r>
              <a:rPr lang="it-IT" dirty="0">
                <a:solidFill>
                  <a:schemeClr val="tx1"/>
                </a:solidFill>
              </a:rPr>
              <a:t>il termine per l’adozione dei </a:t>
            </a:r>
            <a:r>
              <a:rPr lang="it-IT" dirty="0" err="1">
                <a:solidFill>
                  <a:schemeClr val="tx1"/>
                </a:solidFill>
              </a:rPr>
              <a:t>prvvedimenti</a:t>
            </a:r>
            <a:r>
              <a:rPr lang="it-IT" dirty="0">
                <a:solidFill>
                  <a:schemeClr val="tx1"/>
                </a:solidFill>
              </a:rPr>
              <a:t> di cui all’art. 609 c.p.c.;</a:t>
            </a:r>
            <a:endParaRPr lang="it-IT" b="1" dirty="0">
              <a:solidFill>
                <a:schemeClr val="tx1"/>
              </a:solidFill>
            </a:endParaRPr>
          </a:p>
          <a:p>
            <a:pPr marL="0" indent="0">
              <a:buNone/>
            </a:pPr>
            <a:endParaRPr lang="it-IT"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77251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84421" y="517358"/>
            <a:ext cx="9820191" cy="842210"/>
          </a:xfrm>
        </p:spPr>
        <p:txBody>
          <a:bodyPr/>
          <a:lstStyle/>
          <a:p>
            <a:r>
              <a:rPr lang="it-IT" b="1" dirty="0"/>
              <a:t>Casi dubbi</a:t>
            </a:r>
          </a:p>
        </p:txBody>
      </p:sp>
      <p:sp>
        <p:nvSpPr>
          <p:cNvPr id="3" name="Segnaposto contenuto 2"/>
          <p:cNvSpPr>
            <a:spLocks noGrp="1"/>
          </p:cNvSpPr>
          <p:nvPr>
            <p:ph idx="1"/>
          </p:nvPr>
        </p:nvSpPr>
        <p:spPr>
          <a:xfrm>
            <a:off x="782053" y="1603331"/>
            <a:ext cx="11129210" cy="4941847"/>
          </a:xfrm>
        </p:spPr>
        <p:txBody>
          <a:bodyPr>
            <a:noAutofit/>
          </a:bodyPr>
          <a:lstStyle/>
          <a:p>
            <a:pPr lvl="0"/>
            <a:r>
              <a:rPr lang="it-IT" sz="2400" dirty="0"/>
              <a:t>Il termine per il versamento della somma determinata in sede di conversione del pignoramento;</a:t>
            </a:r>
          </a:p>
          <a:p>
            <a:pPr lvl="0"/>
            <a:r>
              <a:rPr lang="it-IT" sz="2400" dirty="0"/>
              <a:t>il termine per il versamento del fondo spese disposto dal giudice dell’esecuzione a norma dell’art. 8 d.P.R. 30 maggio 2002, n. 115;</a:t>
            </a:r>
          </a:p>
          <a:p>
            <a:r>
              <a:rPr lang="it-IT" sz="2400" dirty="0"/>
              <a:t>il termine per l’esecuzione degli adempimenti pubblicitari fissato dal giudice dell’esecuzione;</a:t>
            </a:r>
          </a:p>
          <a:p>
            <a:r>
              <a:rPr lang="it-IT" sz="2400" dirty="0"/>
              <a:t>il termine per l’asporto dei beni pignorati a norma dell’art. 521, comma quinto, c.p.c.;</a:t>
            </a:r>
            <a:endParaRPr lang="it-IT" sz="2400" b="1" dirty="0"/>
          </a:p>
          <a:p>
            <a:r>
              <a:rPr lang="it-IT" sz="2400" dirty="0"/>
              <a:t>il termine per il versamento del saldo prezzo;</a:t>
            </a:r>
            <a:endParaRPr lang="it-IT" sz="2400" b="1" dirty="0"/>
          </a:p>
          <a:p>
            <a:r>
              <a:rPr lang="it-IT" sz="2400" dirty="0"/>
              <a:t>il termine per il deposito del prezzo di aggiudicazione a cura dell’aggiudicatario di cui all’art. 585 c.p.c.;</a:t>
            </a:r>
            <a:endParaRPr lang="it-IT" sz="2400" b="1" dirty="0"/>
          </a:p>
          <a:p>
            <a:endParaRPr lang="it-IT" sz="2400" b="1" dirty="0"/>
          </a:p>
          <a:p>
            <a:endParaRPr lang="it-IT" sz="2400" b="1" dirty="0"/>
          </a:p>
          <a:p>
            <a:pPr lvl="0"/>
            <a:endParaRPr lang="it-IT" sz="2400" b="1" dirty="0"/>
          </a:p>
        </p:txBody>
      </p:sp>
    </p:spTree>
    <p:extLst>
      <p:ext uri="{BB962C8B-B14F-4D97-AF65-F5344CB8AC3E}">
        <p14:creationId xmlns:p14="http://schemas.microsoft.com/office/powerpoint/2010/main" val="10377705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02629" y="0"/>
            <a:ext cx="10046368" cy="973239"/>
          </a:xfrm>
        </p:spPr>
        <p:txBody>
          <a:bodyPr anchor="ctr">
            <a:normAutofit fontScale="90000"/>
          </a:bodyPr>
          <a:lstStyle/>
          <a:p>
            <a:r>
              <a:rPr lang="it-IT" b="1" dirty="0"/>
              <a:t>Versamento della somma oggetto di conversione</a:t>
            </a:r>
          </a:p>
        </p:txBody>
      </p:sp>
      <p:sp>
        <p:nvSpPr>
          <p:cNvPr id="3" name="Segnaposto contenuto 2"/>
          <p:cNvSpPr>
            <a:spLocks noGrp="1"/>
          </p:cNvSpPr>
          <p:nvPr>
            <p:ph idx="1"/>
          </p:nvPr>
        </p:nvSpPr>
        <p:spPr>
          <a:xfrm>
            <a:off x="0" y="1152395"/>
            <a:ext cx="12192000" cy="5392783"/>
          </a:xfrm>
        </p:spPr>
        <p:txBody>
          <a:bodyPr>
            <a:noAutofit/>
          </a:bodyPr>
          <a:lstStyle/>
          <a:p>
            <a:pPr marL="0" indent="0">
              <a:buNone/>
            </a:pPr>
            <a:r>
              <a:rPr lang="it-IT" dirty="0">
                <a:solidFill>
                  <a:schemeClr val="tx1"/>
                </a:solidFill>
                <a:latin typeface="Arial" panose="020B0604020202020204" pitchFamily="34" charset="0"/>
                <a:cs typeface="Arial" panose="020B0604020202020204" pitchFamily="34" charset="0"/>
              </a:rPr>
              <a:t>A proposito di questo termine viene in rilievo il fatto che si tratta di un termine previsto per una delle parti del processo. È vero che non si tratta di atto (processuale) ma di attività materiale, ma la tesi favorevole alla sospensione:</a:t>
            </a:r>
          </a:p>
          <a:p>
            <a:r>
              <a:rPr lang="it-IT" dirty="0">
                <a:solidFill>
                  <a:schemeClr val="tx1"/>
                </a:solidFill>
                <a:latin typeface="Arial" panose="020B0604020202020204" pitchFamily="34" charset="0"/>
                <a:cs typeface="Arial" panose="020B0604020202020204" pitchFamily="34" charset="0"/>
              </a:rPr>
              <a:t>Meglio aderisce alla </a:t>
            </a:r>
            <a:r>
              <a:rPr lang="it-IT" i="1" dirty="0">
                <a:solidFill>
                  <a:schemeClr val="tx1"/>
                </a:solidFill>
                <a:latin typeface="Arial" panose="020B0604020202020204" pitchFamily="34" charset="0"/>
                <a:cs typeface="Arial" panose="020B0604020202020204" pitchFamily="34" charset="0"/>
              </a:rPr>
              <a:t>ratio</a:t>
            </a:r>
            <a:r>
              <a:rPr lang="it-IT" dirty="0">
                <a:solidFill>
                  <a:schemeClr val="tx1"/>
                </a:solidFill>
                <a:latin typeface="Arial" panose="020B0604020202020204" pitchFamily="34" charset="0"/>
                <a:cs typeface="Arial" panose="020B0604020202020204" pitchFamily="34" charset="0"/>
              </a:rPr>
              <a:t> della norma;</a:t>
            </a:r>
          </a:p>
          <a:p>
            <a:r>
              <a:rPr lang="it-IT" dirty="0">
                <a:solidFill>
                  <a:schemeClr val="tx1"/>
                </a:solidFill>
                <a:latin typeface="Arial" panose="020B0604020202020204" pitchFamily="34" charset="0"/>
                <a:cs typeface="Arial" panose="020B0604020202020204" pitchFamily="34" charset="0"/>
              </a:rPr>
              <a:t>Trova conforto nella relazione illustrativa al disegno di legge di conversione del </a:t>
            </a:r>
            <a:r>
              <a:rPr lang="it-IT" dirty="0" err="1">
                <a:solidFill>
                  <a:schemeClr val="tx1"/>
                </a:solidFill>
                <a:latin typeface="Arial" panose="020B0604020202020204" pitchFamily="34" charset="0"/>
                <a:cs typeface="Arial" panose="020B0604020202020204" pitchFamily="34" charset="0"/>
              </a:rPr>
              <a:t>d.l.</a:t>
            </a:r>
            <a:r>
              <a:rPr lang="it-IT" dirty="0">
                <a:solidFill>
                  <a:schemeClr val="tx1"/>
                </a:solidFill>
                <a:latin typeface="Arial" panose="020B0604020202020204" pitchFamily="34" charset="0"/>
                <a:cs typeface="Arial" panose="020B0604020202020204" pitchFamily="34" charset="0"/>
              </a:rPr>
              <a:t> n. 11/2020, laddove si afferma che essa ha lo scopo di determinare la “</a:t>
            </a:r>
            <a:r>
              <a:rPr lang="it-IT" i="1" u="sng" dirty="0">
                <a:solidFill>
                  <a:schemeClr val="tx1"/>
                </a:solidFill>
                <a:latin typeface="Arial" panose="020B0604020202020204" pitchFamily="34" charset="0"/>
                <a:cs typeface="Arial" panose="020B0604020202020204" pitchFamily="34" charset="0"/>
              </a:rPr>
              <a:t>sospensione di tutti i termini per il compimento di qualsiasi attività processuale</a:t>
            </a:r>
            <a:r>
              <a:rPr lang="it-IT" i="1" dirty="0">
                <a:solidFill>
                  <a:schemeClr val="tx1"/>
                </a:solidFill>
                <a:latin typeface="Arial" panose="020B0604020202020204" pitchFamily="34" charset="0"/>
                <a:cs typeface="Arial" panose="020B0604020202020204" pitchFamily="34" charset="0"/>
              </a:rPr>
              <a:t>, ivi inclusi gli atti di impugnazione</a:t>
            </a:r>
            <a:r>
              <a:rPr lang="it-IT" dirty="0">
                <a:solidFill>
                  <a:schemeClr val="tx1"/>
                </a:solidFill>
                <a:latin typeface="Arial" panose="020B0604020202020204" pitchFamily="34" charset="0"/>
                <a:cs typeface="Arial" panose="020B0604020202020204" pitchFamily="34" charset="0"/>
              </a:rPr>
              <a:t>”;</a:t>
            </a:r>
          </a:p>
          <a:p>
            <a:r>
              <a:rPr lang="it-IT" dirty="0">
                <a:solidFill>
                  <a:schemeClr val="tx1"/>
                </a:solidFill>
                <a:latin typeface="Arial" panose="020B0604020202020204" pitchFamily="34" charset="0"/>
                <a:cs typeface="Arial" panose="020B0604020202020204" pitchFamily="34" charset="0"/>
              </a:rPr>
              <a:t>Sembra ricavarsi dalla relazione illustrativa del </a:t>
            </a:r>
            <a:r>
              <a:rPr lang="it-IT" dirty="0" err="1">
                <a:solidFill>
                  <a:schemeClr val="tx1"/>
                </a:solidFill>
                <a:latin typeface="Arial" panose="020B0604020202020204" pitchFamily="34" charset="0"/>
                <a:cs typeface="Arial" panose="020B0604020202020204" pitchFamily="34" charset="0"/>
              </a:rPr>
              <a:t>d.l.</a:t>
            </a:r>
            <a:r>
              <a:rPr lang="it-IT" dirty="0">
                <a:solidFill>
                  <a:schemeClr val="tx1"/>
                </a:solidFill>
                <a:latin typeface="Arial" panose="020B0604020202020204" pitchFamily="34" charset="0"/>
                <a:cs typeface="Arial" panose="020B0604020202020204" pitchFamily="34" charset="0"/>
              </a:rPr>
              <a:t> n. 18/2020, nella quale si rappresenta la necessità di rimediare al “</a:t>
            </a:r>
            <a:r>
              <a:rPr lang="it-IT" i="1" dirty="0">
                <a:solidFill>
                  <a:schemeClr val="tx1"/>
                </a:solidFill>
                <a:latin typeface="Arial" panose="020B0604020202020204" pitchFamily="34" charset="0"/>
                <a:cs typeface="Arial" panose="020B0604020202020204" pitchFamily="34" charset="0"/>
              </a:rPr>
              <a:t>fiorire di dubbi interpretativi e prassi applicative sostanzialmente elusive del contenuto della previsione o comunque non adeguatamente sensibili rispetto all’evidente dato teleologico della norma, costituito dalla duplice esigenza di sospendere tutte le attività processuali allo scopo di ridurre al minimo quelle forme di contatto personale che favoriscono il propagarsi dell’epidemia, da un lato, e di neutralizzare ogni effetto negativo che il massivo differimento delle attività processuali disposto al comma 1 avrebbe potuto dispiegare sulla tutela dei diritti per effetto del potenziale decorso dei termini processuali, dall’altro</a:t>
            </a:r>
            <a:r>
              <a:rPr lang="it-IT" dirty="0">
                <a:solidFill>
                  <a:schemeClr val="tx1"/>
                </a:solidFill>
                <a:latin typeface="Arial" panose="020B0604020202020204" pitchFamily="34" charset="0"/>
                <a:cs typeface="Arial" panose="020B0604020202020204" pitchFamily="34" charset="0"/>
              </a:rPr>
              <a:t>”</a:t>
            </a:r>
          </a:p>
          <a:p>
            <a:r>
              <a:rPr lang="it-IT" dirty="0">
                <a:solidFill>
                  <a:schemeClr val="tx1"/>
                </a:solidFill>
                <a:latin typeface="Arial" panose="020B0604020202020204" pitchFamily="34" charset="0"/>
                <a:cs typeface="Arial" panose="020B0604020202020204" pitchFamily="34" charset="0"/>
              </a:rPr>
              <a:t>trova un addentellato testuale nel fatto che la norma non sospende i termini per il compimento «degli atti del procedimenti civili», ma di «</a:t>
            </a:r>
            <a:r>
              <a:rPr lang="it-IT" b="1" dirty="0">
                <a:solidFill>
                  <a:schemeClr val="tx1"/>
                </a:solidFill>
                <a:latin typeface="Arial" panose="020B0604020202020204" pitchFamily="34" charset="0"/>
                <a:cs typeface="Arial" panose="020B0604020202020204" pitchFamily="34" charset="0"/>
              </a:rPr>
              <a:t>qualsiasi</a:t>
            </a:r>
            <a:r>
              <a:rPr lang="it-IT" dirty="0">
                <a:solidFill>
                  <a:schemeClr val="tx1"/>
                </a:solidFill>
                <a:latin typeface="Arial" panose="020B0604020202020204" pitchFamily="34" charset="0"/>
                <a:cs typeface="Arial" panose="020B0604020202020204" pitchFamily="34" charset="0"/>
              </a:rPr>
              <a:t> atto» dove il </a:t>
            </a:r>
            <a:r>
              <a:rPr lang="it-IT" b="1" dirty="0">
                <a:solidFill>
                  <a:schemeClr val="tx1"/>
                </a:solidFill>
                <a:latin typeface="Arial" panose="020B0604020202020204" pitchFamily="34" charset="0"/>
                <a:cs typeface="Arial" panose="020B0604020202020204" pitchFamily="34" charset="0"/>
              </a:rPr>
              <a:t>qualsiasi</a:t>
            </a:r>
            <a:r>
              <a:rPr lang="it-IT" dirty="0">
                <a:solidFill>
                  <a:schemeClr val="tx1"/>
                </a:solidFill>
                <a:latin typeface="Arial" panose="020B0604020202020204" pitchFamily="34" charset="0"/>
                <a:cs typeface="Arial" panose="020B0604020202020204" pitchFamily="34" charset="0"/>
              </a:rPr>
              <a:t> sembra evocare un intento rafforzativo della sospensione, altrimenti pleonastico;</a:t>
            </a:r>
          </a:p>
          <a:p>
            <a:r>
              <a:rPr lang="it-IT" dirty="0">
                <a:solidFill>
                  <a:schemeClr val="tx1"/>
                </a:solidFill>
                <a:latin typeface="Arial" panose="020B0604020202020204" pitchFamily="34" charset="0"/>
                <a:cs typeface="Arial" panose="020B0604020202020204" pitchFamily="34" charset="0"/>
              </a:rPr>
              <a:t>Aggiunge poi al secondo capoverso, quasi a voler ancora ulteriormente rinforzare il concetto, che «</a:t>
            </a:r>
            <a:r>
              <a:rPr lang="it-IT" i="1" dirty="0">
                <a:solidFill>
                  <a:schemeClr val="tx1"/>
                </a:solidFill>
                <a:latin typeface="Arial" panose="020B0604020202020204" pitchFamily="34" charset="0"/>
                <a:cs typeface="Arial" panose="020B0604020202020204" pitchFamily="34" charset="0"/>
              </a:rPr>
              <a:t>si intendono pertanto sospesi</a:t>
            </a:r>
            <a:r>
              <a:rPr lang="it-IT" dirty="0">
                <a:solidFill>
                  <a:schemeClr val="tx1"/>
                </a:solidFill>
                <a:latin typeface="Arial" panose="020B0604020202020204" pitchFamily="34" charset="0"/>
                <a:cs typeface="Arial" panose="020B0604020202020204" pitchFamily="34" charset="0"/>
              </a:rPr>
              <a:t> … </a:t>
            </a:r>
            <a:r>
              <a:rPr lang="it-IT" i="1" dirty="0">
                <a:solidFill>
                  <a:schemeClr val="tx1"/>
                </a:solidFill>
                <a:latin typeface="Arial" panose="020B0604020202020204" pitchFamily="34" charset="0"/>
                <a:cs typeface="Arial" panose="020B0604020202020204" pitchFamily="34" charset="0"/>
              </a:rPr>
              <a:t>in genere, </a:t>
            </a:r>
            <a:r>
              <a:rPr lang="it-IT" b="1" i="1" dirty="0">
                <a:solidFill>
                  <a:schemeClr val="tx1"/>
                </a:solidFill>
                <a:latin typeface="Arial" panose="020B0604020202020204" pitchFamily="34" charset="0"/>
                <a:cs typeface="Arial" panose="020B0604020202020204" pitchFamily="34" charset="0"/>
              </a:rPr>
              <a:t>tutti i termini procedurali</a:t>
            </a:r>
            <a:r>
              <a:rPr lang="it-IT" i="1" dirty="0">
                <a:solidFill>
                  <a:schemeClr val="tx1"/>
                </a:solidFill>
                <a:latin typeface="Arial" panose="020B0604020202020204" pitchFamily="34" charset="0"/>
                <a:cs typeface="Arial" panose="020B0604020202020204" pitchFamily="34" charset="0"/>
              </a:rPr>
              <a:t>»</a:t>
            </a:r>
            <a:endParaRPr lang="it-IT" dirty="0">
              <a:solidFill>
                <a:schemeClr val="tx1"/>
              </a:solidFill>
              <a:latin typeface="Arial" panose="020B0604020202020204" pitchFamily="34" charset="0"/>
              <a:cs typeface="Arial" panose="020B0604020202020204" pitchFamily="34" charset="0"/>
            </a:endParaRPr>
          </a:p>
          <a:p>
            <a:endParaRPr lang="it-IT" sz="2400" dirty="0">
              <a:solidFill>
                <a:schemeClr val="tx1"/>
              </a:solidFill>
              <a:latin typeface="Abadi" panose="020B0604020104020204" pitchFamily="34" charset="0"/>
            </a:endParaRPr>
          </a:p>
          <a:p>
            <a:pPr marL="0" indent="0">
              <a:buNone/>
            </a:pPr>
            <a:r>
              <a:rPr lang="it-IT" sz="2400" dirty="0">
                <a:solidFill>
                  <a:schemeClr val="tx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0377705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26033" y="192506"/>
            <a:ext cx="9928475" cy="783585"/>
          </a:xfrm>
        </p:spPr>
        <p:txBody>
          <a:bodyPr>
            <a:normAutofit fontScale="90000"/>
          </a:bodyPr>
          <a:lstStyle/>
          <a:p>
            <a:r>
              <a:rPr lang="it-IT" b="1" dirty="0"/>
              <a:t>Sospensione del termine di versamento del saldo prezzo</a:t>
            </a:r>
          </a:p>
        </p:txBody>
      </p:sp>
      <p:sp>
        <p:nvSpPr>
          <p:cNvPr id="3" name="Segnaposto contenuto 2"/>
          <p:cNvSpPr>
            <a:spLocks noGrp="1"/>
          </p:cNvSpPr>
          <p:nvPr>
            <p:ph idx="1"/>
          </p:nvPr>
        </p:nvSpPr>
        <p:spPr>
          <a:xfrm>
            <a:off x="601579" y="1227551"/>
            <a:ext cx="11321716" cy="5437943"/>
          </a:xfrm>
        </p:spPr>
        <p:txBody>
          <a:bodyPr>
            <a:normAutofit/>
          </a:bodyPr>
          <a:lstStyle/>
          <a:p>
            <a:pPr marL="0" indent="0">
              <a:buNone/>
            </a:pPr>
            <a:r>
              <a:rPr lang="it-IT" sz="2400" b="1" u="sng" dirty="0">
                <a:solidFill>
                  <a:schemeClr val="tx1"/>
                </a:solidFill>
                <a:latin typeface="Aharoni" panose="02010803020104030203" pitchFamily="2" charset="-79"/>
                <a:cs typeface="Aharoni" panose="02010803020104030203" pitchFamily="2" charset="-79"/>
              </a:rPr>
              <a:t>Tesi contraria</a:t>
            </a:r>
          </a:p>
          <a:p>
            <a:pPr marL="0" indent="0">
              <a:buNone/>
            </a:pPr>
            <a:r>
              <a:rPr lang="it-IT" sz="2400" dirty="0">
                <a:solidFill>
                  <a:schemeClr val="tx1"/>
                </a:solidFill>
                <a:latin typeface="Arial" panose="020B0604020202020204" pitchFamily="34" charset="0"/>
                <a:cs typeface="Arial" panose="020B0604020202020204" pitchFamily="34" charset="0"/>
              </a:rPr>
              <a:t>L’opinione che ne esclude la sospensione osserva che non si tratta di un termine processuale.</a:t>
            </a:r>
          </a:p>
          <a:p>
            <a:pPr marL="0" indent="0">
              <a:buNone/>
            </a:pPr>
            <a:r>
              <a:rPr lang="it-IT" sz="2400" dirty="0">
                <a:solidFill>
                  <a:schemeClr val="tx1"/>
                </a:solidFill>
                <a:latin typeface="Arial" panose="020B0604020202020204" pitchFamily="34" charset="0"/>
                <a:cs typeface="Arial" panose="020B0604020202020204" pitchFamily="34" charset="0"/>
              </a:rPr>
              <a:t>Questo assunto tuttavia muove da un postulato non pacifico.</a:t>
            </a:r>
          </a:p>
          <a:p>
            <a:pPr marL="0" indent="0">
              <a:buNone/>
            </a:pPr>
            <a:r>
              <a:rPr lang="it-IT" sz="2400" dirty="0">
                <a:solidFill>
                  <a:schemeClr val="tx1"/>
                </a:solidFill>
                <a:latin typeface="Arial" panose="020B0604020202020204" pitchFamily="34" charset="0"/>
                <a:cs typeface="Arial" panose="020B0604020202020204" pitchFamily="34" charset="0"/>
              </a:rPr>
              <a:t>A sostegno della tesi negativa milita la considerazione che i termini processuali sarebbero quelli fissati per le parti del processo, e tali non sono, secondo la giurisprudenza gli offerenti (Cass. civ., </a:t>
            </a:r>
            <a:r>
              <a:rPr lang="it-IT" sz="2400" dirty="0" err="1">
                <a:solidFill>
                  <a:schemeClr val="tx1"/>
                </a:solidFill>
                <a:latin typeface="Arial" panose="020B0604020202020204" pitchFamily="34" charset="0"/>
                <a:cs typeface="Arial" panose="020B0604020202020204" pitchFamily="34" charset="0"/>
              </a:rPr>
              <a:t>s.u</a:t>
            </a:r>
            <a:r>
              <a:rPr lang="it-IT" sz="2400" dirty="0">
                <a:solidFill>
                  <a:schemeClr val="tx1"/>
                </a:solidFill>
                <a:latin typeface="Arial" panose="020B0604020202020204" pitchFamily="34" charset="0"/>
                <a:cs typeface="Arial" panose="020B0604020202020204" pitchFamily="34" charset="0"/>
              </a:rPr>
              <a:t>., 11 aprile 2012, n.</a:t>
            </a:r>
            <a:r>
              <a:rPr lang="it-IT" sz="2400" i="1" dirty="0">
                <a:solidFill>
                  <a:schemeClr val="tx1"/>
                </a:solidFill>
                <a:latin typeface="Arial" panose="020B0604020202020204" pitchFamily="34" charset="0"/>
                <a:cs typeface="Arial" panose="020B0604020202020204" pitchFamily="34" charset="0"/>
              </a:rPr>
              <a:t> </a:t>
            </a:r>
            <a:r>
              <a:rPr lang="it-IT" sz="2400" dirty="0">
                <a:solidFill>
                  <a:schemeClr val="tx1"/>
                </a:solidFill>
                <a:latin typeface="Arial" panose="020B0604020202020204" pitchFamily="34" charset="0"/>
                <a:cs typeface="Arial" panose="020B0604020202020204" pitchFamily="34" charset="0"/>
              </a:rPr>
              <a:t>5701; analogamente, Cass. civ., sez. III, 2 aprile 2014, n. 7708, secondo cui “</a:t>
            </a:r>
            <a:r>
              <a:rPr lang="it-IT" sz="2400" i="1" dirty="0">
                <a:solidFill>
                  <a:schemeClr val="tx1"/>
                </a:solidFill>
                <a:latin typeface="Arial" panose="020B0604020202020204" pitchFamily="34" charset="0"/>
                <a:cs typeface="Arial" panose="020B0604020202020204" pitchFamily="34" charset="0"/>
              </a:rPr>
              <a:t>colui che presenta offerte nella vendita forzata non è una delle parti del processo esecutivo, se non dal momento in cui si manifesti un contrasto – ancorché non formalizzato in opposizione agli atti esecutivi – in cui egli sia coinvolto e per il quale sia richiesto l'intervento regolatore del giudice dell'esecuzione</a:t>
            </a:r>
            <a:r>
              <a:rPr lang="it-IT" sz="2400" dirty="0">
                <a:solidFill>
                  <a:schemeClr val="tx1"/>
                </a:solidFill>
                <a:latin typeface="Arial" panose="020B0604020202020204" pitchFamily="34" charset="0"/>
                <a:cs typeface="Arial" panose="020B0604020202020204" pitchFamily="34" charset="0"/>
              </a:rPr>
              <a:t>”); </a:t>
            </a:r>
            <a:r>
              <a:rPr lang="it-IT" sz="2400" i="1" dirty="0">
                <a:solidFill>
                  <a:schemeClr val="tx1"/>
                </a:solidFill>
                <a:latin typeface="Arial" panose="020B0604020202020204" pitchFamily="34" charset="0"/>
                <a:cs typeface="Arial" panose="020B0604020202020204" pitchFamily="34" charset="0"/>
              </a:rPr>
              <a:t>ergo</a:t>
            </a:r>
            <a:r>
              <a:rPr lang="it-IT" sz="2400" dirty="0">
                <a:solidFill>
                  <a:schemeClr val="tx1"/>
                </a:solidFill>
                <a:latin typeface="Arial" panose="020B0604020202020204" pitchFamily="34" charset="0"/>
                <a:cs typeface="Arial" panose="020B0604020202020204" pitchFamily="34" charset="0"/>
              </a:rPr>
              <a:t>, la disciplina della sospensione dei termini processuali ad essi non dovrebbe applicarsi.</a:t>
            </a:r>
          </a:p>
          <a:p>
            <a:pPr marL="0" indent="0">
              <a:buNone/>
            </a:pPr>
            <a:endParaRPr lang="it-IT" sz="21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16100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00833" y="1377863"/>
            <a:ext cx="11522462" cy="4997885"/>
          </a:xfrm>
        </p:spPr>
        <p:txBody>
          <a:bodyPr anchor="ctr">
            <a:noAutofit/>
          </a:bodyPr>
          <a:lstStyle/>
          <a:p>
            <a:pPr marL="0" indent="0">
              <a:buNone/>
            </a:pPr>
            <a:r>
              <a:rPr lang="it-IT" sz="2000" b="1" u="sng" dirty="0">
                <a:solidFill>
                  <a:schemeClr val="tx1"/>
                </a:solidFill>
                <a:latin typeface="Arial" panose="020B0604020202020204" pitchFamily="34" charset="0"/>
                <a:cs typeface="Arial" panose="020B0604020202020204" pitchFamily="34" charset="0"/>
              </a:rPr>
              <a:t>Tesi favorevole</a:t>
            </a:r>
          </a:p>
          <a:p>
            <a:pPr marL="0" indent="0">
              <a:buNone/>
            </a:pPr>
            <a:r>
              <a:rPr lang="it-IT" dirty="0">
                <a:solidFill>
                  <a:schemeClr val="tx1"/>
                </a:solidFill>
              </a:rPr>
              <a:t>In senso favorevole interviene invece l’osservazione secondo la quale detto termine ha natura processuale perché si colloca all’interno del processo esecutivo con riferimento ad un adempimento dal quale deriva il successivo svolgersi della procedura in una direzione piuttosto che in un’altra. Detto altrimenti, si tratterebbe di uno dei termini entro il quale deve essere compiuta un’attività tipica del processo esecutivo per espropriazione forzata il che giustificherebbe, ad esempio, la sottoposizione dello stesso alle regole dettate dalla legge 742/1969.</a:t>
            </a:r>
          </a:p>
          <a:p>
            <a:pPr marL="0" indent="0">
              <a:buNone/>
            </a:pPr>
            <a:r>
              <a:rPr lang="it-IT" dirty="0">
                <a:solidFill>
                  <a:schemeClr val="tx1"/>
                </a:solidFill>
              </a:rPr>
              <a:t>La giurisprudenza di legittimità ha fatto proprie queste ultime considerazioni, osservando che “</a:t>
            </a:r>
            <a:r>
              <a:rPr lang="it-IT" i="1" dirty="0">
                <a:solidFill>
                  <a:schemeClr val="tx1"/>
                </a:solidFill>
              </a:rPr>
              <a:t>Il termine per il versamento del prezzo da parte dell’aggiudicatario non ha funzione sostanziale (o essenzialmente tale), atteso che lo stesso </a:t>
            </a:r>
            <a:r>
              <a:rPr lang="it-IT" b="1" i="1" dirty="0">
                <a:solidFill>
                  <a:schemeClr val="tx1"/>
                </a:solidFill>
              </a:rPr>
              <a:t>si inserisce nel procedimento esecutivo, ma non lo conclude, per costituire il versamento del prezzo adempimento prodromico al trasferimento del bene, da cui la natura processuale del termine di cui si tratta, in quanto inteso a scandire il compimento di atti aventi natura processuale, diretti a concludere la fase del processo esecutivo</a:t>
            </a:r>
            <a:r>
              <a:rPr lang="it-IT" dirty="0">
                <a:solidFill>
                  <a:schemeClr val="tx1"/>
                </a:solidFill>
              </a:rPr>
              <a:t>” (Cass. civ., sez. I, 13 luglio 2012, n. 12004. Cass. civ. Cass. sez. III, 19 gennaio 1987, n. 420 si era invece occupata del caso, simile, relativo al termine per il deposito dell’offerta in aumento ex art. 584 c.p.c., pronunciandosi anche in tale occasione per l’applicabilità della disciplina della sospensione feriale dei termini).</a:t>
            </a:r>
          </a:p>
        </p:txBody>
      </p:sp>
      <p:sp>
        <p:nvSpPr>
          <p:cNvPr id="6" name="Titolo 1">
            <a:extLst>
              <a:ext uri="{FF2B5EF4-FFF2-40B4-BE49-F238E27FC236}">
                <a16:creationId xmlns:a16="http://schemas.microsoft.com/office/drawing/2014/main" id="{838F1397-0C66-40B9-869D-B8F67F5A23F9}"/>
              </a:ext>
            </a:extLst>
          </p:cNvPr>
          <p:cNvSpPr>
            <a:spLocks noGrp="1"/>
          </p:cNvSpPr>
          <p:nvPr>
            <p:ph type="title"/>
          </p:nvPr>
        </p:nvSpPr>
        <p:spPr>
          <a:xfrm>
            <a:off x="1526033" y="192506"/>
            <a:ext cx="9928475" cy="783585"/>
          </a:xfrm>
        </p:spPr>
        <p:txBody>
          <a:bodyPr>
            <a:normAutofit fontScale="90000"/>
          </a:bodyPr>
          <a:lstStyle/>
          <a:p>
            <a:r>
              <a:rPr lang="it-IT" b="1" dirty="0"/>
              <a:t>Sospensione del termine di versamento del saldo prezzo</a:t>
            </a:r>
          </a:p>
        </p:txBody>
      </p:sp>
    </p:spTree>
    <p:extLst>
      <p:ext uri="{BB962C8B-B14F-4D97-AF65-F5344CB8AC3E}">
        <p14:creationId xmlns:p14="http://schemas.microsoft.com/office/powerpoint/2010/main" val="1370101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26033" y="192506"/>
            <a:ext cx="9928475" cy="783585"/>
          </a:xfrm>
        </p:spPr>
        <p:txBody>
          <a:bodyPr>
            <a:normAutofit fontScale="90000"/>
          </a:bodyPr>
          <a:lstStyle/>
          <a:p>
            <a:r>
              <a:rPr lang="it-IT" b="1" dirty="0"/>
              <a:t>Sospensione del termine di versamento del saldo prezzo</a:t>
            </a:r>
          </a:p>
        </p:txBody>
      </p:sp>
      <p:sp>
        <p:nvSpPr>
          <p:cNvPr id="3" name="Segnaposto contenuto 2"/>
          <p:cNvSpPr>
            <a:spLocks noGrp="1"/>
          </p:cNvSpPr>
          <p:nvPr>
            <p:ph idx="1"/>
          </p:nvPr>
        </p:nvSpPr>
        <p:spPr>
          <a:xfrm>
            <a:off x="601579" y="1290181"/>
            <a:ext cx="11321716" cy="5375313"/>
          </a:xfrm>
          <a:ln>
            <a:noFill/>
          </a:ln>
        </p:spPr>
        <p:txBody>
          <a:bodyPr anchor="ctr">
            <a:normAutofit fontScale="92500" lnSpcReduction="20000"/>
          </a:bodyPr>
          <a:lstStyle/>
          <a:p>
            <a:pPr marL="0" indent="0">
              <a:buNone/>
            </a:pPr>
            <a:r>
              <a:rPr lang="it-IT" sz="1900" dirty="0">
                <a:solidFill>
                  <a:schemeClr val="tx1"/>
                </a:solidFill>
              </a:rPr>
              <a:t>Peraltro neppure può escludersi che l’aggiudicatario non sia parte processuale.</a:t>
            </a:r>
          </a:p>
          <a:p>
            <a:pPr marL="0" indent="0">
              <a:buNone/>
            </a:pPr>
            <a:r>
              <a:rPr lang="it-IT" sz="1900" dirty="0">
                <a:solidFill>
                  <a:schemeClr val="tx1"/>
                </a:solidFill>
              </a:rPr>
              <a:t>L’aggiudicatario è infatti soggetto diverso dal mero offerente, e la stessa Cass. n. 7708/2014, proprio partendo dall’assunto per l’aggiudicatario è parte processuale, gli ha imposto l’onere di far valere il rimedio generale dell’</a:t>
            </a:r>
            <a:r>
              <a:rPr lang="it-IT" sz="1900" dirty="0" err="1">
                <a:solidFill>
                  <a:schemeClr val="tx1"/>
                </a:solidFill>
              </a:rPr>
              <a:t>aliud</a:t>
            </a:r>
            <a:r>
              <a:rPr lang="it-IT" sz="1900" dirty="0">
                <a:solidFill>
                  <a:schemeClr val="tx1"/>
                </a:solidFill>
              </a:rPr>
              <a:t> pro alio attraverso lo strumento della opposizione agli atti esecutivi, e dunque nel termine di cui all’art. 617 c.p.c.</a:t>
            </a:r>
          </a:p>
          <a:p>
            <a:pPr marL="0" indent="0" algn="ctr">
              <a:buNone/>
            </a:pPr>
            <a:r>
              <a:rPr lang="it-IT" sz="1900" b="1" u="sng" dirty="0">
                <a:solidFill>
                  <a:schemeClr val="tx1"/>
                </a:solidFill>
              </a:rPr>
              <a:t>Cass. 7708/2014, pag. 26</a:t>
            </a:r>
          </a:p>
          <a:p>
            <a:pPr marL="0" indent="0" algn="ctr">
              <a:buNone/>
            </a:pPr>
            <a:r>
              <a:rPr lang="it-IT" sz="1900" b="1" dirty="0">
                <a:solidFill>
                  <a:schemeClr val="tx1"/>
                </a:solidFill>
              </a:rPr>
              <a:t>«l'argomento dirimente, ad avviso del Collegio, nel senso dell'estensione anche all'azione di </a:t>
            </a:r>
            <a:r>
              <a:rPr lang="it-IT" sz="1900" b="1" dirty="0" err="1">
                <a:solidFill>
                  <a:schemeClr val="tx1"/>
                </a:solidFill>
              </a:rPr>
              <a:t>aliud</a:t>
            </a:r>
            <a:r>
              <a:rPr lang="it-IT" sz="1900" b="1" dirty="0">
                <a:solidFill>
                  <a:schemeClr val="tx1"/>
                </a:solidFill>
              </a:rPr>
              <a:t> pro alio intentata dall'aggiudicatario del regime ordinario dell'opposizione agli atti esecutivi e del relativo ordinario termine decadenziale, si ravvisa peraltro nell'assunzione, ad opera di quegli, della qualità di parte di un processo - quale quello esecutivo - caratterizzato da un sistema chiuso, tipizzato ed inderogabile, di rimedi interni».</a:t>
            </a:r>
          </a:p>
          <a:p>
            <a:pPr marL="0" indent="0" algn="ctr">
              <a:buNone/>
            </a:pPr>
            <a:r>
              <a:rPr lang="it-IT" sz="1900" dirty="0">
                <a:solidFill>
                  <a:schemeClr val="tx1"/>
                </a:solidFill>
              </a:rPr>
              <a:t>A prescindere da queste considerazioni, inoltre, la soluzione positiva si impone in ragione della portata ampia dell’art. 83, che non piò ritenersi limitata ai termini processuali </a:t>
            </a:r>
            <a:r>
              <a:rPr lang="it-IT" sz="1900" i="1" dirty="0" err="1">
                <a:solidFill>
                  <a:schemeClr val="tx1"/>
                </a:solidFill>
              </a:rPr>
              <a:t>strictu</a:t>
            </a:r>
            <a:r>
              <a:rPr lang="it-IT" sz="1900" i="1" dirty="0">
                <a:solidFill>
                  <a:schemeClr val="tx1"/>
                </a:solidFill>
              </a:rPr>
              <a:t> </a:t>
            </a:r>
            <a:r>
              <a:rPr lang="it-IT" sz="1900" i="1" dirty="0" err="1">
                <a:solidFill>
                  <a:schemeClr val="tx1"/>
                </a:solidFill>
              </a:rPr>
              <a:t>sensu</a:t>
            </a:r>
            <a:r>
              <a:rPr lang="it-IT" sz="1900" dirty="0">
                <a:solidFill>
                  <a:schemeClr val="tx1"/>
                </a:solidFill>
              </a:rPr>
              <a:t> intesi.</a:t>
            </a:r>
          </a:p>
          <a:p>
            <a:pPr marL="0" indent="0" algn="ctr">
              <a:buNone/>
            </a:pPr>
            <a:r>
              <a:rPr lang="it-IT" sz="1900" dirty="0">
                <a:solidFill>
                  <a:schemeClr val="tx1"/>
                </a:solidFill>
              </a:rPr>
              <a:t>Una interpretazione di questo tipo infatti, la renderebbe costituzionalmente illegittima, poiché se lo scopo è quello del contenimento della emergenza sanitaria in atto, sia i termini processuali che quelli che attengono comunque al procedimento pur non potendosi qualificare tali, pari sono, ed un trattamento differenziato non avrebbe ragion d’essere, così come non avrebbe ragion d’essere una distinzione che ponga al riparo i soli difensori e non anche ulteriori soggetti che partecipano alla procedura (ed è tale l’offerente).</a:t>
            </a:r>
            <a:endParaRPr lang="it-IT" sz="1900" b="1" dirty="0">
              <a:solidFill>
                <a:schemeClr val="tx1"/>
              </a:solidFill>
            </a:endParaRPr>
          </a:p>
        </p:txBody>
      </p:sp>
    </p:spTree>
    <p:extLst>
      <p:ext uri="{BB962C8B-B14F-4D97-AF65-F5344CB8AC3E}">
        <p14:creationId xmlns:p14="http://schemas.microsoft.com/office/powerpoint/2010/main" val="17299537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26033" y="192506"/>
            <a:ext cx="9928475" cy="783585"/>
          </a:xfrm>
        </p:spPr>
        <p:txBody>
          <a:bodyPr anchor="ctr">
            <a:normAutofit/>
          </a:bodyPr>
          <a:lstStyle/>
          <a:p>
            <a:r>
              <a:rPr lang="it-IT" b="1" dirty="0"/>
              <a:t>La sospensione dell’esecuzione per rilascio</a:t>
            </a:r>
          </a:p>
        </p:txBody>
      </p:sp>
      <p:sp>
        <p:nvSpPr>
          <p:cNvPr id="3" name="Segnaposto contenuto 2"/>
          <p:cNvSpPr>
            <a:spLocks noGrp="1"/>
          </p:cNvSpPr>
          <p:nvPr>
            <p:ph idx="1"/>
          </p:nvPr>
        </p:nvSpPr>
        <p:spPr>
          <a:xfrm>
            <a:off x="601579" y="1141591"/>
            <a:ext cx="11321716" cy="5375313"/>
          </a:xfrm>
        </p:spPr>
        <p:txBody>
          <a:bodyPr anchor="ctr">
            <a:noAutofit/>
          </a:bodyPr>
          <a:lstStyle/>
          <a:p>
            <a:pPr marL="0" indent="0">
              <a:spcBef>
                <a:spcPts val="600"/>
              </a:spcBef>
              <a:buNone/>
            </a:pPr>
            <a:r>
              <a:rPr lang="it-IT" sz="2200" dirty="0">
                <a:latin typeface="Abadi"/>
              </a:rPr>
              <a:t>L’art. 103 comma 6 del decreto legge n. 18/2020 stabilisce che “</a:t>
            </a:r>
            <a:r>
              <a:rPr lang="it-IT" sz="2200" i="1" dirty="0">
                <a:latin typeface="Abadi"/>
              </a:rPr>
              <a:t>L’esecuzione dei provvedimenti di rilascio degli immobili, anche ad uso non abitativo, è sospesa fino al [30 giugno] primo settembre 2020</a:t>
            </a:r>
            <a:r>
              <a:rPr lang="it-IT" sz="2200" dirty="0">
                <a:latin typeface="Abadi"/>
              </a:rPr>
              <a:t>”.</a:t>
            </a:r>
          </a:p>
          <a:p>
            <a:pPr marL="0" indent="0" algn="just">
              <a:spcBef>
                <a:spcPts val="600"/>
              </a:spcBef>
              <a:buNone/>
            </a:pPr>
            <a:r>
              <a:rPr lang="it-IT" sz="2200" dirty="0">
                <a:latin typeface="Abadi"/>
              </a:rPr>
              <a:t>Da tale disposizione si ricava la esecuzione di cui agli artt. 605 e seguenti c.p.c., quando pendente (è cioè dopo la notificazione del preavviso di rilascio a cura dell’ufficiale giudiziario) ed è sospesa ex lege (compreso tra il 9 marzo e il primo settembre).</a:t>
            </a:r>
          </a:p>
          <a:p>
            <a:pPr marL="0" indent="0" algn="just">
              <a:spcBef>
                <a:spcPts val="600"/>
              </a:spcBef>
              <a:buNone/>
            </a:pPr>
            <a:r>
              <a:rPr lang="it-IT" sz="2200" dirty="0">
                <a:latin typeface="Abadi"/>
              </a:rPr>
              <a:t>Occorre allora chiedersi se durante questo periodo l’esecuzione può comunque essere intrapresa.</a:t>
            </a:r>
          </a:p>
          <a:p>
            <a:pPr marL="0" indent="0">
              <a:spcBef>
                <a:spcPts val="600"/>
              </a:spcBef>
              <a:buNone/>
            </a:pPr>
            <a:r>
              <a:rPr lang="it-IT" sz="2200" dirty="0">
                <a:latin typeface="Abadi"/>
              </a:rPr>
              <a:t>La lettera della norma sembra consentirlo.</a:t>
            </a:r>
          </a:p>
          <a:p>
            <a:pPr marL="0" indent="0" algn="just">
              <a:spcBef>
                <a:spcPts val="600"/>
              </a:spcBef>
              <a:buNone/>
            </a:pPr>
            <a:r>
              <a:rPr lang="it-IT" sz="2200" dirty="0">
                <a:latin typeface="Abadi"/>
              </a:rPr>
              <a:t>Invero, essa prevede non già la sospensione delle procedure esecutive per rilascio sic et </a:t>
            </a:r>
            <a:r>
              <a:rPr lang="it-IT" sz="2200" dirty="0" err="1">
                <a:latin typeface="Abadi"/>
              </a:rPr>
              <a:t>sempliciter</a:t>
            </a:r>
            <a:r>
              <a:rPr lang="it-IT" sz="2200" dirty="0">
                <a:latin typeface="Abadi"/>
              </a:rPr>
              <a:t>, ma la sospensione dell’esecuzione del provvedimento di rilascio, il che sembrerebbe voler dire che il preavviso di rilascio di cui all’art. 608, comma primo, può essere notificato, con fissazione del rilascio in una data successiva al primo settembre.</a:t>
            </a:r>
          </a:p>
        </p:txBody>
      </p:sp>
    </p:spTree>
    <p:extLst>
      <p:ext uri="{BB962C8B-B14F-4D97-AF65-F5344CB8AC3E}">
        <p14:creationId xmlns:p14="http://schemas.microsoft.com/office/powerpoint/2010/main" val="1919594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4852" y="227068"/>
            <a:ext cx="11610474" cy="1138269"/>
          </a:xfrm>
        </p:spPr>
        <p:txBody>
          <a:bodyPr>
            <a:normAutofit fontScale="90000"/>
          </a:bodyPr>
          <a:lstStyle/>
          <a:p>
            <a:pPr algn="ctr"/>
            <a:r>
              <a:rPr lang="it-IT" b="1" dirty="0">
                <a:solidFill>
                  <a:srgbClr val="FF0000"/>
                </a:solidFill>
                <a:latin typeface="Abadi" panose="020B0604020104020204" pitchFamily="34" charset="0"/>
              </a:rPr>
              <a:t>Accavallamento</a:t>
            </a:r>
            <a:br>
              <a:rPr lang="it-IT" b="1" dirty="0">
                <a:latin typeface="Abadi" panose="020B0604020104020204" pitchFamily="34" charset="0"/>
              </a:rPr>
            </a:br>
            <a:r>
              <a:rPr lang="it-IT" b="1" dirty="0" err="1">
                <a:latin typeface="Abadi" panose="020B0604020104020204" pitchFamily="34" charset="0"/>
              </a:rPr>
              <a:t>d.l.</a:t>
            </a:r>
            <a:r>
              <a:rPr lang="it-IT" b="1" dirty="0">
                <a:latin typeface="Abadi" panose="020B0604020104020204" pitchFamily="34" charset="0"/>
              </a:rPr>
              <a:t> n. 9 del 2 marzo 2020/</a:t>
            </a:r>
            <a:r>
              <a:rPr lang="it-IT" b="1" dirty="0" err="1">
                <a:latin typeface="Abadi" panose="020B0604020104020204" pitchFamily="34" charset="0"/>
              </a:rPr>
              <a:t>d.l.</a:t>
            </a:r>
            <a:r>
              <a:rPr lang="it-IT" b="1" dirty="0">
                <a:latin typeface="Abadi" panose="020B0604020104020204" pitchFamily="34" charset="0"/>
              </a:rPr>
              <a:t> 17 marzo 2020, n. 18 </a:t>
            </a:r>
            <a:br>
              <a:rPr lang="it-IT" b="1" dirty="0">
                <a:latin typeface="Bookman Old Style" panose="02050604050505020204" pitchFamily="18" charset="0"/>
              </a:rPr>
            </a:br>
            <a:br>
              <a:rPr lang="it-IT" b="1" dirty="0">
                <a:latin typeface="Bookman Old Style" panose="02050604050505020204" pitchFamily="18" charset="0"/>
              </a:rPr>
            </a:br>
            <a:br>
              <a:rPr lang="it-IT" b="1" dirty="0"/>
            </a:br>
            <a:endParaRPr lang="it-IT" b="1" dirty="0"/>
          </a:p>
        </p:txBody>
      </p:sp>
      <p:sp>
        <p:nvSpPr>
          <p:cNvPr id="3" name="Segnaposto contenuto 2"/>
          <p:cNvSpPr>
            <a:spLocks noGrp="1"/>
          </p:cNvSpPr>
          <p:nvPr>
            <p:ph idx="1"/>
          </p:nvPr>
        </p:nvSpPr>
        <p:spPr>
          <a:xfrm>
            <a:off x="324852" y="1275347"/>
            <a:ext cx="11610474" cy="5462337"/>
          </a:xfrm>
        </p:spPr>
        <p:txBody>
          <a:bodyPr>
            <a:noAutofit/>
          </a:bodyPr>
          <a:lstStyle/>
          <a:p>
            <a:pPr marL="0" indent="0">
              <a:buNone/>
            </a:pPr>
            <a:r>
              <a:rPr lang="it-IT" dirty="0"/>
              <a:t>Com’è stato segnalato, va rimarcato che il decreto legge n. 18 </a:t>
            </a:r>
          </a:p>
          <a:p>
            <a:pPr marL="0" indent="0">
              <a:buNone/>
            </a:pPr>
            <a:r>
              <a:rPr lang="it-IT" dirty="0"/>
              <a:t>SI è sovrapposto al decreto legge 2 marzo 2020, n. 9,che era stato emanato per gestire l’emergenza solo su una parte del territorio nazionale (cioè quello di cui all’allegato 1 DPCM 8 MARZO 2020) e quindi nei territori indicati da questo dpcm la così detta fase 1 è cominciata dal 2 marzo (art. 10 comma 2)</a:t>
            </a:r>
          </a:p>
          <a:p>
            <a:pPr marL="0" indent="0">
              <a:buNone/>
            </a:pPr>
            <a:endParaRPr lang="it-IT" sz="2400" dirty="0">
              <a:latin typeface="Bookman Old Style" panose="02050604050505020204" pitchFamily="18" charset="0"/>
            </a:endParaRPr>
          </a:p>
          <a:p>
            <a:pPr marL="0" indent="0">
              <a:buNone/>
            </a:pPr>
            <a:r>
              <a:rPr lang="it-IT" sz="2200" b="1" dirty="0">
                <a:solidFill>
                  <a:srgbClr val="C00000"/>
                </a:solidFill>
                <a:latin typeface="Arial" panose="020B0604020202020204" pitchFamily="34" charset="0"/>
                <a:cs typeface="Arial" panose="020B0604020202020204" pitchFamily="34" charset="0"/>
              </a:rPr>
              <a:t>Quindi nei territori indicati dal DPCM 8 marzo 2020 la sospensione opera per 71 giorni</a:t>
            </a:r>
          </a:p>
        </p:txBody>
      </p:sp>
      <p:sp>
        <p:nvSpPr>
          <p:cNvPr id="6" name="Freccia a destra 5"/>
          <p:cNvSpPr/>
          <p:nvPr/>
        </p:nvSpPr>
        <p:spPr>
          <a:xfrm rot="19245896">
            <a:off x="9068846" y="4208745"/>
            <a:ext cx="1990127" cy="4430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7917288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11530" y="1352811"/>
            <a:ext cx="10693082" cy="5123145"/>
          </a:xfrm>
        </p:spPr>
        <p:txBody>
          <a:bodyPr anchor="ctr">
            <a:noAutofit/>
          </a:bodyPr>
          <a:lstStyle/>
          <a:p>
            <a:pPr marL="0" indent="0" algn="just">
              <a:buNone/>
            </a:pPr>
            <a:r>
              <a:rPr lang="it-IT" sz="2200" dirty="0">
                <a:solidFill>
                  <a:schemeClr val="tx1"/>
                </a:solidFill>
                <a:latin typeface="Abadi" panose="020B0604020104020204" pitchFamily="34" charset="0"/>
              </a:rPr>
              <a:t>Poiché tuttavia, come si è visto, fino all’11 maggio sono sospesi i termini per il compimento degli atti processuali, salvo casi d’urgenza dichiarati tali dal Presidente del Tribunale (cause da intraprendere) o dal Giudice della causa (causa intraprese), si potrebbe ipotizzare che dopo la notifica del preavviso di rilascio possa essere chiesto al Giudice dell’esecuzione la declaratoria di urgenza e la fissazione di una data precedente a quella del 10 luglio.</a:t>
            </a:r>
          </a:p>
          <a:p>
            <a:pPr marL="0" indent="0" algn="just">
              <a:buNone/>
            </a:pPr>
            <a:r>
              <a:rPr lang="it-IT" sz="2200" dirty="0">
                <a:solidFill>
                  <a:schemeClr val="tx1"/>
                </a:solidFill>
                <a:latin typeface="Abadi" panose="020B0604020104020204" pitchFamily="34" charset="0"/>
              </a:rPr>
              <a:t>La possibilità di percorrere questa strada interpretativa non mi pare tuttavia scontata.</a:t>
            </a:r>
          </a:p>
          <a:p>
            <a:pPr marL="0" indent="0" algn="just">
              <a:buNone/>
            </a:pPr>
            <a:r>
              <a:rPr lang="it-IT" sz="2200" dirty="0">
                <a:solidFill>
                  <a:schemeClr val="tx1"/>
                </a:solidFill>
                <a:latin typeface="Abadi" panose="020B0604020104020204" pitchFamily="34" charset="0"/>
              </a:rPr>
              <a:t>Invero, tra l’art. 83 e l’art. 103 si potrebbe un rapporto di genere a specie, nel senso che dopo aver previsto il rinvio delle udienze e la sospensione del termini processuali, con le deroghe previste dallo stesso art. 83, il legislatore parrebbe aver sentito il bisogno di dettare disposizioni di maggiore rigore (perché tali sono) per i provvedimenti di rilascio, con la conseguenza che una declaratoria di urgenza non sarebbe possibile. </a:t>
            </a:r>
          </a:p>
        </p:txBody>
      </p:sp>
      <p:sp>
        <p:nvSpPr>
          <p:cNvPr id="4" name="Titolo 1">
            <a:extLst>
              <a:ext uri="{FF2B5EF4-FFF2-40B4-BE49-F238E27FC236}">
                <a16:creationId xmlns:a16="http://schemas.microsoft.com/office/drawing/2014/main" id="{14467119-98C3-4A19-AD42-202D53B7A145}"/>
              </a:ext>
            </a:extLst>
          </p:cNvPr>
          <p:cNvSpPr>
            <a:spLocks noGrp="1"/>
          </p:cNvSpPr>
          <p:nvPr>
            <p:ph type="title"/>
          </p:nvPr>
        </p:nvSpPr>
        <p:spPr>
          <a:xfrm>
            <a:off x="1526033" y="192506"/>
            <a:ext cx="9928475" cy="1298091"/>
          </a:xfrm>
        </p:spPr>
        <p:txBody>
          <a:bodyPr anchor="ctr">
            <a:normAutofit/>
          </a:bodyPr>
          <a:lstStyle/>
          <a:p>
            <a:r>
              <a:rPr lang="it-IT" b="1" dirty="0"/>
              <a:t>La declaratoria di urgenza nell’esecuzione per rilascio?</a:t>
            </a:r>
          </a:p>
        </p:txBody>
      </p:sp>
    </p:spTree>
    <p:extLst>
      <p:ext uri="{BB962C8B-B14F-4D97-AF65-F5344CB8AC3E}">
        <p14:creationId xmlns:p14="http://schemas.microsoft.com/office/powerpoint/2010/main" val="21012122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D601A1-D2A3-4422-B43B-23E8DA5E6E52}"/>
              </a:ext>
            </a:extLst>
          </p:cNvPr>
          <p:cNvSpPr>
            <a:spLocks noGrp="1"/>
          </p:cNvSpPr>
          <p:nvPr>
            <p:ph type="title"/>
          </p:nvPr>
        </p:nvSpPr>
        <p:spPr>
          <a:xfrm>
            <a:off x="1503123" y="461117"/>
            <a:ext cx="10001489" cy="971322"/>
          </a:xfrm>
        </p:spPr>
        <p:txBody>
          <a:bodyPr anchor="ctr">
            <a:normAutofit/>
          </a:bodyPr>
          <a:lstStyle/>
          <a:p>
            <a:r>
              <a:rPr lang="it-IT" sz="3300" b="1" dirty="0"/>
              <a:t>Art. 103 e attuazione dell’ordine di liberazione</a:t>
            </a:r>
          </a:p>
        </p:txBody>
      </p:sp>
      <p:sp>
        <p:nvSpPr>
          <p:cNvPr id="3" name="Segnaposto contenuto 2">
            <a:extLst>
              <a:ext uri="{FF2B5EF4-FFF2-40B4-BE49-F238E27FC236}">
                <a16:creationId xmlns:a16="http://schemas.microsoft.com/office/drawing/2014/main" id="{97D0C9D9-94E0-4268-91C0-6FB0330D6C23}"/>
              </a:ext>
            </a:extLst>
          </p:cNvPr>
          <p:cNvSpPr>
            <a:spLocks noGrp="1"/>
          </p:cNvSpPr>
          <p:nvPr>
            <p:ph idx="1"/>
          </p:nvPr>
        </p:nvSpPr>
        <p:spPr>
          <a:xfrm>
            <a:off x="613775" y="1432439"/>
            <a:ext cx="10890837" cy="5168777"/>
          </a:xfrm>
        </p:spPr>
        <p:txBody>
          <a:bodyPr>
            <a:normAutofit fontScale="92500" lnSpcReduction="20000"/>
          </a:bodyPr>
          <a:lstStyle/>
          <a:p>
            <a:pPr marL="0" indent="0">
              <a:lnSpc>
                <a:spcPct val="110000"/>
              </a:lnSpc>
              <a:spcBef>
                <a:spcPts val="0"/>
              </a:spcBef>
              <a:buNone/>
            </a:pPr>
            <a:r>
              <a:rPr lang="it-IT" sz="2600" dirty="0">
                <a:solidFill>
                  <a:schemeClr val="tx1"/>
                </a:solidFill>
                <a:latin typeface="Times New Roman" panose="02020603050405020304" pitchFamily="18" charset="0"/>
                <a:cs typeface="Times New Roman" panose="02020603050405020304" pitchFamily="18" charset="0"/>
              </a:rPr>
              <a:t>Occorre domandarsi se l’art. 103 vale a sospendere anche l’attuazione dell’ordine di liberazione.</a:t>
            </a:r>
          </a:p>
          <a:p>
            <a:pPr marL="0" indent="0">
              <a:lnSpc>
                <a:spcPct val="110000"/>
              </a:lnSpc>
              <a:spcBef>
                <a:spcPts val="0"/>
              </a:spcBef>
              <a:buNone/>
            </a:pPr>
            <a:r>
              <a:rPr lang="it-IT" sz="2600" dirty="0">
                <a:solidFill>
                  <a:schemeClr val="tx1"/>
                </a:solidFill>
                <a:latin typeface="Times New Roman" panose="02020603050405020304" pitchFamily="18" charset="0"/>
                <a:cs typeface="Times New Roman" panose="02020603050405020304" pitchFamily="18" charset="0"/>
              </a:rPr>
              <a:t>Secondo una prima opzione ricostruttiva, poiché la norma parla di esecuzione, mentre l’ordine di liberazione viene attuato, l’art. 560 non interferirebbe con l’art. 560 c.p.c..</a:t>
            </a:r>
          </a:p>
          <a:p>
            <a:pPr marL="0" indent="0">
              <a:lnSpc>
                <a:spcPct val="110000"/>
              </a:lnSpc>
              <a:spcBef>
                <a:spcPts val="0"/>
              </a:spcBef>
              <a:buNone/>
            </a:pPr>
            <a:r>
              <a:rPr lang="it-IT" sz="2600" dirty="0">
                <a:solidFill>
                  <a:schemeClr val="tx1"/>
                </a:solidFill>
                <a:latin typeface="Times New Roman" panose="02020603050405020304" pitchFamily="18" charset="0"/>
                <a:cs typeface="Times New Roman" panose="02020603050405020304" pitchFamily="18" charset="0"/>
              </a:rPr>
              <a:t>A questa tesi i contrappone l’affermazione per cui la ratio della norma non giustificherebbe una siffatta ricostruzione, e dunque dovrebbe ritenersi che il termine «esecuzione» sia stato utilizzato dal legislatore in senso </a:t>
            </a:r>
            <a:r>
              <a:rPr lang="it-IT" sz="2600" dirty="0" err="1">
                <a:solidFill>
                  <a:schemeClr val="tx1"/>
                </a:solidFill>
                <a:latin typeface="Times New Roman" panose="02020603050405020304" pitchFamily="18" charset="0"/>
                <a:cs typeface="Times New Roman" panose="02020603050405020304" pitchFamily="18" charset="0"/>
              </a:rPr>
              <a:t>atecnico</a:t>
            </a:r>
            <a:r>
              <a:rPr lang="it-IT" sz="2600" dirty="0">
                <a:solidFill>
                  <a:schemeClr val="tx1"/>
                </a:solidFill>
                <a:latin typeface="Times New Roman" panose="02020603050405020304" pitchFamily="18" charset="0"/>
                <a:cs typeface="Times New Roman" panose="02020603050405020304" pitchFamily="18" charset="0"/>
              </a:rPr>
              <a:t>.</a:t>
            </a:r>
          </a:p>
          <a:p>
            <a:pPr marL="0" indent="0">
              <a:lnSpc>
                <a:spcPct val="110000"/>
              </a:lnSpc>
              <a:spcBef>
                <a:spcPts val="0"/>
              </a:spcBef>
              <a:buNone/>
            </a:pPr>
            <a:r>
              <a:rPr lang="it-IT" sz="2600" dirty="0">
                <a:solidFill>
                  <a:schemeClr val="tx1"/>
                </a:solidFill>
                <a:latin typeface="Times New Roman" panose="02020603050405020304" pitchFamily="18" charset="0"/>
                <a:cs typeface="Times New Roman" panose="02020603050405020304" pitchFamily="18" charset="0"/>
              </a:rPr>
              <a:t>Un ulteriore argomento a suffragio di questa impostazione è anche quello per cui se si individua per gli ordini di liberazione un diverso regime si porrebbero seri dubbi di legittimità costituzionale, atteso che sul piano degli effetti concretamente prodotti dall’attuazione dell’ordine di liberazione e dall’esecuzione dei provvedimenti di rilascio sono identici, salvo a volerli analizzare dal punto di vista degli interessi a tutela dei quali i due provvedimenti sono preposti, e che sono identificabili nel sollecito svolgimento della procedura e nella salvaguardia delle ragioni del ceto creditorio, da un lato, e nel diritto alla consegna del bene da parte dell’avente titolo, dall’altro.</a:t>
            </a:r>
          </a:p>
          <a:p>
            <a:pPr marL="0" indent="0">
              <a:buNone/>
            </a:pPr>
            <a:endParaRPr lang="it-IT" dirty="0">
              <a:latin typeface="Bauhaus 93" panose="04030905020B02020C02" pitchFamily="82" charset="0"/>
            </a:endParaRPr>
          </a:p>
        </p:txBody>
      </p:sp>
    </p:spTree>
    <p:extLst>
      <p:ext uri="{BB962C8B-B14F-4D97-AF65-F5344CB8AC3E}">
        <p14:creationId xmlns:p14="http://schemas.microsoft.com/office/powerpoint/2010/main" val="3380993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53436" y="94721"/>
            <a:ext cx="9778987" cy="1280890"/>
          </a:xfrm>
        </p:spPr>
        <p:txBody>
          <a:bodyPr/>
          <a:lstStyle/>
          <a:p>
            <a:r>
              <a:rPr lang="it-IT" b="1" dirty="0"/>
              <a:t>Come qualificare/interpretare questa sospensione</a:t>
            </a:r>
          </a:p>
        </p:txBody>
      </p:sp>
      <p:sp>
        <p:nvSpPr>
          <p:cNvPr id="3" name="Segnaposto contenuto 2"/>
          <p:cNvSpPr>
            <a:spLocks noGrp="1"/>
          </p:cNvSpPr>
          <p:nvPr>
            <p:ph idx="1"/>
          </p:nvPr>
        </p:nvSpPr>
        <p:spPr>
          <a:xfrm>
            <a:off x="288757" y="1375612"/>
            <a:ext cx="11622505" cy="5277852"/>
          </a:xfrm>
        </p:spPr>
        <p:txBody>
          <a:bodyPr>
            <a:normAutofit/>
          </a:bodyPr>
          <a:lstStyle/>
          <a:p>
            <a:pPr marL="0" indent="0">
              <a:buNone/>
            </a:pPr>
            <a:r>
              <a:rPr lang="it-IT" i="1" dirty="0">
                <a:solidFill>
                  <a:schemeClr val="tx1"/>
                </a:solidFill>
              </a:rPr>
              <a:t>Come detto, l’art. 83 comma 2 dispone che</a:t>
            </a:r>
          </a:p>
          <a:p>
            <a:pPr marL="0" indent="0" algn="ctr">
              <a:buNone/>
            </a:pPr>
            <a:r>
              <a:rPr lang="it-IT" sz="3200" i="1" dirty="0">
                <a:solidFill>
                  <a:schemeClr val="tx1"/>
                </a:solidFill>
              </a:rPr>
              <a:t>«dal 9 marzo 2020 … è </a:t>
            </a:r>
            <a:r>
              <a:rPr lang="it-IT" sz="3200" b="1" i="1" dirty="0">
                <a:solidFill>
                  <a:schemeClr val="tx1"/>
                </a:solidFill>
              </a:rPr>
              <a:t>sospeso</a:t>
            </a:r>
            <a:r>
              <a:rPr lang="it-IT" sz="3200" i="1" dirty="0">
                <a:solidFill>
                  <a:schemeClr val="tx1"/>
                </a:solidFill>
              </a:rPr>
              <a:t> il </a:t>
            </a:r>
            <a:r>
              <a:rPr lang="it-IT" sz="3200" b="1" i="1" dirty="0">
                <a:solidFill>
                  <a:schemeClr val="tx1"/>
                </a:solidFill>
              </a:rPr>
              <a:t>decorso dei termini </a:t>
            </a:r>
            <a:r>
              <a:rPr lang="it-IT" sz="3200" i="1" dirty="0">
                <a:solidFill>
                  <a:schemeClr val="tx1"/>
                </a:solidFill>
              </a:rPr>
              <a:t>per il compimento di </a:t>
            </a:r>
            <a:r>
              <a:rPr lang="it-IT" sz="3200" b="1" i="1" dirty="0">
                <a:solidFill>
                  <a:schemeClr val="tx1"/>
                </a:solidFill>
              </a:rPr>
              <a:t>qualsiasi</a:t>
            </a:r>
            <a:r>
              <a:rPr lang="it-IT" sz="3200" i="1" dirty="0">
                <a:solidFill>
                  <a:schemeClr val="tx1"/>
                </a:solidFill>
              </a:rPr>
              <a:t> </a:t>
            </a:r>
            <a:r>
              <a:rPr lang="it-IT" sz="3200" b="1" i="1" dirty="0">
                <a:solidFill>
                  <a:schemeClr val="tx1"/>
                </a:solidFill>
              </a:rPr>
              <a:t>atto dei procedimenti civili</a:t>
            </a:r>
            <a:r>
              <a:rPr lang="it-IT" sz="3200" dirty="0">
                <a:solidFill>
                  <a:schemeClr val="tx1"/>
                </a:solidFill>
              </a:rPr>
              <a:t>” precisando come debbano intendersi “</a:t>
            </a:r>
            <a:r>
              <a:rPr lang="it-IT" sz="3200" i="1" dirty="0">
                <a:solidFill>
                  <a:schemeClr val="tx1"/>
                </a:solidFill>
              </a:rPr>
              <a:t>pertanto</a:t>
            </a:r>
            <a:r>
              <a:rPr lang="it-IT" sz="3200" dirty="0">
                <a:solidFill>
                  <a:schemeClr val="tx1"/>
                </a:solidFill>
              </a:rPr>
              <a:t> </a:t>
            </a:r>
            <a:r>
              <a:rPr lang="it-IT" sz="3200" i="1" dirty="0">
                <a:solidFill>
                  <a:schemeClr val="tx1"/>
                </a:solidFill>
              </a:rPr>
              <a:t>sospesi, per la stessa durata, i termini stabiliti … per l’adozione di provvedimenti giudiziari e per il deposito della loro motivazione, per la proposizione degli atti introduttivi del giudizio e dei procedimenti esecutivi, per le impugnazioni </a:t>
            </a:r>
            <a:r>
              <a:rPr lang="it-IT" sz="3200" b="1" i="1" dirty="0">
                <a:solidFill>
                  <a:schemeClr val="tx1"/>
                </a:solidFill>
              </a:rPr>
              <a:t>e, in genere, tutti i termini procedurali</a:t>
            </a:r>
            <a:r>
              <a:rPr lang="it-IT" sz="3200" i="1" dirty="0">
                <a:solidFill>
                  <a:schemeClr val="tx1"/>
                </a:solidFill>
              </a:rPr>
              <a:t>»</a:t>
            </a:r>
            <a:endParaRPr lang="it-IT" sz="3200" dirty="0">
              <a:solidFill>
                <a:schemeClr val="tx1"/>
              </a:solidFill>
            </a:endParaRPr>
          </a:p>
        </p:txBody>
      </p:sp>
    </p:spTree>
    <p:extLst>
      <p:ext uri="{BB962C8B-B14F-4D97-AF65-F5344CB8AC3E}">
        <p14:creationId xmlns:p14="http://schemas.microsoft.com/office/powerpoint/2010/main" val="2067307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53436" y="94721"/>
            <a:ext cx="9778987" cy="1095252"/>
          </a:xfrm>
        </p:spPr>
        <p:txBody>
          <a:bodyPr>
            <a:noAutofit/>
          </a:bodyPr>
          <a:lstStyle/>
          <a:p>
            <a:r>
              <a:rPr lang="it-IT" sz="3200" b="1" dirty="0"/>
              <a:t>Come qualificare/interpretare questa sospensione</a:t>
            </a:r>
          </a:p>
        </p:txBody>
      </p:sp>
      <p:sp>
        <p:nvSpPr>
          <p:cNvPr id="3" name="Segnaposto contenuto 2"/>
          <p:cNvSpPr>
            <a:spLocks noGrp="1"/>
          </p:cNvSpPr>
          <p:nvPr>
            <p:ph idx="1"/>
          </p:nvPr>
        </p:nvSpPr>
        <p:spPr>
          <a:xfrm>
            <a:off x="288757" y="1375612"/>
            <a:ext cx="11622505" cy="5277852"/>
          </a:xfrm>
        </p:spPr>
        <p:txBody>
          <a:bodyPr>
            <a:noAutofit/>
          </a:bodyPr>
          <a:lstStyle/>
          <a:p>
            <a:pPr marL="0" indent="0">
              <a:buNone/>
            </a:pPr>
            <a:r>
              <a:rPr lang="it-IT" sz="2400" b="1" dirty="0">
                <a:solidFill>
                  <a:schemeClr val="tx1"/>
                </a:solidFill>
              </a:rPr>
              <a:t>Una prima tesi osserva come, parlandosi di </a:t>
            </a:r>
            <a:r>
              <a:rPr lang="it-IT" sz="2400" b="1" i="1" dirty="0">
                <a:solidFill>
                  <a:schemeClr val="tx1"/>
                </a:solidFill>
              </a:rPr>
              <a:t>sospensione dei termini per il compimento di qualsiasi atto dei procedimenti civili</a:t>
            </a:r>
            <a:r>
              <a:rPr lang="it-IT" sz="2400" b="1" dirty="0">
                <a:solidFill>
                  <a:schemeClr val="tx1"/>
                </a:solidFill>
              </a:rPr>
              <a:t>, la norma si riferirebbe agli atti processuali </a:t>
            </a:r>
            <a:r>
              <a:rPr lang="it-IT" sz="2400" b="1" dirty="0" err="1">
                <a:solidFill>
                  <a:schemeClr val="tx1"/>
                </a:solidFill>
              </a:rPr>
              <a:t>strictu</a:t>
            </a:r>
            <a:r>
              <a:rPr lang="it-IT" sz="2400" b="1" dirty="0">
                <a:solidFill>
                  <a:schemeClr val="tx1"/>
                </a:solidFill>
              </a:rPr>
              <a:t> </a:t>
            </a:r>
            <a:r>
              <a:rPr lang="it-IT" sz="2400" b="1" dirty="0" err="1">
                <a:solidFill>
                  <a:schemeClr val="tx1"/>
                </a:solidFill>
              </a:rPr>
              <a:t>sensu</a:t>
            </a:r>
            <a:r>
              <a:rPr lang="it-IT" sz="2400" b="1" dirty="0">
                <a:solidFill>
                  <a:schemeClr val="tx1"/>
                </a:solidFill>
              </a:rPr>
              <a:t> intesi, con la conseguenza che la sospensione andrebbe esclusa per:</a:t>
            </a:r>
          </a:p>
          <a:p>
            <a:pPr>
              <a:buFont typeface="+mj-lt"/>
              <a:buAutoNum type="arabicPeriod"/>
            </a:pPr>
            <a:r>
              <a:rPr lang="it-IT" sz="2400" b="1" dirty="0">
                <a:solidFill>
                  <a:schemeClr val="tx1"/>
                </a:solidFill>
              </a:rPr>
              <a:t>agli atti posti in essere da soggetti che non sono parti della procedura;</a:t>
            </a:r>
          </a:p>
          <a:p>
            <a:pPr>
              <a:buFont typeface="+mj-lt"/>
              <a:buAutoNum type="arabicPeriod"/>
            </a:pPr>
            <a:r>
              <a:rPr lang="it-IT" sz="2400" b="1" dirty="0">
                <a:solidFill>
                  <a:schemeClr val="tx1"/>
                </a:solidFill>
              </a:rPr>
              <a:t>alle attività materiali che non sono qualificabili come atti processuali.</a:t>
            </a:r>
          </a:p>
          <a:p>
            <a:pPr marL="0" indent="0">
              <a:buNone/>
            </a:pPr>
            <a:r>
              <a:rPr lang="it-IT" sz="2400" b="1" dirty="0">
                <a:solidFill>
                  <a:schemeClr val="tx1"/>
                </a:solidFill>
              </a:rPr>
              <a:t>Quali i pregi di questa interpretazione:</a:t>
            </a:r>
          </a:p>
          <a:p>
            <a:pPr>
              <a:buAutoNum type="alphaLcParenR"/>
            </a:pPr>
            <a:r>
              <a:rPr lang="it-IT" sz="2400" b="1" dirty="0">
                <a:solidFill>
                  <a:schemeClr val="tx1"/>
                </a:solidFill>
              </a:rPr>
              <a:t>È conforme alla lettera della norma;</a:t>
            </a:r>
          </a:p>
          <a:p>
            <a:pPr>
              <a:buAutoNum type="alphaLcParenR"/>
            </a:pPr>
            <a:r>
              <a:rPr lang="it-IT" sz="2400" b="1" dirty="0">
                <a:solidFill>
                  <a:schemeClr val="tx1"/>
                </a:solidFill>
              </a:rPr>
              <a:t>È coerente con la necessità di una sua interpretazione rigorosa in ragione del carattere di sicura eccezionalità che la contraddistingue.</a:t>
            </a:r>
          </a:p>
        </p:txBody>
      </p:sp>
    </p:spTree>
    <p:extLst>
      <p:ext uri="{BB962C8B-B14F-4D97-AF65-F5344CB8AC3E}">
        <p14:creationId xmlns:p14="http://schemas.microsoft.com/office/powerpoint/2010/main" val="1057208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40632" y="1263316"/>
            <a:ext cx="11802979" cy="5462337"/>
          </a:xfrm>
        </p:spPr>
        <p:txBody>
          <a:bodyPr>
            <a:noAutofit/>
          </a:bodyPr>
          <a:lstStyle/>
          <a:p>
            <a:pPr marL="0" indent="0">
              <a:buNone/>
            </a:pPr>
            <a:r>
              <a:rPr lang="it-IT" sz="2400" dirty="0">
                <a:solidFill>
                  <a:schemeClr val="tx1"/>
                </a:solidFill>
                <a:latin typeface="Abadi" panose="020B0604020104020204" pitchFamily="34" charset="0"/>
              </a:rPr>
              <a:t>La seconda tesi è meno aderente al testo normativo e non limita la portata della norma ai soli atti processuali.</a:t>
            </a:r>
          </a:p>
          <a:p>
            <a:pPr marL="0" indent="0">
              <a:buNone/>
            </a:pPr>
            <a:r>
              <a:rPr lang="it-IT" sz="2400" dirty="0">
                <a:solidFill>
                  <a:schemeClr val="tx1"/>
                </a:solidFill>
                <a:latin typeface="Abadi" panose="020B0604020104020204" pitchFamily="34" charset="0"/>
              </a:rPr>
              <a:t>Questa tesi:</a:t>
            </a:r>
          </a:p>
          <a:p>
            <a:r>
              <a:rPr lang="it-IT" sz="2400" dirty="0">
                <a:solidFill>
                  <a:schemeClr val="tx1"/>
                </a:solidFill>
                <a:latin typeface="Abadi" panose="020B0604020104020204" pitchFamily="34" charset="0"/>
              </a:rPr>
              <a:t>Meglio aderisce alla ratio della norma;</a:t>
            </a:r>
          </a:p>
          <a:p>
            <a:r>
              <a:rPr lang="it-IT" sz="2400" dirty="0">
                <a:solidFill>
                  <a:schemeClr val="tx1"/>
                </a:solidFill>
                <a:latin typeface="Abadi" panose="020B0604020104020204" pitchFamily="34" charset="0"/>
              </a:rPr>
              <a:t>Trova conforto nella relazione illustrativa al disegno di legge di conversione del </a:t>
            </a:r>
            <a:r>
              <a:rPr lang="it-IT" sz="2400" dirty="0" err="1">
                <a:solidFill>
                  <a:schemeClr val="tx1"/>
                </a:solidFill>
                <a:latin typeface="Abadi" panose="020B0604020104020204" pitchFamily="34" charset="0"/>
              </a:rPr>
              <a:t>d.l.</a:t>
            </a:r>
            <a:r>
              <a:rPr lang="it-IT" sz="2400" dirty="0">
                <a:solidFill>
                  <a:schemeClr val="tx1"/>
                </a:solidFill>
                <a:latin typeface="Abadi" panose="020B0604020104020204" pitchFamily="34" charset="0"/>
              </a:rPr>
              <a:t> n. 11/2020, laddove si afferma che essa ha lo scopo di determinare la “</a:t>
            </a:r>
            <a:r>
              <a:rPr lang="it-IT" sz="2400" i="1" u="sng" dirty="0">
                <a:solidFill>
                  <a:schemeClr val="tx1"/>
                </a:solidFill>
                <a:latin typeface="Abadi" panose="020B0604020104020204" pitchFamily="34" charset="0"/>
              </a:rPr>
              <a:t>sospensione di tutti i termini per il compimento di qualsiasi attività processuale</a:t>
            </a:r>
            <a:r>
              <a:rPr lang="it-IT" sz="2400" i="1" dirty="0">
                <a:solidFill>
                  <a:schemeClr val="tx1"/>
                </a:solidFill>
                <a:latin typeface="Abadi" panose="020B0604020104020204" pitchFamily="34" charset="0"/>
              </a:rPr>
              <a:t>, ivi inclusi gli atti di impugnazione</a:t>
            </a:r>
            <a:r>
              <a:rPr lang="it-IT" sz="2400" dirty="0">
                <a:solidFill>
                  <a:schemeClr val="tx1"/>
                </a:solidFill>
                <a:latin typeface="Abadi" panose="020B0604020104020204" pitchFamily="34" charset="0"/>
              </a:rPr>
              <a:t>”;</a:t>
            </a:r>
          </a:p>
        </p:txBody>
      </p:sp>
      <p:sp>
        <p:nvSpPr>
          <p:cNvPr id="6" name="Titolo 1">
            <a:extLst>
              <a:ext uri="{FF2B5EF4-FFF2-40B4-BE49-F238E27FC236}">
                <a16:creationId xmlns:a16="http://schemas.microsoft.com/office/drawing/2014/main" id="{41898782-6BD0-47FC-BA7A-7D7F703130F9}"/>
              </a:ext>
            </a:extLst>
          </p:cNvPr>
          <p:cNvSpPr txBox="1">
            <a:spLocks/>
          </p:cNvSpPr>
          <p:nvPr/>
        </p:nvSpPr>
        <p:spPr>
          <a:xfrm>
            <a:off x="1540702" y="94721"/>
            <a:ext cx="10196186" cy="103262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z="3200" b="1" dirty="0"/>
              <a:t>Come qualificare/interpretare questa sospensione</a:t>
            </a:r>
          </a:p>
        </p:txBody>
      </p:sp>
    </p:spTree>
    <p:extLst>
      <p:ext uri="{BB962C8B-B14F-4D97-AF65-F5344CB8AC3E}">
        <p14:creationId xmlns:p14="http://schemas.microsoft.com/office/powerpoint/2010/main" val="997410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40632" y="1263316"/>
            <a:ext cx="11802979" cy="5462337"/>
          </a:xfrm>
        </p:spPr>
        <p:txBody>
          <a:bodyPr>
            <a:noAutofit/>
          </a:bodyPr>
          <a:lstStyle/>
          <a:p>
            <a:r>
              <a:rPr lang="it-IT" sz="2200" dirty="0">
                <a:solidFill>
                  <a:schemeClr val="tx1"/>
                </a:solidFill>
                <a:latin typeface="Abadi" panose="020B0604020104020204" pitchFamily="34" charset="0"/>
              </a:rPr>
              <a:t>Sembra ricavarsi dalla relazione illustrativa del </a:t>
            </a:r>
            <a:r>
              <a:rPr lang="it-IT" sz="2200" dirty="0" err="1">
                <a:solidFill>
                  <a:schemeClr val="tx1"/>
                </a:solidFill>
                <a:latin typeface="Abadi" panose="020B0604020104020204" pitchFamily="34" charset="0"/>
              </a:rPr>
              <a:t>d.l.</a:t>
            </a:r>
            <a:r>
              <a:rPr lang="it-IT" sz="2200" dirty="0">
                <a:solidFill>
                  <a:schemeClr val="tx1"/>
                </a:solidFill>
                <a:latin typeface="Abadi" panose="020B0604020104020204" pitchFamily="34" charset="0"/>
              </a:rPr>
              <a:t> n. 18/2020, nella quale afferma di voler rimediare al “</a:t>
            </a:r>
            <a:r>
              <a:rPr lang="it-IT" sz="2200" i="1" dirty="0">
                <a:solidFill>
                  <a:schemeClr val="tx1"/>
                </a:solidFill>
                <a:latin typeface="Abadi" panose="020B0604020104020204" pitchFamily="34" charset="0"/>
              </a:rPr>
              <a:t>fiorire di dubbi interpretativi e prassi applicative sostanzialmente elusive del contenuto della previsione o comunque non adeguatamente sensibili rispetto all’evidente dato teleologico della norma, costituito dalla duplice esigenza di sospendere tutte le attività processuali allo scopo di ridurre al minimo quelle forme di contatto personale che favoriscono il propagarsi dell’epidemia, da un lato, e di neutralizzare ogni effetto negativo che il massivo differimento delle attività processuali disposto al comma 1 avrebbe potuto dispiegare sulla tutela dei diritti per effetto del potenziale decorso dei termini processuali, dall’altro</a:t>
            </a:r>
            <a:r>
              <a:rPr lang="it-IT" sz="2200" dirty="0">
                <a:solidFill>
                  <a:schemeClr val="tx1"/>
                </a:solidFill>
                <a:latin typeface="Abadi" panose="020B0604020104020204" pitchFamily="34" charset="0"/>
              </a:rPr>
              <a:t>”</a:t>
            </a:r>
          </a:p>
          <a:p>
            <a:r>
              <a:rPr lang="it-IT" sz="2200" dirty="0">
                <a:solidFill>
                  <a:schemeClr val="tx1"/>
                </a:solidFill>
                <a:latin typeface="Abadi" panose="020B0604020104020204" pitchFamily="34" charset="0"/>
              </a:rPr>
              <a:t>trova un addentellato testuale nel fatto che la norma non sospende i termini per il compimento «degli atti del procedimenti civili», ma di «</a:t>
            </a:r>
            <a:r>
              <a:rPr lang="it-IT" sz="2200" b="1" dirty="0">
                <a:solidFill>
                  <a:schemeClr val="tx1"/>
                </a:solidFill>
                <a:latin typeface="Abadi" panose="020B0604020104020204" pitchFamily="34" charset="0"/>
              </a:rPr>
              <a:t>qualsiasi</a:t>
            </a:r>
            <a:r>
              <a:rPr lang="it-IT" sz="2200" dirty="0">
                <a:solidFill>
                  <a:schemeClr val="tx1"/>
                </a:solidFill>
                <a:latin typeface="Abadi" panose="020B0604020104020204" pitchFamily="34" charset="0"/>
              </a:rPr>
              <a:t> atto» dove il </a:t>
            </a:r>
            <a:r>
              <a:rPr lang="it-IT" sz="2200" b="1" dirty="0">
                <a:solidFill>
                  <a:schemeClr val="tx1"/>
                </a:solidFill>
                <a:latin typeface="Abadi" panose="020B0604020104020204" pitchFamily="34" charset="0"/>
              </a:rPr>
              <a:t>qualsiasi</a:t>
            </a:r>
            <a:r>
              <a:rPr lang="it-IT" sz="2200" dirty="0">
                <a:solidFill>
                  <a:schemeClr val="tx1"/>
                </a:solidFill>
                <a:latin typeface="Abadi" panose="020B0604020104020204" pitchFamily="34" charset="0"/>
              </a:rPr>
              <a:t> sembra evocare un intento rafforzativo della sospensione, altrimenti pleonastico teso ad affermare che la sospensione non riguarda i soli atti processuali, ma, appunto, «qualsiasi atto», sia processuale che non;</a:t>
            </a:r>
          </a:p>
          <a:p>
            <a:r>
              <a:rPr lang="it-IT" sz="2200" dirty="0">
                <a:solidFill>
                  <a:schemeClr val="tx1"/>
                </a:solidFill>
                <a:latin typeface="Abadi" panose="020B0604020104020204" pitchFamily="34" charset="0"/>
              </a:rPr>
              <a:t>Tanto è vero che al secondo capoverso, quasi a voler ancora ulteriormente rinforzare il concetto, si precisa che «</a:t>
            </a:r>
            <a:r>
              <a:rPr lang="it-IT" sz="2200" i="1" dirty="0">
                <a:solidFill>
                  <a:schemeClr val="tx1"/>
                </a:solidFill>
                <a:latin typeface="Abadi" panose="020B0604020104020204" pitchFamily="34" charset="0"/>
              </a:rPr>
              <a:t>si intendono pertanto sospesi</a:t>
            </a:r>
            <a:r>
              <a:rPr lang="it-IT" sz="2200" dirty="0">
                <a:solidFill>
                  <a:schemeClr val="tx1"/>
                </a:solidFill>
                <a:latin typeface="Abadi" panose="020B0604020104020204" pitchFamily="34" charset="0"/>
              </a:rPr>
              <a:t> … </a:t>
            </a:r>
            <a:r>
              <a:rPr lang="it-IT" sz="2200" i="1" dirty="0">
                <a:solidFill>
                  <a:schemeClr val="tx1"/>
                </a:solidFill>
                <a:latin typeface="Abadi" panose="020B0604020104020204" pitchFamily="34" charset="0"/>
              </a:rPr>
              <a:t>in genere, </a:t>
            </a:r>
            <a:r>
              <a:rPr lang="it-IT" sz="2200" b="1" i="1" dirty="0">
                <a:solidFill>
                  <a:schemeClr val="tx1"/>
                </a:solidFill>
                <a:latin typeface="Abadi" panose="020B0604020104020204" pitchFamily="34" charset="0"/>
              </a:rPr>
              <a:t>tutti i termini procedurali</a:t>
            </a:r>
            <a:r>
              <a:rPr lang="it-IT" sz="2200" i="1" dirty="0">
                <a:solidFill>
                  <a:schemeClr val="tx1"/>
                </a:solidFill>
                <a:latin typeface="Abadi" panose="020B0604020104020204" pitchFamily="34" charset="0"/>
              </a:rPr>
              <a:t>»</a:t>
            </a:r>
            <a:endParaRPr lang="it-IT" sz="2200" dirty="0">
              <a:solidFill>
                <a:schemeClr val="tx1"/>
              </a:solidFill>
              <a:latin typeface="Abadi" panose="020B0604020104020204" pitchFamily="34" charset="0"/>
            </a:endParaRPr>
          </a:p>
          <a:p>
            <a:pPr marL="0" indent="0">
              <a:buNone/>
            </a:pPr>
            <a:endParaRPr lang="it-IT" sz="2000" b="1" dirty="0">
              <a:solidFill>
                <a:schemeClr val="tx1"/>
              </a:solidFill>
              <a:latin typeface="Abadi" panose="020B0604020104020204" pitchFamily="34" charset="0"/>
            </a:endParaRPr>
          </a:p>
        </p:txBody>
      </p:sp>
      <p:sp>
        <p:nvSpPr>
          <p:cNvPr id="6" name="Titolo 1">
            <a:extLst>
              <a:ext uri="{FF2B5EF4-FFF2-40B4-BE49-F238E27FC236}">
                <a16:creationId xmlns:a16="http://schemas.microsoft.com/office/drawing/2014/main" id="{41898782-6BD0-47FC-BA7A-7D7F703130F9}"/>
              </a:ext>
            </a:extLst>
          </p:cNvPr>
          <p:cNvSpPr txBox="1">
            <a:spLocks/>
          </p:cNvSpPr>
          <p:nvPr/>
        </p:nvSpPr>
        <p:spPr>
          <a:xfrm>
            <a:off x="1540702" y="94721"/>
            <a:ext cx="10196186" cy="103262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z="3200" b="1" dirty="0"/>
              <a:t>Come qualificare/interpretare questa sospensione</a:t>
            </a:r>
          </a:p>
        </p:txBody>
      </p:sp>
    </p:spTree>
    <p:extLst>
      <p:ext uri="{BB962C8B-B14F-4D97-AF65-F5344CB8AC3E}">
        <p14:creationId xmlns:p14="http://schemas.microsoft.com/office/powerpoint/2010/main" val="2251135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losione: 8 punte 2">
            <a:extLst>
              <a:ext uri="{FF2B5EF4-FFF2-40B4-BE49-F238E27FC236}">
                <a16:creationId xmlns:a16="http://schemas.microsoft.com/office/drawing/2014/main" id="{DB6CCA57-5EAF-4607-A486-77A358D15597}"/>
              </a:ext>
            </a:extLst>
          </p:cNvPr>
          <p:cNvSpPr/>
          <p:nvPr/>
        </p:nvSpPr>
        <p:spPr>
          <a:xfrm>
            <a:off x="2217107" y="4609579"/>
            <a:ext cx="8267178" cy="2248422"/>
          </a:xfrm>
          <a:prstGeom prst="irregularSeal1">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a:xfrm>
            <a:off x="1687188" y="495801"/>
            <a:ext cx="9976601" cy="1116211"/>
          </a:xfrm>
        </p:spPr>
        <p:txBody>
          <a:bodyPr>
            <a:normAutofit fontScale="90000"/>
          </a:bodyPr>
          <a:lstStyle/>
          <a:p>
            <a:r>
              <a:rPr lang="it-IT" b="1" dirty="0">
                <a:solidFill>
                  <a:schemeClr val="tx1"/>
                </a:solidFill>
              </a:rPr>
              <a:t>Quali sono i procedimenti esclusi dalla sospensione?</a:t>
            </a:r>
          </a:p>
        </p:txBody>
      </p:sp>
      <p:sp>
        <p:nvSpPr>
          <p:cNvPr id="4" name="Rectangle 1">
            <a:extLst>
              <a:ext uri="{FF2B5EF4-FFF2-40B4-BE49-F238E27FC236}">
                <a16:creationId xmlns:a16="http://schemas.microsoft.com/office/drawing/2014/main" id="{9D1688F7-73AA-4C84-B52E-DA5FB47A5F07}"/>
              </a:ext>
            </a:extLst>
          </p:cNvPr>
          <p:cNvSpPr>
            <a:spLocks noGrp="1" noChangeArrowheads="1"/>
          </p:cNvSpPr>
          <p:nvPr>
            <p:ph idx="1"/>
          </p:nvPr>
        </p:nvSpPr>
        <p:spPr bwMode="auto">
          <a:xfrm>
            <a:off x="771965" y="1926108"/>
            <a:ext cx="10648070"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it-IT" altLang="it-IT" sz="2800" dirty="0">
                <a:solidFill>
                  <a:schemeClr val="tx1"/>
                </a:solidFill>
                <a:latin typeface="Arial Unicode MS" panose="020B0604020202020204" pitchFamily="34" charset="-128"/>
              </a:rPr>
              <a:t>Sono esclusi dalla sospensione (art. 83 comma 3 </a:t>
            </a:r>
            <a:r>
              <a:rPr lang="it-IT" altLang="it-IT" sz="2800" dirty="0" err="1">
                <a:solidFill>
                  <a:schemeClr val="tx1"/>
                </a:solidFill>
                <a:latin typeface="Arial Unicode MS" panose="020B0604020202020204" pitchFamily="34" charset="-128"/>
              </a:rPr>
              <a:t>let</a:t>
            </a:r>
            <a:r>
              <a:rPr lang="it-IT" altLang="it-IT" sz="2800" dirty="0">
                <a:solidFill>
                  <a:schemeClr val="tx1"/>
                </a:solidFill>
                <a:latin typeface="Arial Unicode MS" panose="020B0604020202020204" pitchFamily="34" charset="-128"/>
              </a:rPr>
              <a:t>. a)</a:t>
            </a:r>
          </a:p>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2800" b="1" i="0" u="none" strike="noStrike" cap="none" normalizeH="0" baseline="0" dirty="0">
                <a:ln>
                  <a:noFill/>
                </a:ln>
                <a:solidFill>
                  <a:srgbClr val="FF0000"/>
                </a:solidFill>
                <a:effectLst/>
                <a:latin typeface="Arial Unicode MS" panose="020B0604020202020204" pitchFamily="34" charset="-128"/>
              </a:rPr>
              <a:t>tutti i procedimenti la cui ritardata trattazione può produrre grave pregiudizio alle parti</a:t>
            </a:r>
            <a:r>
              <a:rPr kumimoji="0" lang="it-IT" altLang="it-IT" sz="2800" b="0" i="0" u="none" strike="noStrike" cap="none" normalizeH="0" baseline="0" dirty="0">
                <a:ln>
                  <a:noFill/>
                </a:ln>
                <a:solidFill>
                  <a:schemeClr val="tx1"/>
                </a:solidFill>
                <a:effectLst/>
                <a:latin typeface="Arial Unicode MS" panose="020B0604020202020204" pitchFamily="34" charset="-128"/>
              </a:rPr>
              <a:t>.</a:t>
            </a:r>
          </a:p>
          <a:p>
            <a:pPr marL="0" marR="0" lvl="0" indent="0" algn="l" defTabSz="914400" rtl="0" eaLnBrk="0" fontAlgn="base" latinLnBrk="0" hangingPunct="0">
              <a:lnSpc>
                <a:spcPct val="100000"/>
              </a:lnSpc>
              <a:spcBef>
                <a:spcPct val="0"/>
              </a:spcBef>
              <a:spcAft>
                <a:spcPct val="0"/>
              </a:spcAft>
              <a:buClrTx/>
              <a:buSzTx/>
              <a:buFontTx/>
              <a:buNone/>
              <a:tabLst/>
            </a:pPr>
            <a:r>
              <a:rPr lang="it-IT" altLang="it-IT" sz="2800" dirty="0">
                <a:solidFill>
                  <a:schemeClr val="tx1"/>
                </a:solidFill>
                <a:latin typeface="Arial Unicode MS" panose="020B0604020202020204" pitchFamily="34" charset="-128"/>
              </a:rPr>
              <a:t>Quali sono questi procedimenti?</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800" b="0" i="0" u="none" strike="noStrike" cap="none" normalizeH="0" baseline="0" dirty="0">
                <a:ln>
                  <a:noFill/>
                </a:ln>
                <a:solidFill>
                  <a:schemeClr val="tx1"/>
                </a:solidFill>
                <a:effectLst/>
                <a:latin typeface="Arial Unicode MS" panose="020B0604020202020204" pitchFamily="34" charset="-128"/>
              </a:rPr>
              <a:t>Quelli dichiarati urgenti con decreto da:</a:t>
            </a: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lang="it-IT" altLang="it-IT" sz="2800" dirty="0">
                <a:solidFill>
                  <a:schemeClr val="tx1"/>
                </a:solidFill>
                <a:latin typeface="Arial Unicode MS" panose="020B0604020202020204" pitchFamily="34" charset="-128"/>
              </a:rPr>
              <a:t>Capo dell’ufficio per i procedimenti di nuova introduzione;</a:t>
            </a: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kumimoji="0" lang="it-IT" altLang="it-IT" sz="2800" b="0" i="0" u="none" strike="noStrike" cap="none" normalizeH="0" baseline="0" dirty="0">
                <a:ln>
                  <a:noFill/>
                </a:ln>
                <a:solidFill>
                  <a:schemeClr val="tx1"/>
                </a:solidFill>
                <a:effectLst/>
                <a:latin typeface="Arial Unicode MS" panose="020B0604020202020204" pitchFamily="34" charset="-128"/>
              </a:rPr>
              <a:t>Giudice del procedimento per quelli in corso.</a:t>
            </a:r>
          </a:p>
          <a:p>
            <a:pPr marL="0" marR="0" lvl="0" indent="0" algn="ctr" defTabSz="914400" rtl="0" eaLnBrk="0" fontAlgn="base" latinLnBrk="0" hangingPunct="0">
              <a:lnSpc>
                <a:spcPct val="100000"/>
              </a:lnSpc>
              <a:spcBef>
                <a:spcPct val="0"/>
              </a:spcBef>
              <a:spcAft>
                <a:spcPct val="0"/>
              </a:spcAft>
              <a:buClrTx/>
              <a:buSzTx/>
              <a:buFontTx/>
              <a:buNone/>
              <a:tabLst/>
            </a:pPr>
            <a:endParaRPr lang="it-IT" altLang="it-IT" sz="2800" dirty="0">
              <a:solidFill>
                <a:schemeClr val="tx1"/>
              </a:solidFill>
              <a:latin typeface="Arial Unicode MS" panose="020B060402020202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2800" b="1" i="0" u="none" strike="noStrike" cap="none" normalizeH="0" baseline="0" dirty="0">
                <a:ln>
                  <a:noFill/>
                </a:ln>
                <a:solidFill>
                  <a:srgbClr val="FF0000"/>
                </a:solidFill>
                <a:effectLst/>
                <a:latin typeface="Arial Unicode MS" panose="020B0604020202020204" pitchFamily="34" charset="-128"/>
              </a:rPr>
              <a:t>DECRETO NON IMPUGNABILE</a:t>
            </a:r>
          </a:p>
        </p:txBody>
      </p:sp>
    </p:spTree>
    <p:extLst>
      <p:ext uri="{BB962C8B-B14F-4D97-AF65-F5344CB8AC3E}">
        <p14:creationId xmlns:p14="http://schemas.microsoft.com/office/powerpoint/2010/main" val="2652809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4262" y="517358"/>
            <a:ext cx="10154653" cy="854242"/>
          </a:xfrm>
        </p:spPr>
        <p:txBody>
          <a:bodyPr anchor="ctr">
            <a:normAutofit/>
          </a:bodyPr>
          <a:lstStyle/>
          <a:p>
            <a:r>
              <a:rPr lang="it-IT" b="1" dirty="0"/>
              <a:t>Come opera il rinvio delle udienze?</a:t>
            </a:r>
          </a:p>
        </p:txBody>
      </p:sp>
      <p:sp>
        <p:nvSpPr>
          <p:cNvPr id="3" name="Segnaposto contenuto 2"/>
          <p:cNvSpPr>
            <a:spLocks noGrp="1"/>
          </p:cNvSpPr>
          <p:nvPr>
            <p:ph idx="1"/>
          </p:nvPr>
        </p:nvSpPr>
        <p:spPr>
          <a:xfrm>
            <a:off x="204537" y="1287379"/>
            <a:ext cx="11802979" cy="5426242"/>
          </a:xfrm>
        </p:spPr>
        <p:txBody>
          <a:bodyPr>
            <a:normAutofit lnSpcReduction="10000"/>
          </a:bodyPr>
          <a:lstStyle/>
          <a:p>
            <a:pPr marL="0" indent="0">
              <a:buNone/>
            </a:pPr>
            <a:r>
              <a:rPr lang="it-IT" sz="3200" dirty="0">
                <a:solidFill>
                  <a:schemeClr val="tx1"/>
                </a:solidFill>
                <a:latin typeface="Abadi" panose="020B0604020104020204" pitchFamily="34" charset="0"/>
              </a:rPr>
              <a:t>Va detto che:</a:t>
            </a:r>
          </a:p>
          <a:p>
            <a:r>
              <a:rPr lang="it-IT" sz="3200" dirty="0">
                <a:solidFill>
                  <a:schemeClr val="tx1"/>
                </a:solidFill>
                <a:latin typeface="Abadi" panose="020B0604020104020204" pitchFamily="34" charset="0"/>
              </a:rPr>
              <a:t>la sospensione opera d’ufficio per effetto della previsione normativa;</a:t>
            </a:r>
          </a:p>
          <a:p>
            <a:r>
              <a:rPr lang="it-IT" sz="3200" i="1" dirty="0">
                <a:solidFill>
                  <a:schemeClr val="tx1"/>
                </a:solidFill>
                <a:latin typeface="Abadi" panose="020B0604020104020204" pitchFamily="34" charset="0"/>
              </a:rPr>
              <a:t>ergo</a:t>
            </a:r>
            <a:r>
              <a:rPr lang="it-IT" sz="3200" dirty="0">
                <a:solidFill>
                  <a:schemeClr val="tx1"/>
                </a:solidFill>
                <a:latin typeface="Abadi" panose="020B0604020104020204" pitchFamily="34" charset="0"/>
              </a:rPr>
              <a:t> non occorre un provvedimento di rinvio da parte del </a:t>
            </a:r>
            <a:r>
              <a:rPr lang="it-IT" sz="3200" dirty="0" err="1">
                <a:solidFill>
                  <a:schemeClr val="tx1"/>
                </a:solidFill>
                <a:latin typeface="Abadi" panose="020B0604020104020204" pitchFamily="34" charset="0"/>
              </a:rPr>
              <a:t>del</a:t>
            </a:r>
            <a:r>
              <a:rPr lang="it-IT" sz="3200" dirty="0">
                <a:solidFill>
                  <a:schemeClr val="tx1"/>
                </a:solidFill>
                <a:latin typeface="Abadi" panose="020B0604020104020204" pitchFamily="34" charset="0"/>
              </a:rPr>
              <a:t> </a:t>
            </a:r>
            <a:r>
              <a:rPr lang="it-IT" sz="3200" dirty="0" err="1">
                <a:solidFill>
                  <a:schemeClr val="tx1"/>
                </a:solidFill>
                <a:latin typeface="Abadi" panose="020B0604020104020204" pitchFamily="34" charset="0"/>
              </a:rPr>
              <a:t>g.e</a:t>
            </a:r>
            <a:r>
              <a:rPr lang="it-IT" sz="3200" dirty="0">
                <a:solidFill>
                  <a:schemeClr val="tx1"/>
                </a:solidFill>
                <a:latin typeface="Abadi" panose="020B0604020104020204" pitchFamily="34" charset="0"/>
              </a:rPr>
              <a:t>.</a:t>
            </a:r>
          </a:p>
          <a:p>
            <a:pPr marL="0" indent="0">
              <a:buNone/>
            </a:pPr>
            <a:r>
              <a:rPr lang="it-IT" sz="3200" dirty="0">
                <a:solidFill>
                  <a:schemeClr val="tx1"/>
                </a:solidFill>
                <a:latin typeface="Abadi" panose="020B0604020104020204" pitchFamily="34" charset="0"/>
              </a:rPr>
              <a:t>Quindi nel lasso temporale compreso tra il 9 marzo (2 marzo per i territori di cui all’allegato 1 DPCM 8 MARZO 2020)  e l’11 maggio tutte le udienze in precedenza calendarizzate sono automaticamente differite.</a:t>
            </a:r>
          </a:p>
          <a:p>
            <a:pPr marL="0" indent="0" algn="ctr">
              <a:buNone/>
            </a:pPr>
            <a:r>
              <a:rPr lang="it-IT" sz="3200" b="1" dirty="0">
                <a:solidFill>
                  <a:schemeClr val="tx1"/>
                </a:solidFill>
                <a:highlight>
                  <a:srgbClr val="FFFF00"/>
                </a:highlight>
                <a:latin typeface="Abadi" panose="020B0604020104020204" pitchFamily="34" charset="0"/>
                <a:cs typeface="Arial" panose="020B0604020202020204" pitchFamily="34" charset="0"/>
              </a:rPr>
              <a:t>Occorrerà quindi un provvedimento di (sola?) </a:t>
            </a:r>
            <a:r>
              <a:rPr lang="it-IT" sz="3200" b="1" dirty="0" err="1">
                <a:solidFill>
                  <a:schemeClr val="tx1"/>
                </a:solidFill>
                <a:highlight>
                  <a:srgbClr val="FFFF00"/>
                </a:highlight>
                <a:latin typeface="Abadi" panose="020B0604020104020204" pitchFamily="34" charset="0"/>
                <a:cs typeface="Arial" panose="020B0604020202020204" pitchFamily="34" charset="0"/>
              </a:rPr>
              <a:t>rifissazione</a:t>
            </a:r>
            <a:r>
              <a:rPr lang="it-IT" sz="3200" b="1" dirty="0">
                <a:solidFill>
                  <a:schemeClr val="tx1"/>
                </a:solidFill>
                <a:highlight>
                  <a:srgbClr val="FFFF00"/>
                </a:highlight>
                <a:latin typeface="Abadi" panose="020B0604020104020204" pitchFamily="34" charset="0"/>
                <a:cs typeface="Arial" panose="020B0604020202020204" pitchFamily="34" charset="0"/>
              </a:rPr>
              <a:t>.</a:t>
            </a:r>
          </a:p>
        </p:txBody>
      </p:sp>
    </p:spTree>
    <p:extLst>
      <p:ext uri="{BB962C8B-B14F-4D97-AF65-F5344CB8AC3E}">
        <p14:creationId xmlns:p14="http://schemas.microsoft.com/office/powerpoint/2010/main" val="3031721675"/>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2092</TotalTime>
  <Words>5004</Words>
  <Application>Microsoft Office PowerPoint</Application>
  <PresentationFormat>Widescreen</PresentationFormat>
  <Paragraphs>196</Paragraphs>
  <Slides>31</Slides>
  <Notes>0</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31</vt:i4>
      </vt:variant>
    </vt:vector>
  </HeadingPairs>
  <TitlesOfParts>
    <vt:vector size="41" baseType="lpstr">
      <vt:lpstr>Arial Unicode MS</vt:lpstr>
      <vt:lpstr>Abadi</vt:lpstr>
      <vt:lpstr>Aharoni</vt:lpstr>
      <vt:lpstr>Arial</vt:lpstr>
      <vt:lpstr>Bauhaus 93</vt:lpstr>
      <vt:lpstr>Bookman Old Style</vt:lpstr>
      <vt:lpstr>Century Gothic</vt:lpstr>
      <vt:lpstr>Times New Roman</vt:lpstr>
      <vt:lpstr>Wingdings 3</vt:lpstr>
      <vt:lpstr>Filo</vt:lpstr>
      <vt:lpstr>Presentazione standard di PowerPoint</vt:lpstr>
      <vt:lpstr>Il dato normativo</vt:lpstr>
      <vt:lpstr>Accavallamento d.l. n. 9 del 2 marzo 2020/d.l. 17 marzo 2020, n. 18    </vt:lpstr>
      <vt:lpstr>Come qualificare/interpretare questa sospensione</vt:lpstr>
      <vt:lpstr>Come qualificare/interpretare questa sospensione</vt:lpstr>
      <vt:lpstr>Presentazione standard di PowerPoint</vt:lpstr>
      <vt:lpstr>Presentazione standard di PowerPoint</vt:lpstr>
      <vt:lpstr>Quali sono i procedimenti esclusi dalla sospensione?</vt:lpstr>
      <vt:lpstr>Come opera il rinvio delle udienze?</vt:lpstr>
      <vt:lpstr>Quali sono le udienze rinviate d’ufficio?</vt:lpstr>
      <vt:lpstr>Quali sono le udienze rinviate d’ufficio?</vt:lpstr>
      <vt:lpstr>Le udienze fissate per la vendita</vt:lpstr>
      <vt:lpstr>Le udienze fissate per la vendita</vt:lpstr>
      <vt:lpstr>Le udienze fissate per la vendita dal delegato</vt:lpstr>
      <vt:lpstr>Il rinvio delle vendite…</vt:lpstr>
      <vt:lpstr>…e la sorte delle offerte</vt:lpstr>
      <vt:lpstr>Rinvio delle udienze fissate nell’ambito delle opposizioni esecutive</vt:lpstr>
      <vt:lpstr>Rinvio delle udienze fissate nell’ambito delle opposizioni esecutive</vt:lpstr>
      <vt:lpstr>Rinvio delle udienze fissate nell’ambito delle opposizioni esecutive e inibitorie e cautelari nel processo amministrativo</vt:lpstr>
      <vt:lpstr>L’incidenza della sospensione di cui all’art. 83 comma 1 sui termini processuali</vt:lpstr>
      <vt:lpstr>I termini per «la proposizione degli atti introduttivi del giudizio e dei procedimenti esecutivi»</vt:lpstr>
      <vt:lpstr>I termini per «la proposizione degli atti introduttivi del giudizio e dei procedimenti esecutivi»</vt:lpstr>
      <vt:lpstr>I termini per «la proposizione degli atti introduttivi del giudizio e dei procedimenti esecutivi»</vt:lpstr>
      <vt:lpstr>Casi dubbi</vt:lpstr>
      <vt:lpstr>Versamento della somma oggetto di conversione</vt:lpstr>
      <vt:lpstr>Sospensione del termine di versamento del saldo prezzo</vt:lpstr>
      <vt:lpstr>Sospensione del termine di versamento del saldo prezzo</vt:lpstr>
      <vt:lpstr>Sospensione del termine di versamento del saldo prezzo</vt:lpstr>
      <vt:lpstr>La sospensione dell’esecuzione per rilascio</vt:lpstr>
      <vt:lpstr>La declaratoria di urgenza nell’esecuzione per rilascio?</vt:lpstr>
      <vt:lpstr>Art. 103 e attuazione dell’ordine di liberazione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Rinaldo D'alonzo</dc:creator>
  <cp:lastModifiedBy>Rinaldo D'alonzo</cp:lastModifiedBy>
  <cp:revision>55</cp:revision>
  <dcterms:created xsi:type="dcterms:W3CDTF">2020-04-28T08:41:23Z</dcterms:created>
  <dcterms:modified xsi:type="dcterms:W3CDTF">2020-04-30T17:18:06Z</dcterms:modified>
</cp:coreProperties>
</file>