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7"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4/30/2020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latin typeface="Bookman Old Style" panose="02050604050505020204" pitchFamily="18" charset="0"/>
              </a:rPr>
              <a:t>IL PROCEDIMENTO DI VENDITA</a:t>
            </a:r>
            <a:endParaRPr lang="it-IT" b="1" dirty="0">
              <a:latin typeface="Bookman Old Style" panose="02050604050505020204" pitchFamily="18" charset="0"/>
            </a:endParaRPr>
          </a:p>
        </p:txBody>
      </p:sp>
      <p:sp>
        <p:nvSpPr>
          <p:cNvPr id="3" name="Sottotitolo 2"/>
          <p:cNvSpPr>
            <a:spLocks noGrp="1"/>
          </p:cNvSpPr>
          <p:nvPr>
            <p:ph type="subTitle" idx="1"/>
          </p:nvPr>
        </p:nvSpPr>
        <p:spPr/>
        <p:txBody>
          <a:bodyPr>
            <a:normAutofit/>
          </a:bodyPr>
          <a:lstStyle/>
          <a:p>
            <a:r>
              <a:rPr lang="it-IT" sz="2000" dirty="0" smtClean="0">
                <a:latin typeface="Bookman Old Style" panose="02050604050505020204" pitchFamily="18" charset="0"/>
              </a:rPr>
              <a:t>Dott. Valerio Colandrea</a:t>
            </a:r>
          </a:p>
          <a:p>
            <a:r>
              <a:rPr lang="it-IT" sz="2000" dirty="0" smtClean="0">
                <a:latin typeface="Bookman Old Style" panose="02050604050505020204" pitchFamily="18" charset="0"/>
              </a:rPr>
              <a:t>Tribunale di Napoli</a:t>
            </a:r>
            <a:endParaRPr lang="it-IT" sz="2000" dirty="0">
              <a:latin typeface="Bookman Old Style" panose="02050604050505020204" pitchFamily="18" charset="0"/>
            </a:endParaRPr>
          </a:p>
        </p:txBody>
      </p:sp>
    </p:spTree>
    <p:extLst>
      <p:ext uri="{BB962C8B-B14F-4D97-AF65-F5344CB8AC3E}">
        <p14:creationId xmlns:p14="http://schemas.microsoft.com/office/powerpoint/2010/main" val="327528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Quali condizioni per la modifica?</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fontScale="85000" lnSpcReduction="10000"/>
          </a:bodyPr>
          <a:lstStyle/>
          <a:p>
            <a:pPr marL="0" lvl="0" indent="0" algn="just">
              <a:lnSpc>
                <a:spcPct val="150000"/>
              </a:lnSpc>
              <a:buNone/>
            </a:pPr>
            <a:r>
              <a:rPr lang="it-IT" sz="2400" dirty="0">
                <a:latin typeface="Bookman Old Style" panose="02050604050505020204" pitchFamily="18" charset="0"/>
                <a:ea typeface="Calibri" panose="020F0502020204030204" pitchFamily="34" charset="0"/>
                <a:cs typeface="Times New Roman" panose="02020603050405020304" pitchFamily="18" charset="0"/>
              </a:rPr>
              <a:t>la modifica dell’ordinanza deve essere </a:t>
            </a:r>
            <a:r>
              <a:rPr lang="it-IT" sz="2400" b="1" dirty="0">
                <a:latin typeface="Bookman Old Style" panose="02050604050505020204" pitchFamily="18" charset="0"/>
                <a:ea typeface="Calibri" panose="020F0502020204030204" pitchFamily="34" charset="0"/>
                <a:cs typeface="Times New Roman" panose="02020603050405020304" pitchFamily="18" charset="0"/>
              </a:rPr>
              <a:t>anteriore</a:t>
            </a:r>
            <a:r>
              <a:rPr lang="it-IT" sz="2400" dirty="0">
                <a:latin typeface="Bookman Old Style" panose="02050604050505020204" pitchFamily="18" charset="0"/>
                <a:ea typeface="Calibri" panose="020F0502020204030204" pitchFamily="34" charset="0"/>
                <a:cs typeface="Times New Roman" panose="02020603050405020304" pitchFamily="18" charset="0"/>
              </a:rPr>
              <a:t> all’inizio dell’esperimento di vendita;</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None/>
            </a:pPr>
            <a:r>
              <a:rPr lang="it-IT" sz="2400" dirty="0">
                <a:latin typeface="Bookman Old Style" panose="02050604050505020204" pitchFamily="18" charset="0"/>
                <a:ea typeface="Calibri" panose="020F0502020204030204" pitchFamily="34" charset="0"/>
                <a:cs typeface="Times New Roman" panose="02020603050405020304" pitchFamily="18" charset="0"/>
              </a:rPr>
              <a:t>la modifica dell’ordinanza è soggetta alla disciplina della </a:t>
            </a:r>
            <a:r>
              <a:rPr lang="it-IT" sz="2400" b="1" dirty="0" smtClean="0">
                <a:latin typeface="Bookman Old Style" panose="02050604050505020204" pitchFamily="18" charset="0"/>
                <a:ea typeface="Calibri" panose="020F0502020204030204" pitchFamily="34" charset="0"/>
                <a:cs typeface="Times New Roman" panose="02020603050405020304" pitchFamily="18" charset="0"/>
              </a:rPr>
              <a:t>pubblicità</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sz="2400" dirty="0">
                <a:latin typeface="Bookman Old Style" panose="02050604050505020204" pitchFamily="18" charset="0"/>
                <a:ea typeface="Calibri" panose="020F0502020204030204" pitchFamily="34" charset="0"/>
                <a:cs typeface="Times New Roman" panose="02020603050405020304" pitchFamily="18" charset="0"/>
              </a:rPr>
              <a:t>ex art. 490 </a:t>
            </a:r>
            <a:r>
              <a:rPr lang="it-IT" sz="24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400" dirty="0">
                <a:latin typeface="Bookman Old Style" panose="02050604050505020204" pitchFamily="18" charset="0"/>
                <a:ea typeface="Calibri" panose="020F0502020204030204" pitchFamily="34" charset="0"/>
                <a:cs typeface="Times New Roman" panose="02020603050405020304" pitchFamily="18" charset="0"/>
              </a:rPr>
              <a:t>; </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endParaRPr lang="it-IT" sz="2000" dirty="0" smtClean="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it-IT" sz="2000" b="1" dirty="0" smtClean="0">
                <a:latin typeface="Bookman Old Style" panose="02050604050505020204" pitchFamily="18" charset="0"/>
                <a:ea typeface="Calibri" panose="020F0502020204030204" pitchFamily="34" charset="0"/>
                <a:cs typeface="Times New Roman" panose="02020603050405020304" pitchFamily="18" charset="0"/>
              </a:rPr>
              <a:t>ordinanza </a:t>
            </a:r>
            <a:r>
              <a:rPr lang="it-IT" sz="2000" b="1" dirty="0">
                <a:latin typeface="Bookman Old Style" panose="02050604050505020204" pitchFamily="18" charset="0"/>
                <a:ea typeface="Calibri" panose="020F0502020204030204" pitchFamily="34" charset="0"/>
                <a:cs typeface="Times New Roman" panose="02020603050405020304" pitchFamily="18" charset="0"/>
              </a:rPr>
              <a:t>generale versus “circolare</a:t>
            </a:r>
            <a:r>
              <a:rPr lang="it-IT" sz="2000" b="1" dirty="0" smtClean="0">
                <a:latin typeface="Bookman Old Style" panose="02050604050505020204" pitchFamily="18" charset="0"/>
                <a:ea typeface="Calibri" panose="020F0502020204030204" pitchFamily="34" charset="0"/>
                <a:cs typeface="Times New Roman" panose="02020603050405020304" pitchFamily="18" charset="0"/>
              </a:rPr>
              <a:t>”</a:t>
            </a:r>
          </a:p>
          <a:p>
            <a:pPr marL="0" lvl="0" indent="0" algn="just">
              <a:lnSpc>
                <a:spcPct val="150000"/>
              </a:lnSpc>
              <a:spcAft>
                <a:spcPts val="800"/>
              </a:spcAft>
              <a:buNone/>
            </a:pP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l’elemento fondamentale è il soggetto </a:t>
            </a:r>
            <a:r>
              <a:rPr lang="it-IT" sz="2000" dirty="0">
                <a:latin typeface="Bookman Old Style" panose="02050604050505020204" pitchFamily="18" charset="0"/>
                <a:ea typeface="Calibri" panose="020F0502020204030204" pitchFamily="34" charset="0"/>
                <a:cs typeface="Times New Roman" panose="02020603050405020304" pitchFamily="18" charset="0"/>
              </a:rPr>
              <a:t>che l’adotta (il giudice </a:t>
            </a: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dell’esecuzione)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959193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342900" lvl="0" indent="-342900">
              <a:lnSpc>
                <a:spcPct val="150000"/>
              </a:lnSpc>
              <a:spcAft>
                <a:spcPts val="800"/>
              </a:spcAft>
            </a:pPr>
            <a:r>
              <a:rPr lang="it-IT" sz="3100" b="1" dirty="0" smtClean="0">
                <a:latin typeface="Bookman Old Style" panose="02050604050505020204" pitchFamily="18" charset="0"/>
                <a:ea typeface="Calibri" panose="020F0502020204030204" pitchFamily="34" charset="0"/>
                <a:cs typeface="Times New Roman" panose="02020603050405020304" pitchFamily="18" charset="0"/>
              </a:rPr>
              <a:t>Legalità del procedimento: ok il prezzo è giusto!</a:t>
            </a:r>
            <a:r>
              <a:rPr lang="it-IT" sz="3200" dirty="0">
                <a:latin typeface="Calibri" panose="020F0502020204030204" pitchFamily="34" charset="0"/>
                <a:ea typeface="Calibri" panose="020F0502020204030204" pitchFamily="34" charset="0"/>
                <a:cs typeface="Times New Roman" panose="02020603050405020304" pitchFamily="18" charset="0"/>
              </a:rPr>
              <a:t/>
            </a:r>
            <a:br>
              <a:rPr lang="it-IT" sz="32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p:cNvSpPr>
            <a:spLocks noGrp="1"/>
          </p:cNvSpPr>
          <p:nvPr>
            <p:ph idx="1"/>
          </p:nvPr>
        </p:nvSpPr>
        <p:spPr/>
        <p:txBody>
          <a:bodyPr>
            <a:normAutofit fontScale="70000" lnSpcReduction="20000"/>
          </a:bodyPr>
          <a:lstStyle/>
          <a:p>
            <a:pPr marL="457200" algn="just">
              <a:lnSpc>
                <a:spcPct val="150000"/>
              </a:lnSpc>
              <a:spcAft>
                <a:spcPts val="800"/>
              </a:spcAft>
            </a:pPr>
            <a:r>
              <a:rPr lang="it-IT" sz="2600" dirty="0" smtClean="0">
                <a:latin typeface="Bookman Old Style" panose="02050604050505020204" pitchFamily="18" charset="0"/>
                <a:ea typeface="Calibri" panose="020F0502020204030204" pitchFamily="34" charset="0"/>
                <a:cs typeface="Times New Roman" panose="02020603050405020304" pitchFamily="18" charset="0"/>
              </a:rPr>
              <a:t>il rispetto delle condizioni di vendita è la garanzia di legalità dell’esito della vendita forzata immobiliare;</a:t>
            </a:r>
            <a:endParaRPr lang="it-IT" sz="2600"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it-IT" sz="2600" dirty="0" smtClean="0">
                <a:latin typeface="Bookman Old Style" panose="02050604050505020204" pitchFamily="18" charset="0"/>
                <a:ea typeface="Calibri" panose="020F0502020204030204" pitchFamily="34" charset="0"/>
                <a:cs typeface="Times New Roman" panose="02020603050405020304" pitchFamily="18" charset="0"/>
              </a:rPr>
              <a:t>è “giusto” il prezzo che sia stato formato all’esito di un procedimento rispettoso delle condizioni di vendita fissate dalla legge e dall’ordinanza e sulla scorta delle quali ha avuto luogo la sollecitazione del “mercato”</a:t>
            </a:r>
          </a:p>
          <a:p>
            <a:pPr marL="457200" algn="just">
              <a:lnSpc>
                <a:spcPct val="150000"/>
              </a:lnSpc>
            </a:pPr>
            <a:r>
              <a:rPr lang="it-IT" sz="1400" b="1" u="sng"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sz="1400" b="1" u="sng" dirty="0" smtClean="0">
                <a:latin typeface="Bookman Old Style" panose="02050604050505020204" pitchFamily="18" charset="0"/>
                <a:ea typeface="Calibri" panose="020F0502020204030204" pitchFamily="34" charset="0"/>
                <a:cs typeface="Times New Roman" panose="02020603050405020304" pitchFamily="18" charset="0"/>
              </a:rPr>
              <a:t>. n. 2474 del 2015: stima e giusto prezzo:</a:t>
            </a:r>
            <a:endParaRPr lang="it-IT" sz="1400" b="1" dirty="0" smtClean="0">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50000"/>
              </a:lnSpc>
              <a:buNone/>
            </a:pPr>
            <a:r>
              <a:rPr lang="it-IT" sz="1400" dirty="0" smtClean="0">
                <a:latin typeface="Bookman Old Style" panose="02050604050505020204" pitchFamily="18" charset="0"/>
                <a:ea typeface="Calibri" panose="020F0502020204030204" pitchFamily="34" charset="0"/>
                <a:cs typeface="Times New Roman" panose="02020603050405020304" pitchFamily="18" charset="0"/>
              </a:rPr>
              <a:t>	“in tema di espropriazione forzata, non incide sulla validità dell'ordinanza di vendita all'incanto la circostanza che il prezzo base sia stato fissato con riferimento ad una stima effettuata da un esperto, verosimilmente inferiore al valore effettivo di mercato, trattandosi di un dato indicativo, che non pregiudica l'esito della vendita e la realizzazione del giusto prezzo attraverso la gara tra più offerenti”</a:t>
            </a:r>
            <a:endParaRPr lang="it-IT" sz="1400"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it-IT" sz="1400" b="1" u="sng"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sz="1400" b="1" u="sng" dirty="0" smtClean="0">
                <a:latin typeface="Bookman Old Style" panose="02050604050505020204" pitchFamily="18" charset="0"/>
                <a:ea typeface="Calibri" panose="020F0502020204030204" pitchFamily="34" charset="0"/>
                <a:cs typeface="Times New Roman" panose="02020603050405020304" pitchFamily="18" charset="0"/>
              </a:rPr>
              <a:t>. n. 18451 del 2015:</a:t>
            </a:r>
            <a:r>
              <a:rPr lang="it-IT" sz="1400" b="1" dirty="0" smtClean="0">
                <a:latin typeface="Calibri" panose="020F0502020204030204" pitchFamily="34" charset="0"/>
                <a:ea typeface="Calibri" panose="020F0502020204030204" pitchFamily="34" charset="0"/>
                <a:cs typeface="Times New Roman" panose="02020603050405020304" pitchFamily="18" charset="0"/>
              </a:rPr>
              <a:t> </a:t>
            </a:r>
            <a:r>
              <a:rPr lang="it-IT" sz="1400" b="1" u="sng" dirty="0" smtClean="0">
                <a:latin typeface="Bookman Old Style" panose="02050604050505020204" pitchFamily="18" charset="0"/>
                <a:ea typeface="Calibri" panose="020F0502020204030204" pitchFamily="34" charset="0"/>
                <a:cs typeface="Times New Roman" panose="02020603050405020304" pitchFamily="18" charset="0"/>
              </a:rPr>
              <a:t>giusto prezzo e potere di sospensione ex art. 586 </a:t>
            </a:r>
            <a:r>
              <a:rPr lang="it-IT" sz="1400" b="1" u="sng" dirty="0" err="1" smtClean="0">
                <a:latin typeface="Bookman Old Style" panose="02050604050505020204" pitchFamily="18" charset="0"/>
                <a:ea typeface="Calibri" panose="020F0502020204030204" pitchFamily="34" charset="0"/>
                <a:cs typeface="Times New Roman" panose="02020603050405020304" pitchFamily="18" charset="0"/>
              </a:rPr>
              <a:t>c.p.c.</a:t>
            </a:r>
            <a:endParaRPr lang="it-IT" sz="1400" b="1"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it-IT" dirty="0"/>
          </a:p>
        </p:txBody>
      </p:sp>
    </p:spTree>
    <p:extLst>
      <p:ext uri="{BB962C8B-B14F-4D97-AF65-F5344CB8AC3E}">
        <p14:creationId xmlns:p14="http://schemas.microsoft.com/office/powerpoint/2010/main" val="3722563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Legalità del procedimento: la tutela dell’aggiudicatario</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lnSpcReduction="10000"/>
          </a:bodyPr>
          <a:lstStyle/>
          <a:p>
            <a:r>
              <a:rPr lang="it-IT" b="1" u="sng" dirty="0">
                <a:latin typeface="Bookman Old Style" panose="02050604050505020204" pitchFamily="18" charset="0"/>
              </a:rPr>
              <a:t>A</a:t>
            </a:r>
            <a:r>
              <a:rPr lang="it-IT" b="1" u="sng" dirty="0" smtClean="0">
                <a:latin typeface="Bookman Old Style" panose="02050604050505020204" pitchFamily="18" charset="0"/>
              </a:rPr>
              <a:t>rt. 2929 cod. civ.</a:t>
            </a:r>
          </a:p>
          <a:p>
            <a:pPr algn="just">
              <a:buFontTx/>
              <a:buChar char="-"/>
            </a:pPr>
            <a:r>
              <a:rPr lang="it-IT" dirty="0" smtClean="0">
                <a:latin typeface="Bookman Old Style" panose="02050604050505020204" pitchFamily="18" charset="0"/>
              </a:rPr>
              <a:t>non possono essere opposte all’aggiudicatario le nullità degli atti precedenti alla vendita (il riferimento è a quelle non sanate in ragione di una tempestiva opposizione);</a:t>
            </a:r>
          </a:p>
          <a:p>
            <a:pPr>
              <a:buFontTx/>
              <a:buChar char="-"/>
            </a:pPr>
            <a:r>
              <a:rPr lang="it-IT" dirty="0">
                <a:latin typeface="Bookman Old Style" panose="02050604050505020204" pitchFamily="18" charset="0"/>
              </a:rPr>
              <a:t>s</a:t>
            </a:r>
            <a:r>
              <a:rPr lang="it-IT" dirty="0" smtClean="0">
                <a:latin typeface="Bookman Old Style" panose="02050604050505020204" pitchFamily="18" charset="0"/>
              </a:rPr>
              <a:t>ono invece opponibili le nullità del procedimento di vendita;</a:t>
            </a:r>
          </a:p>
          <a:p>
            <a:r>
              <a:rPr lang="it-IT" b="1" u="sng" dirty="0">
                <a:latin typeface="Bookman Old Style" panose="02050604050505020204" pitchFamily="18" charset="0"/>
              </a:rPr>
              <a:t>A</a:t>
            </a:r>
            <a:r>
              <a:rPr lang="it-IT" b="1" u="sng" dirty="0" smtClean="0">
                <a:latin typeface="Bookman Old Style" panose="02050604050505020204" pitchFamily="18" charset="0"/>
              </a:rPr>
              <a:t>ffidamento incolpevole</a:t>
            </a:r>
            <a:r>
              <a:rPr lang="it-IT" b="1" u="sng" dirty="0" smtClean="0">
                <a:latin typeface="Bookman Old Style" panose="02050604050505020204" pitchFamily="18" charset="0"/>
              </a:rPr>
              <a:t>: l’art. 187bis </a:t>
            </a:r>
            <a:r>
              <a:rPr lang="it-IT" b="1" u="sng" dirty="0" err="1" smtClean="0">
                <a:latin typeface="Bookman Old Style" panose="02050604050505020204" pitchFamily="18" charset="0"/>
              </a:rPr>
              <a:t>disp</a:t>
            </a:r>
            <a:r>
              <a:rPr lang="it-IT" b="1" u="sng" dirty="0" smtClean="0">
                <a:latin typeface="Bookman Old Style" panose="02050604050505020204" pitchFamily="18" charset="0"/>
              </a:rPr>
              <a:t>. </a:t>
            </a:r>
            <a:r>
              <a:rPr lang="it-IT" b="1" u="sng" dirty="0" err="1" smtClean="0">
                <a:latin typeface="Bookman Old Style" panose="02050604050505020204" pitchFamily="18" charset="0"/>
              </a:rPr>
              <a:t>att</a:t>
            </a:r>
            <a:r>
              <a:rPr lang="it-IT" b="1" u="sng" dirty="0" smtClean="0">
                <a:latin typeface="Bookman Old Style" panose="02050604050505020204" pitchFamily="18" charset="0"/>
              </a:rPr>
              <a:t>. </a:t>
            </a:r>
            <a:r>
              <a:rPr lang="it-IT" b="1" u="sng" dirty="0" err="1" smtClean="0">
                <a:latin typeface="Bookman Old Style" panose="02050604050505020204" pitchFamily="18" charset="0"/>
              </a:rPr>
              <a:t>c.p.c.</a:t>
            </a:r>
            <a:r>
              <a:rPr lang="it-IT" b="1" u="sng" dirty="0" smtClean="0">
                <a:latin typeface="Bookman Old Style" panose="02050604050505020204" pitchFamily="18" charset="0"/>
              </a:rPr>
              <a:t> e </a:t>
            </a:r>
            <a:r>
              <a:rPr lang="it-IT" b="1" u="sng" dirty="0" smtClean="0">
                <a:latin typeface="Bookman Old Style" panose="02050604050505020204" pitchFamily="18" charset="0"/>
              </a:rPr>
              <a:t>la tendenza per una tutela </a:t>
            </a:r>
            <a:r>
              <a:rPr lang="it-IT" b="1" i="1" u="sng" dirty="0" smtClean="0">
                <a:latin typeface="Bookman Old Style" panose="02050604050505020204" pitchFamily="18" charset="0"/>
              </a:rPr>
              <a:t>strong</a:t>
            </a:r>
          </a:p>
          <a:p>
            <a:pPr>
              <a:buFontTx/>
              <a:buChar char="-"/>
            </a:pPr>
            <a:r>
              <a:rPr lang="it-IT" b="1" dirty="0" err="1" smtClean="0">
                <a:latin typeface="Bookman Old Style" panose="02050604050505020204" pitchFamily="18" charset="0"/>
              </a:rPr>
              <a:t>Cass</a:t>
            </a:r>
            <a:r>
              <a:rPr lang="it-IT" b="1" dirty="0" smtClean="0">
                <a:latin typeface="Bookman Old Style" panose="02050604050505020204" pitchFamily="18" charset="0"/>
              </a:rPr>
              <a:t>. Sez. Un. n. 21110 del 2012</a:t>
            </a:r>
            <a:r>
              <a:rPr lang="it-IT" dirty="0" smtClean="0">
                <a:latin typeface="Bookman Old Style" panose="02050604050505020204" pitchFamily="18" charset="0"/>
              </a:rPr>
              <a:t>: esecuzione «ingiusta» per difetto di titolo;</a:t>
            </a:r>
          </a:p>
          <a:p>
            <a:pPr>
              <a:buFontTx/>
              <a:buChar char="-"/>
            </a:pPr>
            <a:r>
              <a:rPr lang="it-IT" b="1" dirty="0" err="1" smtClean="0">
                <a:latin typeface="Bookman Old Style" panose="02050604050505020204" pitchFamily="18" charset="0"/>
              </a:rPr>
              <a:t>Cass</a:t>
            </a:r>
            <a:r>
              <a:rPr lang="it-IT" b="1" dirty="0" smtClean="0">
                <a:latin typeface="Bookman Old Style" panose="02050604050505020204" pitchFamily="18" charset="0"/>
              </a:rPr>
              <a:t>. n. 18312 del 2014</a:t>
            </a:r>
            <a:r>
              <a:rPr lang="it-IT" dirty="0" smtClean="0">
                <a:latin typeface="Bookman Old Style" panose="02050604050505020204" pitchFamily="18" charset="0"/>
              </a:rPr>
              <a:t>: esecuzione «ingiusta» per estinzione parziale;</a:t>
            </a:r>
          </a:p>
          <a:p>
            <a:pPr>
              <a:buFontTx/>
              <a:buChar char="-"/>
            </a:pPr>
            <a:r>
              <a:rPr lang="it-IT" b="1" dirty="0" err="1" smtClean="0">
                <a:latin typeface="Bookman Old Style" panose="02050604050505020204" pitchFamily="18" charset="0"/>
              </a:rPr>
              <a:t>Cass</a:t>
            </a:r>
            <a:r>
              <a:rPr lang="it-IT" b="1" dirty="0" smtClean="0">
                <a:latin typeface="Bookman Old Style" panose="02050604050505020204" pitchFamily="18" charset="0"/>
              </a:rPr>
              <a:t>. n. 3709 del 2019</a:t>
            </a:r>
            <a:r>
              <a:rPr lang="it-IT" dirty="0" smtClean="0">
                <a:latin typeface="Bookman Old Style" panose="02050604050505020204" pitchFamily="18" charset="0"/>
              </a:rPr>
              <a:t>: aggiudicazione e confisca antimafia</a:t>
            </a:r>
            <a:endParaRPr lang="it-IT" dirty="0">
              <a:latin typeface="Bookman Old Style" panose="02050604050505020204" pitchFamily="18" charset="0"/>
            </a:endParaRPr>
          </a:p>
        </p:txBody>
      </p:sp>
    </p:spTree>
    <p:extLst>
      <p:ext uri="{BB962C8B-B14F-4D97-AF65-F5344CB8AC3E}">
        <p14:creationId xmlns:p14="http://schemas.microsoft.com/office/powerpoint/2010/main" val="4273605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342900" lvl="0" indent="-342900">
              <a:lnSpc>
                <a:spcPct val="150000"/>
              </a:lnSpc>
              <a:spcAft>
                <a:spcPts val="800"/>
              </a:spcAft>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b="1" dirty="0">
                <a:latin typeface="Bookman Old Style" panose="02050604050505020204" pitchFamily="18" charset="0"/>
                <a:ea typeface="Calibri" panose="020F0502020204030204" pitchFamily="34" charset="0"/>
                <a:cs typeface="Times New Roman" panose="02020603050405020304" pitchFamily="18" charset="0"/>
              </a:rPr>
              <a:t>sequenza del sub-procedimento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di vendita</a:t>
            </a:r>
            <a:r>
              <a:rPr lang="it-IT" b="1" dirty="0">
                <a:latin typeface="Bookman Old Style" panose="02050604050505020204" pitchFamily="18" charset="0"/>
                <a:ea typeface="Calibri" panose="020F0502020204030204" pitchFamily="34" charset="0"/>
                <a:cs typeface="Times New Roman" panose="02020603050405020304" pitchFamily="18" charset="0"/>
              </a:rPr>
              <a:t>: la fase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preliminare</a:t>
            </a:r>
            <a:r>
              <a:rPr lang="it-IT" sz="3200" dirty="0">
                <a:latin typeface="Calibri" panose="020F0502020204030204" pitchFamily="34" charset="0"/>
                <a:ea typeface="Calibri" panose="020F0502020204030204" pitchFamily="34" charset="0"/>
                <a:cs typeface="Times New Roman" panose="02020603050405020304" pitchFamily="18" charset="0"/>
              </a:rPr>
              <a:t/>
            </a:r>
            <a:br>
              <a:rPr lang="it-IT" sz="32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p:cNvSpPr>
            <a:spLocks noGrp="1"/>
          </p:cNvSpPr>
          <p:nvPr>
            <p:ph idx="1"/>
          </p:nvPr>
        </p:nvSpPr>
        <p:spPr/>
        <p:txBody>
          <a:bodyPr>
            <a:normAutofit lnSpcReduction="10000"/>
          </a:bodyPr>
          <a:lstStyle/>
          <a:p>
            <a:pPr marL="457200" lvl="1" indent="0" algn="just">
              <a:lnSpc>
                <a:spcPct val="150000"/>
              </a:lnSpc>
              <a:buNone/>
            </a:pPr>
            <a:r>
              <a:rPr lang="it-IT" sz="1800" b="1" u="sng" dirty="0">
                <a:latin typeface="Bookman Old Style" panose="02050604050505020204" pitchFamily="18" charset="0"/>
                <a:ea typeface="Calibri" panose="020F0502020204030204" pitchFamily="34" charset="0"/>
                <a:cs typeface="Times New Roman" panose="02020603050405020304" pitchFamily="18" charset="0"/>
              </a:rPr>
              <a:t>l’offerta di acquisto ed il termine per la presentazione</a:t>
            </a:r>
            <a:r>
              <a:rPr lang="it-IT" sz="1800" b="1" dirty="0">
                <a:latin typeface="Bookman Old Style" panose="02050604050505020204" pitchFamily="18" charset="0"/>
                <a:ea typeface="Calibri" panose="020F0502020204030204" pitchFamily="34" charset="0"/>
                <a:cs typeface="Times New Roman" panose="02020603050405020304" pitchFamily="18" charset="0"/>
              </a:rPr>
              <a:t>:</a:t>
            </a:r>
            <a:endParaRPr lang="it-IT" sz="1800" b="1" dirty="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pPr>
            <a:r>
              <a:rPr lang="it-IT" dirty="0">
                <a:latin typeface="Bookman Old Style" panose="02050604050505020204" pitchFamily="18" charset="0"/>
                <a:ea typeface="Calibri" panose="020F0502020204030204" pitchFamily="34" charset="0"/>
                <a:cs typeface="Times New Roman" panose="02020603050405020304" pitchFamily="18" charset="0"/>
              </a:rPr>
              <a:t>l’avviso di vendita contiene anzitutto il termine “mobile” sino al giorno prima della data fissata per la deliberazione;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spcAft>
                <a:spcPts val="800"/>
              </a:spcAft>
            </a:pPr>
            <a:r>
              <a:rPr lang="it-IT" dirty="0">
                <a:latin typeface="Bookman Old Style" panose="02050604050505020204" pitchFamily="18" charset="0"/>
                <a:ea typeface="Calibri" panose="020F0502020204030204" pitchFamily="34" charset="0"/>
                <a:cs typeface="Times New Roman" panose="02020603050405020304" pitchFamily="18" charset="0"/>
              </a:rPr>
              <a:t>termini dilatori ed acceleratori per la presentazione delle offerte: non inferiore a 90 giorni e non superiore a 120 giorni (art. 569, terzo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endParaRPr lang="it-IT" sz="1600" dirty="0" smtClean="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spcAft>
                <a:spcPts val="800"/>
              </a:spcAft>
            </a:pPr>
            <a:r>
              <a:rPr lang="it-IT" dirty="0" smtClean="0">
                <a:latin typeface="Bookman Old Style" panose="02050604050505020204" pitchFamily="18" charset="0"/>
                <a:ea typeface="Calibri" panose="020F0502020204030204" pitchFamily="34" charset="0"/>
                <a:cs typeface="Times New Roman" panose="02020603050405020304" pitchFamily="18" charset="0"/>
              </a:rPr>
              <a:t>irrevocabilità </a:t>
            </a:r>
            <a:r>
              <a:rPr lang="it-IT" dirty="0">
                <a:latin typeface="Bookman Old Style" panose="02050604050505020204" pitchFamily="18" charset="0"/>
                <a:ea typeface="Calibri" panose="020F0502020204030204" pitchFamily="34" charset="0"/>
                <a:cs typeface="Times New Roman" panose="02020603050405020304" pitchFamily="18" charset="0"/>
              </a:rPr>
              <a:t>dell’offerta d’acquisto nella vendita senza incanto: non oltre 120 giorni (art. 571, terzo comma, n. 3,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 </a:t>
            </a:r>
            <a:endParaRPr lang="it-IT" dirty="0"/>
          </a:p>
        </p:txBody>
      </p:sp>
    </p:spTree>
    <p:extLst>
      <p:ext uri="{BB962C8B-B14F-4D97-AF65-F5344CB8AC3E}">
        <p14:creationId xmlns:p14="http://schemas.microsoft.com/office/powerpoint/2010/main" val="417743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latin typeface="Bookman Old Style" panose="02050604050505020204" pitchFamily="18" charset="0"/>
              </a:rPr>
              <a:t>La pubblicità dell’avviso di vendita: la pubblicità obbligatoria ed i termini</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a:bodyPr>
          <a:lstStyle/>
          <a:p>
            <a:pPr lvl="0" algn="just">
              <a:lnSpc>
                <a:spcPct val="150000"/>
              </a:lnSpc>
              <a:buFontTx/>
              <a:buChar char="-"/>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b="1" dirty="0">
                <a:latin typeface="Bookman Old Style" panose="02050604050505020204" pitchFamily="18" charset="0"/>
                <a:ea typeface="Calibri" panose="020F0502020204030204" pitchFamily="34" charset="0"/>
                <a:cs typeface="Times New Roman" panose="02020603050405020304" pitchFamily="18" charset="0"/>
              </a:rPr>
              <a:t>pubblicità sul Portale delle Vendite Pubbliche</a:t>
            </a:r>
            <a:r>
              <a:rPr lang="it-IT" dirty="0">
                <a:latin typeface="Bookman Old Style" panose="02050604050505020204" pitchFamily="18" charset="0"/>
                <a:ea typeface="Calibri" panose="020F0502020204030204" pitchFamily="34" charset="0"/>
                <a:cs typeface="Times New Roman" panose="02020603050405020304" pitchFamily="18" charset="0"/>
              </a:rPr>
              <a:t>: il termine fissato dal giudice dell’esecuzione nell’ordinanza di vendita (art. 490, primo comma,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art. 161-quater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disp</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att</a:t>
            </a:r>
            <a:r>
              <a:rPr lang="it-IT" dirty="0" smtClean="0">
                <a:latin typeface="Bookman Old Style" panose="02050604050505020204" pitchFamily="18" charset="0"/>
                <a:ea typeface="Calibri" panose="020F0502020204030204" pitchFamily="34" charset="0"/>
                <a:cs typeface="Times New Roman" panose="02020603050405020304" pitchFamily="18" charset="0"/>
              </a:rPr>
              <a:t>. </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c.p.c.</a:t>
            </a:r>
            <a:r>
              <a:rPr lang="it-IT" dirty="0" smtClean="0">
                <a:latin typeface="Bookman Old Style" panose="02050604050505020204" pitchFamily="18" charset="0"/>
                <a:ea typeface="Calibri" panose="020F0502020204030204" pitchFamily="34" charset="0"/>
                <a:cs typeface="Times New Roman" panose="02020603050405020304" pitchFamily="18" charset="0"/>
              </a:rPr>
              <a:t> ed </a:t>
            </a:r>
            <a:r>
              <a:rPr lang="it-IT" dirty="0">
                <a:latin typeface="Bookman Old Style" panose="02050604050505020204" pitchFamily="18" charset="0"/>
                <a:ea typeface="Calibri" panose="020F0502020204030204" pitchFamily="34" charset="0"/>
                <a:cs typeface="Times New Roman" panose="02020603050405020304" pitchFamily="18" charset="0"/>
              </a:rPr>
              <a:t>art. 631-bis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endParaRPr lang="it-IT" sz="16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buFontTx/>
              <a:buChar char="-"/>
            </a:pPr>
            <a:r>
              <a:rPr lang="it-IT" b="1"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b="1" dirty="0">
                <a:latin typeface="Bookman Old Style" panose="02050604050505020204" pitchFamily="18" charset="0"/>
                <a:ea typeface="Calibri" panose="020F0502020204030204" pitchFamily="34" charset="0"/>
                <a:cs typeface="Times New Roman" panose="02020603050405020304" pitchFamily="18" charset="0"/>
              </a:rPr>
              <a:t>pubblicità sui siti internet privati</a:t>
            </a:r>
            <a:r>
              <a:rPr lang="it-IT" dirty="0">
                <a:latin typeface="Bookman Old Style" panose="02050604050505020204" pitchFamily="18" charset="0"/>
                <a:ea typeface="Calibri" panose="020F0502020204030204" pitchFamily="34" charset="0"/>
                <a:cs typeface="Times New Roman" panose="02020603050405020304" pitchFamily="18" charset="0"/>
              </a:rPr>
              <a:t>: il termine per la pubblicazione di almeno 45 giorni prima della vendita (art. 490, secondo comma,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r>
              <a:rPr lang="it-IT" dirty="0">
                <a:latin typeface="Bookman Old Style" panose="02050604050505020204" pitchFamily="18" charset="0"/>
                <a:ea typeface="Calibri" panose="020F0502020204030204" pitchFamily="34" charset="0"/>
                <a:cs typeface="Times New Roman" panose="02020603050405020304" pitchFamily="18" charset="0"/>
              </a:rPr>
              <a:t>);</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1371600" algn="just">
              <a:lnSpc>
                <a:spcPct val="150000"/>
              </a:lnSpc>
            </a:pPr>
            <a:r>
              <a:rPr lang="it-IT" dirty="0">
                <a:latin typeface="Bookman Old Style" panose="02050604050505020204" pitchFamily="18" charset="0"/>
                <a:ea typeface="Calibri" panose="020F0502020204030204" pitchFamily="34" charset="0"/>
                <a:cs typeface="Times New Roman" panose="02020603050405020304" pitchFamily="18" charset="0"/>
              </a:rPr>
              <a:t>quali siti internet privati vengono in rilievo?</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1371600" algn="just">
              <a:lnSpc>
                <a:spcPct val="150000"/>
              </a:lnSpc>
              <a:spcAft>
                <a:spcPts val="800"/>
              </a:spcAft>
            </a:pPr>
            <a:r>
              <a:rPr lang="it-IT" b="1" u="sng" dirty="0" err="1">
                <a:latin typeface="Bookman Old Style" panose="02050604050505020204" pitchFamily="18" charset="0"/>
                <a:ea typeface="Calibri" panose="020F0502020204030204" pitchFamily="34" charset="0"/>
                <a:cs typeface="Times New Roman" panose="02020603050405020304" pitchFamily="18" charset="0"/>
              </a:rPr>
              <a:t>Cass</a:t>
            </a:r>
            <a:r>
              <a:rPr lang="it-IT" b="1" u="sng" dirty="0">
                <a:latin typeface="Bookman Old Style" panose="02050604050505020204" pitchFamily="18" charset="0"/>
                <a:ea typeface="Calibri" panose="020F0502020204030204" pitchFamily="34" charset="0"/>
                <a:cs typeface="Times New Roman" panose="02020603050405020304" pitchFamily="18" charset="0"/>
              </a:rPr>
              <a:t>. n. 18344 del </a:t>
            </a:r>
            <a:r>
              <a:rPr lang="it-IT" b="1" u="sng" dirty="0" smtClean="0">
                <a:latin typeface="Bookman Old Style" panose="02050604050505020204" pitchFamily="18" charset="0"/>
                <a:ea typeface="Calibri" panose="020F0502020204030204" pitchFamily="34" charset="0"/>
                <a:cs typeface="Times New Roman" panose="02020603050405020304" pitchFamily="18" charset="0"/>
              </a:rPr>
              <a:t>2019</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a:t>
            </a:r>
            <a:r>
              <a:rPr lang="it-IT" sz="1600" b="1" dirty="0" smtClean="0">
                <a:latin typeface="Calibri" panose="020F0502020204030204" pitchFamily="34" charset="0"/>
                <a:ea typeface="Calibri" panose="020F0502020204030204" pitchFamily="34" charset="0"/>
                <a:cs typeface="Times New Roman" panose="02020603050405020304" pitchFamily="18" charset="0"/>
              </a:rPr>
              <a:t> </a:t>
            </a:r>
            <a:r>
              <a:rPr lang="it-IT" dirty="0" smtClean="0">
                <a:latin typeface="Bookman Old Style" panose="02050604050505020204" pitchFamily="18" charset="0"/>
                <a:ea typeface="Calibri" panose="020F0502020204030204" pitchFamily="34" charset="0"/>
                <a:cs typeface="Times New Roman" panose="02020603050405020304" pitchFamily="18" charset="0"/>
              </a:rPr>
              <a:t>i </a:t>
            </a:r>
            <a:r>
              <a:rPr lang="it-IT" dirty="0">
                <a:latin typeface="Bookman Old Style" panose="02050604050505020204" pitchFamily="18" charset="0"/>
                <a:ea typeface="Calibri" panose="020F0502020204030204" pitchFamily="34" charset="0"/>
                <a:cs typeface="Times New Roman" panose="02020603050405020304" pitchFamily="18" charset="0"/>
              </a:rPr>
              <a:t>siti internet privati sono quelli previsti dall’art. 173-ter </a:t>
            </a:r>
            <a:r>
              <a:rPr lang="it-IT" dirty="0" err="1">
                <a:latin typeface="Bookman Old Style" panose="02050604050505020204" pitchFamily="18" charset="0"/>
                <a:ea typeface="Calibri" panose="020F0502020204030204" pitchFamily="34" charset="0"/>
                <a:cs typeface="Times New Roman" panose="02020603050405020304" pitchFamily="18" charset="0"/>
              </a:rPr>
              <a:t>disp</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dirty="0" err="1">
                <a:latin typeface="Bookman Old Style" panose="02050604050505020204" pitchFamily="18" charset="0"/>
                <a:ea typeface="Calibri" panose="020F0502020204030204" pitchFamily="34" charset="0"/>
                <a:cs typeface="Times New Roman" panose="02020603050405020304" pitchFamily="18" charset="0"/>
              </a:rPr>
              <a:t>att</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dirty="0" err="1">
                <a:latin typeface="Bookman Old Style" panose="02050604050505020204" pitchFamily="18" charset="0"/>
                <a:ea typeface="Calibri" panose="020F0502020204030204" pitchFamily="34" charset="0"/>
                <a:cs typeface="Times New Roman" panose="02020603050405020304" pitchFamily="18" charset="0"/>
              </a:rPr>
              <a:t>c.p.c.</a:t>
            </a:r>
            <a:endParaRPr lang="it-IT" dirty="0"/>
          </a:p>
        </p:txBody>
      </p:sp>
    </p:spTree>
    <p:extLst>
      <p:ext uri="{BB962C8B-B14F-4D97-AF65-F5344CB8AC3E}">
        <p14:creationId xmlns:p14="http://schemas.microsoft.com/office/powerpoint/2010/main" val="19004119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La pubblicità straordinaria</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fontScale="77500" lnSpcReduction="20000"/>
          </a:bodyPr>
          <a:lstStyle/>
          <a:p>
            <a:pPr marL="914400" algn="just">
              <a:lnSpc>
                <a:spcPct val="150000"/>
              </a:lnSpc>
            </a:pPr>
            <a:r>
              <a:rPr lang="it-IT" sz="2100" b="1"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sz="2100" b="1" dirty="0">
                <a:latin typeface="Bookman Old Style" panose="02050604050505020204" pitchFamily="18" charset="0"/>
                <a:ea typeface="Calibri" panose="020F0502020204030204" pitchFamily="34" charset="0"/>
                <a:cs typeface="Times New Roman" panose="02020603050405020304" pitchFamily="18" charset="0"/>
              </a:rPr>
              <a:t>pubblicità sui giornali (quotidiani ed assimilati)</a:t>
            </a:r>
            <a:r>
              <a:rPr lang="it-IT" sz="2100" dirty="0">
                <a:latin typeface="Bookman Old Style" panose="02050604050505020204" pitchFamily="18" charset="0"/>
                <a:ea typeface="Calibri" panose="020F0502020204030204" pitchFamily="34" charset="0"/>
                <a:cs typeface="Times New Roman" panose="02020603050405020304" pitchFamily="18" charset="0"/>
              </a:rPr>
              <a:t>: il termine per la pubblicazione di almeno 45 giorni prima della vendita (art. 490, terzo comma, </a:t>
            </a:r>
            <a:r>
              <a:rPr lang="it-IT" sz="21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100"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a:t>
            </a:r>
          </a:p>
          <a:p>
            <a:pPr marL="914400" algn="just">
              <a:lnSpc>
                <a:spcPct val="150000"/>
              </a:lnSpc>
            </a:pPr>
            <a:r>
              <a:rPr lang="it-IT" sz="2100" b="1"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sz="2100" b="1" dirty="0">
                <a:latin typeface="Bookman Old Style" panose="02050604050505020204" pitchFamily="18" charset="0"/>
                <a:ea typeface="Calibri" panose="020F0502020204030204" pitchFamily="34" charset="0"/>
                <a:cs typeface="Times New Roman" panose="02020603050405020304" pitchFamily="18" charset="0"/>
              </a:rPr>
              <a:t>pubblicità commerciale</a:t>
            </a:r>
            <a:r>
              <a:rPr lang="it-IT" sz="2100" dirty="0">
                <a:latin typeface="Bookman Old Style" panose="02050604050505020204" pitchFamily="18" charset="0"/>
                <a:ea typeface="Calibri" panose="020F0502020204030204" pitchFamily="34" charset="0"/>
                <a:cs typeface="Times New Roman" panose="02020603050405020304" pitchFamily="18" charset="0"/>
              </a:rPr>
              <a:t>: il termine libero fissato dal giudice dell’esecuzione nell’ordinanza di vendita (art. 490, terzo comma, </a:t>
            </a:r>
            <a:r>
              <a:rPr lang="it-IT" sz="21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100" dirty="0">
                <a:latin typeface="Bookman Old Style" panose="02050604050505020204" pitchFamily="18" charset="0"/>
                <a:ea typeface="Calibri" panose="020F0502020204030204" pitchFamily="34" charset="0"/>
                <a:cs typeface="Times New Roman" panose="02020603050405020304" pitchFamily="18" charset="0"/>
              </a:rPr>
              <a:t>);</a:t>
            </a:r>
          </a:p>
          <a:p>
            <a:pPr marL="914400" algn="just">
              <a:lnSpc>
                <a:spcPct val="150000"/>
              </a:lnSpc>
            </a:pP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gli </a:t>
            </a:r>
            <a:r>
              <a:rPr lang="it-IT" sz="2100" dirty="0">
                <a:latin typeface="Bookman Old Style" panose="02050604050505020204" pitchFamily="18" charset="0"/>
                <a:ea typeface="Calibri" panose="020F0502020204030204" pitchFamily="34" charset="0"/>
                <a:cs typeface="Times New Roman" panose="02020603050405020304" pitchFamily="18" charset="0"/>
              </a:rPr>
              <a:t>strumenti ulteriori aventi funzione </a:t>
            </a:r>
            <a:r>
              <a:rPr lang="it-IT" sz="2100" i="1" dirty="0">
                <a:latin typeface="Bookman Old Style" panose="02050604050505020204" pitchFamily="18" charset="0"/>
                <a:ea typeface="Calibri" panose="020F0502020204030204" pitchFamily="34" charset="0"/>
                <a:cs typeface="Times New Roman" panose="02020603050405020304" pitchFamily="18" charset="0"/>
              </a:rPr>
              <a:t>lato </a:t>
            </a:r>
            <a:r>
              <a:rPr lang="it-IT" sz="2100" i="1" dirty="0" err="1">
                <a:latin typeface="Bookman Old Style" panose="02050604050505020204" pitchFamily="18" charset="0"/>
                <a:ea typeface="Calibri" panose="020F0502020204030204" pitchFamily="34" charset="0"/>
                <a:cs typeface="Times New Roman" panose="02020603050405020304" pitchFamily="18" charset="0"/>
              </a:rPr>
              <a:t>sensu</a:t>
            </a:r>
            <a:r>
              <a:rPr lang="it-IT" sz="2100" dirty="0">
                <a:latin typeface="Bookman Old Style" panose="02050604050505020204" pitchFamily="18" charset="0"/>
                <a:ea typeface="Calibri" panose="020F0502020204030204" pitchFamily="34" charset="0"/>
                <a:cs typeface="Times New Roman" panose="02020603050405020304" pitchFamily="18" charset="0"/>
              </a:rPr>
              <a:t> pubblicitaria ma non riconducibili alla pubblicità </a:t>
            </a: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straordinaria ex </a:t>
            </a:r>
            <a:r>
              <a:rPr lang="it-IT" sz="2100" dirty="0">
                <a:latin typeface="Bookman Old Style" panose="02050604050505020204" pitchFamily="18" charset="0"/>
                <a:ea typeface="Calibri" panose="020F0502020204030204" pitchFamily="34" charset="0"/>
                <a:cs typeface="Times New Roman" panose="02020603050405020304" pitchFamily="18" charset="0"/>
              </a:rPr>
              <a:t>art. 490 </a:t>
            </a:r>
            <a:r>
              <a:rPr lang="it-IT" sz="21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100"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 cartelloni</a:t>
            </a:r>
            <a:r>
              <a:rPr lang="it-IT" sz="2100" dirty="0">
                <a:latin typeface="Bookman Old Style" panose="02050604050505020204" pitchFamily="18" charset="0"/>
                <a:ea typeface="Calibri" panose="020F0502020204030204" pitchFamily="34" charset="0"/>
                <a:cs typeface="Times New Roman" panose="02020603050405020304" pitchFamily="18" charset="0"/>
              </a:rPr>
              <a:t>; avviso “vendesi</a:t>
            </a: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 ecc.</a:t>
            </a:r>
          </a:p>
          <a:p>
            <a:pPr marL="571500" indent="0" algn="just">
              <a:lnSpc>
                <a:spcPct val="150000"/>
              </a:lnSpc>
              <a:buNone/>
            </a:pPr>
            <a:r>
              <a:rPr lang="it-IT" sz="2100" b="1" u="sng"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sz="2100" b="1" u="sng" dirty="0">
                <a:latin typeface="Bookman Old Style" panose="02050604050505020204" pitchFamily="18" charset="0"/>
                <a:ea typeface="Calibri" panose="020F0502020204030204" pitchFamily="34" charset="0"/>
                <a:cs typeface="Times New Roman" panose="02020603050405020304" pitchFamily="18" charset="0"/>
              </a:rPr>
              <a:t>. n. 4542 del </a:t>
            </a:r>
            <a:r>
              <a:rPr lang="it-IT" sz="2100" b="1" u="sng" dirty="0" smtClean="0">
                <a:latin typeface="Bookman Old Style" panose="02050604050505020204" pitchFamily="18" charset="0"/>
                <a:ea typeface="Calibri" panose="020F0502020204030204" pitchFamily="34" charset="0"/>
                <a:cs typeface="Times New Roman" panose="02020603050405020304" pitchFamily="18" charset="0"/>
              </a:rPr>
              <a:t>2016:</a:t>
            </a: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 cartello </a:t>
            </a:r>
            <a:r>
              <a:rPr lang="it-IT" sz="2100" dirty="0">
                <a:latin typeface="Bookman Old Style" panose="02050604050505020204" pitchFamily="18" charset="0"/>
                <a:ea typeface="Calibri" panose="020F0502020204030204" pitchFamily="34" charset="0"/>
                <a:cs typeface="Times New Roman" panose="02020603050405020304" pitchFamily="18" charset="0"/>
              </a:rPr>
              <a:t>vendesi </a:t>
            </a:r>
            <a:r>
              <a:rPr lang="it-IT" sz="2100" dirty="0" smtClean="0">
                <a:latin typeface="Bookman Old Style" panose="02050604050505020204" pitchFamily="18" charset="0"/>
                <a:ea typeface="Calibri" panose="020F0502020204030204" pitchFamily="34" charset="0"/>
                <a:cs typeface="Times New Roman" panose="02020603050405020304" pitchFamily="18" charset="0"/>
              </a:rPr>
              <a:t>non configura una pubblicità </a:t>
            </a:r>
            <a:r>
              <a:rPr lang="it-IT" sz="2100" dirty="0">
                <a:latin typeface="Bookman Old Style" panose="02050604050505020204" pitchFamily="18" charset="0"/>
                <a:ea typeface="Calibri" panose="020F0502020204030204" pitchFamily="34" charset="0"/>
                <a:cs typeface="Times New Roman" panose="02020603050405020304" pitchFamily="18" charset="0"/>
              </a:rPr>
              <a:t>commerciale straordinaria</a:t>
            </a:r>
          </a:p>
          <a:p>
            <a:endParaRPr lang="it-IT" dirty="0"/>
          </a:p>
        </p:txBody>
      </p:sp>
    </p:spTree>
    <p:extLst>
      <p:ext uri="{BB962C8B-B14F-4D97-AF65-F5344CB8AC3E}">
        <p14:creationId xmlns:p14="http://schemas.microsoft.com/office/powerpoint/2010/main" val="2217252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Le visite dell’immobile</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a:bodyPr>
          <a:lstStyle/>
          <a:p>
            <a:pPr marL="914400" algn="just">
              <a:lnSpc>
                <a:spcPct val="150000"/>
              </a:lnSpc>
            </a:pP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termine </a:t>
            </a:r>
            <a:r>
              <a:rPr lang="it-IT" sz="2400" dirty="0">
                <a:latin typeface="Bookman Old Style" panose="02050604050505020204" pitchFamily="18" charset="0"/>
                <a:ea typeface="Calibri" panose="020F0502020204030204" pitchFamily="34" charset="0"/>
                <a:cs typeface="Times New Roman" panose="02020603050405020304" pitchFamily="18" charset="0"/>
              </a:rPr>
              <a:t>di quindici giorni ex art. 560, quinto comma, </a:t>
            </a:r>
            <a:r>
              <a:rPr lang="it-IT" sz="24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400" dirty="0">
                <a:latin typeface="Bookman Old Style" panose="02050604050505020204" pitchFamily="18" charset="0"/>
                <a:ea typeface="Calibri" panose="020F0502020204030204" pitchFamily="34" charset="0"/>
                <a:cs typeface="Times New Roman" panose="02020603050405020304" pitchFamily="18" charset="0"/>
              </a:rPr>
              <a:t> nella versione post D.L. n. 59 del 2016;</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spcAft>
                <a:spcPts val="800"/>
              </a:spcAft>
            </a:pPr>
            <a:r>
              <a:rPr lang="it-IT" sz="2400" dirty="0">
                <a:latin typeface="Bookman Old Style" panose="02050604050505020204" pitchFamily="18" charset="0"/>
                <a:ea typeface="Calibri" panose="020F0502020204030204" pitchFamily="34" charset="0"/>
                <a:cs typeface="Times New Roman" panose="02020603050405020304" pitchFamily="18" charset="0"/>
              </a:rPr>
              <a:t>termine libero da prevedersi nell’ordinanza di vendita nella versione vigente dell’art. 560, quinto comma, </a:t>
            </a:r>
            <a:r>
              <a:rPr lang="it-IT" sz="24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400" dirty="0">
                <a:latin typeface="Bookman Old Style" panose="02050604050505020204" pitchFamily="18" charset="0"/>
                <a:ea typeface="Calibri" panose="020F0502020204030204" pitchFamily="34" charset="0"/>
                <a:cs typeface="Times New Roman" panose="02020603050405020304" pitchFamily="18" charset="0"/>
              </a:rPr>
              <a:t>;</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endParaRPr lang="it-IT" sz="2400" dirty="0"/>
          </a:p>
        </p:txBody>
      </p:sp>
    </p:spTree>
    <p:extLst>
      <p:ext uri="{BB962C8B-B14F-4D97-AF65-F5344CB8AC3E}">
        <p14:creationId xmlns:p14="http://schemas.microsoft.com/office/powerpoint/2010/main" val="32165244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L’istanza di assegnazione ed il termine per la presentazione</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lstStyle/>
          <a:p>
            <a:pPr marL="571500" indent="0" algn="just">
              <a:lnSpc>
                <a:spcPct val="150000"/>
              </a:lnSpc>
              <a:buNone/>
            </a:pPr>
            <a:r>
              <a:rPr lang="it-IT" sz="2000" dirty="0">
                <a:latin typeface="Bookman Old Style" panose="02050604050505020204" pitchFamily="18" charset="0"/>
                <a:ea typeface="Calibri" panose="020F0502020204030204" pitchFamily="34" charset="0"/>
                <a:cs typeface="Times New Roman" panose="02020603050405020304" pitchFamily="18" charset="0"/>
              </a:rPr>
              <a:t>il termine di </a:t>
            </a:r>
            <a:r>
              <a:rPr lang="it-IT" sz="2000" b="1" dirty="0">
                <a:latin typeface="Bookman Old Style" panose="02050604050505020204" pitchFamily="18" charset="0"/>
                <a:ea typeface="Calibri" panose="020F0502020204030204" pitchFamily="34" charset="0"/>
                <a:cs typeface="Times New Roman" panose="02020603050405020304" pitchFamily="18" charset="0"/>
              </a:rPr>
              <a:t>dieci giorni prima </a:t>
            </a:r>
            <a:r>
              <a:rPr lang="it-IT" sz="2000" dirty="0">
                <a:latin typeface="Bookman Old Style" panose="02050604050505020204" pitchFamily="18" charset="0"/>
                <a:ea typeface="Calibri" panose="020F0502020204030204" pitchFamily="34" charset="0"/>
                <a:cs typeface="Times New Roman" panose="02020603050405020304" pitchFamily="18" charset="0"/>
              </a:rPr>
              <a:t>della vendita (art. 588 </a:t>
            </a:r>
            <a:r>
              <a:rPr lang="it-IT" sz="20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2000" dirty="0" err="1" smtClean="0">
                <a:latin typeface="Bookman Old Style" panose="02050604050505020204" pitchFamily="18" charset="0"/>
                <a:ea typeface="Calibri" panose="020F0502020204030204" pitchFamily="34" charset="0"/>
                <a:cs typeface="Times New Roman" panose="02020603050405020304" pitchFamily="18" charset="0"/>
              </a:rPr>
              <a:t>.</a:t>
            </a: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a:t>
            </a:r>
            <a:endParaRPr lang="it-IT" sz="2000" dirty="0" smtClean="0">
              <a:latin typeface="Calibri" panose="020F0502020204030204" pitchFamily="34" charset="0"/>
              <a:ea typeface="Calibri" panose="020F0502020204030204" pitchFamily="34" charset="0"/>
              <a:cs typeface="Times New Roman" panose="02020603050405020304" pitchFamily="18" charset="0"/>
            </a:endParaRPr>
          </a:p>
          <a:p>
            <a:pPr marL="571500" indent="0" algn="just">
              <a:lnSpc>
                <a:spcPct val="150000"/>
              </a:lnSpc>
              <a:buNone/>
            </a:pP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la </a:t>
            </a:r>
            <a:r>
              <a:rPr lang="it-IT" sz="2000" b="1" dirty="0">
                <a:latin typeface="Bookman Old Style" panose="02050604050505020204" pitchFamily="18" charset="0"/>
                <a:ea typeface="Calibri" panose="020F0502020204030204" pitchFamily="34" charset="0"/>
                <a:cs typeface="Times New Roman" panose="02020603050405020304" pitchFamily="18" charset="0"/>
              </a:rPr>
              <a:t>natura </a:t>
            </a: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del </a:t>
            </a:r>
            <a:r>
              <a:rPr lang="it-IT" sz="2000" dirty="0">
                <a:latin typeface="Bookman Old Style" panose="02050604050505020204" pitchFamily="18" charset="0"/>
                <a:ea typeface="Calibri" panose="020F0502020204030204" pitchFamily="34" charset="0"/>
                <a:cs typeface="Times New Roman" panose="02020603050405020304" pitchFamily="18" charset="0"/>
              </a:rPr>
              <a:t>termine per la presentazione dell’istanza di assegnazione: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spcAft>
                <a:spcPts val="800"/>
              </a:spcAft>
            </a:pPr>
            <a:r>
              <a:rPr lang="it-IT" sz="2000" dirty="0" err="1">
                <a:latin typeface="Bookman Old Style" panose="02050604050505020204" pitchFamily="18" charset="0"/>
                <a:ea typeface="Calibri" panose="020F0502020204030204" pitchFamily="34" charset="0"/>
                <a:cs typeface="Times New Roman" panose="02020603050405020304" pitchFamily="18" charset="0"/>
              </a:rPr>
              <a:t>Cass</a:t>
            </a:r>
            <a:r>
              <a:rPr lang="it-IT" sz="2000" dirty="0">
                <a:latin typeface="Bookman Old Style" panose="02050604050505020204" pitchFamily="18" charset="0"/>
                <a:ea typeface="Calibri" panose="020F0502020204030204" pitchFamily="34" charset="0"/>
                <a:cs typeface="Times New Roman" panose="02020603050405020304" pitchFamily="18" charset="0"/>
              </a:rPr>
              <a:t>. n. 8857 del 2011: natura </a:t>
            </a: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ordinatoria;</a:t>
            </a:r>
            <a:endParaRPr lang="it-IT" sz="2000" dirty="0" smtClean="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spcAft>
                <a:spcPts val="800"/>
              </a:spcAft>
            </a:pPr>
            <a:r>
              <a:rPr lang="it-IT" sz="2000" dirty="0" err="1" smtClean="0">
                <a:latin typeface="Bookman Old Style" panose="02050604050505020204" pitchFamily="18" charset="0"/>
                <a:ea typeface="Calibri" panose="020F0502020204030204" pitchFamily="34" charset="0"/>
                <a:cs typeface="Times New Roman" panose="02020603050405020304" pitchFamily="18" charset="0"/>
              </a:rPr>
              <a:t>Trib</a:t>
            </a:r>
            <a:r>
              <a:rPr lang="it-IT" sz="2000" dirty="0">
                <a:latin typeface="Bookman Old Style" panose="02050604050505020204" pitchFamily="18" charset="0"/>
                <a:ea typeface="Calibri" panose="020F0502020204030204" pitchFamily="34" charset="0"/>
                <a:cs typeface="Times New Roman" panose="02020603050405020304" pitchFamily="18" charset="0"/>
              </a:rPr>
              <a:t>. Palermo 25 gennaio 2019: natura perentoria</a:t>
            </a:r>
            <a:endParaRPr lang="it-IT" sz="2000" dirty="0"/>
          </a:p>
        </p:txBody>
      </p:sp>
    </p:spTree>
    <p:extLst>
      <p:ext uri="{BB962C8B-B14F-4D97-AF65-F5344CB8AC3E}">
        <p14:creationId xmlns:p14="http://schemas.microsoft.com/office/powerpoint/2010/main" val="2045853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342900" lvl="0" indent="-342900">
              <a:lnSpc>
                <a:spcPct val="150000"/>
              </a:lnSpc>
              <a:spcAft>
                <a:spcPts val="800"/>
              </a:spcAft>
            </a:pPr>
            <a:r>
              <a:rPr lang="it-IT" b="1" dirty="0">
                <a:latin typeface="Bookman Old Style" panose="02050604050505020204" pitchFamily="18" charset="0"/>
                <a:ea typeface="Calibri" panose="020F0502020204030204" pitchFamily="34" charset="0"/>
                <a:cs typeface="Times New Roman" panose="02020603050405020304" pitchFamily="18" charset="0"/>
              </a:rPr>
              <a:t>L</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a </a:t>
            </a:r>
            <a:r>
              <a:rPr lang="it-IT" b="1" dirty="0">
                <a:latin typeface="Bookman Old Style" panose="02050604050505020204" pitchFamily="18" charset="0"/>
                <a:ea typeface="Calibri" panose="020F0502020204030204" pitchFamily="34" charset="0"/>
                <a:cs typeface="Times New Roman" panose="02020603050405020304" pitchFamily="18" charset="0"/>
              </a:rPr>
              <a:t>fase della deliberazione delle offerte</a:t>
            </a:r>
            <a:r>
              <a:rPr lang="it-IT" sz="3200" dirty="0">
                <a:latin typeface="Calibri" panose="020F0502020204030204" pitchFamily="34" charset="0"/>
                <a:ea typeface="Calibri" panose="020F0502020204030204" pitchFamily="34" charset="0"/>
                <a:cs typeface="Times New Roman" panose="02020603050405020304" pitchFamily="18" charset="0"/>
              </a:rPr>
              <a:t/>
            </a:r>
            <a:br>
              <a:rPr lang="it-IT" sz="32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b="1" dirty="0">
                <a:latin typeface="Bookman Old Style" panose="02050604050505020204" pitchFamily="18" charset="0"/>
              </a:rPr>
              <a:t>il sistema dell’offerta ribassata </a:t>
            </a:r>
            <a:r>
              <a:rPr lang="it-IT" b="1" dirty="0" smtClean="0">
                <a:latin typeface="Bookman Old Style" panose="02050604050505020204" pitchFamily="18" charset="0"/>
              </a:rPr>
              <a:t>introdotto dal </a:t>
            </a:r>
            <a:r>
              <a:rPr lang="it-IT" b="1" dirty="0">
                <a:latin typeface="Bookman Old Style" panose="02050604050505020204" pitchFamily="18" charset="0"/>
              </a:rPr>
              <a:t>D.L. n. 83 del 2015</a:t>
            </a:r>
          </a:p>
          <a:p>
            <a:pPr algn="just">
              <a:buFontTx/>
              <a:buChar char="-"/>
            </a:pPr>
            <a:r>
              <a:rPr lang="it-IT" u="sng" dirty="0" smtClean="0">
                <a:latin typeface="Bookman Old Style" panose="02050604050505020204" pitchFamily="18" charset="0"/>
              </a:rPr>
              <a:t>concentrazione </a:t>
            </a:r>
            <a:r>
              <a:rPr lang="it-IT" u="sng" dirty="0">
                <a:latin typeface="Bookman Old Style" panose="02050604050505020204" pitchFamily="18" charset="0"/>
              </a:rPr>
              <a:t>e accelerazione del meccanismo </a:t>
            </a:r>
            <a:r>
              <a:rPr lang="it-IT" b="1" u="sng" dirty="0" smtClean="0">
                <a:latin typeface="Bookman Old Style" panose="02050604050505020204" pitchFamily="18" charset="0"/>
              </a:rPr>
              <a:t> </a:t>
            </a:r>
            <a:r>
              <a:rPr lang="it-IT" u="sng" dirty="0" smtClean="0">
                <a:latin typeface="Bookman Old Style" panose="02050604050505020204" pitchFamily="18" charset="0"/>
              </a:rPr>
              <a:t>di vendita:</a:t>
            </a:r>
            <a:endParaRPr lang="it-IT" dirty="0" smtClean="0">
              <a:latin typeface="Bookman Old Style" panose="02050604050505020204" pitchFamily="18" charset="0"/>
            </a:endParaRPr>
          </a:p>
          <a:p>
            <a:pPr marL="0" indent="0" algn="just">
              <a:buNone/>
            </a:pPr>
            <a:r>
              <a:rPr lang="it-IT" dirty="0">
                <a:latin typeface="Bookman Old Style" panose="02050604050505020204" pitchFamily="18" charset="0"/>
              </a:rPr>
              <a:t>	</a:t>
            </a:r>
            <a:r>
              <a:rPr lang="it-IT" dirty="0" smtClean="0">
                <a:latin typeface="Bookman Old Style" panose="02050604050505020204" pitchFamily="18" charset="0"/>
              </a:rPr>
              <a:t>prezzo </a:t>
            </a:r>
            <a:r>
              <a:rPr lang="it-IT" dirty="0">
                <a:latin typeface="Bookman Old Style" panose="02050604050505020204" pitchFamily="18" charset="0"/>
              </a:rPr>
              <a:t>“pieno” o valore d’asta del bene (100%) e prezzo ribassato (75</a:t>
            </a:r>
            <a:r>
              <a:rPr lang="it-IT" dirty="0" smtClean="0">
                <a:latin typeface="Bookman Old Style" panose="02050604050505020204" pitchFamily="18" charset="0"/>
              </a:rPr>
              <a:t>%): 	l’offerta </a:t>
            </a:r>
            <a:r>
              <a:rPr lang="it-IT" dirty="0">
                <a:latin typeface="Bookman Old Style" panose="02050604050505020204" pitchFamily="18" charset="0"/>
              </a:rPr>
              <a:t>è ammissibile anche se inferiore al prezzo “pieno” purché non oltre il </a:t>
            </a:r>
            <a:r>
              <a:rPr lang="it-IT" dirty="0" smtClean="0">
                <a:latin typeface="Bookman Old Style" panose="02050604050505020204" pitchFamily="18" charset="0"/>
              </a:rPr>
              <a:t>	prezzo </a:t>
            </a:r>
            <a:r>
              <a:rPr lang="it-IT" dirty="0">
                <a:latin typeface="Bookman Old Style" panose="02050604050505020204" pitchFamily="18" charset="0"/>
              </a:rPr>
              <a:t>“ribassato” (art. 571, secondo comma, </a:t>
            </a:r>
            <a:r>
              <a:rPr lang="it-IT" dirty="0" err="1">
                <a:latin typeface="Bookman Old Style" panose="02050604050505020204" pitchFamily="18" charset="0"/>
              </a:rPr>
              <a:t>c.p.c.</a:t>
            </a:r>
            <a:r>
              <a:rPr lang="it-IT" dirty="0">
                <a:latin typeface="Bookman Old Style" panose="02050604050505020204" pitchFamily="18" charset="0"/>
              </a:rPr>
              <a:t>); </a:t>
            </a:r>
            <a:endParaRPr lang="it-IT" dirty="0" smtClean="0">
              <a:latin typeface="Bookman Old Style" panose="02050604050505020204" pitchFamily="18" charset="0"/>
            </a:endParaRPr>
          </a:p>
          <a:p>
            <a:pPr marL="0" indent="0">
              <a:buNone/>
            </a:pPr>
            <a:endParaRPr lang="it-IT" dirty="0">
              <a:latin typeface="Bookman Old Style" panose="02050604050505020204" pitchFamily="18" charset="0"/>
            </a:endParaRPr>
          </a:p>
          <a:p>
            <a:pPr algn="just">
              <a:buFontTx/>
              <a:buChar char="-"/>
            </a:pPr>
            <a:r>
              <a:rPr lang="it-IT" u="sng" dirty="0" smtClean="0">
                <a:latin typeface="Bookman Old Style" panose="02050604050505020204" pitchFamily="18" charset="0"/>
              </a:rPr>
              <a:t>meccanismi </a:t>
            </a:r>
            <a:r>
              <a:rPr lang="it-IT" u="sng" dirty="0">
                <a:latin typeface="Bookman Old Style" panose="02050604050505020204" pitchFamily="18" charset="0"/>
              </a:rPr>
              <a:t>di “salvaguardia” finalizzati ad assicurare il massimo risultato della vendita</a:t>
            </a:r>
            <a:r>
              <a:rPr lang="it-IT" u="sng" dirty="0" smtClean="0">
                <a:latin typeface="Bookman Old Style" panose="02050604050505020204" pitchFamily="18" charset="0"/>
              </a:rPr>
              <a:t>:</a:t>
            </a:r>
          </a:p>
          <a:p>
            <a:pPr marL="0" indent="0" algn="just">
              <a:buNone/>
            </a:pPr>
            <a:r>
              <a:rPr lang="it-IT" dirty="0" smtClean="0">
                <a:latin typeface="Bookman Old Style" panose="02050604050505020204" pitchFamily="18" charset="0"/>
              </a:rPr>
              <a:t>	per </a:t>
            </a:r>
            <a:r>
              <a:rPr lang="it-IT" dirty="0">
                <a:latin typeface="Bookman Old Style" panose="02050604050505020204" pitchFamily="18" charset="0"/>
              </a:rPr>
              <a:t>l’ipotesi di unica offerta (art. 572 </a:t>
            </a:r>
            <a:r>
              <a:rPr lang="it-IT" dirty="0" err="1">
                <a:latin typeface="Bookman Old Style" panose="02050604050505020204" pitchFamily="18" charset="0"/>
              </a:rPr>
              <a:t>c.p.c.</a:t>
            </a:r>
            <a:r>
              <a:rPr lang="it-IT" dirty="0">
                <a:latin typeface="Bookman Old Style" panose="02050604050505020204" pitchFamily="18" charset="0"/>
              </a:rPr>
              <a:t>): a) istanza di assegnazione al </a:t>
            </a:r>
            <a:r>
              <a:rPr lang="it-IT" dirty="0" smtClean="0">
                <a:latin typeface="Bookman Old Style" panose="02050604050505020204" pitchFamily="18" charset="0"/>
              </a:rPr>
              <a:t>	creditore </a:t>
            </a:r>
            <a:r>
              <a:rPr lang="it-IT" dirty="0">
                <a:latin typeface="Bookman Old Style" panose="02050604050505020204" pitchFamily="18" charset="0"/>
              </a:rPr>
              <a:t>pignorante; b) potere discrezionale di valutazione della possibilità di </a:t>
            </a:r>
            <a:r>
              <a:rPr lang="it-IT" dirty="0" smtClean="0">
                <a:latin typeface="Bookman Old Style" panose="02050604050505020204" pitchFamily="18" charset="0"/>
              </a:rPr>
              <a:t>	conseguire </a:t>
            </a:r>
            <a:r>
              <a:rPr lang="it-IT" dirty="0">
                <a:latin typeface="Bookman Old Style" panose="02050604050505020204" pitchFamily="18" charset="0"/>
              </a:rPr>
              <a:t>un risultato economicamente migliore;</a:t>
            </a:r>
          </a:p>
          <a:p>
            <a:pPr marL="0" indent="0" algn="just">
              <a:buNone/>
            </a:pPr>
            <a:r>
              <a:rPr lang="it-IT" dirty="0" smtClean="0">
                <a:latin typeface="Bookman Old Style" panose="02050604050505020204" pitchFamily="18" charset="0"/>
              </a:rPr>
              <a:t>	per </a:t>
            </a:r>
            <a:r>
              <a:rPr lang="it-IT" dirty="0">
                <a:latin typeface="Bookman Old Style" panose="02050604050505020204" pitchFamily="18" charset="0"/>
              </a:rPr>
              <a:t>l’ipotesi di plurime offerte (art. 573 </a:t>
            </a:r>
            <a:r>
              <a:rPr lang="it-IT" dirty="0" err="1">
                <a:latin typeface="Bookman Old Style" panose="02050604050505020204" pitchFamily="18" charset="0"/>
              </a:rPr>
              <a:t>c.p.c.</a:t>
            </a:r>
            <a:r>
              <a:rPr lang="it-IT" dirty="0">
                <a:latin typeface="Bookman Old Style" panose="02050604050505020204" pitchFamily="18" charset="0"/>
              </a:rPr>
              <a:t>): a) istanza di assegnazione al </a:t>
            </a:r>
            <a:r>
              <a:rPr lang="it-IT" dirty="0" smtClean="0">
                <a:latin typeface="Bookman Old Style" panose="02050604050505020204" pitchFamily="18" charset="0"/>
              </a:rPr>
              <a:t>	creditore </a:t>
            </a:r>
            <a:r>
              <a:rPr lang="it-IT" dirty="0">
                <a:latin typeface="Bookman Old Style" panose="02050604050505020204" pitchFamily="18" charset="0"/>
              </a:rPr>
              <a:t>pignorante; b) gara tra gli offerenti;</a:t>
            </a:r>
          </a:p>
          <a:p>
            <a:pPr marL="0" indent="0">
              <a:buNone/>
            </a:pPr>
            <a:endParaRPr lang="it-IT" dirty="0"/>
          </a:p>
        </p:txBody>
      </p:sp>
    </p:spTree>
    <p:extLst>
      <p:ext uri="{BB962C8B-B14F-4D97-AF65-F5344CB8AC3E}">
        <p14:creationId xmlns:p14="http://schemas.microsoft.com/office/powerpoint/2010/main" val="3008714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latin typeface="Bookman Old Style" panose="02050604050505020204" pitchFamily="18" charset="0"/>
              </a:rPr>
              <a:t>La fase successiva all’aggiudicazione: il versamento del prezzo</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a:bodyPr>
          <a:lstStyle/>
          <a:p>
            <a:pPr marL="914400" algn="just">
              <a:lnSpc>
                <a:spcPct val="150000"/>
              </a:lnSpc>
            </a:pPr>
            <a:r>
              <a:rPr lang="it-IT" sz="2400" dirty="0">
                <a:latin typeface="Bookman Old Style" panose="02050604050505020204" pitchFamily="18" charset="0"/>
                <a:ea typeface="Calibri" panose="020F0502020204030204" pitchFamily="34" charset="0"/>
                <a:cs typeface="Times New Roman" panose="02020603050405020304" pitchFamily="18" charset="0"/>
              </a:rPr>
              <a:t>termine fissato nell’ordinanza di vendita nel limite massimo di 120 </a:t>
            </a: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giorni;</a:t>
            </a:r>
            <a:endParaRPr lang="it-IT" sz="2400" dirty="0" smtClean="0">
              <a:latin typeface="Calibri" panose="020F0502020204030204" pitchFamily="34" charset="0"/>
              <a:ea typeface="Calibri" panose="020F0502020204030204" pitchFamily="34" charset="0"/>
              <a:cs typeface="Times New Roman" panose="02020603050405020304" pitchFamily="18" charset="0"/>
            </a:endParaRPr>
          </a:p>
          <a:p>
            <a:pPr marL="571500" indent="0" algn="just">
              <a:lnSpc>
                <a:spcPct val="150000"/>
              </a:lnSpc>
              <a:buNone/>
            </a:pP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oppure:</a:t>
            </a:r>
            <a:endParaRPr lang="it-IT" sz="2400" dirty="0" smtClean="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50000"/>
              </a:lnSpc>
            </a:pPr>
            <a:r>
              <a:rPr lang="it-IT" sz="2400" dirty="0" smtClean="0">
                <a:latin typeface="Bookman Old Style" panose="02050604050505020204" pitchFamily="18" charset="0"/>
                <a:ea typeface="Calibri" panose="020F0502020204030204" pitchFamily="34" charset="0"/>
                <a:cs typeface="Times New Roman" panose="02020603050405020304" pitchFamily="18" charset="0"/>
              </a:rPr>
              <a:t>termine </a:t>
            </a:r>
            <a:r>
              <a:rPr lang="it-IT" sz="2400" dirty="0">
                <a:latin typeface="Bookman Old Style" panose="02050604050505020204" pitchFamily="18" charset="0"/>
                <a:ea typeface="Calibri" panose="020F0502020204030204" pitchFamily="34" charset="0"/>
                <a:cs typeface="Times New Roman" panose="02020603050405020304" pitchFamily="18" charset="0"/>
              </a:rPr>
              <a:t>rateale fissato nell’ordinanza di vendita nel limite massimo di 12 mesi;</a:t>
            </a:r>
            <a:endParaRPr lang="it-IT" sz="2400" dirty="0"/>
          </a:p>
        </p:txBody>
      </p:sp>
    </p:spTree>
    <p:extLst>
      <p:ext uri="{BB962C8B-B14F-4D97-AF65-F5344CB8AC3E}">
        <p14:creationId xmlns:p14="http://schemas.microsoft.com/office/powerpoint/2010/main" val="188125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latin typeface="Bookman Old Style" panose="02050604050505020204" pitchFamily="18" charset="0"/>
                <a:ea typeface="Calibri" panose="020F0502020204030204" pitchFamily="34" charset="0"/>
                <a:cs typeface="Times New Roman" panose="02020603050405020304" pitchFamily="18" charset="0"/>
              </a:rPr>
              <a:t>V</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endita delegata</a:t>
            </a:r>
            <a:br>
              <a:rPr lang="it-IT" b="1" dirty="0" smtClean="0">
                <a:latin typeface="Bookman Old Style" panose="02050604050505020204" pitchFamily="18" charset="0"/>
                <a:ea typeface="Calibri" panose="020F0502020204030204" pitchFamily="34" charset="0"/>
                <a:cs typeface="Times New Roman" panose="02020603050405020304" pitchFamily="18" charset="0"/>
              </a:rPr>
            </a:br>
            <a:endParaRPr lang="it-IT" dirty="0"/>
          </a:p>
        </p:txBody>
      </p:sp>
      <p:sp>
        <p:nvSpPr>
          <p:cNvPr id="3" name="Segnaposto contenuto 2"/>
          <p:cNvSpPr>
            <a:spLocks noGrp="1"/>
          </p:cNvSpPr>
          <p:nvPr>
            <p:ph idx="1"/>
          </p:nvPr>
        </p:nvSpPr>
        <p:spPr/>
        <p:txBody>
          <a:bodyPr>
            <a:normAutofit/>
          </a:bodyPr>
          <a:lstStyle/>
          <a:p>
            <a:pPr marL="457200" algn="just">
              <a:lnSpc>
                <a:spcPct val="150000"/>
              </a:lnSpc>
            </a:pPr>
            <a:r>
              <a:rPr lang="it-IT" sz="2000" b="1" u="sng" dirty="0">
                <a:latin typeface="Bookman Old Style" panose="02050604050505020204" pitchFamily="18" charset="0"/>
                <a:ea typeface="Calibri" panose="020F0502020204030204" pitchFamily="34" charset="0"/>
                <a:cs typeface="Times New Roman" panose="02020603050405020304" pitchFamily="18" charset="0"/>
              </a:rPr>
              <a:t>art. 591-bis, primo e secondo comma, </a:t>
            </a:r>
            <a:r>
              <a:rPr lang="it-IT" sz="2000" b="1" u="sng" dirty="0" err="1">
                <a:latin typeface="Bookman Old Style" panose="02050604050505020204" pitchFamily="18" charset="0"/>
                <a:ea typeface="Calibri" panose="020F0502020204030204" pitchFamily="34" charset="0"/>
                <a:cs typeface="Times New Roman" panose="02020603050405020304" pitchFamily="18" charset="0"/>
              </a:rPr>
              <a:t>c.p.c.</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il primo </a:t>
            </a:r>
            <a:r>
              <a:rPr lang="it-IT" sz="2000" dirty="0">
                <a:latin typeface="Bookman Old Style" panose="02050604050505020204" pitchFamily="18" charset="0"/>
                <a:ea typeface="Calibri" panose="020F0502020204030204" pitchFamily="34" charset="0"/>
                <a:cs typeface="Times New Roman" panose="02020603050405020304" pitchFamily="18" charset="0"/>
              </a:rPr>
              <a:t>comma: “</a:t>
            </a:r>
            <a:r>
              <a:rPr lang="it-IT" sz="2000" i="1" dirty="0">
                <a:latin typeface="Bookman Old Style" panose="02050604050505020204" pitchFamily="18" charset="0"/>
                <a:ea typeface="Calibri" panose="020F0502020204030204" pitchFamily="34" charset="0"/>
                <a:cs typeface="Times New Roman" panose="02020603050405020304" pitchFamily="18" charset="0"/>
              </a:rPr>
              <a:t>il giudice dell’esecuzione, salvo quanto previsto al secondo comma, delega</a:t>
            </a:r>
            <a:r>
              <a:rPr lang="it-IT" sz="2000" i="1" dirty="0" smtClean="0">
                <a:latin typeface="Bookman Old Style" panose="02050604050505020204" pitchFamily="18" charset="0"/>
                <a:ea typeface="Calibri" panose="020F0502020204030204" pitchFamily="34" charset="0"/>
                <a:cs typeface="Times New Roman" panose="02020603050405020304" pitchFamily="18" charset="0"/>
              </a:rPr>
              <a:t>….</a:t>
            </a: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a:t>
            </a:r>
          </a:p>
          <a:p>
            <a:pPr marL="457200" algn="just">
              <a:lnSpc>
                <a:spcPct val="150000"/>
              </a:lnSpc>
              <a:spcAft>
                <a:spcPts val="800"/>
              </a:spcAft>
            </a:pPr>
            <a:r>
              <a:rPr lang="it-IT" sz="2000" dirty="0" smtClean="0">
                <a:latin typeface="Bookman Old Style" panose="02050604050505020204" pitchFamily="18" charset="0"/>
                <a:ea typeface="Calibri" panose="020F0502020204030204" pitchFamily="34" charset="0"/>
                <a:cs typeface="Times New Roman" panose="02020603050405020304" pitchFamily="18" charset="0"/>
              </a:rPr>
              <a:t>il secondo </a:t>
            </a:r>
            <a:r>
              <a:rPr lang="it-IT" sz="2000" dirty="0">
                <a:latin typeface="Bookman Old Style" panose="02050604050505020204" pitchFamily="18" charset="0"/>
                <a:ea typeface="Calibri" panose="020F0502020204030204" pitchFamily="34" charset="0"/>
                <a:cs typeface="Times New Roman" panose="02020603050405020304" pitchFamily="18" charset="0"/>
              </a:rPr>
              <a:t>comma: “</a:t>
            </a:r>
            <a:r>
              <a:rPr lang="it-IT" sz="2000" i="1" dirty="0">
                <a:latin typeface="Bookman Old Style" panose="02050604050505020204" pitchFamily="18" charset="0"/>
                <a:ea typeface="Calibri" panose="020F0502020204030204" pitchFamily="34" charset="0"/>
                <a:cs typeface="Times New Roman" panose="02020603050405020304" pitchFamily="18" charset="0"/>
              </a:rPr>
              <a:t>il giudice non dispone la delega ove, sentiti i creditori, ravvisi l’esigenza di procedere direttamente alle operazioni di vendita a tutela degli interessi delle parti</a:t>
            </a:r>
            <a:r>
              <a:rPr lang="it-IT" sz="2000" dirty="0">
                <a:latin typeface="Bookman Old Style" panose="02050604050505020204" pitchFamily="18" charset="0"/>
                <a:ea typeface="Calibri" panose="020F0502020204030204" pitchFamily="34" charset="0"/>
                <a:cs typeface="Times New Roman" panose="02020603050405020304" pitchFamily="18" charset="0"/>
              </a:rPr>
              <a:t>”;</a:t>
            </a:r>
            <a:endParaRPr lang="it-IT" sz="2000" dirty="0"/>
          </a:p>
        </p:txBody>
      </p:sp>
    </p:spTree>
    <p:extLst>
      <p:ext uri="{BB962C8B-B14F-4D97-AF65-F5344CB8AC3E}">
        <p14:creationId xmlns:p14="http://schemas.microsoft.com/office/powerpoint/2010/main" val="22294669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La natura del termine per il versamento del prezzo</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lstStyle/>
          <a:p>
            <a:r>
              <a:rPr lang="it-IT" b="1" dirty="0" smtClean="0">
                <a:latin typeface="Bookman Old Style" panose="02050604050505020204" pitchFamily="18" charset="0"/>
              </a:rPr>
              <a:t>la </a:t>
            </a:r>
            <a:r>
              <a:rPr lang="it-IT" b="1" dirty="0">
                <a:latin typeface="Bookman Old Style" panose="02050604050505020204" pitchFamily="18" charset="0"/>
              </a:rPr>
              <a:t>tesi della natura processuale del </a:t>
            </a:r>
            <a:r>
              <a:rPr lang="it-IT" b="1" dirty="0" smtClean="0">
                <a:latin typeface="Bookman Old Style" panose="02050604050505020204" pitchFamily="18" charset="0"/>
              </a:rPr>
              <a:t>termine</a:t>
            </a:r>
            <a:endParaRPr lang="it-IT" b="1" dirty="0">
              <a:latin typeface="Bookman Old Style" panose="02050604050505020204" pitchFamily="18" charset="0"/>
            </a:endParaRPr>
          </a:p>
          <a:p>
            <a:pPr marL="0" indent="0">
              <a:buNone/>
            </a:pPr>
            <a:r>
              <a:rPr lang="it-IT" b="1" dirty="0" err="1">
                <a:latin typeface="Bookman Old Style" panose="02050604050505020204" pitchFamily="18" charset="0"/>
              </a:rPr>
              <a:t>Cass</a:t>
            </a:r>
            <a:r>
              <a:rPr lang="it-IT" b="1" dirty="0">
                <a:latin typeface="Bookman Old Style" panose="02050604050505020204" pitchFamily="18" charset="0"/>
              </a:rPr>
              <a:t>. n. 12004 del 2012:</a:t>
            </a:r>
          </a:p>
          <a:p>
            <a:pPr marL="0" indent="0" algn="just">
              <a:buNone/>
            </a:pPr>
            <a:r>
              <a:rPr lang="it-IT" dirty="0">
                <a:latin typeface="Bookman Old Style" panose="02050604050505020204" pitchFamily="18" charset="0"/>
              </a:rPr>
              <a:t>“in tema di liquidazione fallimentare, il termine per il versamento del prezzo, di cui agli artt. 576 n. 7 e 585, primo comma, cod. </a:t>
            </a:r>
            <a:r>
              <a:rPr lang="it-IT" dirty="0" err="1">
                <a:latin typeface="Bookman Old Style" panose="02050604050505020204" pitchFamily="18" charset="0"/>
              </a:rPr>
              <a:t>proc</a:t>
            </a:r>
            <a:r>
              <a:rPr lang="it-IT" dirty="0">
                <a:latin typeface="Bookman Old Style" panose="02050604050505020204" pitchFamily="18" charset="0"/>
              </a:rPr>
              <a:t>. civ., si inserisce nel procedimento di vendita coattiva e deve considerarsi di natura processuale, in quanto prodromico al trasferimento dell'immobile e, quindi. alla definitiva attribuzione del bene, essendo diretto a concludere una fase esecutiva; ne consegue la soggezione alla sospensione feriale dei termini, ai sensi dell'art. 1 della legge 7 ottobre 1969, n. 742”;</a:t>
            </a:r>
          </a:p>
          <a:p>
            <a:r>
              <a:rPr lang="it-IT" b="1" dirty="0" smtClean="0">
                <a:latin typeface="Bookman Old Style" panose="02050604050505020204" pitchFamily="18" charset="0"/>
              </a:rPr>
              <a:t>la </a:t>
            </a:r>
            <a:r>
              <a:rPr lang="it-IT" b="1" dirty="0">
                <a:latin typeface="Bookman Old Style" panose="02050604050505020204" pitchFamily="18" charset="0"/>
              </a:rPr>
              <a:t>tesi della natura sostanziale del </a:t>
            </a:r>
            <a:r>
              <a:rPr lang="it-IT" b="1" dirty="0" smtClean="0">
                <a:latin typeface="Bookman Old Style" panose="02050604050505020204" pitchFamily="18" charset="0"/>
              </a:rPr>
              <a:t>termine</a:t>
            </a:r>
            <a:endParaRPr lang="it-IT" b="1" dirty="0">
              <a:latin typeface="Bookman Old Style" panose="02050604050505020204" pitchFamily="18" charset="0"/>
            </a:endParaRPr>
          </a:p>
          <a:p>
            <a:endParaRPr lang="it-IT" dirty="0"/>
          </a:p>
        </p:txBody>
      </p:sp>
    </p:spTree>
    <p:extLst>
      <p:ext uri="{BB962C8B-B14F-4D97-AF65-F5344CB8AC3E}">
        <p14:creationId xmlns:p14="http://schemas.microsoft.com/office/powerpoint/2010/main" val="1615361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Bookman Old Style" panose="02050604050505020204" pitchFamily="18" charset="0"/>
              </a:rPr>
              <a:t>P</a:t>
            </a:r>
            <a:r>
              <a:rPr lang="it-IT" b="1" dirty="0" smtClean="0">
                <a:latin typeface="Bookman Old Style" panose="02050604050505020204" pitchFamily="18" charset="0"/>
              </a:rPr>
              <a:t>roroga del termine?</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fontScale="92500" lnSpcReduction="10000"/>
          </a:bodyPr>
          <a:lstStyle/>
          <a:p>
            <a:r>
              <a:rPr lang="it-IT" b="1" dirty="0" smtClean="0">
                <a:latin typeface="Bookman Old Style" panose="02050604050505020204" pitchFamily="18" charset="0"/>
              </a:rPr>
              <a:t>inammissibilità </a:t>
            </a:r>
            <a:r>
              <a:rPr lang="it-IT" b="1" dirty="0">
                <a:latin typeface="Bookman Old Style" panose="02050604050505020204" pitchFamily="18" charset="0"/>
              </a:rPr>
              <a:t>della proroga:</a:t>
            </a:r>
          </a:p>
          <a:p>
            <a:pPr marL="0" indent="0">
              <a:buNone/>
            </a:pPr>
            <a:r>
              <a:rPr lang="it-IT" dirty="0" smtClean="0">
                <a:latin typeface="Bookman Old Style" panose="02050604050505020204" pitchFamily="18" charset="0"/>
              </a:rPr>
              <a:t>		</a:t>
            </a:r>
            <a:r>
              <a:rPr lang="it-IT" dirty="0" err="1" smtClean="0">
                <a:latin typeface="Bookman Old Style" panose="02050604050505020204" pitchFamily="18" charset="0"/>
              </a:rPr>
              <a:t>Cass</a:t>
            </a:r>
            <a:r>
              <a:rPr lang="it-IT" dirty="0">
                <a:latin typeface="Bookman Old Style" panose="02050604050505020204" pitchFamily="18" charset="0"/>
              </a:rPr>
              <a:t>. n. 32136 del 2019</a:t>
            </a:r>
          </a:p>
          <a:p>
            <a:pPr marL="0" indent="0">
              <a:buNone/>
            </a:pPr>
            <a:r>
              <a:rPr lang="it-IT" dirty="0" smtClean="0">
                <a:latin typeface="Bookman Old Style" panose="02050604050505020204" pitchFamily="18" charset="0"/>
              </a:rPr>
              <a:t>		</a:t>
            </a:r>
            <a:r>
              <a:rPr lang="it-IT" dirty="0" err="1" smtClean="0">
                <a:latin typeface="Bookman Old Style" panose="02050604050505020204" pitchFamily="18" charset="0"/>
              </a:rPr>
              <a:t>Cass</a:t>
            </a:r>
            <a:r>
              <a:rPr lang="it-IT" dirty="0">
                <a:latin typeface="Bookman Old Style" panose="02050604050505020204" pitchFamily="18" charset="0"/>
              </a:rPr>
              <a:t>. n. 11171 del 2015</a:t>
            </a:r>
          </a:p>
          <a:p>
            <a:pPr marL="0" indent="0">
              <a:buNone/>
            </a:pPr>
            <a:r>
              <a:rPr lang="it-IT" dirty="0" smtClean="0">
                <a:latin typeface="Bookman Old Style" panose="02050604050505020204" pitchFamily="18" charset="0"/>
              </a:rPr>
              <a:t>		</a:t>
            </a:r>
            <a:r>
              <a:rPr lang="it-IT" dirty="0" err="1" smtClean="0">
                <a:latin typeface="Bookman Old Style" panose="02050604050505020204" pitchFamily="18" charset="0"/>
              </a:rPr>
              <a:t>Cass</a:t>
            </a:r>
            <a:r>
              <a:rPr lang="it-IT" dirty="0">
                <a:latin typeface="Bookman Old Style" panose="02050604050505020204" pitchFamily="18" charset="0"/>
              </a:rPr>
              <a:t>. Sez. Un. n. 262 del 2010</a:t>
            </a:r>
          </a:p>
          <a:p>
            <a:r>
              <a:rPr lang="it-IT" b="1" dirty="0" smtClean="0">
                <a:latin typeface="Bookman Old Style" panose="02050604050505020204" pitchFamily="18" charset="0"/>
              </a:rPr>
              <a:t>quale </a:t>
            </a:r>
            <a:r>
              <a:rPr lang="it-IT" b="1" dirty="0">
                <a:latin typeface="Bookman Old Style" panose="02050604050505020204" pitchFamily="18" charset="0"/>
              </a:rPr>
              <a:t>provvedimento è suscettibile di impugnazione con l’opposizione ex art. 617 </a:t>
            </a:r>
            <a:r>
              <a:rPr lang="it-IT" b="1" dirty="0" err="1">
                <a:latin typeface="Bookman Old Style" panose="02050604050505020204" pitchFamily="18" charset="0"/>
              </a:rPr>
              <a:t>c.p.c.</a:t>
            </a:r>
            <a:r>
              <a:rPr lang="it-IT" b="1" dirty="0">
                <a:latin typeface="Bookman Old Style" panose="02050604050505020204" pitchFamily="18" charset="0"/>
              </a:rPr>
              <a:t> nel caso di illegittima proroga?</a:t>
            </a:r>
          </a:p>
          <a:p>
            <a:pPr marL="0" indent="0">
              <a:buNone/>
            </a:pPr>
            <a:r>
              <a:rPr lang="it-IT" dirty="0" smtClean="0">
                <a:latin typeface="Bookman Old Style" panose="02050604050505020204" pitchFamily="18" charset="0"/>
              </a:rPr>
              <a:t>		</a:t>
            </a:r>
            <a:r>
              <a:rPr lang="it-IT" dirty="0" err="1" smtClean="0">
                <a:latin typeface="Bookman Old Style" panose="02050604050505020204" pitchFamily="18" charset="0"/>
              </a:rPr>
              <a:t>Cass</a:t>
            </a:r>
            <a:r>
              <a:rPr lang="it-IT" dirty="0">
                <a:latin typeface="Bookman Old Style" panose="02050604050505020204" pitchFamily="18" charset="0"/>
              </a:rPr>
              <a:t>. n. 32136 del 2019: il provvedimento </a:t>
            </a:r>
            <a:r>
              <a:rPr lang="it-IT" dirty="0" smtClean="0">
                <a:latin typeface="Bookman Old Style" panose="02050604050505020204" pitchFamily="18" charset="0"/>
              </a:rPr>
              <a:t>di proroga;</a:t>
            </a:r>
            <a:endParaRPr lang="it-IT" dirty="0">
              <a:latin typeface="Bookman Old Style" panose="02050604050505020204" pitchFamily="18" charset="0"/>
            </a:endParaRPr>
          </a:p>
          <a:p>
            <a:pPr marL="0" indent="0">
              <a:buNone/>
            </a:pPr>
            <a:r>
              <a:rPr lang="it-IT" dirty="0" smtClean="0">
                <a:latin typeface="Bookman Old Style" panose="02050604050505020204" pitchFamily="18" charset="0"/>
              </a:rPr>
              <a:t>		</a:t>
            </a:r>
            <a:r>
              <a:rPr lang="it-IT" dirty="0" err="1" smtClean="0">
                <a:latin typeface="Bookman Old Style" panose="02050604050505020204" pitchFamily="18" charset="0"/>
              </a:rPr>
              <a:t>Cass</a:t>
            </a:r>
            <a:r>
              <a:rPr lang="it-IT" dirty="0">
                <a:latin typeface="Bookman Old Style" panose="02050604050505020204" pitchFamily="18" charset="0"/>
              </a:rPr>
              <a:t>. n. 26884 del 2014: il decreto di trasferimento del G.E.</a:t>
            </a:r>
          </a:p>
          <a:p>
            <a:r>
              <a:rPr lang="it-IT" b="1" dirty="0" smtClean="0">
                <a:latin typeface="Bookman Old Style" panose="02050604050505020204" pitchFamily="18" charset="0"/>
              </a:rPr>
              <a:t>necessità </a:t>
            </a:r>
            <a:r>
              <a:rPr lang="it-IT" b="1" dirty="0">
                <a:latin typeface="Bookman Old Style" panose="02050604050505020204" pitchFamily="18" charset="0"/>
              </a:rPr>
              <a:t>di specifico interesse ad agire per dedurre l’illegittimità della </a:t>
            </a:r>
            <a:r>
              <a:rPr lang="it-IT" b="1" dirty="0" smtClean="0">
                <a:latin typeface="Bookman Old Style" panose="02050604050505020204" pitchFamily="18" charset="0"/>
              </a:rPr>
              <a:t>proroga:</a:t>
            </a:r>
            <a:endParaRPr lang="it-IT" dirty="0">
              <a:latin typeface="Bookman Old Style" panose="02050604050505020204" pitchFamily="18" charset="0"/>
            </a:endParaRPr>
          </a:p>
          <a:p>
            <a:pPr marL="0" indent="0">
              <a:buNone/>
            </a:pPr>
            <a:r>
              <a:rPr lang="it-IT" dirty="0" smtClean="0">
                <a:latin typeface="Bookman Old Style" panose="02050604050505020204" pitchFamily="18" charset="0"/>
              </a:rPr>
              <a:t>		</a:t>
            </a:r>
            <a:r>
              <a:rPr lang="it-IT" dirty="0" err="1" smtClean="0">
                <a:latin typeface="Bookman Old Style" panose="02050604050505020204" pitchFamily="18" charset="0"/>
              </a:rPr>
              <a:t>Cass</a:t>
            </a:r>
            <a:r>
              <a:rPr lang="it-IT" dirty="0">
                <a:latin typeface="Bookman Old Style" panose="02050604050505020204" pitchFamily="18" charset="0"/>
              </a:rPr>
              <a:t>. n. 7999 del 2015</a:t>
            </a:r>
          </a:p>
          <a:p>
            <a:endParaRPr lang="it-IT" dirty="0"/>
          </a:p>
        </p:txBody>
      </p:sp>
    </p:spTree>
    <p:extLst>
      <p:ext uri="{BB962C8B-B14F-4D97-AF65-F5344CB8AC3E}">
        <p14:creationId xmlns:p14="http://schemas.microsoft.com/office/powerpoint/2010/main" val="3204165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La fase del trasferimento: la sospensione della vendita </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fontScale="85000" lnSpcReduction="20000"/>
          </a:bodyPr>
          <a:lstStyle/>
          <a:p>
            <a:r>
              <a:rPr lang="it-IT" dirty="0" smtClean="0">
                <a:latin typeface="Bookman Old Style" panose="02050604050505020204" pitchFamily="18" charset="0"/>
              </a:rPr>
              <a:t>Funzione della sospensione ex art. 586 </a:t>
            </a:r>
            <a:r>
              <a:rPr lang="it-IT" dirty="0" err="1" smtClean="0">
                <a:latin typeface="Bookman Old Style" panose="02050604050505020204" pitchFamily="18" charset="0"/>
              </a:rPr>
              <a:t>c.p.c.</a:t>
            </a:r>
            <a:r>
              <a:rPr lang="it-IT" dirty="0" smtClean="0">
                <a:latin typeface="Bookman Old Style" panose="02050604050505020204" pitchFamily="18" charset="0"/>
              </a:rPr>
              <a:t>: </a:t>
            </a:r>
            <a:r>
              <a:rPr lang="it-IT" dirty="0">
                <a:latin typeface="Bookman Old Style" panose="02050604050505020204" pitchFamily="18" charset="0"/>
              </a:rPr>
              <a:t>valvola di sicurezza del sistema;</a:t>
            </a:r>
          </a:p>
          <a:p>
            <a:r>
              <a:rPr lang="it-IT" dirty="0">
                <a:latin typeface="Bookman Old Style" panose="02050604050505020204" pitchFamily="18" charset="0"/>
              </a:rPr>
              <a:t>la struttura peculiare della sospensione: sospensione come forma di revoca della vendita ed avvio di un nuovo sub-procedimento di vendita;</a:t>
            </a:r>
          </a:p>
          <a:p>
            <a:r>
              <a:rPr lang="it-IT" dirty="0">
                <a:latin typeface="Bookman Old Style" panose="02050604050505020204" pitchFamily="18" charset="0"/>
              </a:rPr>
              <a:t>condizioni per l’esercizio del potere di sospensione:</a:t>
            </a:r>
          </a:p>
          <a:p>
            <a:pPr marL="0" indent="0">
              <a:buNone/>
            </a:pPr>
            <a:r>
              <a:rPr lang="it-IT" b="1" dirty="0" err="1">
                <a:latin typeface="Bookman Old Style" panose="02050604050505020204" pitchFamily="18" charset="0"/>
              </a:rPr>
              <a:t>Cass</a:t>
            </a:r>
            <a:r>
              <a:rPr lang="it-IT" b="1" dirty="0">
                <a:latin typeface="Bookman Old Style" panose="02050604050505020204" pitchFamily="18" charset="0"/>
              </a:rPr>
              <a:t>. n. 18451 del </a:t>
            </a:r>
            <a:r>
              <a:rPr lang="it-IT" b="1" dirty="0" smtClean="0">
                <a:latin typeface="Bookman Old Style" panose="02050604050505020204" pitchFamily="18" charset="0"/>
              </a:rPr>
              <a:t>2015</a:t>
            </a:r>
          </a:p>
          <a:p>
            <a:pPr marL="0" indent="0" algn="just">
              <a:buNone/>
            </a:pPr>
            <a:r>
              <a:rPr lang="it-IT" dirty="0" smtClean="0">
                <a:latin typeface="Bookman Old Style" panose="02050604050505020204" pitchFamily="18" charset="0"/>
              </a:rPr>
              <a:t>“il </a:t>
            </a:r>
            <a:r>
              <a:rPr lang="it-IT" dirty="0">
                <a:latin typeface="Bookman Old Style" panose="02050604050505020204" pitchFamily="18" charset="0"/>
              </a:rPr>
              <a:t>potere di sospendere la vendita, attribuito dall'art. 586 </a:t>
            </a:r>
            <a:r>
              <a:rPr lang="it-IT" dirty="0" err="1">
                <a:latin typeface="Bookman Old Style" panose="02050604050505020204" pitchFamily="18" charset="0"/>
              </a:rPr>
              <a:t>c.p.c.</a:t>
            </a:r>
            <a:r>
              <a:rPr lang="it-IT" dirty="0">
                <a:latin typeface="Bookman Old Style" panose="02050604050505020204" pitchFamily="18" charset="0"/>
              </a:rPr>
              <a:t> (nel testo novellato dall'art. 19 bis della legge n. 203 del 1991) al giudice dell'esecuzione dopo l'aggiudicazione perché il prezzo offerto è notevolmente inferiore a quello giusto, può essere esercitato allorquando: a) si verifichino fatti nuovi successivi all'aggiudicazione; b) emerga che nel procedimento di vendita si siano verificate interferenze illecite di natura criminale che abbiano influenzato il procedimento, ivi compresa la stima stessa; c) il prezzo fissato nella stima posta a base della vendita sia stato frutto di dolo scoperto dopo l'aggiudicazione; d) vengano prospettati, da una parte del processo esecutivo, fatti o elementi che essa sola conosceva anteriormente all'aggiudicazione, non conosciuti né conoscibili dalle altre parti prima di essa, purché costoro li facciano propri, adducendo tale tardiva acquisizione di conoscenza come sola ragione giustificativa per l'esercizio del potere del giudice dell'esecuzione”</a:t>
            </a:r>
          </a:p>
          <a:p>
            <a:endParaRPr lang="it-IT" dirty="0"/>
          </a:p>
        </p:txBody>
      </p:sp>
    </p:spTree>
    <p:extLst>
      <p:ext uri="{BB962C8B-B14F-4D97-AF65-F5344CB8AC3E}">
        <p14:creationId xmlns:p14="http://schemas.microsoft.com/office/powerpoint/2010/main" val="1730734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latin typeface="Bookman Old Style" panose="02050604050505020204" pitchFamily="18" charset="0"/>
                <a:ea typeface="Calibri" panose="020F0502020204030204" pitchFamily="34" charset="0"/>
                <a:cs typeface="Times New Roman" panose="02020603050405020304" pitchFamily="18" charset="0"/>
              </a:rPr>
              <a:t>V</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endita </a:t>
            </a:r>
            <a:r>
              <a:rPr lang="it-IT" b="1" dirty="0">
                <a:latin typeface="Bookman Old Style" panose="02050604050505020204" pitchFamily="18" charset="0"/>
                <a:ea typeface="Calibri" panose="020F0502020204030204" pitchFamily="34" charset="0"/>
                <a:cs typeface="Times New Roman" panose="02020603050405020304" pitchFamily="18" charset="0"/>
              </a:rPr>
              <a:t>delegata senza incanto</a:t>
            </a:r>
            <a:r>
              <a:rPr lang="it-IT" dirty="0">
                <a:latin typeface="Bookman Old Style" panose="02050604050505020204" pitchFamily="18" charset="0"/>
                <a:ea typeface="Calibri" panose="020F0502020204030204" pitchFamily="34" charset="0"/>
                <a:cs typeface="Times New Roman" panose="02020603050405020304" pitchFamily="18" charset="0"/>
              </a:rPr>
              <a:t> </a:t>
            </a:r>
            <a:endParaRPr lang="it-IT" dirty="0"/>
          </a:p>
        </p:txBody>
      </p:sp>
      <p:sp>
        <p:nvSpPr>
          <p:cNvPr id="3" name="Segnaposto contenuto 2"/>
          <p:cNvSpPr>
            <a:spLocks noGrp="1"/>
          </p:cNvSpPr>
          <p:nvPr>
            <p:ph idx="1"/>
          </p:nvPr>
        </p:nvSpPr>
        <p:spPr/>
        <p:txBody>
          <a:bodyPr>
            <a:normAutofit/>
          </a:bodyPr>
          <a:lstStyle/>
          <a:p>
            <a:pPr marL="457200" algn="just">
              <a:lnSpc>
                <a:spcPct val="150000"/>
              </a:lnSpc>
            </a:pPr>
            <a:r>
              <a:rPr lang="it-IT" sz="2000" b="1" u="sng" dirty="0">
                <a:latin typeface="Bookman Old Style" panose="02050604050505020204" pitchFamily="18" charset="0"/>
                <a:ea typeface="Calibri" panose="020F0502020204030204" pitchFamily="34" charset="0"/>
                <a:cs typeface="Times New Roman" panose="02020603050405020304" pitchFamily="18" charset="0"/>
              </a:rPr>
              <a:t>art. 503, secondo comma, </a:t>
            </a:r>
            <a:r>
              <a:rPr lang="it-IT" sz="2000" b="1" u="sng" dirty="0" err="1">
                <a:latin typeface="Bookman Old Style" panose="02050604050505020204" pitchFamily="18" charset="0"/>
                <a:ea typeface="Calibri" panose="020F0502020204030204" pitchFamily="34" charset="0"/>
                <a:cs typeface="Times New Roman" panose="02020603050405020304" pitchFamily="18" charset="0"/>
              </a:rPr>
              <a:t>c.p.c.</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50000"/>
              </a:lnSpc>
              <a:spcAft>
                <a:spcPts val="800"/>
              </a:spcAft>
              <a:buNone/>
            </a:pPr>
            <a:r>
              <a:rPr lang="it-IT" sz="2000" dirty="0">
                <a:latin typeface="Bookman Old Style" panose="02050604050505020204" pitchFamily="18" charset="0"/>
                <a:ea typeface="Calibri" panose="020F0502020204030204" pitchFamily="34" charset="0"/>
                <a:cs typeface="Times New Roman" panose="02020603050405020304" pitchFamily="18" charset="0"/>
              </a:rPr>
              <a:t>“</a:t>
            </a:r>
            <a:r>
              <a:rPr lang="it-IT" sz="2000" i="1" dirty="0">
                <a:latin typeface="Bookman Old Style" panose="02050604050505020204" pitchFamily="18" charset="0"/>
                <a:ea typeface="Calibri" panose="020F0502020204030204" pitchFamily="34" charset="0"/>
                <a:cs typeface="Times New Roman" panose="02020603050405020304" pitchFamily="18" charset="0"/>
              </a:rPr>
              <a:t>l’incanto può essere disposto solo quando il giudice ritiene probabile che la vendita con tale modalità abbia luogo ad un prezzo superiore della metà rispetto al valore del bene, determinato a norma dell’articolo 568</a:t>
            </a:r>
            <a:r>
              <a:rPr lang="it-IT" sz="2000" dirty="0">
                <a:latin typeface="Bookman Old Style" panose="020506040505050202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endParaRPr lang="it-IT" sz="2000" dirty="0"/>
          </a:p>
        </p:txBody>
      </p:sp>
    </p:spTree>
    <p:extLst>
      <p:ext uri="{BB962C8B-B14F-4D97-AF65-F5344CB8AC3E}">
        <p14:creationId xmlns:p14="http://schemas.microsoft.com/office/powerpoint/2010/main" val="4276472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r>
              <a:rPr lang="it-IT" b="1" dirty="0" smtClean="0">
                <a:latin typeface="Bookman Old Style" panose="02050604050505020204" pitchFamily="18" charset="0"/>
                <a:ea typeface="Calibri" panose="020F0502020204030204" pitchFamily="34" charset="0"/>
                <a:cs typeface="Times New Roman" panose="02020603050405020304" pitchFamily="18" charset="0"/>
              </a:rPr>
              <a:t>Vendita </a:t>
            </a:r>
            <a:r>
              <a:rPr lang="it-IT" b="1" dirty="0">
                <a:latin typeface="Bookman Old Style" panose="02050604050505020204" pitchFamily="18" charset="0"/>
                <a:ea typeface="Calibri" panose="020F0502020204030204" pitchFamily="34" charset="0"/>
                <a:cs typeface="Times New Roman" panose="02020603050405020304" pitchFamily="18" charset="0"/>
              </a:rPr>
              <a:t>delegata senza incanto con modalità telematiche</a:t>
            </a:r>
            <a:r>
              <a:rPr lang="it-IT" dirty="0">
                <a:latin typeface="Bookman Old Style" panose="02050604050505020204" pitchFamily="18" charset="0"/>
                <a:ea typeface="Calibri" panose="020F0502020204030204" pitchFamily="34" charset="0"/>
                <a:cs typeface="Times New Roman" panose="02020603050405020304" pitchFamily="18" charset="0"/>
              </a:rPr>
              <a:t> </a:t>
            </a:r>
            <a:endParaRPr lang="it-IT" dirty="0"/>
          </a:p>
        </p:txBody>
      </p:sp>
      <p:sp>
        <p:nvSpPr>
          <p:cNvPr id="3" name="Segnaposto contenuto 2"/>
          <p:cNvSpPr>
            <a:spLocks noGrp="1"/>
          </p:cNvSpPr>
          <p:nvPr>
            <p:ph idx="1"/>
          </p:nvPr>
        </p:nvSpPr>
        <p:spPr/>
        <p:txBody>
          <a:bodyPr>
            <a:normAutofit fontScale="92500"/>
          </a:bodyPr>
          <a:lstStyle/>
          <a:p>
            <a:pPr marL="457200" algn="just">
              <a:lnSpc>
                <a:spcPct val="150000"/>
              </a:lnSpc>
            </a:pPr>
            <a:r>
              <a:rPr lang="it-IT" b="1" u="sng" dirty="0">
                <a:latin typeface="Bookman Old Style" panose="02050604050505020204" pitchFamily="18" charset="0"/>
                <a:ea typeface="Calibri" panose="020F0502020204030204" pitchFamily="34" charset="0"/>
                <a:cs typeface="Times New Roman" panose="02020603050405020304" pitchFamily="18" charset="0"/>
              </a:rPr>
              <a:t>art. 569, quarto comma, </a:t>
            </a:r>
            <a:r>
              <a:rPr lang="it-IT" b="1" u="sng"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b="1" i="1" u="sng" dirty="0">
                <a:latin typeface="Bookman Old Style" panose="02050604050505020204" pitchFamily="18" charset="0"/>
                <a:ea typeface="Calibri" panose="020F0502020204030204" pitchFamily="34" charset="0"/>
                <a:cs typeface="Times New Roman" panose="02020603050405020304" pitchFamily="18" charset="0"/>
              </a:rPr>
              <a:t> </a:t>
            </a:r>
            <a:endParaRPr lang="it-IT" sz="1600"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it-IT" dirty="0">
                <a:latin typeface="Bookman Old Style" panose="02050604050505020204" pitchFamily="18" charset="0"/>
                <a:ea typeface="Calibri" panose="020F0502020204030204" pitchFamily="34" charset="0"/>
                <a:cs typeface="Times New Roman" panose="02020603050405020304" pitchFamily="18" charset="0"/>
              </a:rPr>
              <a:t>“</a:t>
            </a:r>
            <a:r>
              <a:rPr lang="it-IT" i="1" dirty="0">
                <a:latin typeface="Bookman Old Style" panose="02050604050505020204" pitchFamily="18" charset="0"/>
                <a:ea typeface="Calibri" panose="020F0502020204030204" pitchFamily="34" charset="0"/>
                <a:cs typeface="Times New Roman" panose="02020603050405020304" pitchFamily="18" charset="0"/>
              </a:rPr>
              <a:t>il giudice stabilisce … che il versamento della cauzione, la presentazione delle offerte, lo svolgimento della gara tra gli offerenti e, nei casi previsti, l'incanto, nonché il pagamento del prezzo, siano effettuati con modalità telematiche …</a:t>
            </a:r>
            <a:r>
              <a:rPr lang="it-IT" dirty="0">
                <a:latin typeface="Bookman Old Style" panose="02050604050505020204" pitchFamily="18" charset="0"/>
                <a:ea typeface="Calibri" panose="020F0502020204030204" pitchFamily="34" charset="0"/>
                <a:cs typeface="Times New Roman" panose="02020603050405020304" pitchFamily="18" charset="0"/>
              </a:rPr>
              <a:t>”;</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it-IT" dirty="0">
                <a:latin typeface="Bookman Old Style" panose="02050604050505020204" pitchFamily="18" charset="0"/>
                <a:ea typeface="Calibri" panose="020F0502020204030204" pitchFamily="34" charset="0"/>
                <a:cs typeface="Times New Roman" panose="02020603050405020304" pitchFamily="18" charset="0"/>
              </a:rPr>
              <a:t>“</a:t>
            </a:r>
            <a:r>
              <a:rPr lang="it-IT" i="1" dirty="0">
                <a:latin typeface="Bookman Old Style" panose="02050604050505020204" pitchFamily="18" charset="0"/>
                <a:ea typeface="Calibri" panose="020F0502020204030204" pitchFamily="34" charset="0"/>
                <a:cs typeface="Times New Roman" panose="02020603050405020304" pitchFamily="18" charset="0"/>
              </a:rPr>
              <a:t>salvo che pregiudizievole per gli interessi dei creditori o per il sollecito svolgimento della procedura</a:t>
            </a:r>
            <a:r>
              <a:rPr lang="it-IT" dirty="0">
                <a:latin typeface="Bookman Old Style" panose="02050604050505020204" pitchFamily="18" charset="0"/>
                <a:ea typeface="Calibri" panose="020F0502020204030204" pitchFamily="34" charset="0"/>
                <a:cs typeface="Times New Roman" panose="02020603050405020304" pitchFamily="18" charset="0"/>
              </a:rPr>
              <a:t>”;</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it-IT" dirty="0">
                <a:latin typeface="Bookman Old Style" panose="02050604050505020204" pitchFamily="18" charset="0"/>
                <a:ea typeface="Calibri" panose="020F0502020204030204" pitchFamily="34" charset="0"/>
                <a:cs typeface="Times New Roman" panose="02020603050405020304" pitchFamily="18" charset="0"/>
              </a:rPr>
              <a:t>in ogni caso “</a:t>
            </a:r>
            <a:r>
              <a:rPr lang="it-IT" i="1" dirty="0">
                <a:latin typeface="Bookman Old Style" panose="02050604050505020204" pitchFamily="18" charset="0"/>
                <a:ea typeface="Calibri" panose="020F0502020204030204" pitchFamily="34" charset="0"/>
                <a:cs typeface="Times New Roman" panose="02020603050405020304" pitchFamily="18" charset="0"/>
              </a:rPr>
              <a:t>nel rispetto della normativa regolamentare di cui all'articolo 161-ter delle disposizioni per l'attuazione del presente codice</a:t>
            </a:r>
            <a:r>
              <a:rPr lang="it-IT" dirty="0">
                <a:latin typeface="Bookman Old Style" panose="02050604050505020204" pitchFamily="18" charset="0"/>
                <a:ea typeface="Calibri" panose="020F0502020204030204" pitchFamily="34" charset="0"/>
                <a:cs typeface="Times New Roman" panose="02020603050405020304" pitchFamily="18" charset="0"/>
              </a:rPr>
              <a:t>”;   </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755983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ea typeface="Calibri" panose="020F0502020204030204" pitchFamily="34" charset="0"/>
                <a:cs typeface="Times New Roman" panose="02020603050405020304" pitchFamily="18" charset="0"/>
              </a:rPr>
              <a:t>Disciplina </a:t>
            </a:r>
            <a:r>
              <a:rPr lang="it-IT" b="1" dirty="0">
                <a:latin typeface="Bookman Old Style" panose="02050604050505020204" pitchFamily="18" charset="0"/>
                <a:ea typeface="Calibri" panose="020F0502020204030204" pitchFamily="34" charset="0"/>
                <a:cs typeface="Times New Roman" panose="02020603050405020304" pitchFamily="18" charset="0"/>
              </a:rPr>
              <a:t>generale e disciplina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speciale della vendita</a:t>
            </a:r>
            <a:endParaRPr lang="it-IT" dirty="0"/>
          </a:p>
        </p:txBody>
      </p:sp>
      <p:sp>
        <p:nvSpPr>
          <p:cNvPr id="3" name="Segnaposto contenuto 2"/>
          <p:cNvSpPr>
            <a:spLocks noGrp="1"/>
          </p:cNvSpPr>
          <p:nvPr>
            <p:ph idx="1"/>
          </p:nvPr>
        </p:nvSpPr>
        <p:spPr/>
        <p:txBody>
          <a:bodyPr/>
          <a:lstStyle/>
          <a:p>
            <a:r>
              <a:rPr lang="it-IT" sz="2000" b="1" dirty="0">
                <a:latin typeface="Bookman Old Style" panose="02050604050505020204" pitchFamily="18" charset="0"/>
                <a:ea typeface="Calibri" panose="020F0502020204030204" pitchFamily="34" charset="0"/>
                <a:cs typeface="Times New Roman" panose="02020603050405020304" pitchFamily="18" charset="0"/>
              </a:rPr>
              <a:t>l’ordinanza di vendita quale </a:t>
            </a:r>
            <a:r>
              <a:rPr lang="it-IT" sz="2000" b="1" i="1" dirty="0" err="1">
                <a:latin typeface="Bookman Old Style" panose="02050604050505020204" pitchFamily="18" charset="0"/>
                <a:ea typeface="Calibri" panose="020F0502020204030204" pitchFamily="34" charset="0"/>
                <a:cs typeface="Times New Roman" panose="02020603050405020304" pitchFamily="18" charset="0"/>
              </a:rPr>
              <a:t>lex</a:t>
            </a:r>
            <a:r>
              <a:rPr lang="it-IT" sz="2000" b="1" i="1" dirty="0">
                <a:latin typeface="Bookman Old Style" panose="02050604050505020204" pitchFamily="18" charset="0"/>
                <a:ea typeface="Calibri" panose="020F0502020204030204" pitchFamily="34" charset="0"/>
                <a:cs typeface="Times New Roman" panose="02020603050405020304" pitchFamily="18" charset="0"/>
              </a:rPr>
              <a:t> </a:t>
            </a:r>
            <a:r>
              <a:rPr lang="it-IT" sz="2000" b="1" i="1" dirty="0" err="1">
                <a:latin typeface="Bookman Old Style" panose="02050604050505020204" pitchFamily="18" charset="0"/>
                <a:ea typeface="Calibri" panose="020F0502020204030204" pitchFamily="34" charset="0"/>
                <a:cs typeface="Times New Roman" panose="02020603050405020304" pitchFamily="18" charset="0"/>
              </a:rPr>
              <a:t>specialis</a:t>
            </a:r>
            <a:r>
              <a:rPr lang="it-IT" sz="2000" b="1" dirty="0">
                <a:latin typeface="Bookman Old Style" panose="02050604050505020204" pitchFamily="18" charset="0"/>
                <a:ea typeface="Calibri" panose="020F0502020204030204" pitchFamily="34" charset="0"/>
                <a:cs typeface="Times New Roman" panose="02020603050405020304" pitchFamily="18" charset="0"/>
              </a:rPr>
              <a:t> del </a:t>
            </a:r>
            <a:r>
              <a:rPr lang="it-IT" sz="2000" b="1" dirty="0" smtClean="0">
                <a:latin typeface="Bookman Old Style" panose="02050604050505020204" pitchFamily="18" charset="0"/>
                <a:ea typeface="Calibri" panose="020F0502020204030204" pitchFamily="34" charset="0"/>
                <a:cs typeface="Times New Roman" panose="02020603050405020304" pitchFamily="18" charset="0"/>
              </a:rPr>
              <a:t>procedimento </a:t>
            </a:r>
            <a:r>
              <a:rPr lang="it-IT" sz="2000" b="1" dirty="0">
                <a:latin typeface="Bookman Old Style" panose="02050604050505020204" pitchFamily="18" charset="0"/>
                <a:ea typeface="Calibri" panose="020F0502020204030204" pitchFamily="34" charset="0"/>
                <a:cs typeface="Times New Roman" panose="02020603050405020304" pitchFamily="18" charset="0"/>
              </a:rPr>
              <a:t>di </a:t>
            </a:r>
            <a:r>
              <a:rPr lang="it-IT" sz="2000" b="1" dirty="0" smtClean="0">
                <a:latin typeface="Bookman Old Style" panose="02050604050505020204" pitchFamily="18" charset="0"/>
                <a:ea typeface="Calibri" panose="020F0502020204030204" pitchFamily="34" charset="0"/>
                <a:cs typeface="Times New Roman" panose="02020603050405020304" pitchFamily="18" charset="0"/>
              </a:rPr>
              <a:t>vendita</a:t>
            </a:r>
          </a:p>
          <a:p>
            <a:r>
              <a:rPr lang="it-IT" sz="2000" b="1" dirty="0" smtClean="0">
                <a:latin typeface="Bookman Old Style" panose="02050604050505020204" pitchFamily="18" charset="0"/>
                <a:ea typeface="Calibri" panose="020F0502020204030204" pitchFamily="34" charset="0"/>
                <a:cs typeface="Times New Roman" panose="02020603050405020304" pitchFamily="18" charset="0"/>
              </a:rPr>
              <a:t>ragioni</a:t>
            </a:r>
            <a:r>
              <a:rPr lang="it-IT" sz="2000" b="1" dirty="0">
                <a:latin typeface="Bookman Old Style" panose="02050604050505020204" pitchFamily="18" charset="0"/>
                <a:ea typeface="Calibri" panose="020F0502020204030204" pitchFamily="34" charset="0"/>
                <a:cs typeface="Times New Roman" panose="02020603050405020304" pitchFamily="18" charset="0"/>
              </a:rPr>
              <a:t>:</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None/>
            </a:pPr>
            <a:r>
              <a:rPr lang="it-IT" sz="2000" dirty="0">
                <a:latin typeface="Bookman Old Style" panose="02050604050505020204" pitchFamily="18" charset="0"/>
                <a:ea typeface="Calibri" panose="020F0502020204030204" pitchFamily="34" charset="0"/>
                <a:cs typeface="Times New Roman" panose="02020603050405020304" pitchFamily="18" charset="0"/>
              </a:rPr>
              <a:t>certezza, trasparenza ed immutabilità delle condizioni del sub-procedimento di vendita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r>
              <a:rPr lang="it-IT" sz="2000" dirty="0">
                <a:latin typeface="Bookman Old Style" panose="02050604050505020204" pitchFamily="18" charset="0"/>
                <a:ea typeface="Calibri" panose="020F0502020204030204" pitchFamily="34" charset="0"/>
                <a:cs typeface="Times New Roman" panose="02020603050405020304" pitchFamily="18" charset="0"/>
              </a:rPr>
              <a:t>affidamento del “mercato” sulle condizioni del sub-procedimento di vendita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342998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Le applicazioni del principio: le modifiche normative sopravvenute</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Autofit/>
          </a:bodyPr>
          <a:lstStyle/>
          <a:p>
            <a:pPr marL="457200" algn="just">
              <a:lnSpc>
                <a:spcPct val="150000"/>
              </a:lnSpc>
            </a:pPr>
            <a:r>
              <a:rPr lang="it-IT" sz="1600" b="1" u="sng" dirty="0" err="1">
                <a:latin typeface="Bookman Old Style" panose="02050604050505020204" pitchFamily="18" charset="0"/>
                <a:ea typeface="Calibri" panose="020F0502020204030204" pitchFamily="34" charset="0"/>
                <a:cs typeface="Times New Roman" panose="02020603050405020304" pitchFamily="18" charset="0"/>
              </a:rPr>
              <a:t>Cass</a:t>
            </a:r>
            <a:r>
              <a:rPr lang="it-IT" sz="1600" b="1" u="sng" dirty="0">
                <a:latin typeface="Bookman Old Style" panose="02050604050505020204" pitchFamily="18" charset="0"/>
                <a:ea typeface="Calibri" panose="020F0502020204030204" pitchFamily="34" charset="0"/>
                <a:cs typeface="Times New Roman" panose="02020603050405020304" pitchFamily="18" charset="0"/>
              </a:rPr>
              <a:t>. n. 24570 del </a:t>
            </a:r>
            <a:r>
              <a:rPr lang="it-IT" sz="1600" b="1" u="sng" dirty="0" smtClean="0">
                <a:latin typeface="Bookman Old Style" panose="02050604050505020204" pitchFamily="18" charset="0"/>
                <a:ea typeface="Calibri" panose="020F0502020204030204" pitchFamily="34" charset="0"/>
                <a:cs typeface="Times New Roman" panose="02020603050405020304" pitchFamily="18" charset="0"/>
              </a:rPr>
              <a:t>2018</a:t>
            </a:r>
            <a:endParaRPr lang="it-IT" sz="1600" b="1"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“in </a:t>
            </a:r>
            <a:r>
              <a:rPr lang="it-IT" sz="1600" dirty="0">
                <a:latin typeface="Bookman Old Style" panose="02050604050505020204" pitchFamily="18" charset="0"/>
                <a:ea typeface="Calibri" panose="020F0502020204030204" pitchFamily="34" charset="0"/>
                <a:cs typeface="Times New Roman" panose="02020603050405020304" pitchFamily="18" charset="0"/>
              </a:rPr>
              <a:t>tema di espropriazione immobiliare, la sopravvenuta modifica delle norme relative alla vendita, nei limiti in cui essa sia applicabile per espressa opzione legislativa di disciplina transitoria (nel caso di specie in relazione alla possibilità di aggiudicazione a prezzo ribassato ai sensi dell'art. 572, comma 3, </a:t>
            </a:r>
            <a:r>
              <a:rPr lang="it-IT" sz="1600" dirty="0" err="1">
                <a:latin typeface="Bookman Old Style" panose="02050604050505020204" pitchFamily="18" charset="0"/>
                <a:ea typeface="Calibri" panose="020F0502020204030204" pitchFamily="34" charset="0"/>
                <a:cs typeface="Times New Roman" panose="02020603050405020304" pitchFamily="18" charset="0"/>
              </a:rPr>
              <a:t>c.p.c.</a:t>
            </a:r>
            <a:r>
              <a:rPr lang="it-IT" sz="1600" dirty="0">
                <a:latin typeface="Bookman Old Style" panose="02050604050505020204" pitchFamily="18" charset="0"/>
                <a:ea typeface="Calibri" panose="020F0502020204030204" pitchFamily="34" charset="0"/>
                <a:cs typeface="Times New Roman" panose="02020603050405020304" pitchFamily="18" charset="0"/>
              </a:rPr>
              <a:t>), diviene parte del regime proprio del relativo subprocedimento solo se richiamata nella sottesa ordinanza, ovvero imposta dall'esito della sua fondata impugnazione, attesa la necessaria immutabilità delle iniziali condizioni del subprocedimento di vendita, perché finalizzata a mantenere la parità di quelle condizioni tra i partecipanti alla gara in uno all'affidamento di ognuno di loro sulle stesse”;</a:t>
            </a:r>
            <a:endParaRPr lang="it-IT" sz="1600" dirty="0"/>
          </a:p>
        </p:txBody>
      </p:sp>
    </p:spTree>
    <p:extLst>
      <p:ext uri="{BB962C8B-B14F-4D97-AF65-F5344CB8AC3E}">
        <p14:creationId xmlns:p14="http://schemas.microsoft.com/office/powerpoint/2010/main" val="3930866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Le applicazioni del principio: le modalità della pubblicità</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rmAutofit fontScale="92500" lnSpcReduction="20000"/>
          </a:bodyPr>
          <a:lstStyle/>
          <a:p>
            <a:pPr marL="457200" algn="just">
              <a:lnSpc>
                <a:spcPct val="150000"/>
              </a:lnSpc>
            </a:pPr>
            <a:r>
              <a:rPr lang="it-IT" b="1" u="sng" dirty="0" err="1">
                <a:latin typeface="Bookman Old Style" panose="02050604050505020204" pitchFamily="18" charset="0"/>
                <a:ea typeface="Calibri" panose="020F0502020204030204" pitchFamily="34" charset="0"/>
                <a:cs typeface="Times New Roman" panose="02020603050405020304" pitchFamily="18" charset="0"/>
              </a:rPr>
              <a:t>Cass</a:t>
            </a:r>
            <a:r>
              <a:rPr lang="it-IT" b="1" u="sng" dirty="0">
                <a:latin typeface="Bookman Old Style" panose="02050604050505020204" pitchFamily="18" charset="0"/>
                <a:ea typeface="Calibri" panose="020F0502020204030204" pitchFamily="34" charset="0"/>
                <a:cs typeface="Times New Roman" panose="02020603050405020304" pitchFamily="18" charset="0"/>
              </a:rPr>
              <a:t>. n. 9255 del 2015</a:t>
            </a:r>
            <a:endParaRPr lang="it-IT" sz="1600" b="1"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r>
              <a:rPr lang="it-IT" dirty="0">
                <a:latin typeface="Bookman Old Style" panose="02050604050505020204" pitchFamily="18" charset="0"/>
                <a:ea typeface="Calibri" panose="020F0502020204030204" pitchFamily="34" charset="0"/>
                <a:cs typeface="Times New Roman" panose="02020603050405020304" pitchFamily="18" charset="0"/>
              </a:rPr>
              <a:t>in tema d'espropriazione forzata, le condizioni di vendita fissate dal giudice dell'esecuzione, anche in relazione ad eventuali modalità di pubblicità ulteriori rispetto a quelle minime di cui all'art. 490 cod. </a:t>
            </a:r>
            <a:r>
              <a:rPr lang="it-IT" dirty="0" err="1">
                <a:latin typeface="Bookman Old Style" panose="02050604050505020204" pitchFamily="18" charset="0"/>
                <a:ea typeface="Calibri" panose="020F0502020204030204" pitchFamily="34" charset="0"/>
                <a:cs typeface="Times New Roman" panose="02020603050405020304" pitchFamily="18" charset="0"/>
              </a:rPr>
              <a:t>proc</a:t>
            </a:r>
            <a:r>
              <a:rPr lang="it-IT" dirty="0">
                <a:latin typeface="Bookman Old Style" panose="02050604050505020204" pitchFamily="18" charset="0"/>
                <a:ea typeface="Calibri" panose="020F0502020204030204" pitchFamily="34" charset="0"/>
                <a:cs typeface="Times New Roman" panose="02020603050405020304" pitchFamily="18" charset="0"/>
              </a:rPr>
              <a:t>. civ., devono essere rigorosamente rispettate a garanzia dell'uguaglianza e parità di condizioni tra tutti i potenziali partecipanti alla gara, nonché dell'affidamento da ciascuno di loro riposto nella trasparenza e complessiva legalità della procedura, per cui la loro violazione comporta l'illegittimità dell'aggiudicazione, che può essere fatta valere da tutti gli interessati e, cioè, da tutti i soggetti del processo esecutivo, compreso il debitore”;</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616421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rPr>
              <a:t>Le applicazioni del principio: le modalità della cauzione per l’offerta</a:t>
            </a:r>
            <a:endParaRPr lang="it-IT" b="1" dirty="0">
              <a:latin typeface="Bookman Old Style" panose="02050604050505020204" pitchFamily="18" charset="0"/>
            </a:endParaRPr>
          </a:p>
        </p:txBody>
      </p:sp>
      <p:sp>
        <p:nvSpPr>
          <p:cNvPr id="3" name="Segnaposto contenuto 2"/>
          <p:cNvSpPr>
            <a:spLocks noGrp="1"/>
          </p:cNvSpPr>
          <p:nvPr>
            <p:ph idx="1"/>
          </p:nvPr>
        </p:nvSpPr>
        <p:spPr/>
        <p:txBody>
          <a:bodyPr>
            <a:noAutofit/>
          </a:bodyPr>
          <a:lstStyle/>
          <a:p>
            <a:pPr marL="457200" algn="just">
              <a:lnSpc>
                <a:spcPct val="150000"/>
              </a:lnSpc>
            </a:pPr>
            <a:r>
              <a:rPr lang="it-IT" sz="1600" b="1" u="sng" dirty="0" err="1">
                <a:latin typeface="Bookman Old Style" panose="02050604050505020204" pitchFamily="18" charset="0"/>
                <a:ea typeface="Calibri" panose="020F0502020204030204" pitchFamily="34" charset="0"/>
                <a:cs typeface="Times New Roman" panose="02020603050405020304" pitchFamily="18" charset="0"/>
              </a:rPr>
              <a:t>Cass</a:t>
            </a:r>
            <a:r>
              <a:rPr lang="it-IT" sz="1600" b="1" u="sng" dirty="0">
                <a:latin typeface="Bookman Old Style" panose="02050604050505020204" pitchFamily="18" charset="0"/>
                <a:ea typeface="Calibri" panose="020F0502020204030204" pitchFamily="34" charset="0"/>
                <a:cs typeface="Times New Roman" panose="02020603050405020304" pitchFamily="18" charset="0"/>
              </a:rPr>
              <a:t>. n. 12880 del 2012 </a:t>
            </a:r>
            <a:endParaRPr lang="it-IT" sz="1600" b="1" dirty="0" smtClean="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pPr>
            <a:r>
              <a:rPr lang="it-IT" sz="1600" dirty="0" smtClean="0">
                <a:latin typeface="Bookman Old Style" panose="02050604050505020204" pitchFamily="18" charset="0"/>
                <a:ea typeface="Calibri" panose="020F0502020204030204" pitchFamily="34" charset="0"/>
                <a:cs typeface="Times New Roman" panose="02020603050405020304" pitchFamily="18" charset="0"/>
              </a:rPr>
              <a:t>“</a:t>
            </a:r>
            <a:r>
              <a:rPr lang="it-IT" sz="1600" dirty="0">
                <a:latin typeface="Bookman Old Style" panose="02050604050505020204" pitchFamily="18" charset="0"/>
                <a:ea typeface="Calibri" panose="020F0502020204030204" pitchFamily="34" charset="0"/>
                <a:cs typeface="Times New Roman" panose="02020603050405020304" pitchFamily="18" charset="0"/>
              </a:rPr>
              <a:t>nell'esecuzione per espropriazione immobiliare, quando sia disposta la vendita senza incanto, è inefficace l'offerta presentata con modalità difformi da quelle stabilite nell'ordinanza che dispone la vendita, a nulla rilevando che la difformità riguardi prescrizioni dell'ordinanza di vendita stabilite dal giudice di sua iniziativa, ed in assenza di una previsione di legge in tal senso (nella specie, avente ad oggetto un processo anteriore alle riforme introdotte col </a:t>
            </a:r>
            <a:r>
              <a:rPr lang="it-IT" sz="1600" dirty="0" err="1">
                <a:latin typeface="Bookman Old Style" panose="02050604050505020204" pitchFamily="18" charset="0"/>
                <a:ea typeface="Calibri" panose="020F0502020204030204" pitchFamily="34" charset="0"/>
                <a:cs typeface="Times New Roman" panose="02020603050405020304" pitchFamily="18" charset="0"/>
              </a:rPr>
              <a:t>d.l.</a:t>
            </a:r>
            <a:r>
              <a:rPr lang="it-IT" sz="1600" dirty="0">
                <a:latin typeface="Bookman Old Style" panose="02050604050505020204" pitchFamily="18" charset="0"/>
                <a:ea typeface="Calibri" panose="020F0502020204030204" pitchFamily="34" charset="0"/>
                <a:cs typeface="Times New Roman" panose="02020603050405020304" pitchFamily="18" charset="0"/>
              </a:rPr>
              <a:t> n. 35 del 2005 e con la legge n. 263 del 2005, la S.C. ha ritenuto inefficace l'offerta accompagnata da una cauzione prestata mediante assegni circolari tratti su una banca diversa da quella che era stata indicata dal giudice dell'esecuzione nell'ordinanza dispositiva della vendita)”</a:t>
            </a:r>
            <a:endParaRPr lang="it-IT" sz="1600" dirty="0"/>
          </a:p>
        </p:txBody>
      </p:sp>
    </p:spTree>
    <p:extLst>
      <p:ext uri="{BB962C8B-B14F-4D97-AF65-F5344CB8AC3E}">
        <p14:creationId xmlns:p14="http://schemas.microsoft.com/office/powerpoint/2010/main" val="2152164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Bookman Old Style" panose="02050604050505020204" pitchFamily="18" charset="0"/>
                <a:ea typeface="Calibri" panose="020F0502020204030204" pitchFamily="34" charset="0"/>
                <a:cs typeface="Times New Roman" panose="02020603050405020304" pitchFamily="18" charset="0"/>
              </a:rPr>
              <a:t>Modifiche</a:t>
            </a:r>
            <a:r>
              <a:rPr lang="it-IT" dirty="0">
                <a:latin typeface="Bookman Old Style" panose="02050604050505020204" pitchFamily="18" charset="0"/>
                <a:ea typeface="Calibri" panose="020F0502020204030204" pitchFamily="34" charset="0"/>
                <a:cs typeface="Times New Roman" panose="02020603050405020304" pitchFamily="18" charset="0"/>
              </a:rPr>
              <a:t>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del </a:t>
            </a:r>
            <a:r>
              <a:rPr lang="it-IT" b="1" dirty="0">
                <a:latin typeface="Bookman Old Style" panose="02050604050505020204" pitchFamily="18" charset="0"/>
                <a:ea typeface="Calibri" panose="020F0502020204030204" pitchFamily="34" charset="0"/>
                <a:cs typeface="Times New Roman" panose="02020603050405020304" pitchFamily="18" charset="0"/>
              </a:rPr>
              <a:t>sub-procedimento di </a:t>
            </a:r>
            <a:r>
              <a:rPr lang="it-IT" b="1" dirty="0" smtClean="0">
                <a:latin typeface="Bookman Old Style" panose="02050604050505020204" pitchFamily="18" charset="0"/>
                <a:ea typeface="Calibri" panose="020F0502020204030204" pitchFamily="34" charset="0"/>
                <a:cs typeface="Times New Roman" panose="02020603050405020304" pitchFamily="18" charset="0"/>
              </a:rPr>
              <a:t>vendita?</a:t>
            </a:r>
            <a:endParaRPr lang="it-IT" dirty="0"/>
          </a:p>
        </p:txBody>
      </p:sp>
      <p:sp>
        <p:nvSpPr>
          <p:cNvPr id="3" name="Segnaposto contenuto 2"/>
          <p:cNvSpPr>
            <a:spLocks noGrp="1"/>
          </p:cNvSpPr>
          <p:nvPr>
            <p:ph idx="1"/>
          </p:nvPr>
        </p:nvSpPr>
        <p:spPr/>
        <p:txBody>
          <a:bodyPr>
            <a:normAutofit fontScale="85000" lnSpcReduction="20000"/>
          </a:bodyPr>
          <a:lstStyle/>
          <a:p>
            <a:pPr marL="457200" algn="just">
              <a:lnSpc>
                <a:spcPct val="150000"/>
              </a:lnSpc>
              <a:spcAft>
                <a:spcPts val="800"/>
              </a:spcAft>
            </a:pPr>
            <a:r>
              <a:rPr lang="it-IT" b="1" u="sng" dirty="0" smtClean="0">
                <a:latin typeface="Bookman Old Style" panose="02050604050505020204" pitchFamily="18" charset="0"/>
                <a:ea typeface="Calibri" panose="020F0502020204030204" pitchFamily="34" charset="0"/>
                <a:cs typeface="Times New Roman" panose="02020603050405020304" pitchFamily="18" charset="0"/>
              </a:rPr>
              <a:t>art</a:t>
            </a:r>
            <a:r>
              <a:rPr lang="it-IT" b="1" u="sng" dirty="0">
                <a:latin typeface="Bookman Old Style" panose="02050604050505020204" pitchFamily="18" charset="0"/>
                <a:ea typeface="Calibri" panose="020F0502020204030204" pitchFamily="34" charset="0"/>
                <a:cs typeface="Times New Roman" panose="02020603050405020304" pitchFamily="18" charset="0"/>
              </a:rPr>
              <a:t>. 487, primo comma, </a:t>
            </a:r>
            <a:r>
              <a:rPr lang="it-IT" b="1" u="sng" dirty="0" err="1">
                <a:latin typeface="Bookman Old Style" panose="02050604050505020204" pitchFamily="18" charset="0"/>
                <a:ea typeface="Calibri" panose="020F0502020204030204" pitchFamily="34" charset="0"/>
                <a:cs typeface="Times New Roman" panose="02020603050405020304" pitchFamily="18" charset="0"/>
              </a:rPr>
              <a:t>c.p.c</a:t>
            </a:r>
            <a:r>
              <a:rPr lang="it-IT" b="1" u="sng" dirty="0" err="1" smtClean="0">
                <a:latin typeface="Bookman Old Style" panose="02050604050505020204" pitchFamily="18" charset="0"/>
                <a:ea typeface="Calibri" panose="020F0502020204030204" pitchFamily="34" charset="0"/>
                <a:cs typeface="Times New Roman" panose="02020603050405020304" pitchFamily="18" charset="0"/>
              </a:rPr>
              <a:t>.</a:t>
            </a:r>
            <a:endParaRPr lang="it-IT" sz="1600" b="1" dirty="0" smtClean="0">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50000"/>
              </a:lnSpc>
              <a:spcAft>
                <a:spcPts val="800"/>
              </a:spcAf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r>
              <a:rPr lang="it-IT" i="1" dirty="0">
                <a:latin typeface="Bookman Old Style" panose="02050604050505020204" pitchFamily="18" charset="0"/>
                <a:ea typeface="Calibri" panose="020F0502020204030204" pitchFamily="34" charset="0"/>
                <a:cs typeface="Times New Roman" panose="02020603050405020304" pitchFamily="18" charset="0"/>
              </a:rPr>
              <a:t>salvo che la legge disponga altrimenti, i provvedimenti del giudice dell’esecuzione sono dati con ordinanza, che può essere modificata o revocata finché non abbia avuto esecuzione</a:t>
            </a: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p>
          <a:p>
            <a:pPr marL="457200" algn="just">
              <a:lnSpc>
                <a:spcPct val="150000"/>
              </a:lnSpc>
            </a:pPr>
            <a:r>
              <a:rPr lang="it-IT" b="1" u="sng" dirty="0">
                <a:latin typeface="Bookman Old Style" panose="02050604050505020204" pitchFamily="18" charset="0"/>
                <a:ea typeface="Calibri" panose="020F0502020204030204" pitchFamily="34" charset="0"/>
                <a:cs typeface="Times New Roman" panose="02020603050405020304" pitchFamily="18" charset="0"/>
              </a:rPr>
              <a:t>m</a:t>
            </a:r>
            <a:r>
              <a:rPr lang="it-IT" b="1" u="sng" dirty="0" smtClean="0">
                <a:latin typeface="Bookman Old Style" panose="02050604050505020204" pitchFamily="18" charset="0"/>
                <a:ea typeface="Calibri" panose="020F0502020204030204" pitchFamily="34" charset="0"/>
                <a:cs typeface="Times New Roman" panose="02020603050405020304" pitchFamily="18" charset="0"/>
              </a:rPr>
              <a:t>odifica con provvedimento generale: </a:t>
            </a:r>
            <a:r>
              <a:rPr lang="it-IT" b="1" u="sng" dirty="0" err="1" smtClean="0">
                <a:latin typeface="Bookman Old Style" panose="02050604050505020204" pitchFamily="18" charset="0"/>
                <a:ea typeface="Calibri" panose="020F0502020204030204" pitchFamily="34" charset="0"/>
                <a:cs typeface="Times New Roman" panose="02020603050405020304" pitchFamily="18" charset="0"/>
              </a:rPr>
              <a:t>Cass</a:t>
            </a:r>
            <a:r>
              <a:rPr lang="it-IT" b="1" u="sng" dirty="0">
                <a:latin typeface="Bookman Old Style" panose="02050604050505020204" pitchFamily="18" charset="0"/>
                <a:ea typeface="Calibri" panose="020F0502020204030204" pitchFamily="34" charset="0"/>
                <a:cs typeface="Times New Roman" panose="02020603050405020304" pitchFamily="18" charset="0"/>
              </a:rPr>
              <a:t>. n. 3607 del 2015</a:t>
            </a:r>
            <a:endParaRPr lang="it-IT" sz="1600" b="1" dirty="0">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50000"/>
              </a:lnSpc>
              <a:spcAft>
                <a:spcPts val="800"/>
              </a:spcAft>
              <a:buNone/>
            </a:pPr>
            <a:r>
              <a:rPr lang="it-IT" dirty="0" smtClean="0">
                <a:latin typeface="Bookman Old Style" panose="02050604050505020204" pitchFamily="18" charset="0"/>
                <a:ea typeface="Calibri" panose="020F0502020204030204" pitchFamily="34" charset="0"/>
                <a:cs typeface="Times New Roman" panose="02020603050405020304" pitchFamily="18" charset="0"/>
              </a:rPr>
              <a:t>“</a:t>
            </a:r>
            <a:r>
              <a:rPr lang="it-IT" dirty="0">
                <a:latin typeface="Bookman Old Style" panose="02050604050505020204" pitchFamily="18" charset="0"/>
                <a:ea typeface="Calibri" panose="020F0502020204030204" pitchFamily="34" charset="0"/>
                <a:cs typeface="Times New Roman" panose="02020603050405020304" pitchFamily="18" charset="0"/>
              </a:rPr>
              <a:t>in tema di espropriazione forzata immobiliare, è valida la vendita senza incanto qualora l'aggiudicatario del bene versi il saldo prezzo nel termine - diverso e maggiore rispetto a quello originariamente fissato nell'ordinanza ex art. 569 cod. </a:t>
            </a:r>
            <a:r>
              <a:rPr lang="it-IT" dirty="0" err="1">
                <a:latin typeface="Bookman Old Style" panose="02050604050505020204" pitchFamily="18" charset="0"/>
                <a:ea typeface="Calibri" panose="020F0502020204030204" pitchFamily="34" charset="0"/>
                <a:cs typeface="Times New Roman" panose="02020603050405020304" pitchFamily="18" charset="0"/>
              </a:rPr>
              <a:t>proc</a:t>
            </a:r>
            <a:r>
              <a:rPr lang="it-IT" dirty="0">
                <a:latin typeface="Bookman Old Style" panose="02050604050505020204" pitchFamily="18" charset="0"/>
                <a:ea typeface="Calibri" panose="020F0502020204030204" pitchFamily="34" charset="0"/>
                <a:cs typeface="Times New Roman" panose="02020603050405020304" pitchFamily="18" charset="0"/>
              </a:rPr>
              <a:t>. civ. - successivamente stabilito dal giudice dell'esecuzione, con provvedimento generale modificativo delle condizioni di svolgimento di tutte le vendite forzate dell'ufficio, che sia stato emesso prima dell'esperimento di vendita e pubblicizzato nelle forme di cui all'art. 490 cod. </a:t>
            </a:r>
            <a:r>
              <a:rPr lang="it-IT" dirty="0" err="1">
                <a:latin typeface="Bookman Old Style" panose="02050604050505020204" pitchFamily="18" charset="0"/>
                <a:ea typeface="Calibri" panose="020F0502020204030204" pitchFamily="34" charset="0"/>
                <a:cs typeface="Times New Roman" panose="02020603050405020304" pitchFamily="18" charset="0"/>
              </a:rPr>
              <a:t>proc</a:t>
            </a:r>
            <a:r>
              <a:rPr lang="it-IT" dirty="0">
                <a:latin typeface="Bookman Old Style" panose="02050604050505020204" pitchFamily="18" charset="0"/>
                <a:ea typeface="Calibri" panose="020F0502020204030204" pitchFamily="34" charset="0"/>
                <a:cs typeface="Times New Roman" panose="02020603050405020304" pitchFamily="18" charset="0"/>
              </a:rPr>
              <a:t>. civ.”;</a:t>
            </a:r>
            <a:endParaRPr lang="it-IT"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it-IT" dirty="0"/>
          </a:p>
        </p:txBody>
      </p:sp>
    </p:spTree>
    <p:extLst>
      <p:ext uri="{BB962C8B-B14F-4D97-AF65-F5344CB8AC3E}">
        <p14:creationId xmlns:p14="http://schemas.microsoft.com/office/powerpoint/2010/main" val="464919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102</TotalTime>
  <Words>1895</Words>
  <Application>Microsoft Office PowerPoint</Application>
  <PresentationFormat>Widescreen</PresentationFormat>
  <Paragraphs>110</Paragraphs>
  <Slides>22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22</vt:i4>
      </vt:variant>
    </vt:vector>
  </HeadingPairs>
  <TitlesOfParts>
    <vt:vector size="29" baseType="lpstr">
      <vt:lpstr>Arial</vt:lpstr>
      <vt:lpstr>Bookman Old Style</vt:lpstr>
      <vt:lpstr>Calibri</vt:lpstr>
      <vt:lpstr>Century Gothic</vt:lpstr>
      <vt:lpstr>Times New Roman</vt:lpstr>
      <vt:lpstr>Wingdings 3</vt:lpstr>
      <vt:lpstr>Filo</vt:lpstr>
      <vt:lpstr>IL PROCEDIMENTO DI VENDITA</vt:lpstr>
      <vt:lpstr>Vendita delegata </vt:lpstr>
      <vt:lpstr>Vendita delegata senza incanto </vt:lpstr>
      <vt:lpstr>Vendita delegata senza incanto con modalità telematiche </vt:lpstr>
      <vt:lpstr>Disciplina generale e disciplina speciale della vendita</vt:lpstr>
      <vt:lpstr>Le applicazioni del principio: le modifiche normative sopravvenute</vt:lpstr>
      <vt:lpstr>Le applicazioni del principio: le modalità della pubblicità</vt:lpstr>
      <vt:lpstr>Le applicazioni del principio: le modalità della cauzione per l’offerta</vt:lpstr>
      <vt:lpstr>Modifiche del sub-procedimento di vendita?</vt:lpstr>
      <vt:lpstr>Quali condizioni per la modifica?</vt:lpstr>
      <vt:lpstr>Legalità del procedimento: ok il prezzo è giusto! </vt:lpstr>
      <vt:lpstr>Legalità del procedimento: la tutela dell’aggiudicatario</vt:lpstr>
      <vt:lpstr>La sequenza del sub-procedimento di vendita: la fase preliminare </vt:lpstr>
      <vt:lpstr>La pubblicità dell’avviso di vendita: la pubblicità obbligatoria ed i termini</vt:lpstr>
      <vt:lpstr>La pubblicità straordinaria</vt:lpstr>
      <vt:lpstr>Le visite dell’immobile</vt:lpstr>
      <vt:lpstr>L’istanza di assegnazione ed il termine per la presentazione</vt:lpstr>
      <vt:lpstr>La fase della deliberazione delle offerte </vt:lpstr>
      <vt:lpstr>La fase successiva all’aggiudicazione: il versamento del prezzo</vt:lpstr>
      <vt:lpstr>La natura del termine per il versamento del prezzo</vt:lpstr>
      <vt:lpstr>Proroga del termine?</vt:lpstr>
      <vt:lpstr>La fase del trasferimento: la sospensione della vendita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PROCEDIMENTO DI VENDITA</dc:title>
  <dc:creator>Valerio Colandrea</dc:creator>
  <cp:lastModifiedBy>Valerio Colandrea</cp:lastModifiedBy>
  <cp:revision>13</cp:revision>
  <dcterms:created xsi:type="dcterms:W3CDTF">2020-04-30T03:51:23Z</dcterms:created>
  <dcterms:modified xsi:type="dcterms:W3CDTF">2020-04-30T10:41:49Z</dcterms:modified>
</cp:coreProperties>
</file>