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24"/>
  </p:notesMasterIdLst>
  <p:sldIdLst>
    <p:sldId id="256" r:id="rId2"/>
    <p:sldId id="257" r:id="rId3"/>
    <p:sldId id="258" r:id="rId4"/>
    <p:sldId id="262" r:id="rId5"/>
    <p:sldId id="263" r:id="rId6"/>
    <p:sldId id="259" r:id="rId7"/>
    <p:sldId id="260" r:id="rId8"/>
    <p:sldId id="264" r:id="rId9"/>
    <p:sldId id="291" r:id="rId10"/>
    <p:sldId id="294" r:id="rId11"/>
    <p:sldId id="297" r:id="rId12"/>
    <p:sldId id="298" r:id="rId13"/>
    <p:sldId id="300" r:id="rId14"/>
    <p:sldId id="265" r:id="rId15"/>
    <p:sldId id="266" r:id="rId16"/>
    <p:sldId id="268" r:id="rId17"/>
    <p:sldId id="271" r:id="rId18"/>
    <p:sldId id="273" r:id="rId19"/>
    <p:sldId id="272" r:id="rId20"/>
    <p:sldId id="274" r:id="rId21"/>
    <p:sldId id="269" r:id="rId22"/>
    <p:sldId id="27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097916DB-D101-5446-BEBE-FFC485A8BE5A}">
          <p14:sldIdLst>
            <p14:sldId id="256"/>
          </p14:sldIdLst>
        </p14:section>
        <p14:section name="INTRO" id="{72BFE7D1-40DF-8343-BF81-BCDB05F5D93F}">
          <p14:sldIdLst>
            <p14:sldId id="257"/>
            <p14:sldId id="258"/>
            <p14:sldId id="262"/>
            <p14:sldId id="263"/>
          </p14:sldIdLst>
        </p14:section>
        <p14:section name="pura omissione" id="{C2F208ED-858B-2F40-A593-A3B20BEF6E1B}">
          <p14:sldIdLst>
            <p14:sldId id="259"/>
            <p14:sldId id="260"/>
            <p14:sldId id="264"/>
          </p14:sldIdLst>
        </p14:section>
        <p14:section name="CASI" id="{6C5306C9-5634-6948-8CB1-3F5C5ED81E25}">
          <p14:sldIdLst>
            <p14:sldId id="291"/>
            <p14:sldId id="294"/>
            <p14:sldId id="297"/>
            <p14:sldId id="298"/>
            <p14:sldId id="300"/>
          </p14:sldIdLst>
        </p14:section>
        <p14:section name="cagionamento doloso" id="{B47C71A4-4A2E-3444-B239-A8976FCF1933}">
          <p14:sldIdLst>
            <p14:sldId id="265"/>
            <p14:sldId id="266"/>
            <p14:sldId id="268"/>
          </p14:sldIdLst>
        </p14:section>
        <p14:section name="ADF" id="{9FE4ABF4-01A4-3F4A-990A-0392F97041B4}">
          <p14:sldIdLst>
            <p14:sldId id="271"/>
            <p14:sldId id="273"/>
            <p14:sldId id="272"/>
            <p14:sldId id="274"/>
          </p14:sldIdLst>
        </p14:section>
        <p14:section name="CI" id="{B8567FC7-FEFA-254E-AA32-8E302F730C36}">
          <p14:sldIdLst>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9F9510-0C08-E54D-A466-97CD05A7B443}" v="11" dt="2020-04-15T15:12:42.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794"/>
  </p:normalViewPr>
  <p:slideViewPr>
    <p:cSldViewPr snapToGrid="0" snapToObjects="1">
      <p:cViewPr varScale="1">
        <p:scale>
          <a:sx n="102" d="100"/>
          <a:sy n="102" d="100"/>
        </p:scale>
        <p:origin x="856" y="16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o Crepaldi" userId="e5bb43e3-6211-4091-9f0d-d978ca6c4ed3" providerId="ADAL" clId="{39C2946D-FCD1-A749-948E-CD00F16AFB17}"/>
    <pc:docChg chg="custSel modSld sldOrd">
      <pc:chgData name="Roberto Crepaldi" userId="e5bb43e3-6211-4091-9f0d-d978ca6c4ed3" providerId="ADAL" clId="{39C2946D-FCD1-A749-948E-CD00F16AFB17}" dt="2020-04-14T14:53:58.681" v="316"/>
      <pc:docMkLst>
        <pc:docMk/>
      </pc:docMkLst>
      <pc:sldChg chg="modSp">
        <pc:chgData name="Roberto Crepaldi" userId="e5bb43e3-6211-4091-9f0d-d978ca6c4ed3" providerId="ADAL" clId="{39C2946D-FCD1-A749-948E-CD00F16AFB17}" dt="2020-04-14T14:52:53.921" v="286" actId="20577"/>
        <pc:sldMkLst>
          <pc:docMk/>
          <pc:sldMk cId="1278149376" sldId="271"/>
        </pc:sldMkLst>
        <pc:spChg chg="mod">
          <ac:chgData name="Roberto Crepaldi" userId="e5bb43e3-6211-4091-9f0d-d978ca6c4ed3" providerId="ADAL" clId="{39C2946D-FCD1-A749-948E-CD00F16AFB17}" dt="2020-04-14T14:52:53.921" v="286" actId="20577"/>
          <ac:spMkLst>
            <pc:docMk/>
            <pc:sldMk cId="1278149376" sldId="271"/>
            <ac:spMk id="3" creationId="{C4E35019-A56F-824B-8886-4EFB36298920}"/>
          </ac:spMkLst>
        </pc:spChg>
      </pc:sldChg>
      <pc:sldChg chg="modSp">
        <pc:chgData name="Roberto Crepaldi" userId="e5bb43e3-6211-4091-9f0d-d978ca6c4ed3" providerId="ADAL" clId="{39C2946D-FCD1-A749-948E-CD00F16AFB17}" dt="2020-04-14T14:53:46.562" v="315" actId="27636"/>
        <pc:sldMkLst>
          <pc:docMk/>
          <pc:sldMk cId="3168771929" sldId="272"/>
        </pc:sldMkLst>
        <pc:spChg chg="mod">
          <ac:chgData name="Roberto Crepaldi" userId="e5bb43e3-6211-4091-9f0d-d978ca6c4ed3" providerId="ADAL" clId="{39C2946D-FCD1-A749-948E-CD00F16AFB17}" dt="2020-04-14T14:53:46.562" v="315" actId="27636"/>
          <ac:spMkLst>
            <pc:docMk/>
            <pc:sldMk cId="3168771929" sldId="272"/>
            <ac:spMk id="3" creationId="{C4E35019-A56F-824B-8886-4EFB36298920}"/>
          </ac:spMkLst>
        </pc:spChg>
      </pc:sldChg>
      <pc:sldChg chg="ord">
        <pc:chgData name="Roberto Crepaldi" userId="e5bb43e3-6211-4091-9f0d-d978ca6c4ed3" providerId="ADAL" clId="{39C2946D-FCD1-A749-948E-CD00F16AFB17}" dt="2020-04-14T14:53:58.681" v="316"/>
        <pc:sldMkLst>
          <pc:docMk/>
          <pc:sldMk cId="947771217" sldId="274"/>
        </pc:sldMkLst>
      </pc:sldChg>
    </pc:docChg>
  </pc:docChgLst>
  <pc:docChgLst>
    <pc:chgData name="Roberto Crepaldi" userId="0883298b-bcfd-44fe-8d9d-f008f2dd7502" providerId="ADAL" clId="{0B9F9510-0C08-E54D-A466-97CD05A7B443}"/>
    <pc:docChg chg="undo custSel modSld sldOrd modSection">
      <pc:chgData name="Roberto Crepaldi" userId="0883298b-bcfd-44fe-8d9d-f008f2dd7502" providerId="ADAL" clId="{0B9F9510-0C08-E54D-A466-97CD05A7B443}" dt="2020-04-15T15:12:42.935" v="73"/>
      <pc:docMkLst>
        <pc:docMk/>
      </pc:docMkLst>
      <pc:sldChg chg="ord">
        <pc:chgData name="Roberto Crepaldi" userId="0883298b-bcfd-44fe-8d9d-f008f2dd7502" providerId="ADAL" clId="{0B9F9510-0C08-E54D-A466-97CD05A7B443}" dt="2020-04-15T07:43:05.642" v="5"/>
        <pc:sldMkLst>
          <pc:docMk/>
          <pc:sldMk cId="2804068561" sldId="258"/>
        </pc:sldMkLst>
      </pc:sldChg>
      <pc:sldChg chg="modSp">
        <pc:chgData name="Roberto Crepaldi" userId="0883298b-bcfd-44fe-8d9d-f008f2dd7502" providerId="ADAL" clId="{0B9F9510-0C08-E54D-A466-97CD05A7B443}" dt="2020-04-15T08:04:47.854" v="47" actId="20577"/>
        <pc:sldMkLst>
          <pc:docMk/>
          <pc:sldMk cId="2584533106" sldId="260"/>
        </pc:sldMkLst>
        <pc:spChg chg="mod">
          <ac:chgData name="Roberto Crepaldi" userId="0883298b-bcfd-44fe-8d9d-f008f2dd7502" providerId="ADAL" clId="{0B9F9510-0C08-E54D-A466-97CD05A7B443}" dt="2020-04-15T08:04:47.854" v="47" actId="20577"/>
          <ac:spMkLst>
            <pc:docMk/>
            <pc:sldMk cId="2584533106" sldId="260"/>
            <ac:spMk id="3" creationId="{2E0F58F9-FA22-8B4A-883A-87C88E3F92DD}"/>
          </ac:spMkLst>
        </pc:spChg>
      </pc:sldChg>
      <pc:sldChg chg="modTransition">
        <pc:chgData name="Roberto Crepaldi" userId="0883298b-bcfd-44fe-8d9d-f008f2dd7502" providerId="ADAL" clId="{0B9F9510-0C08-E54D-A466-97CD05A7B443}" dt="2020-04-15T15:12:31.811" v="71"/>
        <pc:sldMkLst>
          <pc:docMk/>
          <pc:sldMk cId="1568401000" sldId="262"/>
        </pc:sldMkLst>
      </pc:sldChg>
      <pc:sldChg chg="modTransition">
        <pc:chgData name="Roberto Crepaldi" userId="0883298b-bcfd-44fe-8d9d-f008f2dd7502" providerId="ADAL" clId="{0B9F9510-0C08-E54D-A466-97CD05A7B443}" dt="2020-04-15T15:12:31.811" v="71"/>
        <pc:sldMkLst>
          <pc:docMk/>
          <pc:sldMk cId="1489183660" sldId="263"/>
        </pc:sldMkLst>
      </pc:sldChg>
      <pc:sldChg chg="modSp">
        <pc:chgData name="Roberto Crepaldi" userId="0883298b-bcfd-44fe-8d9d-f008f2dd7502" providerId="ADAL" clId="{0B9F9510-0C08-E54D-A466-97CD05A7B443}" dt="2020-04-15T08:13:21.249" v="52" actId="20577"/>
        <pc:sldMkLst>
          <pc:docMk/>
          <pc:sldMk cId="2179444537" sldId="264"/>
        </pc:sldMkLst>
        <pc:spChg chg="mod">
          <ac:chgData name="Roberto Crepaldi" userId="0883298b-bcfd-44fe-8d9d-f008f2dd7502" providerId="ADAL" clId="{0B9F9510-0C08-E54D-A466-97CD05A7B443}" dt="2020-04-15T08:13:21.249" v="52" actId="20577"/>
          <ac:spMkLst>
            <pc:docMk/>
            <pc:sldMk cId="2179444537" sldId="264"/>
            <ac:spMk id="3" creationId="{2E0F58F9-FA22-8B4A-883A-87C88E3F92DD}"/>
          </ac:spMkLst>
        </pc:spChg>
      </pc:sldChg>
      <pc:sldChg chg="modSp">
        <pc:chgData name="Roberto Crepaldi" userId="0883298b-bcfd-44fe-8d9d-f008f2dd7502" providerId="ADAL" clId="{0B9F9510-0C08-E54D-A466-97CD05A7B443}" dt="2020-04-15T13:59:55.554" v="69" actId="20577"/>
        <pc:sldMkLst>
          <pc:docMk/>
          <pc:sldMk cId="1354105176" sldId="265"/>
        </pc:sldMkLst>
        <pc:spChg chg="mod">
          <ac:chgData name="Roberto Crepaldi" userId="0883298b-bcfd-44fe-8d9d-f008f2dd7502" providerId="ADAL" clId="{0B9F9510-0C08-E54D-A466-97CD05A7B443}" dt="2020-04-15T13:59:55.554" v="69" actId="20577"/>
          <ac:spMkLst>
            <pc:docMk/>
            <pc:sldMk cId="1354105176" sldId="265"/>
            <ac:spMk id="3" creationId="{2E0F58F9-FA22-8B4A-883A-87C88E3F92DD}"/>
          </ac:spMkLst>
        </pc:spChg>
      </pc:sldChg>
      <pc:sldChg chg="modSp">
        <pc:chgData name="Roberto Crepaldi" userId="0883298b-bcfd-44fe-8d9d-f008f2dd7502" providerId="ADAL" clId="{0B9F9510-0C08-E54D-A466-97CD05A7B443}" dt="2020-04-15T14:00:11.785" v="70" actId="20577"/>
        <pc:sldMkLst>
          <pc:docMk/>
          <pc:sldMk cId="2376146135" sldId="266"/>
        </pc:sldMkLst>
        <pc:spChg chg="mod">
          <ac:chgData name="Roberto Crepaldi" userId="0883298b-bcfd-44fe-8d9d-f008f2dd7502" providerId="ADAL" clId="{0B9F9510-0C08-E54D-A466-97CD05A7B443}" dt="2020-04-15T14:00:11.785" v="70" actId="20577"/>
          <ac:spMkLst>
            <pc:docMk/>
            <pc:sldMk cId="2376146135" sldId="266"/>
            <ac:spMk id="3" creationId="{2E0F58F9-FA22-8B4A-883A-87C88E3F92DD}"/>
          </ac:spMkLst>
        </pc:spChg>
      </pc:sldChg>
      <pc:sldChg chg="ord modTransition">
        <pc:chgData name="Roberto Crepaldi" userId="0883298b-bcfd-44fe-8d9d-f008f2dd7502" providerId="ADAL" clId="{0B9F9510-0C08-E54D-A466-97CD05A7B443}" dt="2020-04-15T15:12:42.935" v="73"/>
        <pc:sldMkLst>
          <pc:docMk/>
          <pc:sldMk cId="1702769064" sldId="291"/>
        </pc:sldMkLst>
      </pc:sldChg>
      <pc:sldChg chg="ord modTransition">
        <pc:chgData name="Roberto Crepaldi" userId="0883298b-bcfd-44fe-8d9d-f008f2dd7502" providerId="ADAL" clId="{0B9F9510-0C08-E54D-A466-97CD05A7B443}" dt="2020-04-15T15:12:42.935" v="73"/>
        <pc:sldMkLst>
          <pc:docMk/>
          <pc:sldMk cId="3022004482" sldId="294"/>
        </pc:sldMkLst>
      </pc:sldChg>
      <pc:sldChg chg="ord modTransition">
        <pc:chgData name="Roberto Crepaldi" userId="0883298b-bcfd-44fe-8d9d-f008f2dd7502" providerId="ADAL" clId="{0B9F9510-0C08-E54D-A466-97CD05A7B443}" dt="2020-04-15T15:12:42.935" v="73"/>
        <pc:sldMkLst>
          <pc:docMk/>
          <pc:sldMk cId="3457480614" sldId="297"/>
        </pc:sldMkLst>
      </pc:sldChg>
      <pc:sldChg chg="ord modTransition">
        <pc:chgData name="Roberto Crepaldi" userId="0883298b-bcfd-44fe-8d9d-f008f2dd7502" providerId="ADAL" clId="{0B9F9510-0C08-E54D-A466-97CD05A7B443}" dt="2020-04-15T15:12:42.935" v="73"/>
        <pc:sldMkLst>
          <pc:docMk/>
          <pc:sldMk cId="3629827690" sldId="298"/>
        </pc:sldMkLst>
      </pc:sldChg>
      <pc:sldChg chg="ord modTransition">
        <pc:chgData name="Roberto Crepaldi" userId="0883298b-bcfd-44fe-8d9d-f008f2dd7502" providerId="ADAL" clId="{0B9F9510-0C08-E54D-A466-97CD05A7B443}" dt="2020-04-15T15:12:42.935" v="73"/>
        <pc:sldMkLst>
          <pc:docMk/>
          <pc:sldMk cId="1056155663" sldId="30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814ED1-1BE3-AD47-BBC3-F6775D696CCD}" type="datetimeFigureOut">
              <a:rPr lang="it-IT" smtClean="0"/>
              <a:t>15/04/20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287F8-FC46-AC4F-A001-464E9AEF80A4}" type="slidenum">
              <a:rPr lang="it-IT" smtClean="0"/>
              <a:t>‹N›</a:t>
            </a:fld>
            <a:endParaRPr lang="it-IT"/>
          </a:p>
        </p:txBody>
      </p:sp>
    </p:spTree>
    <p:extLst>
      <p:ext uri="{BB962C8B-B14F-4D97-AF65-F5344CB8AC3E}">
        <p14:creationId xmlns:p14="http://schemas.microsoft.com/office/powerpoint/2010/main" val="237858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Cass</a:t>
            </a:r>
            <a:r>
              <a:rPr lang="it-IT" dirty="0"/>
              <a:t>. Pen. 41260/2018 </a:t>
            </a:r>
          </a:p>
          <a:p>
            <a:r>
              <a:rPr lang="it-IT" dirty="0" err="1"/>
              <a:t>Cass</a:t>
            </a:r>
            <a:r>
              <a:rPr lang="it-IT" dirty="0"/>
              <a:t>. Pen. 28226/2016</a:t>
            </a:r>
          </a:p>
        </p:txBody>
      </p:sp>
      <p:sp>
        <p:nvSpPr>
          <p:cNvPr id="4" name="Segnaposto numero diapositiva 3"/>
          <p:cNvSpPr>
            <a:spLocks noGrp="1"/>
          </p:cNvSpPr>
          <p:nvPr>
            <p:ph type="sldNum" sz="quarter" idx="5"/>
          </p:nvPr>
        </p:nvSpPr>
        <p:spPr/>
        <p:txBody>
          <a:bodyPr/>
          <a:lstStyle/>
          <a:p>
            <a:fld id="{970287F8-FC46-AC4F-A001-464E9AEF80A4}" type="slidenum">
              <a:rPr lang="it-IT" smtClean="0"/>
              <a:t>16</a:t>
            </a:fld>
            <a:endParaRPr lang="it-IT"/>
          </a:p>
        </p:txBody>
      </p:sp>
    </p:spTree>
    <p:extLst>
      <p:ext uri="{BB962C8B-B14F-4D97-AF65-F5344CB8AC3E}">
        <p14:creationId xmlns:p14="http://schemas.microsoft.com/office/powerpoint/2010/main" val="3327601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970287F8-FC46-AC4F-A001-464E9AEF80A4}" type="slidenum">
              <a:rPr lang="it-IT" smtClean="0"/>
              <a:t>22</a:t>
            </a:fld>
            <a:endParaRPr lang="it-IT"/>
          </a:p>
        </p:txBody>
      </p:sp>
    </p:spTree>
    <p:extLst>
      <p:ext uri="{BB962C8B-B14F-4D97-AF65-F5344CB8AC3E}">
        <p14:creationId xmlns:p14="http://schemas.microsoft.com/office/powerpoint/2010/main" val="3928412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FC5CBD05-1B59-3645-8596-EE3369F93AB2}" type="datetimeFigureOut">
              <a:rPr lang="it-IT" smtClean="0"/>
              <a:t>15/04/20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4774265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C5CBD05-1B59-3645-8596-EE3369F93AB2}" type="datetimeFigureOut">
              <a:rPr lang="it-IT" smtClean="0"/>
              <a:t>15/04/20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116503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C5CBD05-1B59-3645-8596-EE3369F93AB2}" type="datetimeFigureOut">
              <a:rPr lang="it-IT" smtClean="0"/>
              <a:t>15/04/20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89991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C5CBD05-1B59-3645-8596-EE3369F93AB2}" type="datetimeFigureOut">
              <a:rPr lang="it-IT" smtClean="0"/>
              <a:t>15/04/20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11662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FC5CBD05-1B59-3645-8596-EE3369F93AB2}" type="datetimeFigureOut">
              <a:rPr lang="it-IT" smtClean="0"/>
              <a:t>15/04/20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34551763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FC5CBD05-1B59-3645-8596-EE3369F93AB2}" type="datetimeFigureOut">
              <a:rPr lang="it-IT" smtClean="0"/>
              <a:t>15/04/20</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15161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FC5CBD05-1B59-3645-8596-EE3369F93AB2}" type="datetimeFigureOut">
              <a:rPr lang="it-IT" smtClean="0"/>
              <a:t>15/04/20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8F2CDBD-8EB7-6349-B236-1DB315EB12D2}" type="slidenum">
              <a:rPr lang="it-IT" smtClean="0"/>
              <a:t>‹N›</a:t>
            </a:fld>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18776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C5CBD05-1B59-3645-8596-EE3369F93AB2}" type="datetimeFigureOut">
              <a:rPr lang="it-IT" smtClean="0"/>
              <a:t>15/04/20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3498114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CBD05-1B59-3645-8596-EE3369F93AB2}" type="datetimeFigureOut">
              <a:rPr lang="it-IT" smtClean="0"/>
              <a:t>15/04/20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2548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FC5CBD05-1B59-3645-8596-EE3369F93AB2}" type="datetimeFigureOut">
              <a:rPr lang="it-IT" smtClean="0"/>
              <a:t>15/04/20</a:t>
            </a:fld>
            <a:endParaRPr lang="it-IT"/>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it-IT"/>
          </a:p>
        </p:txBody>
      </p:sp>
      <p:sp>
        <p:nvSpPr>
          <p:cNvPr id="11" name="Slide Number Placeholder 10"/>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3588235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C5CBD05-1B59-3645-8596-EE3369F93AB2}" type="datetimeFigureOut">
              <a:rPr lang="it-IT" smtClean="0"/>
              <a:t>15/04/20</a:t>
            </a:fld>
            <a:endParaRPr lang="it-IT"/>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it-IT"/>
          </a:p>
        </p:txBody>
      </p:sp>
      <p:sp>
        <p:nvSpPr>
          <p:cNvPr id="10" name="Slide Number Placeholder 9"/>
          <p:cNvSpPr>
            <a:spLocks noGrp="1"/>
          </p:cNvSpPr>
          <p:nvPr>
            <p:ph type="sldNum" sz="quarter" idx="12"/>
          </p:nvPr>
        </p:nvSpPr>
        <p:spPr/>
        <p:txBody>
          <a:bodyPr/>
          <a:lstStyle/>
          <a:p>
            <a:fld id="{C8F2CDBD-8EB7-6349-B236-1DB315EB12D2}" type="slidenum">
              <a:rPr lang="it-IT" smtClean="0"/>
              <a:t>‹N›</a:t>
            </a:fld>
            <a:endParaRPr lang="it-IT"/>
          </a:p>
        </p:txBody>
      </p:sp>
    </p:spTree>
    <p:extLst>
      <p:ext uri="{BB962C8B-B14F-4D97-AF65-F5344CB8AC3E}">
        <p14:creationId xmlns:p14="http://schemas.microsoft.com/office/powerpoint/2010/main" val="1725635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C5CBD05-1B59-3645-8596-EE3369F93AB2}" type="datetimeFigureOut">
              <a:rPr lang="it-IT" smtClean="0"/>
              <a:t>15/04/20</a:t>
            </a:fld>
            <a:endParaRPr lang="it-IT"/>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it-IT"/>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8F2CDBD-8EB7-6349-B236-1DB315EB12D2}" type="slidenum">
              <a:rPr lang="it-IT" smtClean="0"/>
              <a:t>‹N›</a:t>
            </a:fld>
            <a:endParaRPr lang="it-IT"/>
          </a:p>
        </p:txBody>
      </p:sp>
    </p:spTree>
    <p:extLst>
      <p:ext uri="{BB962C8B-B14F-4D97-AF65-F5344CB8AC3E}">
        <p14:creationId xmlns:p14="http://schemas.microsoft.com/office/powerpoint/2010/main" val="12494656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8B506035-4D64-BF46-B55A-3410556BC7D4}"/>
              </a:ext>
            </a:extLst>
          </p:cNvPr>
          <p:cNvSpPr>
            <a:spLocks noGrp="1"/>
          </p:cNvSpPr>
          <p:nvPr>
            <p:ph type="subTitle" idx="1"/>
          </p:nvPr>
        </p:nvSpPr>
        <p:spPr>
          <a:xfrm>
            <a:off x="8336861" y="5501307"/>
            <a:ext cx="3048943" cy="1252871"/>
          </a:xfrm>
        </p:spPr>
        <p:txBody>
          <a:bodyPr>
            <a:normAutofit/>
          </a:bodyPr>
          <a:lstStyle/>
          <a:p>
            <a:pPr algn="just">
              <a:lnSpc>
                <a:spcPct val="90000"/>
              </a:lnSpc>
            </a:pPr>
            <a:r>
              <a:rPr lang="it-IT" sz="2400" dirty="0"/>
              <a:t>CESPEC on Teams</a:t>
            </a:r>
          </a:p>
          <a:p>
            <a:pPr algn="just">
              <a:lnSpc>
                <a:spcPct val="90000"/>
              </a:lnSpc>
            </a:pPr>
            <a:r>
              <a:rPr lang="it-IT" sz="2400" dirty="0"/>
              <a:t>15.4.2020</a:t>
            </a:r>
          </a:p>
        </p:txBody>
      </p:sp>
      <p:sp>
        <p:nvSpPr>
          <p:cNvPr id="13" name="Rectangle 12">
            <a:extLst>
              <a:ext uri="{FF2B5EF4-FFF2-40B4-BE49-F238E27FC236}">
                <a16:creationId xmlns:a16="http://schemas.microsoft.com/office/drawing/2014/main" id="{84167985-D6E9-40FF-97C0-4B6D373E8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68" y="640080"/>
            <a:ext cx="10911865" cy="462686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8801362-349C-44BE-BEF6-8E926E1D3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42976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FE2F984-FFA2-0B40-8F6B-85453B529A33}"/>
              </a:ext>
            </a:extLst>
          </p:cNvPr>
          <p:cNvSpPr>
            <a:spLocks noGrp="1"/>
          </p:cNvSpPr>
          <p:nvPr>
            <p:ph type="ctrTitle"/>
          </p:nvPr>
        </p:nvSpPr>
        <p:spPr>
          <a:xfrm>
            <a:off x="1262729" y="1289303"/>
            <a:ext cx="9638443" cy="3339303"/>
          </a:xfrm>
          <a:ln>
            <a:noFill/>
          </a:ln>
        </p:spPr>
        <p:txBody>
          <a:bodyPr>
            <a:normAutofit/>
          </a:bodyPr>
          <a:lstStyle/>
          <a:p>
            <a:r>
              <a:rPr lang="it-IT" sz="4600" b="1" dirty="0"/>
              <a:t>Le fattispecie </a:t>
            </a:r>
            <a:r>
              <a:rPr lang="it-IT" sz="4600" b="1" dirty="0" err="1"/>
              <a:t>penal-tributariE</a:t>
            </a:r>
            <a:r>
              <a:rPr lang="it-IT" sz="4600" b="1" dirty="0"/>
              <a:t> e il rapporto con la bancarotta: </a:t>
            </a:r>
            <a:br>
              <a:rPr lang="it-IT" sz="4600" b="1" dirty="0"/>
            </a:br>
            <a:r>
              <a:rPr lang="it-IT" sz="4600" b="1" dirty="0"/>
              <a:t>la bancarotta fiscale</a:t>
            </a:r>
            <a:endParaRPr lang="it-IT" sz="4600" dirty="0"/>
          </a:p>
        </p:txBody>
      </p:sp>
      <p:sp>
        <p:nvSpPr>
          <p:cNvPr id="6" name="Sottotitolo 2">
            <a:extLst>
              <a:ext uri="{FF2B5EF4-FFF2-40B4-BE49-F238E27FC236}">
                <a16:creationId xmlns:a16="http://schemas.microsoft.com/office/drawing/2014/main" id="{54B447AF-B6A4-FF4C-AFB0-583AF79B2E53}"/>
              </a:ext>
            </a:extLst>
          </p:cNvPr>
          <p:cNvSpPr txBox="1">
            <a:spLocks/>
          </p:cNvSpPr>
          <p:nvPr/>
        </p:nvSpPr>
        <p:spPr>
          <a:xfrm>
            <a:off x="640068" y="5501307"/>
            <a:ext cx="4357817" cy="1252871"/>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just">
              <a:lnSpc>
                <a:spcPct val="90000"/>
              </a:lnSpc>
            </a:pPr>
            <a:r>
              <a:rPr lang="it-IT" sz="2400" dirty="0"/>
              <a:t>Dott. Roberto </a:t>
            </a:r>
            <a:r>
              <a:rPr lang="it-IT" sz="2400" dirty="0" err="1"/>
              <a:t>Crepaldi</a:t>
            </a:r>
            <a:endParaRPr lang="it-IT" sz="2400" dirty="0"/>
          </a:p>
          <a:p>
            <a:pPr algn="just">
              <a:lnSpc>
                <a:spcPct val="90000"/>
              </a:lnSpc>
            </a:pPr>
            <a:r>
              <a:rPr lang="it-IT" sz="2400" dirty="0"/>
              <a:t>Tribunale di Milano</a:t>
            </a:r>
          </a:p>
          <a:p>
            <a:pPr>
              <a:lnSpc>
                <a:spcPct val="90000"/>
              </a:lnSpc>
            </a:pPr>
            <a:endParaRPr lang="it-IT" sz="800" dirty="0"/>
          </a:p>
        </p:txBody>
      </p:sp>
    </p:spTree>
    <p:extLst>
      <p:ext uri="{BB962C8B-B14F-4D97-AF65-F5344CB8AC3E}">
        <p14:creationId xmlns:p14="http://schemas.microsoft.com/office/powerpoint/2010/main" val="3847463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2231136" y="467418"/>
            <a:ext cx="7729728" cy="1188720"/>
          </a:xfrm>
          <a:solidFill>
            <a:srgbClr val="FFFFFF"/>
          </a:solidFill>
        </p:spPr>
        <p:txBody>
          <a:bodyPr>
            <a:normAutofit/>
          </a:bodyPr>
          <a:lstStyle/>
          <a:p>
            <a:r>
              <a:rPr lang="it-IT" dirty="0"/>
              <a:t>Caso II</a:t>
            </a:r>
          </a:p>
        </p:txBody>
      </p:sp>
      <p:sp>
        <p:nvSpPr>
          <p:cNvPr id="4" name="Segnaposto contenuto 2"/>
          <p:cNvSpPr>
            <a:spLocks noGrp="1"/>
          </p:cNvSpPr>
          <p:nvPr>
            <p:ph idx="1"/>
          </p:nvPr>
        </p:nvSpPr>
        <p:spPr>
          <a:xfrm>
            <a:off x="1249680" y="1248156"/>
            <a:ext cx="9692640" cy="4361688"/>
          </a:xfrm>
        </p:spPr>
        <p:txBody>
          <a:bodyPr>
            <a:normAutofit/>
          </a:bodyPr>
          <a:lstStyle/>
          <a:p>
            <a:pPr marL="0" indent="0" algn="just">
              <a:buNone/>
            </a:pPr>
            <a:r>
              <a:rPr lang="it-IT" dirty="0">
                <a:solidFill>
                  <a:srgbClr val="404040"/>
                </a:solidFill>
              </a:rPr>
              <a:t>D.</a:t>
            </a:r>
          </a:p>
          <a:p>
            <a:pPr marL="0" indent="0" algn="just">
              <a:buNone/>
            </a:pPr>
            <a:r>
              <a:rPr lang="it-IT" b="1" dirty="0">
                <a:solidFill>
                  <a:srgbClr val="404040"/>
                </a:solidFill>
              </a:rPr>
              <a:t>IMPUTATO</a:t>
            </a:r>
          </a:p>
          <a:p>
            <a:pPr algn="just"/>
            <a:r>
              <a:rPr lang="it-IT" dirty="0">
                <a:solidFill>
                  <a:srgbClr val="404040"/>
                </a:solidFill>
              </a:rPr>
              <a:t>Di aver cagionato il fallimento della società con operazioni dolose consistite in un sistematico e continuato inadempimento degli obblighi fiscali e previdenziali;</a:t>
            </a:r>
          </a:p>
          <a:p>
            <a:pPr marL="0" indent="0" algn="just">
              <a:buNone/>
            </a:pPr>
            <a:r>
              <a:rPr lang="it-IT" dirty="0">
                <a:solidFill>
                  <a:srgbClr val="404040"/>
                </a:solidFill>
              </a:rPr>
              <a:t>Dall’analisi del curatore emerge che la società non ha versato</a:t>
            </a:r>
          </a:p>
          <a:p>
            <a:pPr lvl="1" algn="just"/>
            <a:r>
              <a:rPr lang="it-IT" dirty="0">
                <a:solidFill>
                  <a:srgbClr val="404040"/>
                </a:solidFill>
              </a:rPr>
              <a:t>Nel 2009 IVA per euro 49 mila (a fronte di 104 mila versati), contributi previdenziali INPS per un ammontare di appena 1.982 euro (a fronte dei  59 mila euro versati) ritenute fiscali per 14 mila euro (a fronte degli oltre 48 mila euro versati);</a:t>
            </a:r>
          </a:p>
          <a:p>
            <a:pPr lvl="1" algn="just"/>
            <a:r>
              <a:rPr lang="it-IT" dirty="0">
                <a:solidFill>
                  <a:srgbClr val="404040"/>
                </a:solidFill>
              </a:rPr>
              <a:t>nel 2010 IVA per 87 mila euro (a fronte di 83 mila euro versati), contributi previdenziali per 36mila euro (93 mila versati) e ritenute per 30 mila euro (42mila versati);</a:t>
            </a:r>
          </a:p>
          <a:p>
            <a:pPr lvl="1" algn="just"/>
            <a:r>
              <a:rPr lang="it-IT" dirty="0">
                <a:solidFill>
                  <a:srgbClr val="404040"/>
                </a:solidFill>
              </a:rPr>
              <a:t>Nel 2011 IVA per 67 mila euro, contributi per 29 mila euro (solo 5 mila versati) e ritenute per 35mila euro (428 euro versati)</a:t>
            </a:r>
          </a:p>
          <a:p>
            <a:pPr marL="0" indent="0" algn="just">
              <a:buNone/>
            </a:pPr>
            <a:r>
              <a:rPr lang="it-IT" dirty="0">
                <a:solidFill>
                  <a:srgbClr val="404040"/>
                </a:solidFill>
              </a:rPr>
              <a:t>E così per complessivi 230 mila euro (514 se considerati sanzioni e interessi).</a:t>
            </a:r>
          </a:p>
        </p:txBody>
      </p:sp>
    </p:spTree>
    <p:extLst>
      <p:ext uri="{BB962C8B-B14F-4D97-AF65-F5344CB8AC3E}">
        <p14:creationId xmlns:p14="http://schemas.microsoft.com/office/powerpoint/2010/main" val="302200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003A1DF-9E9D-9B42-B5AD-61691AAC0B7D}"/>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Caso III</a:t>
            </a:r>
          </a:p>
        </p:txBody>
      </p:sp>
      <p:sp>
        <p:nvSpPr>
          <p:cNvPr id="3" name="Segnaposto contenuto 2">
            <a:extLst>
              <a:ext uri="{FF2B5EF4-FFF2-40B4-BE49-F238E27FC236}">
                <a16:creationId xmlns:a16="http://schemas.microsoft.com/office/drawing/2014/main" id="{0AE6B5E9-8187-9645-88EC-B9B1E8BD57EC}"/>
              </a:ext>
            </a:extLst>
          </p:cNvPr>
          <p:cNvSpPr>
            <a:spLocks noGrp="1"/>
          </p:cNvSpPr>
          <p:nvPr>
            <p:ph idx="1"/>
          </p:nvPr>
        </p:nvSpPr>
        <p:spPr>
          <a:xfrm>
            <a:off x="1249680" y="1709550"/>
            <a:ext cx="9692640" cy="3789376"/>
          </a:xfrm>
        </p:spPr>
        <p:txBody>
          <a:bodyPr>
            <a:normAutofit/>
          </a:bodyPr>
          <a:lstStyle/>
          <a:p>
            <a:pPr marL="0" indent="0">
              <a:lnSpc>
                <a:spcPct val="90000"/>
              </a:lnSpc>
              <a:buNone/>
            </a:pPr>
            <a:r>
              <a:rPr lang="it-IT" sz="2000" dirty="0">
                <a:solidFill>
                  <a:srgbClr val="404040"/>
                </a:solidFill>
              </a:rPr>
              <a:t>T</a:t>
            </a:r>
          </a:p>
          <a:p>
            <a:pPr marL="0" indent="0">
              <a:lnSpc>
                <a:spcPct val="90000"/>
              </a:lnSpc>
              <a:buNone/>
            </a:pPr>
            <a:r>
              <a:rPr lang="it-IT" sz="2000" b="1" dirty="0">
                <a:solidFill>
                  <a:srgbClr val="404040"/>
                </a:solidFill>
              </a:rPr>
              <a:t>IMPUTATO</a:t>
            </a:r>
          </a:p>
          <a:p>
            <a:pPr lvl="0" algn="just">
              <a:lnSpc>
                <a:spcPct val="90000"/>
              </a:lnSpc>
            </a:pPr>
            <a:r>
              <a:rPr lang="it-IT" sz="2000" dirty="0">
                <a:solidFill>
                  <a:srgbClr val="404040"/>
                </a:solidFill>
              </a:rPr>
              <a:t>Di aver distratto beni della società per circa 70.000 euro e rimanenze per circa 10.000 euro;</a:t>
            </a:r>
          </a:p>
          <a:p>
            <a:pPr lvl="0" algn="just">
              <a:lnSpc>
                <a:spcPct val="90000"/>
              </a:lnSpc>
            </a:pPr>
            <a:r>
              <a:rPr lang="it-IT" sz="2000" dirty="0">
                <a:solidFill>
                  <a:srgbClr val="404040"/>
                </a:solidFill>
              </a:rPr>
              <a:t>sottratto o distrutto o falsificato i libri sociali e le altre scritture contabili con lo scopo di recare pregiudizio ai creditori, non rendendo possibile la ricostruzione del patrimonio e del volume d'affari della società. </a:t>
            </a:r>
          </a:p>
          <a:p>
            <a:pPr lvl="0" algn="just">
              <a:lnSpc>
                <a:spcPct val="90000"/>
              </a:lnSpc>
            </a:pPr>
            <a:r>
              <a:rPr lang="it-IT" sz="2000" dirty="0">
                <a:solidFill>
                  <a:srgbClr val="404040"/>
                </a:solidFill>
              </a:rPr>
              <a:t>Di aver cagionato il fallimento mediante operazioni dolose consistite nel sistematico inadempimento degli obblighi tributari negli anni tra il 2006 e il 2010 per un ammontare pari complessivamente a diversi milioni di euro.</a:t>
            </a:r>
          </a:p>
        </p:txBody>
      </p:sp>
    </p:spTree>
    <p:extLst>
      <p:ext uri="{BB962C8B-B14F-4D97-AF65-F5344CB8AC3E}">
        <p14:creationId xmlns:p14="http://schemas.microsoft.com/office/powerpoint/2010/main" val="3457480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F2DF3A8-C0AE-4544-8887-BD321C1048B2}"/>
              </a:ext>
            </a:extLst>
          </p:cNvPr>
          <p:cNvSpPr>
            <a:spLocks noGrp="1"/>
          </p:cNvSpPr>
          <p:nvPr>
            <p:ph type="title"/>
          </p:nvPr>
        </p:nvSpPr>
        <p:spPr>
          <a:xfrm>
            <a:off x="2231136" y="467418"/>
            <a:ext cx="7729728" cy="1188720"/>
          </a:xfrm>
          <a:solidFill>
            <a:srgbClr val="FFFFFF"/>
          </a:solidFill>
        </p:spPr>
        <p:txBody>
          <a:bodyPr>
            <a:normAutofit/>
          </a:bodyPr>
          <a:lstStyle/>
          <a:p>
            <a:r>
              <a:rPr lang="it-IT"/>
              <a:t>I fatti</a:t>
            </a:r>
            <a:endParaRPr lang="it-IT" dirty="0"/>
          </a:p>
        </p:txBody>
      </p:sp>
      <p:sp>
        <p:nvSpPr>
          <p:cNvPr id="3" name="Segnaposto contenuto 2">
            <a:extLst>
              <a:ext uri="{FF2B5EF4-FFF2-40B4-BE49-F238E27FC236}">
                <a16:creationId xmlns:a16="http://schemas.microsoft.com/office/drawing/2014/main" id="{1CD85853-9BC6-C543-9681-08E6EDC931A7}"/>
              </a:ext>
            </a:extLst>
          </p:cNvPr>
          <p:cNvSpPr>
            <a:spLocks noGrp="1"/>
          </p:cNvSpPr>
          <p:nvPr>
            <p:ph idx="1"/>
          </p:nvPr>
        </p:nvSpPr>
        <p:spPr>
          <a:xfrm>
            <a:off x="1249680" y="1821312"/>
            <a:ext cx="9692640" cy="3690140"/>
          </a:xfrm>
        </p:spPr>
        <p:txBody>
          <a:bodyPr>
            <a:normAutofit lnSpcReduction="10000"/>
          </a:bodyPr>
          <a:lstStyle/>
          <a:p>
            <a:pPr algn="just">
              <a:lnSpc>
                <a:spcPct val="90000"/>
              </a:lnSpc>
            </a:pPr>
            <a:r>
              <a:rPr lang="it-IT" sz="2400" dirty="0">
                <a:solidFill>
                  <a:srgbClr val="404040"/>
                </a:solidFill>
              </a:rPr>
              <a:t>Secondo il curatore, la violazione degli obblighi tributari si è protratta per oltre 5 anni, facendo maturare un debito di quel tipo di oltre 5 milioni di euro, </a:t>
            </a:r>
          </a:p>
          <a:p>
            <a:pPr algn="just">
              <a:lnSpc>
                <a:spcPct val="90000"/>
              </a:lnSpc>
            </a:pPr>
            <a:r>
              <a:rPr lang="it-IT" sz="2400" dirty="0">
                <a:solidFill>
                  <a:srgbClr val="404040"/>
                </a:solidFill>
              </a:rPr>
              <a:t>Secondo la Guardia di Finanza dal 2006 al 2009, risultarono omesse diverse dichiarazioni fiscali, nonché i pagamenti.</a:t>
            </a:r>
          </a:p>
          <a:p>
            <a:pPr algn="just">
              <a:lnSpc>
                <a:spcPct val="90000"/>
              </a:lnSpc>
            </a:pPr>
            <a:r>
              <a:rPr lang="it-IT" sz="2400" dirty="0">
                <a:solidFill>
                  <a:srgbClr val="404040"/>
                </a:solidFill>
              </a:rPr>
              <a:t>L'entità degli accertamenti compiuti dall’Agenzia delle Entrate è con precisione indicato dal curatore in 410.792 euro per il 2006, 831.249 euro per il 2007, 1.421.123 per il 2008, 1.128.967 per il 2009, 133.465 per il 2010 e 84.552 per il 2011.</a:t>
            </a:r>
          </a:p>
          <a:p>
            <a:pPr algn="just">
              <a:lnSpc>
                <a:spcPct val="90000"/>
              </a:lnSpc>
            </a:pPr>
            <a:r>
              <a:rPr lang="it-IT" sz="2400" dirty="0">
                <a:solidFill>
                  <a:srgbClr val="404040"/>
                </a:solidFill>
              </a:rPr>
              <a:t>La società fu per tutti quegli anni evasore totale</a:t>
            </a:r>
          </a:p>
        </p:txBody>
      </p:sp>
    </p:spTree>
    <p:extLst>
      <p:ext uri="{BB962C8B-B14F-4D97-AF65-F5344CB8AC3E}">
        <p14:creationId xmlns:p14="http://schemas.microsoft.com/office/powerpoint/2010/main" val="3629827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003A1DF-9E9D-9B42-B5AD-61691AAC0B7D}"/>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Caso IV</a:t>
            </a:r>
          </a:p>
        </p:txBody>
      </p:sp>
      <p:sp>
        <p:nvSpPr>
          <p:cNvPr id="3" name="Segnaposto contenuto 2">
            <a:extLst>
              <a:ext uri="{FF2B5EF4-FFF2-40B4-BE49-F238E27FC236}">
                <a16:creationId xmlns:a16="http://schemas.microsoft.com/office/drawing/2014/main" id="{0AE6B5E9-8187-9645-88EC-B9B1E8BD57EC}"/>
              </a:ext>
            </a:extLst>
          </p:cNvPr>
          <p:cNvSpPr>
            <a:spLocks noGrp="1"/>
          </p:cNvSpPr>
          <p:nvPr>
            <p:ph idx="1"/>
          </p:nvPr>
        </p:nvSpPr>
        <p:spPr>
          <a:xfrm>
            <a:off x="1249680" y="1384686"/>
            <a:ext cx="9692640" cy="4114240"/>
          </a:xfrm>
        </p:spPr>
        <p:txBody>
          <a:bodyPr>
            <a:normAutofit lnSpcReduction="10000"/>
          </a:bodyPr>
          <a:lstStyle/>
          <a:p>
            <a:pPr marL="0" indent="0">
              <a:lnSpc>
                <a:spcPct val="90000"/>
              </a:lnSpc>
              <a:buNone/>
            </a:pPr>
            <a:r>
              <a:rPr lang="it-IT" dirty="0">
                <a:solidFill>
                  <a:srgbClr val="404040"/>
                </a:solidFill>
              </a:rPr>
              <a:t>P. e </a:t>
            </a:r>
            <a:r>
              <a:rPr lang="it-IT" dirty="0" err="1">
                <a:solidFill>
                  <a:srgbClr val="404040"/>
                </a:solidFill>
              </a:rPr>
              <a:t>R</a:t>
            </a:r>
            <a:r>
              <a:rPr lang="it-IT" dirty="0">
                <a:solidFill>
                  <a:srgbClr val="404040"/>
                </a:solidFill>
              </a:rPr>
              <a:t>. </a:t>
            </a:r>
          </a:p>
          <a:p>
            <a:pPr marL="0" indent="0">
              <a:lnSpc>
                <a:spcPct val="90000"/>
              </a:lnSpc>
              <a:buNone/>
            </a:pPr>
            <a:r>
              <a:rPr lang="it-IT" b="1" dirty="0">
                <a:solidFill>
                  <a:srgbClr val="404040"/>
                </a:solidFill>
              </a:rPr>
              <a:t>IMPUTATI</a:t>
            </a:r>
          </a:p>
          <a:p>
            <a:pPr lvl="0">
              <a:lnSpc>
                <a:spcPct val="90000"/>
              </a:lnSpc>
            </a:pPr>
            <a:r>
              <a:rPr lang="it-IT" dirty="0">
                <a:solidFill>
                  <a:srgbClr val="404040"/>
                </a:solidFill>
              </a:rPr>
              <a:t>di avere distratto numerosi automezzi della società, specificamente indicati nell'imputazione;</a:t>
            </a:r>
          </a:p>
          <a:p>
            <a:pPr lvl="0">
              <a:lnSpc>
                <a:spcPct val="90000"/>
              </a:lnSpc>
            </a:pPr>
            <a:r>
              <a:rPr lang="it-IT" dirty="0">
                <a:solidFill>
                  <a:srgbClr val="404040"/>
                </a:solidFill>
              </a:rPr>
              <a:t>sottratto o distrutto o falsificato i libri sociali e le altre scritture contabili con lo scopo di recare pregiudizio ai creditori, non consegnando la documentazione al curatore, con ciò non rendendo possibile la ricostruzione del patrimonio e del volume d'affari della società;</a:t>
            </a:r>
          </a:p>
          <a:p>
            <a:pPr lvl="0">
              <a:lnSpc>
                <a:spcPct val="90000"/>
              </a:lnSpc>
            </a:pPr>
            <a:r>
              <a:rPr lang="it-IT" dirty="0">
                <a:solidFill>
                  <a:srgbClr val="404040"/>
                </a:solidFill>
              </a:rPr>
              <a:t>Di aver cagionato con operazioni dolose il fallimento della società, omettendo di pagare sistematicamente i tributi.</a:t>
            </a:r>
          </a:p>
          <a:p>
            <a:pPr marL="0" indent="0" algn="just">
              <a:buNone/>
            </a:pPr>
            <a:r>
              <a:rPr lang="it-IT" dirty="0">
                <a:solidFill>
                  <a:srgbClr val="404040"/>
                </a:solidFill>
              </a:rPr>
              <a:t>Il curatore nella relazione ex art. 33 </a:t>
            </a:r>
            <a:r>
              <a:rPr lang="it-IT" dirty="0" err="1">
                <a:solidFill>
                  <a:srgbClr val="404040"/>
                </a:solidFill>
              </a:rPr>
              <a:t>l.f.</a:t>
            </a:r>
            <a:r>
              <a:rPr lang="it-IT" dirty="0">
                <a:solidFill>
                  <a:srgbClr val="404040"/>
                </a:solidFill>
              </a:rPr>
              <a:t>, ha indicato “</a:t>
            </a:r>
            <a:r>
              <a:rPr lang="it-IT" i="1" dirty="0">
                <a:solidFill>
                  <a:srgbClr val="404040"/>
                </a:solidFill>
              </a:rPr>
              <a:t>la grave situazione delle passività sociali nei confronti dell'Erario</a:t>
            </a:r>
            <a:r>
              <a:rPr lang="it-IT" dirty="0">
                <a:solidFill>
                  <a:srgbClr val="404040"/>
                </a:solidFill>
              </a:rPr>
              <a:t>”, con un credito ammesso per oltre 7 milioni (oltre 4,5 milioni di euro per IVA, 160.000 euro contributi e quasi 2,5 milioni di euro per IRPEG e IRAP). Il curatore ha precisato che i tributi non versati si riferiscono agli anni dal 2001 al 2008 </a:t>
            </a:r>
          </a:p>
          <a:p>
            <a:pPr marL="0" indent="0" algn="just">
              <a:buNone/>
            </a:pPr>
            <a:r>
              <a:rPr lang="it-IT" dirty="0">
                <a:solidFill>
                  <a:srgbClr val="404040"/>
                </a:solidFill>
              </a:rPr>
              <a:t>L'imputato P. ha ammesso l'oggettività della condotta contestata riferendo che i tributi non venivano pagati perché </a:t>
            </a:r>
            <a:r>
              <a:rPr lang="it-IT" i="1" dirty="0">
                <a:solidFill>
                  <a:srgbClr val="404040"/>
                </a:solidFill>
              </a:rPr>
              <a:t> «Non ce la facevamo. […] abbiamo avuto un sacco di insoluti e non si riusciva a pagare.</a:t>
            </a:r>
            <a:r>
              <a:rPr lang="it-IT" dirty="0">
                <a:solidFill>
                  <a:srgbClr val="404040"/>
                </a:solidFill>
              </a:rPr>
              <a:t>”.</a:t>
            </a:r>
          </a:p>
          <a:p>
            <a:pPr marL="0" lvl="0" indent="0">
              <a:lnSpc>
                <a:spcPct val="90000"/>
              </a:lnSpc>
              <a:buNone/>
            </a:pPr>
            <a:endParaRPr lang="it-IT" dirty="0">
              <a:solidFill>
                <a:srgbClr val="404040"/>
              </a:solidFill>
            </a:endParaRPr>
          </a:p>
        </p:txBody>
      </p:sp>
    </p:spTree>
    <p:extLst>
      <p:ext uri="{BB962C8B-B14F-4D97-AF65-F5344CB8AC3E}">
        <p14:creationId xmlns:p14="http://schemas.microsoft.com/office/powerpoint/2010/main" val="1056155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CASISTICA II</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a:bodyPr>
          <a:lstStyle/>
          <a:p>
            <a:pPr marL="0" indent="0" algn="just">
              <a:buNone/>
            </a:pPr>
            <a:r>
              <a:rPr lang="it-IT" sz="2800" dirty="0">
                <a:solidFill>
                  <a:srgbClr val="404040"/>
                </a:solidFill>
              </a:rPr>
              <a:t>FATTISPECIE: l’imprenditore (evasore totale) che opera sottocosto grazie all’inadempimento fiscale/previdenziale sul presupposto che, quando il debito diventerà eccessivo, l’intera azienda verrà trasferita ad una </a:t>
            </a:r>
            <a:r>
              <a:rPr lang="it-IT" sz="2800" i="1" dirty="0" err="1">
                <a:solidFill>
                  <a:srgbClr val="404040"/>
                </a:solidFill>
              </a:rPr>
              <a:t>newco</a:t>
            </a:r>
            <a:r>
              <a:rPr lang="it-IT" sz="2800" dirty="0">
                <a:solidFill>
                  <a:srgbClr val="404040"/>
                </a:solidFill>
              </a:rPr>
              <a:t> che continuerà l’attività</a:t>
            </a:r>
          </a:p>
          <a:p>
            <a:pPr marL="0" indent="0" algn="just">
              <a:buNone/>
            </a:pPr>
            <a:endParaRPr lang="it-IT" sz="2800" dirty="0">
              <a:solidFill>
                <a:srgbClr val="404040"/>
              </a:solidFill>
            </a:endParaRPr>
          </a:p>
        </p:txBody>
      </p:sp>
    </p:spTree>
    <p:extLst>
      <p:ext uri="{BB962C8B-B14F-4D97-AF65-F5344CB8AC3E}">
        <p14:creationId xmlns:p14="http://schemas.microsoft.com/office/powerpoint/2010/main" val="1354105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CASISTICA II</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a:bodyPr>
          <a:lstStyle/>
          <a:p>
            <a:pPr marL="0" indent="0" algn="just">
              <a:buNone/>
            </a:pPr>
            <a:r>
              <a:rPr lang="it-IT" sz="2400" dirty="0">
                <a:solidFill>
                  <a:srgbClr val="404040"/>
                </a:solidFill>
              </a:rPr>
              <a:t>Nella prassi si verifica spesso con gli appalti di mano d’opera alle cooperative o con i consorzi fittizi</a:t>
            </a:r>
          </a:p>
          <a:p>
            <a:pPr lvl="1" algn="just"/>
            <a:r>
              <a:rPr lang="it-IT" sz="2200" dirty="0">
                <a:solidFill>
                  <a:srgbClr val="404040"/>
                </a:solidFill>
              </a:rPr>
              <a:t>Rilevanza ai sensi della normativa fiscale: fatture per operazioni inesistenti se il contratto d’appalto/di consorzio è fittizio - </a:t>
            </a:r>
            <a:r>
              <a:rPr lang="it-IT" sz="2200" dirty="0" err="1">
                <a:solidFill>
                  <a:srgbClr val="404040"/>
                </a:solidFill>
              </a:rPr>
              <a:t>Cass</a:t>
            </a:r>
            <a:r>
              <a:rPr lang="it-IT" sz="2200" dirty="0">
                <a:solidFill>
                  <a:srgbClr val="404040"/>
                </a:solidFill>
              </a:rPr>
              <a:t>. Pen., sez. III, 15.11.2017, n. 52057)</a:t>
            </a:r>
          </a:p>
          <a:p>
            <a:pPr lvl="1" algn="just"/>
            <a:r>
              <a:rPr lang="it-IT" sz="2200" dirty="0">
                <a:solidFill>
                  <a:srgbClr val="404040"/>
                </a:solidFill>
              </a:rPr>
              <a:t>Quale fattispecie di bancarotta? (nel fallimento dell’appaltatore/consorziato e in quella del committente/società consortile)</a:t>
            </a:r>
          </a:p>
        </p:txBody>
      </p:sp>
    </p:spTree>
    <p:extLst>
      <p:ext uri="{BB962C8B-B14F-4D97-AF65-F5344CB8AC3E}">
        <p14:creationId xmlns:p14="http://schemas.microsoft.com/office/powerpoint/2010/main" val="2376146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egnaposto testo 4">
            <a:extLst>
              <a:ext uri="{FF2B5EF4-FFF2-40B4-BE49-F238E27FC236}">
                <a16:creationId xmlns:a16="http://schemas.microsoft.com/office/drawing/2014/main" id="{48FAA900-4447-4B44-B1AE-714FB85AEF23}"/>
              </a:ext>
            </a:extLst>
          </p:cNvPr>
          <p:cNvSpPr txBox="1">
            <a:spLocks/>
          </p:cNvSpPr>
          <p:nvPr/>
        </p:nvSpPr>
        <p:spPr>
          <a:xfrm>
            <a:off x="1464683" y="1410908"/>
            <a:ext cx="4270248" cy="70408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it-IT" sz="2000" b="1" dirty="0"/>
              <a:t>APPALTATORE/CONSORZIATO</a:t>
            </a:r>
          </a:p>
        </p:txBody>
      </p:sp>
      <p:sp>
        <p:nvSpPr>
          <p:cNvPr id="17" name="Segnaposto contenuto 5">
            <a:extLst>
              <a:ext uri="{FF2B5EF4-FFF2-40B4-BE49-F238E27FC236}">
                <a16:creationId xmlns:a16="http://schemas.microsoft.com/office/drawing/2014/main" id="{05507774-51A9-0F4C-83C2-8079B209BE7E}"/>
              </a:ext>
            </a:extLst>
          </p:cNvPr>
          <p:cNvSpPr txBox="1">
            <a:spLocks/>
          </p:cNvSpPr>
          <p:nvPr/>
        </p:nvSpPr>
        <p:spPr>
          <a:xfrm>
            <a:off x="1464683" y="1947554"/>
            <a:ext cx="4270248" cy="3499538"/>
          </a:xfrm>
          <a:prstGeom prst="rect">
            <a:avLst/>
          </a:prstGeom>
        </p:spPr>
        <p:txBody>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algn="just"/>
            <a:r>
              <a:rPr lang="it-IT" dirty="0"/>
              <a:t>Operazioni dolose per il debito fiscale accumulato nel tempo</a:t>
            </a:r>
          </a:p>
          <a:p>
            <a:pPr algn="just"/>
            <a:r>
              <a:rPr lang="it-IT" dirty="0"/>
              <a:t>(documentale fraudolenta)</a:t>
            </a:r>
          </a:p>
          <a:p>
            <a:pPr algn="just"/>
            <a:r>
              <a:rPr lang="it-IT" dirty="0"/>
              <a:t>Distrazione dell’azienda?</a:t>
            </a:r>
          </a:p>
          <a:p>
            <a:pPr lvl="1" algn="just"/>
            <a:r>
              <a:rPr lang="it-IT" dirty="0"/>
              <a:t>Presuppone la prova della distrazione di </a:t>
            </a:r>
            <a:r>
              <a:rPr lang="it-IT" i="1" dirty="0" err="1"/>
              <a:t>asset</a:t>
            </a:r>
            <a:r>
              <a:rPr lang="it-IT" dirty="0"/>
              <a:t> effettivamente sussistenti in capo all’impresa (</a:t>
            </a:r>
            <a:r>
              <a:rPr lang="it-IT" dirty="0" err="1"/>
              <a:t>Cass</a:t>
            </a:r>
            <a:r>
              <a:rPr lang="it-IT" dirty="0"/>
              <a:t>. </a:t>
            </a:r>
            <a:r>
              <a:rPr lang="it-IT" dirty="0" err="1"/>
              <a:t>pen</a:t>
            </a:r>
            <a:r>
              <a:rPr lang="it-IT" dirty="0"/>
              <a:t>., Sez. V, Sentenza n. 26542 del 19/03/2014) – i lavoratori?</a:t>
            </a:r>
          </a:p>
          <a:p>
            <a:pPr lvl="1" algn="just"/>
            <a:r>
              <a:rPr lang="it-IT" dirty="0"/>
              <a:t>Parte delle operazioni dolose?</a:t>
            </a:r>
          </a:p>
          <a:p>
            <a:pPr marL="228600" lvl="1" indent="0">
              <a:buNone/>
            </a:pPr>
            <a:endParaRPr lang="it-IT" dirty="0"/>
          </a:p>
        </p:txBody>
      </p:sp>
      <p:sp>
        <p:nvSpPr>
          <p:cNvPr id="18" name="Segnaposto contenuto 10">
            <a:extLst>
              <a:ext uri="{FF2B5EF4-FFF2-40B4-BE49-F238E27FC236}">
                <a16:creationId xmlns:a16="http://schemas.microsoft.com/office/drawing/2014/main" id="{DD71AAB2-6803-DF43-8FE2-DFF3C707C471}"/>
              </a:ext>
            </a:extLst>
          </p:cNvPr>
          <p:cNvSpPr txBox="1">
            <a:spLocks/>
          </p:cNvSpPr>
          <p:nvPr/>
        </p:nvSpPr>
        <p:spPr>
          <a:xfrm>
            <a:off x="6219563" y="1947553"/>
            <a:ext cx="4253484" cy="3499538"/>
          </a:xfrm>
          <a:prstGeom prst="rect">
            <a:avLst/>
          </a:prstGeom>
        </p:spPr>
        <p:txBody>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it-IT" dirty="0"/>
              <a:t>(ovviamente ove dichiarato fallito)</a:t>
            </a:r>
          </a:p>
          <a:p>
            <a:pPr algn="just"/>
            <a:r>
              <a:rPr lang="it-IT" dirty="0"/>
              <a:t>Operazioni dolose per l’uso delle fatture per operazioni inesistenti</a:t>
            </a:r>
          </a:p>
          <a:p>
            <a:pPr algn="just"/>
            <a:r>
              <a:rPr lang="it-IT" dirty="0"/>
              <a:t>Distrazione per gli importi corrisposti all’appaltatore/consorziato?</a:t>
            </a:r>
          </a:p>
          <a:p>
            <a:pPr lvl="1" algn="just"/>
            <a:r>
              <a:rPr lang="it-IT" dirty="0"/>
              <a:t>Solo dell’eventuale quota di «prezzo» dell’intermediazione illecita</a:t>
            </a:r>
          </a:p>
          <a:p>
            <a:endParaRPr lang="it-IT" dirty="0"/>
          </a:p>
        </p:txBody>
      </p:sp>
      <p:sp>
        <p:nvSpPr>
          <p:cNvPr id="19" name="Segnaposto testo 12">
            <a:extLst>
              <a:ext uri="{FF2B5EF4-FFF2-40B4-BE49-F238E27FC236}">
                <a16:creationId xmlns:a16="http://schemas.microsoft.com/office/drawing/2014/main" id="{B0FEE4B6-1B82-6945-8ADD-33EDF92958F6}"/>
              </a:ext>
            </a:extLst>
          </p:cNvPr>
          <p:cNvSpPr txBox="1">
            <a:spLocks/>
          </p:cNvSpPr>
          <p:nvPr/>
        </p:nvSpPr>
        <p:spPr>
          <a:xfrm>
            <a:off x="6219563" y="1410908"/>
            <a:ext cx="4270248" cy="704087"/>
          </a:xfrm>
          <a:prstGeom prst="rect">
            <a:avLst/>
          </a:prstGeom>
        </p:spPr>
        <p:txBody>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it-IT" sz="2000" b="1" dirty="0"/>
              <a:t>COMMITENTE/CONSORZIO</a:t>
            </a:r>
          </a:p>
        </p:txBody>
      </p:sp>
    </p:spTree>
    <p:extLst>
      <p:ext uri="{BB962C8B-B14F-4D97-AF65-F5344CB8AC3E}">
        <p14:creationId xmlns:p14="http://schemas.microsoft.com/office/powerpoint/2010/main" val="1298223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32EFEC-8284-824C-8249-9D70ABA814B6}"/>
              </a:ext>
            </a:extLst>
          </p:cNvPr>
          <p:cNvSpPr>
            <a:spLocks noGrp="1"/>
          </p:cNvSpPr>
          <p:nvPr>
            <p:ph type="title"/>
          </p:nvPr>
        </p:nvSpPr>
        <p:spPr>
          <a:xfrm>
            <a:off x="2231136" y="467418"/>
            <a:ext cx="7729728" cy="1188720"/>
          </a:xfrm>
          <a:solidFill>
            <a:srgbClr val="FFFFFF"/>
          </a:solidFill>
        </p:spPr>
        <p:txBody>
          <a:bodyPr>
            <a:normAutofit/>
          </a:bodyPr>
          <a:lstStyle/>
          <a:p>
            <a:r>
              <a:rPr lang="it-IT" dirty="0"/>
              <a:t>Profili soggettivi</a:t>
            </a:r>
          </a:p>
        </p:txBody>
      </p:sp>
      <p:sp>
        <p:nvSpPr>
          <p:cNvPr id="3" name="Segnaposto contenuto 2">
            <a:extLst>
              <a:ext uri="{FF2B5EF4-FFF2-40B4-BE49-F238E27FC236}">
                <a16:creationId xmlns:a16="http://schemas.microsoft.com/office/drawing/2014/main" id="{C4E35019-A56F-824B-8886-4EFB36298920}"/>
              </a:ext>
            </a:extLst>
          </p:cNvPr>
          <p:cNvSpPr>
            <a:spLocks noGrp="1"/>
          </p:cNvSpPr>
          <p:nvPr>
            <p:ph idx="1"/>
          </p:nvPr>
        </p:nvSpPr>
        <p:spPr>
          <a:xfrm>
            <a:off x="1249679" y="1656138"/>
            <a:ext cx="9692639" cy="3953706"/>
          </a:xfrm>
        </p:spPr>
        <p:txBody>
          <a:bodyPr anchor="ctr">
            <a:normAutofit fontScale="92500" lnSpcReduction="20000"/>
          </a:bodyPr>
          <a:lstStyle/>
          <a:p>
            <a:r>
              <a:rPr lang="it-IT" sz="2400" dirty="0">
                <a:solidFill>
                  <a:srgbClr val="404040"/>
                </a:solidFill>
              </a:rPr>
              <a:t>PRESTANOME (dolo dello struzzo?);</a:t>
            </a:r>
          </a:p>
          <a:p>
            <a:pPr lvl="1" algn="just"/>
            <a:r>
              <a:rPr lang="it-IT" sz="2200" dirty="0">
                <a:solidFill>
                  <a:srgbClr val="404040"/>
                </a:solidFill>
              </a:rPr>
              <a:t>Mentre per la bancarotta documentale fraudolenta per sottrazione è sufficiente la consapevolezza della propria carica (Sez. 5, Sentenza n. 28007 del 04/06/2004), per le altre condotte di bancarotta (documentale e patrimoniale) è necessaria la consapevolezza dell’altrui illecito;</a:t>
            </a:r>
          </a:p>
          <a:p>
            <a:r>
              <a:rPr lang="it-IT" sz="2400" dirty="0">
                <a:solidFill>
                  <a:srgbClr val="404040"/>
                </a:solidFill>
              </a:rPr>
              <a:t>AMMINISTRATORE DI FATTO - presupposti</a:t>
            </a:r>
          </a:p>
          <a:p>
            <a:pPr lvl="1" algn="just"/>
            <a:r>
              <a:rPr lang="it-IT" sz="2000" dirty="0"/>
              <a:t>l'esercizio in modo continuativo dei poteri tipici inerenti alla qualifica od alla funzione (OK reiterazione di atti  - NO esercizio episodico o meramente occasionale);</a:t>
            </a:r>
          </a:p>
          <a:p>
            <a:pPr lvl="1"/>
            <a:r>
              <a:rPr lang="it-IT" sz="2000" dirty="0"/>
              <a:t>la significatività dei poteri esercitati, intesa come pregnanza, sotto il profilo qualitativo dell'ingerenza nella gestione, pur non richiedendosi che ADF abbia svolto la totalità delle funzioni proprie del corrispondente soggetto di diritto (NO attribuzioni del tutto marginali)</a:t>
            </a:r>
            <a:endParaRPr lang="it-IT" sz="2000" dirty="0">
              <a:solidFill>
                <a:srgbClr val="404040"/>
              </a:solidFill>
            </a:endParaRPr>
          </a:p>
          <a:p>
            <a:pPr marL="11113" lvl="1" indent="0" algn="ctr">
              <a:buNone/>
            </a:pPr>
            <a:r>
              <a:rPr lang="it-IT" sz="2000" b="1" dirty="0" err="1"/>
              <a:t>Cass</a:t>
            </a:r>
            <a:r>
              <a:rPr lang="it-IT" sz="2000" b="1" dirty="0"/>
              <a:t>. Pen., Sez. V , Sentenza n. 45134 del 27/06/2019 </a:t>
            </a:r>
            <a:endParaRPr lang="it-IT" sz="2000" b="1" dirty="0">
              <a:solidFill>
                <a:srgbClr val="404040"/>
              </a:solidFill>
            </a:endParaRPr>
          </a:p>
        </p:txBody>
      </p:sp>
    </p:spTree>
    <p:extLst>
      <p:ext uri="{BB962C8B-B14F-4D97-AF65-F5344CB8AC3E}">
        <p14:creationId xmlns:p14="http://schemas.microsoft.com/office/powerpoint/2010/main" val="1278149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32EFEC-8284-824C-8249-9D70ABA814B6}"/>
              </a:ext>
            </a:extLst>
          </p:cNvPr>
          <p:cNvSpPr>
            <a:spLocks noGrp="1"/>
          </p:cNvSpPr>
          <p:nvPr>
            <p:ph type="title"/>
          </p:nvPr>
        </p:nvSpPr>
        <p:spPr>
          <a:xfrm>
            <a:off x="2231136" y="467418"/>
            <a:ext cx="7729728" cy="1188720"/>
          </a:xfrm>
          <a:solidFill>
            <a:srgbClr val="FFFFFF"/>
          </a:solidFill>
        </p:spPr>
        <p:txBody>
          <a:bodyPr>
            <a:normAutofit/>
          </a:bodyPr>
          <a:lstStyle/>
          <a:p>
            <a:r>
              <a:rPr lang="it-IT" dirty="0"/>
              <a:t>ELEMENTI SINTOMATICI</a:t>
            </a:r>
          </a:p>
        </p:txBody>
      </p:sp>
      <p:sp>
        <p:nvSpPr>
          <p:cNvPr id="3" name="Segnaposto contenuto 2">
            <a:extLst>
              <a:ext uri="{FF2B5EF4-FFF2-40B4-BE49-F238E27FC236}">
                <a16:creationId xmlns:a16="http://schemas.microsoft.com/office/drawing/2014/main" id="{C4E35019-A56F-824B-8886-4EFB36298920}"/>
              </a:ext>
            </a:extLst>
          </p:cNvPr>
          <p:cNvSpPr>
            <a:spLocks noGrp="1"/>
          </p:cNvSpPr>
          <p:nvPr>
            <p:ph idx="1"/>
          </p:nvPr>
        </p:nvSpPr>
        <p:spPr>
          <a:xfrm>
            <a:off x="1249681" y="1656138"/>
            <a:ext cx="9692639" cy="3953706"/>
          </a:xfrm>
        </p:spPr>
        <p:txBody>
          <a:bodyPr anchor="ctr">
            <a:normAutofit fontScale="92500" lnSpcReduction="20000"/>
          </a:bodyPr>
          <a:lstStyle/>
          <a:p>
            <a:pPr algn="just"/>
            <a:r>
              <a:rPr lang="it-IT" sz="2400" b="1" dirty="0">
                <a:solidFill>
                  <a:srgbClr val="404040"/>
                </a:solidFill>
              </a:rPr>
              <a:t>Conferimento di deleghe a specifici settori/attività </a:t>
            </a:r>
            <a:r>
              <a:rPr lang="it-IT" sz="2400" dirty="0">
                <a:solidFill>
                  <a:srgbClr val="404040"/>
                </a:solidFill>
              </a:rPr>
              <a:t>(fonti documentali);</a:t>
            </a:r>
            <a:endParaRPr lang="it-IT" sz="2400" b="1" dirty="0">
              <a:solidFill>
                <a:srgbClr val="404040"/>
              </a:solidFill>
            </a:endParaRPr>
          </a:p>
          <a:p>
            <a:pPr algn="just"/>
            <a:r>
              <a:rPr lang="it-IT" sz="2400" b="1" dirty="0">
                <a:solidFill>
                  <a:srgbClr val="404040"/>
                </a:solidFill>
              </a:rPr>
              <a:t>Gestione delle trattative commerciali con i clienti e/o i fornitori </a:t>
            </a:r>
            <a:r>
              <a:rPr lang="it-IT" sz="2400" dirty="0">
                <a:solidFill>
                  <a:srgbClr val="404040"/>
                </a:solidFill>
              </a:rPr>
              <a:t>(SIT o dichiarazioni al curatore di dipendenti e fornitori/fonti documentali);</a:t>
            </a:r>
          </a:p>
          <a:p>
            <a:pPr algn="just"/>
            <a:r>
              <a:rPr lang="it-IT" sz="2400" b="1" dirty="0">
                <a:solidFill>
                  <a:srgbClr val="404040"/>
                </a:solidFill>
              </a:rPr>
              <a:t>Direttive ai dipendenti </a:t>
            </a:r>
            <a:r>
              <a:rPr lang="it-IT" sz="2400" dirty="0">
                <a:solidFill>
                  <a:srgbClr val="404040"/>
                </a:solidFill>
              </a:rPr>
              <a:t>(SIT o dichiarazioni al curatore di dipendenti);</a:t>
            </a:r>
          </a:p>
          <a:p>
            <a:pPr algn="just"/>
            <a:r>
              <a:rPr lang="it-IT" sz="2400" b="1" dirty="0">
                <a:solidFill>
                  <a:srgbClr val="404040"/>
                </a:solidFill>
              </a:rPr>
              <a:t>Elaborazione, approvazione e gestione di operazioni straordinarie </a:t>
            </a:r>
            <a:r>
              <a:rPr lang="it-IT" sz="2400" dirty="0">
                <a:solidFill>
                  <a:srgbClr val="404040"/>
                </a:solidFill>
              </a:rPr>
              <a:t>(fonte documentale – SIT o dichiarazioni al curatore di professionisti);</a:t>
            </a:r>
          </a:p>
          <a:p>
            <a:pPr algn="just"/>
            <a:r>
              <a:rPr lang="it-IT" sz="2400" b="1" dirty="0">
                <a:solidFill>
                  <a:srgbClr val="404040"/>
                </a:solidFill>
              </a:rPr>
              <a:t>Elementi sintomatici di una gestione unitaria con un’altra società pacificamente riferibile all’ADF </a:t>
            </a:r>
            <a:r>
              <a:rPr lang="it-IT" sz="2400" dirty="0">
                <a:solidFill>
                  <a:srgbClr val="404040"/>
                </a:solidFill>
              </a:rPr>
              <a:t>(sovrapponibilità dello schema, del nome, della compagine sociale, della grafica utilizzata per le fatture </a:t>
            </a:r>
            <a:r>
              <a:rPr lang="it-IT" sz="2400" dirty="0" err="1">
                <a:solidFill>
                  <a:srgbClr val="404040"/>
                </a:solidFill>
              </a:rPr>
              <a:t>ecc</a:t>
            </a:r>
            <a:r>
              <a:rPr lang="it-IT" sz="2400" dirty="0">
                <a:solidFill>
                  <a:srgbClr val="404040"/>
                </a:solidFill>
              </a:rPr>
              <a:t> – fonti documentali);</a:t>
            </a:r>
          </a:p>
          <a:p>
            <a:pPr algn="just"/>
            <a:r>
              <a:rPr lang="it-IT" sz="2400" b="1" dirty="0">
                <a:solidFill>
                  <a:srgbClr val="404040"/>
                </a:solidFill>
              </a:rPr>
              <a:t>Assenza dalle funzioni di un amministratore di diritto</a:t>
            </a:r>
          </a:p>
        </p:txBody>
      </p:sp>
    </p:spTree>
    <p:extLst>
      <p:ext uri="{BB962C8B-B14F-4D97-AF65-F5344CB8AC3E}">
        <p14:creationId xmlns:p14="http://schemas.microsoft.com/office/powerpoint/2010/main" val="589050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32EFEC-8284-824C-8249-9D70ABA814B6}"/>
              </a:ext>
            </a:extLst>
          </p:cNvPr>
          <p:cNvSpPr>
            <a:spLocks noGrp="1"/>
          </p:cNvSpPr>
          <p:nvPr>
            <p:ph type="title"/>
          </p:nvPr>
        </p:nvSpPr>
        <p:spPr>
          <a:xfrm>
            <a:off x="2231136" y="467418"/>
            <a:ext cx="7729728" cy="1188720"/>
          </a:xfrm>
          <a:solidFill>
            <a:srgbClr val="FFFFFF"/>
          </a:solidFill>
        </p:spPr>
        <p:txBody>
          <a:bodyPr>
            <a:normAutofit/>
          </a:bodyPr>
          <a:lstStyle/>
          <a:p>
            <a:r>
              <a:rPr lang="it-IT" dirty="0"/>
              <a:t>AMMINISTRATORE DI FATTO di società schermo</a:t>
            </a:r>
          </a:p>
        </p:txBody>
      </p:sp>
      <p:sp>
        <p:nvSpPr>
          <p:cNvPr id="3" name="Segnaposto contenuto 2">
            <a:extLst>
              <a:ext uri="{FF2B5EF4-FFF2-40B4-BE49-F238E27FC236}">
                <a16:creationId xmlns:a16="http://schemas.microsoft.com/office/drawing/2014/main" id="{C4E35019-A56F-824B-8886-4EFB36298920}"/>
              </a:ext>
            </a:extLst>
          </p:cNvPr>
          <p:cNvSpPr>
            <a:spLocks noGrp="1"/>
          </p:cNvSpPr>
          <p:nvPr>
            <p:ph idx="1"/>
          </p:nvPr>
        </p:nvSpPr>
        <p:spPr>
          <a:xfrm>
            <a:off x="1249679" y="1656138"/>
            <a:ext cx="9692639" cy="3953706"/>
          </a:xfrm>
        </p:spPr>
        <p:txBody>
          <a:bodyPr anchor="ctr">
            <a:normAutofit fontScale="85000" lnSpcReduction="10000"/>
          </a:bodyPr>
          <a:lstStyle/>
          <a:p>
            <a:r>
              <a:rPr lang="it-IT" sz="2400" b="1" dirty="0" err="1"/>
              <a:t>Cass</a:t>
            </a:r>
            <a:r>
              <a:rPr lang="it-IT" sz="2400" b="1" dirty="0"/>
              <a:t>. </a:t>
            </a:r>
            <a:r>
              <a:rPr lang="it-IT" sz="2400" b="1" dirty="0" err="1"/>
              <a:t>pen</a:t>
            </a:r>
            <a:r>
              <a:rPr lang="it-IT" sz="2400" b="1" dirty="0"/>
              <a:t>., Sez. V, Sentenza n. 32398 del 16/03/2018: </a:t>
            </a:r>
          </a:p>
          <a:p>
            <a:pPr marL="0" indent="0" algn="just">
              <a:buNone/>
            </a:pPr>
            <a:r>
              <a:rPr lang="it-IT" sz="2400" b="1" i="1" dirty="0"/>
              <a:t>«</a:t>
            </a:r>
            <a:r>
              <a:rPr lang="it-IT" sz="2400" i="1" dirty="0"/>
              <a:t>In tema di reati fallimentari, la prova della posizione di amministratore di fatto di una società "schermo", - priva di una reale autonomia e costituita per essere utilizzata in un meccanismo fraudolento finalizzato a sgravare la società capofila dai debiti contributivi, il cui pagamento venne poi omesso, </a:t>
            </a:r>
            <a:r>
              <a:rPr lang="it-IT" sz="2400" i="1" dirty="0" err="1"/>
              <a:t>nonchè</a:t>
            </a:r>
            <a:r>
              <a:rPr lang="it-IT" sz="2400" i="1" dirty="0"/>
              <a:t> ottenere indebiti rimborsi iva e compensazioni - si traduce in quella del ruolo di "dominus" ed ideatore del suddetto sistema fraudolento, atteso che non è ipotizzabile l'accertamento di elementi sintomatici di un inserimento organico (quali quelli attinenti ai rapporti con i dipendenti, i fornitori o i clienti ovvero in qualunque settore gestionale) all'interno di un ente esistente solo da un punto di vista giuridico»</a:t>
            </a:r>
          </a:p>
          <a:p>
            <a:pPr algn="just"/>
            <a:r>
              <a:rPr lang="it-IT" sz="2400" b="1" dirty="0" err="1"/>
              <a:t>Cass</a:t>
            </a:r>
            <a:r>
              <a:rPr lang="it-IT" sz="2400" b="1" dirty="0"/>
              <a:t>. Pen., Sez. III, Sentenza n. 42147 del 15/07/2019 </a:t>
            </a:r>
            <a:r>
              <a:rPr lang="it-IT" sz="2400" dirty="0"/>
              <a:t>estende il principio anche ai reati tributari</a:t>
            </a:r>
          </a:p>
          <a:p>
            <a:pPr algn="just"/>
            <a:r>
              <a:rPr lang="it-IT" sz="2400" b="1" kern="0" dirty="0">
                <a:solidFill>
                  <a:srgbClr val="404040"/>
                </a:solidFill>
              </a:rPr>
              <a:t>Più facile con il concorso dell’istigatore </a:t>
            </a:r>
            <a:r>
              <a:rPr lang="it-IT" sz="2400" b="1" kern="0" dirty="0" err="1">
                <a:solidFill>
                  <a:srgbClr val="404040"/>
                </a:solidFill>
              </a:rPr>
              <a:t>Cass</a:t>
            </a:r>
            <a:r>
              <a:rPr lang="it-IT" sz="2400" b="1" kern="0" dirty="0">
                <a:solidFill>
                  <a:srgbClr val="404040"/>
                </a:solidFill>
              </a:rPr>
              <a:t>. Pen., Sez. V, 04/07/2014 n. 41055</a:t>
            </a:r>
            <a:endParaRPr lang="it-IT" sz="2400" b="1" dirty="0">
              <a:solidFill>
                <a:srgbClr val="404040"/>
              </a:solidFill>
            </a:endParaRPr>
          </a:p>
        </p:txBody>
      </p:sp>
    </p:spTree>
    <p:extLst>
      <p:ext uri="{BB962C8B-B14F-4D97-AF65-F5344CB8AC3E}">
        <p14:creationId xmlns:p14="http://schemas.microsoft.com/office/powerpoint/2010/main" val="316877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EF19175-4192-4549-B437-0F02BCF61BD5}"/>
              </a:ext>
            </a:extLst>
          </p:cNvPr>
          <p:cNvSpPr>
            <a:spLocks noGrp="1"/>
          </p:cNvSpPr>
          <p:nvPr>
            <p:ph type="title"/>
          </p:nvPr>
        </p:nvSpPr>
        <p:spPr>
          <a:xfrm>
            <a:off x="2231136" y="467418"/>
            <a:ext cx="7729728" cy="1188720"/>
          </a:xfrm>
          <a:solidFill>
            <a:srgbClr val="FFFFFF"/>
          </a:solidFill>
        </p:spPr>
        <p:txBody>
          <a:bodyPr>
            <a:normAutofit/>
          </a:bodyPr>
          <a:lstStyle/>
          <a:p>
            <a:r>
              <a:rPr lang="it-IT" dirty="0"/>
              <a:t>La bancarotta fiscale: </a:t>
            </a:r>
            <a:br>
              <a:rPr lang="it-IT" dirty="0"/>
            </a:br>
            <a:r>
              <a:rPr lang="it-IT" dirty="0"/>
              <a:t>Le operazioni dolose</a:t>
            </a:r>
          </a:p>
        </p:txBody>
      </p:sp>
      <p:sp>
        <p:nvSpPr>
          <p:cNvPr id="3" name="Segnaposto contenuto 2">
            <a:extLst>
              <a:ext uri="{FF2B5EF4-FFF2-40B4-BE49-F238E27FC236}">
                <a16:creationId xmlns:a16="http://schemas.microsoft.com/office/drawing/2014/main" id="{A9B4C156-5B92-FC4E-8412-8B0B202563C8}"/>
              </a:ext>
            </a:extLst>
          </p:cNvPr>
          <p:cNvSpPr>
            <a:spLocks noGrp="1"/>
          </p:cNvSpPr>
          <p:nvPr>
            <p:ph idx="1"/>
          </p:nvPr>
        </p:nvSpPr>
        <p:spPr>
          <a:xfrm>
            <a:off x="1249681" y="1843590"/>
            <a:ext cx="9692640" cy="3766254"/>
          </a:xfrm>
        </p:spPr>
        <p:txBody>
          <a:bodyPr>
            <a:normAutofit fontScale="92500"/>
          </a:bodyPr>
          <a:lstStyle/>
          <a:p>
            <a:pPr marL="0" indent="0" algn="just">
              <a:buNone/>
            </a:pPr>
            <a:r>
              <a:rPr lang="it-IT" sz="2400" dirty="0"/>
              <a:t>La Cassazione, infatti, ha definito le operazioni dolose come “</a:t>
            </a:r>
            <a:r>
              <a:rPr lang="it-IT" sz="2400" b="1" i="1" dirty="0"/>
              <a:t>abusi di gestione o infedeltà ai doveri imposti dalla legge </a:t>
            </a:r>
            <a:r>
              <a:rPr lang="it-IT" sz="2400" i="1" dirty="0"/>
              <a:t>all'organo amministrativo nell'esercizio della carica ricoperta, ovvero ad </a:t>
            </a:r>
            <a:r>
              <a:rPr lang="it-IT" sz="2400" b="1" i="1" dirty="0"/>
              <a:t>atti intrinsecamente pericolosi per la "salute" economico-finanziaria della impresa </a:t>
            </a:r>
            <a:r>
              <a:rPr lang="it-IT" sz="2400" i="1" dirty="0"/>
              <a:t>che postulano una modalità di </a:t>
            </a:r>
            <a:r>
              <a:rPr lang="it-IT" sz="2400" b="1" dirty="0"/>
              <a:t>pregiudizio patrimoniale discendente non già direttamente dall'azione dannosa del soggetto attivo (distrazione, dissipazione, occultamento, distruzione), bensì da un fatto di maggiore complessità strutturale </a:t>
            </a:r>
            <a:r>
              <a:rPr lang="it-IT" sz="2400" i="1" dirty="0"/>
              <a:t>riscontrabile in qualsiasi iniziativa societaria implicante un procedimento o, comunque, una pluralità di atti coordinati all'esito divisato”.</a:t>
            </a:r>
            <a:endParaRPr lang="it-IT" sz="2400" dirty="0"/>
          </a:p>
          <a:p>
            <a:pPr marL="0" indent="0" algn="ctr">
              <a:buNone/>
            </a:pPr>
            <a:r>
              <a:rPr lang="it-IT" sz="2400" b="1" dirty="0" err="1"/>
              <a:t>Cass</a:t>
            </a:r>
            <a:r>
              <a:rPr lang="it-IT" sz="2400" b="1" dirty="0"/>
              <a:t>. </a:t>
            </a:r>
            <a:r>
              <a:rPr lang="it-IT" sz="2400" b="1" dirty="0" err="1"/>
              <a:t>pen</a:t>
            </a:r>
            <a:r>
              <a:rPr lang="it-IT" sz="2400" b="1" dirty="0"/>
              <a:t>., Sez. 5, Sentenza n. 47621 del 25/09/2014</a:t>
            </a:r>
          </a:p>
          <a:p>
            <a:endParaRPr lang="it-IT" dirty="0">
              <a:solidFill>
                <a:srgbClr val="404040"/>
              </a:solidFill>
            </a:endParaRPr>
          </a:p>
        </p:txBody>
      </p:sp>
    </p:spTree>
    <p:extLst>
      <p:ext uri="{BB962C8B-B14F-4D97-AF65-F5344CB8AC3E}">
        <p14:creationId xmlns:p14="http://schemas.microsoft.com/office/powerpoint/2010/main" val="3795284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32EFEC-8284-824C-8249-9D70ABA814B6}"/>
              </a:ext>
            </a:extLst>
          </p:cNvPr>
          <p:cNvSpPr>
            <a:spLocks noGrp="1"/>
          </p:cNvSpPr>
          <p:nvPr>
            <p:ph type="title"/>
          </p:nvPr>
        </p:nvSpPr>
        <p:spPr>
          <a:xfrm>
            <a:off x="2231136" y="467418"/>
            <a:ext cx="7729728" cy="1188720"/>
          </a:xfrm>
          <a:solidFill>
            <a:srgbClr val="FFFFFF"/>
          </a:solidFill>
        </p:spPr>
        <p:txBody>
          <a:bodyPr>
            <a:normAutofit/>
          </a:bodyPr>
          <a:lstStyle/>
          <a:p>
            <a:r>
              <a:rPr lang="it-IT" dirty="0"/>
              <a:t>PROBLEMI PROCESUALI</a:t>
            </a:r>
          </a:p>
        </p:txBody>
      </p:sp>
      <p:sp>
        <p:nvSpPr>
          <p:cNvPr id="3" name="Segnaposto contenuto 2">
            <a:extLst>
              <a:ext uri="{FF2B5EF4-FFF2-40B4-BE49-F238E27FC236}">
                <a16:creationId xmlns:a16="http://schemas.microsoft.com/office/drawing/2014/main" id="{C4E35019-A56F-824B-8886-4EFB36298920}"/>
              </a:ext>
            </a:extLst>
          </p:cNvPr>
          <p:cNvSpPr>
            <a:spLocks noGrp="1"/>
          </p:cNvSpPr>
          <p:nvPr>
            <p:ph idx="1"/>
          </p:nvPr>
        </p:nvSpPr>
        <p:spPr>
          <a:xfrm>
            <a:off x="1249679" y="1656138"/>
            <a:ext cx="9692639" cy="3953706"/>
          </a:xfrm>
        </p:spPr>
        <p:txBody>
          <a:bodyPr anchor="ctr">
            <a:normAutofit/>
          </a:bodyPr>
          <a:lstStyle/>
          <a:p>
            <a:r>
              <a:rPr lang="it-IT" b="1" dirty="0"/>
              <a:t>Fatto diverso ADF/ADD - </a:t>
            </a:r>
            <a:r>
              <a:rPr lang="it-IT" b="1" dirty="0" err="1"/>
              <a:t>Cass</a:t>
            </a:r>
            <a:r>
              <a:rPr lang="it-IT" b="1" dirty="0"/>
              <a:t>. Pen., Sez. V , Sentenza n. 36155 del 30/04/2019</a:t>
            </a:r>
          </a:p>
          <a:p>
            <a:pPr marL="0" indent="0" algn="just">
              <a:buNone/>
            </a:pPr>
            <a:r>
              <a:rPr lang="it-IT" i="1" dirty="0"/>
              <a:t>«Non integra violazione del principio di correlazione tra il reato contestato e quello ritenuto in sentenza (art. 521 cod. </a:t>
            </a:r>
            <a:r>
              <a:rPr lang="it-IT" i="1" dirty="0" err="1"/>
              <a:t>proc</a:t>
            </a:r>
            <a:r>
              <a:rPr lang="it-IT" i="1" dirty="0"/>
              <a:t>. </a:t>
            </a:r>
            <a:r>
              <a:rPr lang="it-IT" i="1" dirty="0" err="1"/>
              <a:t>pen</a:t>
            </a:r>
            <a:r>
              <a:rPr lang="it-IT" i="1" dirty="0"/>
              <a:t>.), la decisione con la quale un soggetto venga condannato per bancarotta fraudolenta nella qualità di socio amministratore di fatto, anziché quale amministratore unico di diritto, qualora rimanga immutata l'azione distrattiva ascrittagli»</a:t>
            </a:r>
          </a:p>
          <a:p>
            <a:pPr algn="just"/>
            <a:r>
              <a:rPr lang="it-IT" b="1" dirty="0"/>
              <a:t>Fatto diverso concorrente/ADF - </a:t>
            </a:r>
            <a:r>
              <a:rPr lang="it-IT" b="1" dirty="0" err="1"/>
              <a:t>Cass</a:t>
            </a:r>
            <a:r>
              <a:rPr lang="it-IT" b="1" dirty="0"/>
              <a:t>. Pen., Sez. V, Sentenza n. 18770 del 22/12/2014</a:t>
            </a:r>
          </a:p>
          <a:p>
            <a:pPr marL="0" indent="0" algn="just">
              <a:buNone/>
            </a:pPr>
            <a:r>
              <a:rPr lang="it-IT" i="1" dirty="0"/>
              <a:t>«Non integra la violazione del principio di correlazione tra reato contestato e reato ritenuto in sentenza (art. 521 cod. </a:t>
            </a:r>
            <a:r>
              <a:rPr lang="it-IT" i="1" dirty="0" err="1"/>
              <a:t>proc</a:t>
            </a:r>
            <a:r>
              <a:rPr lang="it-IT" i="1" dirty="0"/>
              <a:t>. </a:t>
            </a:r>
            <a:r>
              <a:rPr lang="it-IT" i="1" dirty="0" err="1"/>
              <a:t>pen</a:t>
            </a:r>
            <a:r>
              <a:rPr lang="it-IT" i="1" dirty="0"/>
              <a:t>.), la decisione con la quale sia condannato un soggetto quale concorrente esterno in un reato di bancarotta fraudolenta, anziché quale amministratore di fatto, qualora rimanga immutata l'azione distrattiva ascritta»</a:t>
            </a:r>
            <a:endParaRPr lang="it-IT" b="1" dirty="0"/>
          </a:p>
        </p:txBody>
      </p:sp>
    </p:spTree>
    <p:extLst>
      <p:ext uri="{BB962C8B-B14F-4D97-AF65-F5344CB8AC3E}">
        <p14:creationId xmlns:p14="http://schemas.microsoft.com/office/powerpoint/2010/main" val="947771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CODICE DELL’IMPRESA E DELL’INSOLVENZA</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a:bodyPr>
          <a:lstStyle/>
          <a:p>
            <a:pPr marL="0" indent="0" algn="just">
              <a:buNone/>
            </a:pPr>
            <a:r>
              <a:rPr lang="it-IT" sz="2200" dirty="0">
                <a:solidFill>
                  <a:srgbClr val="404040"/>
                </a:solidFill>
              </a:rPr>
              <a:t>L’art. 223 L. </a:t>
            </a:r>
            <a:r>
              <a:rPr lang="it-IT" sz="2200" dirty="0" err="1">
                <a:solidFill>
                  <a:srgbClr val="404040"/>
                </a:solidFill>
              </a:rPr>
              <a:t>fall</a:t>
            </a:r>
            <a:r>
              <a:rPr lang="it-IT" sz="2200" dirty="0">
                <a:solidFill>
                  <a:srgbClr val="404040"/>
                </a:solidFill>
              </a:rPr>
              <a:t>. viene riproposto integralmente all’art. 329 </a:t>
            </a:r>
            <a:r>
              <a:rPr lang="it-IT" sz="2200" dirty="0" err="1">
                <a:solidFill>
                  <a:srgbClr val="404040"/>
                </a:solidFill>
              </a:rPr>
              <a:t>c.i.</a:t>
            </a:r>
            <a:r>
              <a:rPr lang="it-IT" sz="2200" dirty="0">
                <a:solidFill>
                  <a:srgbClr val="404040"/>
                </a:solidFill>
              </a:rPr>
              <a:t> salvo 2 modifiche:</a:t>
            </a:r>
          </a:p>
          <a:p>
            <a:pPr algn="just">
              <a:buFontTx/>
              <a:buChar char="-"/>
            </a:pPr>
            <a:r>
              <a:rPr lang="it-IT" sz="2200" dirty="0">
                <a:solidFill>
                  <a:srgbClr val="404040"/>
                </a:solidFill>
              </a:rPr>
              <a:t>Al comma 1 la parola «società dichiarate fallite» viene sostituita da «società in liquidazione giudiziale»</a:t>
            </a:r>
          </a:p>
          <a:p>
            <a:pPr algn="just">
              <a:buFontTx/>
              <a:buChar char="-"/>
            </a:pPr>
            <a:r>
              <a:rPr lang="it-IT" sz="2200" dirty="0">
                <a:solidFill>
                  <a:srgbClr val="404040"/>
                </a:solidFill>
              </a:rPr>
              <a:t>Al comma II </a:t>
            </a:r>
            <a:r>
              <a:rPr lang="it-IT" sz="2200" dirty="0" err="1">
                <a:solidFill>
                  <a:srgbClr val="404040"/>
                </a:solidFill>
              </a:rPr>
              <a:t>lett</a:t>
            </a:r>
            <a:r>
              <a:rPr lang="it-IT" sz="2200" dirty="0">
                <a:solidFill>
                  <a:srgbClr val="404040"/>
                </a:solidFill>
              </a:rPr>
              <a:t>. b) l’evento viene modificato: da «fallimento» a «dissesto»</a:t>
            </a:r>
          </a:p>
          <a:p>
            <a:pPr algn="just"/>
            <a:endParaRPr lang="it-IT" sz="2200" dirty="0">
              <a:solidFill>
                <a:srgbClr val="404040"/>
              </a:solidFill>
            </a:endParaRPr>
          </a:p>
        </p:txBody>
      </p:sp>
    </p:spTree>
    <p:extLst>
      <p:ext uri="{BB962C8B-B14F-4D97-AF65-F5344CB8AC3E}">
        <p14:creationId xmlns:p14="http://schemas.microsoft.com/office/powerpoint/2010/main" val="164982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CODICE DELL’IMPRESA E DELL’INSOLVENZA</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fontScale="92500" lnSpcReduction="20000"/>
          </a:bodyPr>
          <a:lstStyle/>
          <a:p>
            <a:pPr marL="0" indent="0" algn="just">
              <a:buNone/>
            </a:pPr>
            <a:r>
              <a:rPr lang="it-IT" sz="2200" dirty="0">
                <a:solidFill>
                  <a:srgbClr val="404040"/>
                </a:solidFill>
              </a:rPr>
              <a:t>EFFETTO:</a:t>
            </a:r>
          </a:p>
          <a:p>
            <a:pPr algn="just"/>
            <a:r>
              <a:rPr lang="it-IT" sz="2200" dirty="0">
                <a:solidFill>
                  <a:srgbClr val="404040"/>
                </a:solidFill>
              </a:rPr>
              <a:t>La giurisprudenza prevalente ha sempre considerato in sostanza come se ci fosse scritto «dissesto» quale «mero substrato economico dell’insolvenza» (</a:t>
            </a:r>
            <a:r>
              <a:rPr lang="it-IT" sz="2200" dirty="0" err="1">
                <a:solidFill>
                  <a:srgbClr val="404040"/>
                </a:solidFill>
              </a:rPr>
              <a:t>Cass</a:t>
            </a:r>
            <a:r>
              <a:rPr lang="it-IT" sz="2200" dirty="0">
                <a:solidFill>
                  <a:srgbClr val="404040"/>
                </a:solidFill>
              </a:rPr>
              <a:t>. Pen., sez. I, 1.10.2009, n. 40172)</a:t>
            </a:r>
          </a:p>
          <a:p>
            <a:pPr algn="just"/>
            <a:r>
              <a:rPr lang="it-IT" sz="2200" dirty="0">
                <a:solidFill>
                  <a:srgbClr val="404040"/>
                </a:solidFill>
              </a:rPr>
              <a:t>ma si tratta di un’interpretazione assai criticata in dottrina (ROSSI e prima ancora PEDRAZZI) e in giurisprudenza (</a:t>
            </a:r>
            <a:r>
              <a:rPr lang="it-IT" sz="2200" dirty="0" err="1">
                <a:solidFill>
                  <a:srgbClr val="404040"/>
                </a:solidFill>
              </a:rPr>
              <a:t>Cass</a:t>
            </a:r>
            <a:r>
              <a:rPr lang="it-IT" sz="2200" dirty="0">
                <a:solidFill>
                  <a:srgbClr val="404040"/>
                </a:solidFill>
              </a:rPr>
              <a:t>. Pen., sez. V, 20.5.2014, n. 40998) e lontana da un’interpretazione letterale e sistematica delle norme (vedasi art. 218 l. </a:t>
            </a:r>
            <a:r>
              <a:rPr lang="it-IT" sz="2200" dirty="0" err="1">
                <a:solidFill>
                  <a:srgbClr val="404040"/>
                </a:solidFill>
              </a:rPr>
              <a:t>fall</a:t>
            </a:r>
            <a:r>
              <a:rPr lang="it-IT" sz="2200" dirty="0">
                <a:solidFill>
                  <a:srgbClr val="404040"/>
                </a:solidFill>
              </a:rPr>
              <a:t>. «</a:t>
            </a:r>
            <a:r>
              <a:rPr lang="it-IT" sz="2200" i="1" dirty="0">
                <a:solidFill>
                  <a:srgbClr val="404040"/>
                </a:solidFill>
              </a:rPr>
              <a:t>dissimulando il dissesto o lo stato d'insolvenza</a:t>
            </a:r>
            <a:r>
              <a:rPr lang="it-IT" sz="2200" dirty="0">
                <a:solidFill>
                  <a:srgbClr val="404040"/>
                </a:solidFill>
              </a:rPr>
              <a:t>») e non priva di effetti pratici (in ipotesi di operazioni dolose seguite da un ritorno in </a:t>
            </a:r>
            <a:r>
              <a:rPr lang="it-IT" sz="2200" dirty="0" err="1">
                <a:solidFill>
                  <a:srgbClr val="404040"/>
                </a:solidFill>
              </a:rPr>
              <a:t>bonis</a:t>
            </a:r>
            <a:r>
              <a:rPr lang="it-IT" sz="2200" dirty="0">
                <a:solidFill>
                  <a:srgbClr val="404040"/>
                </a:solidFill>
              </a:rPr>
              <a:t>);</a:t>
            </a:r>
          </a:p>
          <a:p>
            <a:pPr algn="just"/>
            <a:r>
              <a:rPr lang="it-IT" sz="2200" dirty="0">
                <a:solidFill>
                  <a:srgbClr val="404040"/>
                </a:solidFill>
              </a:rPr>
              <a:t>soprattutto in relazione alla definizione normativa di «insolvenza» (art. 2, co. I </a:t>
            </a:r>
            <a:r>
              <a:rPr lang="it-IT" sz="2200" dirty="0" err="1">
                <a:solidFill>
                  <a:srgbClr val="404040"/>
                </a:solidFill>
              </a:rPr>
              <a:t>lett</a:t>
            </a:r>
            <a:r>
              <a:rPr lang="it-IT" sz="2200" dirty="0">
                <a:solidFill>
                  <a:srgbClr val="404040"/>
                </a:solidFill>
              </a:rPr>
              <a:t>. B), </a:t>
            </a:r>
            <a:r>
              <a:rPr lang="it-IT" sz="2200" dirty="0" err="1">
                <a:solidFill>
                  <a:srgbClr val="404040"/>
                </a:solidFill>
              </a:rPr>
              <a:t>c.i.</a:t>
            </a:r>
            <a:r>
              <a:rPr lang="it-IT" sz="2200" dirty="0">
                <a:solidFill>
                  <a:srgbClr val="404040"/>
                </a:solidFill>
              </a:rPr>
              <a:t>) e di «stato di crisi» (art. 2, co. I, </a:t>
            </a:r>
            <a:r>
              <a:rPr lang="it-IT" sz="2200" dirty="0" err="1">
                <a:solidFill>
                  <a:srgbClr val="404040"/>
                </a:solidFill>
              </a:rPr>
              <a:t>lett</a:t>
            </a:r>
            <a:r>
              <a:rPr lang="it-IT" sz="2200" dirty="0">
                <a:solidFill>
                  <a:srgbClr val="404040"/>
                </a:solidFill>
              </a:rPr>
              <a:t>. A), </a:t>
            </a:r>
            <a:r>
              <a:rPr lang="it-IT" sz="2200" dirty="0" err="1">
                <a:solidFill>
                  <a:srgbClr val="404040"/>
                </a:solidFill>
              </a:rPr>
              <a:t>c.i.</a:t>
            </a:r>
            <a:r>
              <a:rPr lang="it-IT" sz="2200" dirty="0">
                <a:solidFill>
                  <a:srgbClr val="404040"/>
                </a:solidFill>
              </a:rPr>
              <a:t>) e al chiaro disposto dell’art. 2, comma 1, </a:t>
            </a:r>
            <a:r>
              <a:rPr lang="it-IT" sz="2200" dirty="0" err="1">
                <a:solidFill>
                  <a:srgbClr val="404040"/>
                </a:solidFill>
              </a:rPr>
              <a:t>lett</a:t>
            </a:r>
            <a:r>
              <a:rPr lang="it-IT" sz="2200" dirty="0">
                <a:solidFill>
                  <a:srgbClr val="404040"/>
                </a:solidFill>
              </a:rPr>
              <a:t>. A della Legge delega (che ha imposto la sostituzione del termine «fallimento» con «liquidazione giudiziale» – possibile QLC ex art. 76 </a:t>
            </a:r>
            <a:r>
              <a:rPr lang="it-IT" sz="2200" dirty="0" err="1">
                <a:solidFill>
                  <a:srgbClr val="404040"/>
                </a:solidFill>
              </a:rPr>
              <a:t>cost</a:t>
            </a:r>
            <a:endParaRPr lang="it-IT" sz="2200" dirty="0">
              <a:solidFill>
                <a:srgbClr val="404040"/>
              </a:solidFill>
            </a:endParaRPr>
          </a:p>
        </p:txBody>
      </p:sp>
    </p:spTree>
    <p:extLst>
      <p:ext uri="{BB962C8B-B14F-4D97-AF65-F5344CB8AC3E}">
        <p14:creationId xmlns:p14="http://schemas.microsoft.com/office/powerpoint/2010/main" val="233347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BF9FBC7-855C-2D4B-8AE8-316960E69DC6}"/>
              </a:ext>
            </a:extLst>
          </p:cNvPr>
          <p:cNvSpPr>
            <a:spLocks noGrp="1"/>
          </p:cNvSpPr>
          <p:nvPr>
            <p:ph type="title"/>
          </p:nvPr>
        </p:nvSpPr>
        <p:spPr>
          <a:xfrm>
            <a:off x="2231136" y="467418"/>
            <a:ext cx="7729728" cy="1188720"/>
          </a:xfrm>
          <a:solidFill>
            <a:srgbClr val="FFFFFF"/>
          </a:solidFill>
        </p:spPr>
        <p:txBody>
          <a:bodyPr>
            <a:normAutofit/>
          </a:bodyPr>
          <a:lstStyle/>
          <a:p>
            <a:r>
              <a:rPr lang="it-IT" dirty="0"/>
              <a:t>PRESUPPOSTI</a:t>
            </a:r>
          </a:p>
        </p:txBody>
      </p:sp>
      <p:sp>
        <p:nvSpPr>
          <p:cNvPr id="3" name="Segnaposto contenuto 2">
            <a:extLst>
              <a:ext uri="{FF2B5EF4-FFF2-40B4-BE49-F238E27FC236}">
                <a16:creationId xmlns:a16="http://schemas.microsoft.com/office/drawing/2014/main" id="{E3D9D861-1C20-4F44-BDC0-BA82C5ECFE1B}"/>
              </a:ext>
            </a:extLst>
          </p:cNvPr>
          <p:cNvSpPr>
            <a:spLocks noGrp="1"/>
          </p:cNvSpPr>
          <p:nvPr>
            <p:ph idx="1"/>
          </p:nvPr>
        </p:nvSpPr>
        <p:spPr>
          <a:xfrm>
            <a:off x="1249680" y="1656138"/>
            <a:ext cx="9692640" cy="3953706"/>
          </a:xfrm>
        </p:spPr>
        <p:txBody>
          <a:bodyPr>
            <a:normAutofit/>
          </a:bodyPr>
          <a:lstStyle/>
          <a:p>
            <a:pPr marL="342900" indent="-342900" algn="just">
              <a:buFont typeface="+mj-lt"/>
              <a:buAutoNum type="arabicPeriod"/>
            </a:pPr>
            <a:r>
              <a:rPr lang="it-IT" dirty="0">
                <a:solidFill>
                  <a:srgbClr val="404040"/>
                </a:solidFill>
              </a:rPr>
              <a:t>Condotte degli amministratori con l’inosservanza dei doveri imposti dalla legge o comunque intrinsecamente pericolosi per l’impresa</a:t>
            </a:r>
          </a:p>
          <a:p>
            <a:pPr marL="342900" indent="-342900" algn="just">
              <a:buFont typeface="+mj-lt"/>
              <a:buAutoNum type="arabicPeriod"/>
            </a:pPr>
            <a:r>
              <a:rPr lang="it-IT" dirty="0">
                <a:solidFill>
                  <a:srgbClr val="404040"/>
                </a:solidFill>
              </a:rPr>
              <a:t>Tali da cagionare, nel loro complesso, un pregiudizio patrimoniale per l’ente (una diminuzione dell’attivo – </a:t>
            </a:r>
            <a:r>
              <a:rPr lang="it-IT" dirty="0" err="1">
                <a:solidFill>
                  <a:srgbClr val="404040"/>
                </a:solidFill>
              </a:rPr>
              <a:t>Cass</a:t>
            </a:r>
            <a:r>
              <a:rPr lang="it-IT" dirty="0">
                <a:solidFill>
                  <a:srgbClr val="404040"/>
                </a:solidFill>
              </a:rPr>
              <a:t>. Pen., se. V, 18.2.2010, Paolini);</a:t>
            </a:r>
          </a:p>
          <a:p>
            <a:pPr marL="342900" indent="-342900" algn="just">
              <a:buFont typeface="+mj-lt"/>
              <a:buAutoNum type="arabicPeriod"/>
            </a:pPr>
            <a:r>
              <a:rPr lang="it-IT" dirty="0">
                <a:solidFill>
                  <a:srgbClr val="404040"/>
                </a:solidFill>
              </a:rPr>
              <a:t>Che non integrino di per sé un’ipotesi di bancarotta fraudolenta impropria (</a:t>
            </a:r>
            <a:r>
              <a:rPr lang="it-IT" dirty="0" err="1">
                <a:solidFill>
                  <a:srgbClr val="404040"/>
                </a:solidFill>
              </a:rPr>
              <a:t>Cass</a:t>
            </a:r>
            <a:r>
              <a:rPr lang="it-IT" dirty="0">
                <a:solidFill>
                  <a:srgbClr val="404040"/>
                </a:solidFill>
              </a:rPr>
              <a:t>. </a:t>
            </a:r>
            <a:r>
              <a:rPr lang="it-IT" dirty="0" err="1">
                <a:solidFill>
                  <a:srgbClr val="404040"/>
                </a:solidFill>
              </a:rPr>
              <a:t>pen</a:t>
            </a:r>
            <a:r>
              <a:rPr lang="it-IT" dirty="0">
                <a:solidFill>
                  <a:srgbClr val="404040"/>
                </a:solidFill>
              </a:rPr>
              <a:t>., sez. V, </a:t>
            </a:r>
            <a:r>
              <a:rPr lang="it-IT" dirty="0" err="1">
                <a:solidFill>
                  <a:srgbClr val="404040"/>
                </a:solidFill>
              </a:rPr>
              <a:t>sent</a:t>
            </a:r>
            <a:r>
              <a:rPr lang="it-IT" dirty="0">
                <a:solidFill>
                  <a:srgbClr val="404040"/>
                </a:solidFill>
              </a:rPr>
              <a:t>. 5.6.2014, n. 30830; sez. V, </a:t>
            </a:r>
            <a:r>
              <a:rPr lang="it-IT" dirty="0" err="1">
                <a:solidFill>
                  <a:srgbClr val="404040"/>
                </a:solidFill>
              </a:rPr>
              <a:t>sent</a:t>
            </a:r>
            <a:r>
              <a:rPr lang="it-IT" dirty="0">
                <a:solidFill>
                  <a:srgbClr val="404040"/>
                </a:solidFill>
              </a:rPr>
              <a:t>. 09.10.2008, n. 44891; sez. V, </a:t>
            </a:r>
            <a:r>
              <a:rPr lang="it-IT" dirty="0" err="1">
                <a:solidFill>
                  <a:srgbClr val="404040"/>
                </a:solidFill>
              </a:rPr>
              <a:t>sent</a:t>
            </a:r>
            <a:r>
              <a:rPr lang="it-IT" dirty="0">
                <a:solidFill>
                  <a:srgbClr val="404040"/>
                </a:solidFill>
              </a:rPr>
              <a:t>. 23.03.1999, n. 4739)</a:t>
            </a:r>
          </a:p>
          <a:p>
            <a:pPr marL="342900" indent="-342900" algn="just">
              <a:buFont typeface="+mj-lt"/>
              <a:buAutoNum type="arabicPeriod"/>
            </a:pPr>
            <a:r>
              <a:rPr lang="it-IT" dirty="0">
                <a:solidFill>
                  <a:srgbClr val="404040"/>
                </a:solidFill>
              </a:rPr>
              <a:t>Che cagionino o concorrano a cagionare il dissesto (</a:t>
            </a:r>
            <a:r>
              <a:rPr lang="it-IT" dirty="0" err="1">
                <a:solidFill>
                  <a:srgbClr val="404040"/>
                </a:solidFill>
              </a:rPr>
              <a:t>Cass</a:t>
            </a:r>
            <a:r>
              <a:rPr lang="it-IT" dirty="0">
                <a:solidFill>
                  <a:srgbClr val="404040"/>
                </a:solidFill>
              </a:rPr>
              <a:t>. Pen., sez. V, 5.12.2014, n. 15613, </a:t>
            </a:r>
            <a:r>
              <a:rPr lang="it-IT" dirty="0" err="1">
                <a:solidFill>
                  <a:srgbClr val="404040"/>
                </a:solidFill>
              </a:rPr>
              <a:t>Geronzi</a:t>
            </a:r>
            <a:r>
              <a:rPr lang="it-IT" dirty="0">
                <a:solidFill>
                  <a:srgbClr val="404040"/>
                </a:solidFill>
              </a:rPr>
              <a:t>), ovvero ad aggravarlo</a:t>
            </a:r>
          </a:p>
          <a:p>
            <a:pPr marL="342900" indent="-342900" algn="just">
              <a:buFont typeface="+mj-lt"/>
              <a:buAutoNum type="arabicPeriod"/>
            </a:pPr>
            <a:r>
              <a:rPr lang="it-IT" dirty="0">
                <a:solidFill>
                  <a:srgbClr val="404040"/>
                </a:solidFill>
              </a:rPr>
              <a:t>Che siano sorrette dal dolo (quantomeno eventuale) non solo degli effetti depauperativi immediati ma anche del successivo dissesto (</a:t>
            </a:r>
            <a:r>
              <a:rPr lang="it-IT" dirty="0" err="1">
                <a:solidFill>
                  <a:srgbClr val="404040"/>
                </a:solidFill>
              </a:rPr>
              <a:t>Cass</a:t>
            </a:r>
            <a:r>
              <a:rPr lang="it-IT" dirty="0">
                <a:solidFill>
                  <a:srgbClr val="404040"/>
                </a:solidFill>
              </a:rPr>
              <a:t>. Pen., Sez. 1, 13.12.2007 n. 3942; sez. V, 19.10.1999, De Rosa). Secondo altra giurisprudenza gli effetti devono essere voluti ma il fallimento può essere anche solo prevedibile in concreto (</a:t>
            </a:r>
            <a:r>
              <a:rPr lang="it-IT" dirty="0" err="1">
                <a:solidFill>
                  <a:srgbClr val="404040"/>
                </a:solidFill>
              </a:rPr>
              <a:t>Cass</a:t>
            </a:r>
            <a:r>
              <a:rPr lang="it-IT" dirty="0">
                <a:solidFill>
                  <a:srgbClr val="404040"/>
                </a:solidFill>
              </a:rPr>
              <a:t>. Pen., sez. V, 1.10.2015, n. 45672, </a:t>
            </a:r>
            <a:r>
              <a:rPr lang="it-IT" dirty="0" err="1">
                <a:solidFill>
                  <a:srgbClr val="404040"/>
                </a:solidFill>
              </a:rPr>
              <a:t>Lubrina</a:t>
            </a:r>
            <a:r>
              <a:rPr lang="it-IT" dirty="0">
                <a:solidFill>
                  <a:srgbClr val="404040"/>
                </a:solidFill>
              </a:rPr>
              <a:t>).</a:t>
            </a:r>
          </a:p>
        </p:txBody>
      </p:sp>
    </p:spTree>
    <p:extLst>
      <p:ext uri="{BB962C8B-B14F-4D97-AF65-F5344CB8AC3E}">
        <p14:creationId xmlns:p14="http://schemas.microsoft.com/office/powerpoint/2010/main" val="2804068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76D288C-9D5B-3A49-B814-C91A5B288D38}"/>
              </a:ext>
            </a:extLst>
          </p:cNvPr>
          <p:cNvSpPr>
            <a:spLocks noGrp="1"/>
          </p:cNvSpPr>
          <p:nvPr>
            <p:ph type="title"/>
          </p:nvPr>
        </p:nvSpPr>
        <p:spPr>
          <a:xfrm>
            <a:off x="2231136" y="467418"/>
            <a:ext cx="7729728" cy="1188720"/>
          </a:xfrm>
          <a:solidFill>
            <a:srgbClr val="FFFFFF"/>
          </a:solidFill>
        </p:spPr>
        <p:txBody>
          <a:bodyPr>
            <a:normAutofit/>
          </a:bodyPr>
          <a:lstStyle/>
          <a:p>
            <a:r>
              <a:rPr lang="it-IT" dirty="0"/>
              <a:t>FRODE CAROSELLO</a:t>
            </a:r>
          </a:p>
        </p:txBody>
      </p:sp>
      <p:sp>
        <p:nvSpPr>
          <p:cNvPr id="3" name="Segnaposto contenuto 2">
            <a:extLst>
              <a:ext uri="{FF2B5EF4-FFF2-40B4-BE49-F238E27FC236}">
                <a16:creationId xmlns:a16="http://schemas.microsoft.com/office/drawing/2014/main" id="{17B259B4-6426-914E-B067-A243B28DD6A2}"/>
              </a:ext>
            </a:extLst>
          </p:cNvPr>
          <p:cNvSpPr>
            <a:spLocks noGrp="1"/>
          </p:cNvSpPr>
          <p:nvPr>
            <p:ph idx="1"/>
          </p:nvPr>
        </p:nvSpPr>
        <p:spPr>
          <a:xfrm>
            <a:off x="1249679" y="1656138"/>
            <a:ext cx="9692639" cy="3953706"/>
          </a:xfrm>
        </p:spPr>
        <p:txBody>
          <a:bodyPr anchor="ctr">
            <a:normAutofit fontScale="92500"/>
          </a:bodyPr>
          <a:lstStyle/>
          <a:p>
            <a:pPr marL="0" indent="0">
              <a:spcBef>
                <a:spcPts val="0"/>
              </a:spcBef>
              <a:buNone/>
            </a:pPr>
            <a:r>
              <a:rPr lang="it-IT" sz="2400" kern="0" dirty="0">
                <a:solidFill>
                  <a:srgbClr val="404040"/>
                </a:solidFill>
              </a:rPr>
              <a:t>PER LA CARTIERA</a:t>
            </a:r>
          </a:p>
          <a:p>
            <a:pPr>
              <a:spcBef>
                <a:spcPts val="0"/>
              </a:spcBef>
            </a:pPr>
            <a:r>
              <a:rPr lang="it-IT" sz="2400" kern="0" dirty="0">
                <a:solidFill>
                  <a:srgbClr val="404040"/>
                </a:solidFill>
              </a:rPr>
              <a:t>Emissione FOI (8 </a:t>
            </a:r>
            <a:r>
              <a:rPr lang="it-IT" sz="2400" kern="0" dirty="0" err="1">
                <a:solidFill>
                  <a:srgbClr val="404040"/>
                </a:solidFill>
              </a:rPr>
              <a:t>D.Lgs.</a:t>
            </a:r>
            <a:r>
              <a:rPr lang="it-IT" sz="2400" kern="0" dirty="0">
                <a:solidFill>
                  <a:srgbClr val="404040"/>
                </a:solidFill>
              </a:rPr>
              <a:t> 74/00) + altre ipotesi (10, 10bis/10ter/4/5 </a:t>
            </a:r>
            <a:r>
              <a:rPr lang="it-IT" sz="2400" kern="0" dirty="0" err="1">
                <a:solidFill>
                  <a:srgbClr val="404040"/>
                </a:solidFill>
              </a:rPr>
              <a:t>D.Lgs.</a:t>
            </a:r>
            <a:r>
              <a:rPr lang="it-IT" sz="2400" kern="0" dirty="0">
                <a:solidFill>
                  <a:srgbClr val="404040"/>
                </a:solidFill>
              </a:rPr>
              <a:t> 74/00)</a:t>
            </a:r>
          </a:p>
          <a:p>
            <a:pPr>
              <a:spcBef>
                <a:spcPts val="0"/>
              </a:spcBef>
            </a:pPr>
            <a:r>
              <a:rPr lang="it-IT" sz="2400" kern="0" dirty="0">
                <a:solidFill>
                  <a:srgbClr val="404040"/>
                </a:solidFill>
              </a:rPr>
              <a:t>(Distrazione di eventuali importi retrocessi al destinatario della fattura)</a:t>
            </a:r>
          </a:p>
          <a:p>
            <a:pPr>
              <a:spcBef>
                <a:spcPts val="0"/>
              </a:spcBef>
            </a:pPr>
            <a:r>
              <a:rPr lang="it-IT" sz="2400" kern="0" dirty="0">
                <a:solidFill>
                  <a:srgbClr val="404040"/>
                </a:solidFill>
              </a:rPr>
              <a:t>(Documentale fraudolenta)</a:t>
            </a:r>
          </a:p>
          <a:p>
            <a:pPr>
              <a:spcBef>
                <a:spcPts val="0"/>
              </a:spcBef>
            </a:pPr>
            <a:r>
              <a:rPr lang="it-IT" sz="2400" kern="0" dirty="0">
                <a:solidFill>
                  <a:srgbClr val="404040"/>
                </a:solidFill>
              </a:rPr>
              <a:t>Operazioni dolose </a:t>
            </a:r>
            <a:r>
              <a:rPr lang="it-IT" sz="2000" kern="0" dirty="0">
                <a:solidFill>
                  <a:srgbClr val="404040"/>
                </a:solidFill>
              </a:rPr>
              <a:t>(</a:t>
            </a:r>
            <a:r>
              <a:rPr lang="it-IT" sz="2000" i="1" kern="0" dirty="0" err="1">
                <a:solidFill>
                  <a:srgbClr val="404040"/>
                </a:solidFill>
              </a:rPr>
              <a:t>rectius</a:t>
            </a:r>
            <a:r>
              <a:rPr lang="it-IT" sz="2000" kern="0" dirty="0">
                <a:solidFill>
                  <a:srgbClr val="404040"/>
                </a:solidFill>
              </a:rPr>
              <a:t> </a:t>
            </a:r>
            <a:r>
              <a:rPr lang="it-IT" sz="2000" kern="0" dirty="0" err="1">
                <a:solidFill>
                  <a:srgbClr val="404040"/>
                </a:solidFill>
              </a:rPr>
              <a:t>cagionamento</a:t>
            </a:r>
            <a:r>
              <a:rPr lang="it-IT" sz="2000" kern="0" dirty="0">
                <a:solidFill>
                  <a:srgbClr val="404040"/>
                </a:solidFill>
              </a:rPr>
              <a:t> con dolo del fallimento) </a:t>
            </a:r>
            <a:r>
              <a:rPr lang="it-IT" sz="2400" kern="0" dirty="0">
                <a:solidFill>
                  <a:srgbClr val="404040"/>
                </a:solidFill>
              </a:rPr>
              <a:t>– </a:t>
            </a:r>
            <a:r>
              <a:rPr lang="it-IT" sz="2400" kern="0" dirty="0" err="1">
                <a:solidFill>
                  <a:srgbClr val="404040"/>
                </a:solidFill>
              </a:rPr>
              <a:t>Cass</a:t>
            </a:r>
            <a:r>
              <a:rPr lang="it-IT" sz="2400" kern="0" dirty="0">
                <a:solidFill>
                  <a:srgbClr val="404040"/>
                </a:solidFill>
              </a:rPr>
              <a:t>. Pen., sez. V, 4.7.2014, n. 41055</a:t>
            </a:r>
          </a:p>
          <a:p>
            <a:pPr lvl="1">
              <a:spcBef>
                <a:spcPts val="0"/>
              </a:spcBef>
            </a:pPr>
            <a:r>
              <a:rPr lang="it-IT" sz="2000" kern="0" dirty="0">
                <a:solidFill>
                  <a:srgbClr val="404040"/>
                </a:solidFill>
              </a:rPr>
              <a:t>Spesso acquisizione di una società esistente</a:t>
            </a:r>
          </a:p>
          <a:p>
            <a:pPr lvl="1">
              <a:spcBef>
                <a:spcPts val="0"/>
              </a:spcBef>
            </a:pPr>
            <a:r>
              <a:rPr lang="it-IT" sz="2000" kern="0" dirty="0">
                <a:solidFill>
                  <a:srgbClr val="404040"/>
                </a:solidFill>
              </a:rPr>
              <a:t>Creazione artificiosa (mediante un’operatività solo simulata) di un debito fiscale ingente</a:t>
            </a:r>
          </a:p>
          <a:p>
            <a:pPr lvl="1">
              <a:spcBef>
                <a:spcPts val="0"/>
              </a:spcBef>
            </a:pPr>
            <a:r>
              <a:rPr lang="it-IT" sz="2000" kern="0" dirty="0">
                <a:solidFill>
                  <a:srgbClr val="404040"/>
                </a:solidFill>
              </a:rPr>
              <a:t>Distrazione delle risorse fisiologicamente destinate a far fronte alle imposte conseguenti;</a:t>
            </a:r>
          </a:p>
          <a:p>
            <a:pPr lvl="1">
              <a:spcBef>
                <a:spcPts val="0"/>
              </a:spcBef>
            </a:pPr>
            <a:r>
              <a:rPr lang="it-IT" sz="2000" kern="0" dirty="0">
                <a:solidFill>
                  <a:srgbClr val="404040"/>
                </a:solidFill>
              </a:rPr>
              <a:t>Assenza totale dei mezzi finanziari per sostenere il debito («scatola vuota»)</a:t>
            </a:r>
          </a:p>
          <a:p>
            <a:pPr lvl="1" algn="just">
              <a:spcBef>
                <a:spcPts val="0"/>
              </a:spcBef>
            </a:pPr>
            <a:r>
              <a:rPr lang="it-IT" sz="2000" kern="0" dirty="0">
                <a:solidFill>
                  <a:srgbClr val="404040"/>
                </a:solidFill>
              </a:rPr>
              <a:t>Utilizzo di un prestanome (concorso dell’istigatore </a:t>
            </a:r>
            <a:r>
              <a:rPr lang="it-IT" sz="2000" kern="0" dirty="0" err="1">
                <a:solidFill>
                  <a:srgbClr val="404040"/>
                </a:solidFill>
              </a:rPr>
              <a:t>Cass</a:t>
            </a:r>
            <a:r>
              <a:rPr lang="it-IT" sz="2000" kern="0" dirty="0">
                <a:solidFill>
                  <a:srgbClr val="404040"/>
                </a:solidFill>
              </a:rPr>
              <a:t>. Pen., Sez. V, 04/07/2014 n. 41055)</a:t>
            </a:r>
          </a:p>
        </p:txBody>
      </p:sp>
    </p:spTree>
    <p:extLst>
      <p:ext uri="{BB962C8B-B14F-4D97-AF65-F5344CB8AC3E}">
        <p14:creationId xmlns:p14="http://schemas.microsoft.com/office/powerpoint/2010/main" val="1568401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76D288C-9D5B-3A49-B814-C91A5B288D38}"/>
              </a:ext>
            </a:extLst>
          </p:cNvPr>
          <p:cNvSpPr>
            <a:spLocks noGrp="1"/>
          </p:cNvSpPr>
          <p:nvPr>
            <p:ph type="title"/>
          </p:nvPr>
        </p:nvSpPr>
        <p:spPr>
          <a:xfrm>
            <a:off x="2231136" y="467418"/>
            <a:ext cx="7729728" cy="1188720"/>
          </a:xfrm>
          <a:solidFill>
            <a:srgbClr val="FFFFFF"/>
          </a:solidFill>
        </p:spPr>
        <p:txBody>
          <a:bodyPr>
            <a:normAutofit/>
          </a:bodyPr>
          <a:lstStyle/>
          <a:p>
            <a:r>
              <a:rPr lang="it-IT" dirty="0"/>
              <a:t>FRODE CAROSELLO</a:t>
            </a:r>
          </a:p>
        </p:txBody>
      </p:sp>
      <p:sp>
        <p:nvSpPr>
          <p:cNvPr id="3" name="Segnaposto contenuto 2">
            <a:extLst>
              <a:ext uri="{FF2B5EF4-FFF2-40B4-BE49-F238E27FC236}">
                <a16:creationId xmlns:a16="http://schemas.microsoft.com/office/drawing/2014/main" id="{17B259B4-6426-914E-B067-A243B28DD6A2}"/>
              </a:ext>
            </a:extLst>
          </p:cNvPr>
          <p:cNvSpPr>
            <a:spLocks noGrp="1"/>
          </p:cNvSpPr>
          <p:nvPr>
            <p:ph idx="1"/>
          </p:nvPr>
        </p:nvSpPr>
        <p:spPr>
          <a:xfrm>
            <a:off x="1249679" y="1656138"/>
            <a:ext cx="9692639" cy="3953706"/>
          </a:xfrm>
        </p:spPr>
        <p:txBody>
          <a:bodyPr>
            <a:normAutofit/>
          </a:bodyPr>
          <a:lstStyle/>
          <a:p>
            <a:pPr marL="0" indent="0">
              <a:spcBef>
                <a:spcPts val="0"/>
              </a:spcBef>
              <a:buNone/>
            </a:pPr>
            <a:endParaRPr lang="it-IT" sz="2400" kern="0" dirty="0">
              <a:solidFill>
                <a:srgbClr val="404040"/>
              </a:solidFill>
            </a:endParaRPr>
          </a:p>
          <a:p>
            <a:pPr marL="0" indent="0">
              <a:spcBef>
                <a:spcPts val="0"/>
              </a:spcBef>
              <a:buNone/>
            </a:pPr>
            <a:r>
              <a:rPr lang="it-IT" sz="2400" kern="0" dirty="0">
                <a:solidFill>
                  <a:srgbClr val="404040"/>
                </a:solidFill>
              </a:rPr>
              <a:t>PER L’UTILIZZATRICE</a:t>
            </a:r>
          </a:p>
          <a:p>
            <a:pPr>
              <a:spcBef>
                <a:spcPts val="0"/>
              </a:spcBef>
            </a:pPr>
            <a:r>
              <a:rPr lang="it-IT" sz="2400" kern="0" dirty="0">
                <a:solidFill>
                  <a:srgbClr val="404040"/>
                </a:solidFill>
              </a:rPr>
              <a:t>Dichiarazione fraudolenta (2 </a:t>
            </a:r>
            <a:r>
              <a:rPr lang="it-IT" sz="2400" kern="0" dirty="0" err="1">
                <a:solidFill>
                  <a:srgbClr val="404040"/>
                </a:solidFill>
              </a:rPr>
              <a:t>D.Lgs.</a:t>
            </a:r>
            <a:r>
              <a:rPr lang="it-IT" sz="2400" kern="0" dirty="0">
                <a:solidFill>
                  <a:srgbClr val="404040"/>
                </a:solidFill>
              </a:rPr>
              <a:t> 74/00)</a:t>
            </a:r>
          </a:p>
          <a:p>
            <a:pPr>
              <a:spcBef>
                <a:spcPts val="0"/>
              </a:spcBef>
            </a:pPr>
            <a:r>
              <a:rPr lang="it-IT" sz="2400" kern="0" dirty="0">
                <a:solidFill>
                  <a:srgbClr val="404040"/>
                </a:solidFill>
              </a:rPr>
              <a:t>(Distrazione degli importi corrisposti alla cartiera – </a:t>
            </a:r>
            <a:r>
              <a:rPr lang="it-IT" sz="2400" kern="0" dirty="0" err="1">
                <a:solidFill>
                  <a:srgbClr val="404040"/>
                </a:solidFill>
              </a:rPr>
              <a:t>Cass</a:t>
            </a:r>
            <a:r>
              <a:rPr lang="it-IT" sz="2400" kern="0" dirty="0">
                <a:solidFill>
                  <a:srgbClr val="404040"/>
                </a:solidFill>
              </a:rPr>
              <a:t>. Pen., Sez. V, 5.11.2014 n. 51248) </a:t>
            </a:r>
          </a:p>
          <a:p>
            <a:pPr>
              <a:spcBef>
                <a:spcPts val="0"/>
              </a:spcBef>
            </a:pPr>
            <a:r>
              <a:rPr lang="it-IT" sz="2400" kern="0" dirty="0">
                <a:solidFill>
                  <a:srgbClr val="404040"/>
                </a:solidFill>
              </a:rPr>
              <a:t>(Documentale fraudolenta)</a:t>
            </a:r>
          </a:p>
          <a:p>
            <a:pPr>
              <a:spcBef>
                <a:spcPts val="0"/>
              </a:spcBef>
            </a:pPr>
            <a:r>
              <a:rPr lang="it-IT" sz="2400" kern="0" dirty="0">
                <a:solidFill>
                  <a:srgbClr val="404040"/>
                </a:solidFill>
              </a:rPr>
              <a:t>Operazioni dolose – </a:t>
            </a:r>
            <a:r>
              <a:rPr lang="it-IT" sz="2400" kern="0" dirty="0" err="1">
                <a:solidFill>
                  <a:srgbClr val="404040"/>
                </a:solidFill>
              </a:rPr>
              <a:t>Cass</a:t>
            </a:r>
            <a:r>
              <a:rPr lang="it-IT" sz="2400" kern="0" dirty="0">
                <a:solidFill>
                  <a:srgbClr val="404040"/>
                </a:solidFill>
              </a:rPr>
              <a:t>. Pen., Sez. V, 04/07/2014 n. 41055</a:t>
            </a:r>
          </a:p>
          <a:p>
            <a:pPr lvl="1" algn="just">
              <a:spcBef>
                <a:spcPts val="0"/>
              </a:spcBef>
            </a:pPr>
            <a:r>
              <a:rPr lang="it-IT" sz="2000" kern="0" dirty="0">
                <a:solidFill>
                  <a:srgbClr val="404040"/>
                </a:solidFill>
              </a:rPr>
              <a:t>Creazione artificiosa di un credito fiscale, utilizzato in compensazione</a:t>
            </a:r>
          </a:p>
          <a:p>
            <a:pPr lvl="1" algn="just">
              <a:spcBef>
                <a:spcPts val="0"/>
              </a:spcBef>
            </a:pPr>
            <a:r>
              <a:rPr lang="it-IT" sz="2000" kern="0" dirty="0">
                <a:solidFill>
                  <a:srgbClr val="404040"/>
                </a:solidFill>
              </a:rPr>
              <a:t>Distrazione delle risorse con creazione di «fondi neri»</a:t>
            </a:r>
          </a:p>
          <a:p>
            <a:pPr lvl="1" algn="just">
              <a:spcBef>
                <a:spcPts val="0"/>
              </a:spcBef>
            </a:pPr>
            <a:r>
              <a:rPr lang="it-IT" sz="2000" kern="0" dirty="0">
                <a:solidFill>
                  <a:srgbClr val="404040"/>
                </a:solidFill>
              </a:rPr>
              <a:t>Il (prevedibile) intervento </a:t>
            </a:r>
            <a:r>
              <a:rPr lang="it-IT" sz="2000" kern="0" dirty="0" err="1">
                <a:solidFill>
                  <a:srgbClr val="404040"/>
                </a:solidFill>
              </a:rPr>
              <a:t>dell’AdE</a:t>
            </a:r>
            <a:r>
              <a:rPr lang="it-IT" sz="2000" kern="0" dirty="0">
                <a:solidFill>
                  <a:srgbClr val="404040"/>
                </a:solidFill>
              </a:rPr>
              <a:t> o della </a:t>
            </a:r>
            <a:r>
              <a:rPr lang="it-IT" sz="2000" kern="0" dirty="0" err="1">
                <a:solidFill>
                  <a:srgbClr val="404040"/>
                </a:solidFill>
              </a:rPr>
              <a:t>GdF</a:t>
            </a:r>
            <a:r>
              <a:rPr lang="it-IT" sz="2000" kern="0" dirty="0">
                <a:solidFill>
                  <a:srgbClr val="404040"/>
                </a:solidFill>
              </a:rPr>
              <a:t> determina un debito fiscale che non risulta sostenibile e determina il fallimento</a:t>
            </a:r>
          </a:p>
        </p:txBody>
      </p:sp>
    </p:spTree>
    <p:extLst>
      <p:ext uri="{BB962C8B-B14F-4D97-AF65-F5344CB8AC3E}">
        <p14:creationId xmlns:p14="http://schemas.microsoft.com/office/powerpoint/2010/main" val="148918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E309D38-5075-4941-9DC1-CA7EF0560805}"/>
              </a:ext>
            </a:extLst>
          </p:cNvPr>
          <p:cNvSpPr>
            <a:spLocks noGrp="1"/>
          </p:cNvSpPr>
          <p:nvPr>
            <p:ph type="title"/>
          </p:nvPr>
        </p:nvSpPr>
        <p:spPr>
          <a:xfrm>
            <a:off x="2231136" y="467418"/>
            <a:ext cx="7729728" cy="1188720"/>
          </a:xfrm>
          <a:solidFill>
            <a:srgbClr val="FFFFFF"/>
          </a:solidFill>
        </p:spPr>
        <p:txBody>
          <a:bodyPr>
            <a:normAutofit/>
          </a:bodyPr>
          <a:lstStyle/>
          <a:p>
            <a:r>
              <a:rPr lang="it-IT" dirty="0"/>
              <a:t>Bancarotta fiscale </a:t>
            </a:r>
            <a:br>
              <a:rPr lang="it-IT" dirty="0"/>
            </a:br>
            <a:r>
              <a:rPr lang="it-IT" dirty="0"/>
              <a:t>per omissione</a:t>
            </a:r>
          </a:p>
        </p:txBody>
      </p:sp>
      <p:sp>
        <p:nvSpPr>
          <p:cNvPr id="3" name="Segnaposto contenuto 2">
            <a:extLst>
              <a:ext uri="{FF2B5EF4-FFF2-40B4-BE49-F238E27FC236}">
                <a16:creationId xmlns:a16="http://schemas.microsoft.com/office/drawing/2014/main" id="{52170A33-A3B8-C546-BF4A-F845562E6367}"/>
              </a:ext>
            </a:extLst>
          </p:cNvPr>
          <p:cNvSpPr>
            <a:spLocks noGrp="1"/>
          </p:cNvSpPr>
          <p:nvPr>
            <p:ph idx="1"/>
          </p:nvPr>
        </p:nvSpPr>
        <p:spPr>
          <a:xfrm>
            <a:off x="1249680" y="1656138"/>
            <a:ext cx="9692640" cy="3953706"/>
          </a:xfrm>
        </p:spPr>
        <p:txBody>
          <a:bodyPr anchor="ctr">
            <a:normAutofit/>
          </a:bodyPr>
          <a:lstStyle/>
          <a:p>
            <a:pPr algn="just">
              <a:spcBef>
                <a:spcPts val="0"/>
              </a:spcBef>
            </a:pPr>
            <a:r>
              <a:rPr lang="it-IT" sz="2400" dirty="0"/>
              <a:t>infedeltà agli obblighi fiscali e previdenziali (condotta complessa e contraria alla legge e alle regole di corretta gestione della società); </a:t>
            </a:r>
          </a:p>
          <a:p>
            <a:pPr algn="just">
              <a:spcBef>
                <a:spcPts val="0"/>
              </a:spcBef>
            </a:pPr>
            <a:r>
              <a:rPr lang="it-IT" sz="2400" dirty="0"/>
              <a:t>sistematica, in quanto reiterata in diversi esercizi, per valori rilevanti;</a:t>
            </a:r>
          </a:p>
          <a:p>
            <a:pPr algn="just">
              <a:spcBef>
                <a:spcPts val="0"/>
              </a:spcBef>
            </a:pPr>
            <a:r>
              <a:rPr lang="it-IT" sz="2400" dirty="0"/>
              <a:t>Implica il progressivo accumulo di un debito ingente per sanzioni e interessi (in proporzione al patrimonio sociale e agli altri debiti), che nel medio periodo diventa insostenibile e conduce inesorabilmente all’insolvenza.</a:t>
            </a:r>
          </a:p>
          <a:p>
            <a:pPr marL="0" indent="0" algn="just">
              <a:spcBef>
                <a:spcPts val="0"/>
              </a:spcBef>
              <a:buNone/>
            </a:pPr>
            <a:endParaRPr lang="it-IT" sz="2400" dirty="0"/>
          </a:p>
          <a:p>
            <a:pPr marL="0" indent="0" algn="ctr">
              <a:spcBef>
                <a:spcPts val="0"/>
              </a:spcBef>
              <a:buNone/>
            </a:pPr>
            <a:r>
              <a:rPr lang="it-IT" sz="2400" b="1" dirty="0" err="1"/>
              <a:t>Cass</a:t>
            </a:r>
            <a:r>
              <a:rPr lang="it-IT" sz="2400" b="1" dirty="0"/>
              <a:t>. </a:t>
            </a:r>
            <a:r>
              <a:rPr lang="it-IT" sz="2400" b="1" dirty="0" err="1"/>
              <a:t>pen</a:t>
            </a:r>
            <a:r>
              <a:rPr lang="it-IT" sz="2400" b="1" dirty="0"/>
              <a:t>., Sez. 5, Sentenza n. 47621 del 25/09/2014</a:t>
            </a:r>
          </a:p>
          <a:p>
            <a:pPr marL="0" indent="0" algn="just">
              <a:buNone/>
            </a:pPr>
            <a:endParaRPr lang="it-IT" sz="2200" dirty="0"/>
          </a:p>
        </p:txBody>
      </p:sp>
    </p:spTree>
    <p:extLst>
      <p:ext uri="{BB962C8B-B14F-4D97-AF65-F5344CB8AC3E}">
        <p14:creationId xmlns:p14="http://schemas.microsoft.com/office/powerpoint/2010/main" val="1241956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CASISTICA I</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fontScale="92500"/>
          </a:bodyPr>
          <a:lstStyle/>
          <a:p>
            <a:pPr marL="0" indent="0" algn="just">
              <a:buNone/>
            </a:pPr>
            <a:r>
              <a:rPr lang="it-IT" sz="2400" dirty="0">
                <a:solidFill>
                  <a:srgbClr val="404040"/>
                </a:solidFill>
              </a:rPr>
              <a:t>FATTISPECIE: L’imprenditore, durante la sua attività, si ritrova in crisi di liquidità e decide di smettere di versare le imposte (in particolare l’IVA) per finanziare (e proseguire) la propria attività produttiva</a:t>
            </a:r>
          </a:p>
          <a:p>
            <a:pPr lvl="1" algn="just"/>
            <a:r>
              <a:rPr lang="it-IT" sz="2000" dirty="0">
                <a:solidFill>
                  <a:srgbClr val="404040"/>
                </a:solidFill>
              </a:rPr>
              <a:t>Condotta, se reiterata in più esercizi, rientra nella definizione di operazione dolosa: anche condotta omissiva (</a:t>
            </a:r>
            <a:r>
              <a:rPr lang="it-IT" sz="2000" dirty="0" err="1">
                <a:solidFill>
                  <a:srgbClr val="404040"/>
                </a:solidFill>
              </a:rPr>
              <a:t>Cass</a:t>
            </a:r>
            <a:r>
              <a:rPr lang="it-IT" sz="2000" dirty="0">
                <a:solidFill>
                  <a:srgbClr val="404040"/>
                </a:solidFill>
              </a:rPr>
              <a:t>. Pen., Sez. V, 11.6.2019 n. 43562);</a:t>
            </a:r>
          </a:p>
          <a:p>
            <a:pPr lvl="1" algn="just"/>
            <a:r>
              <a:rPr lang="it-IT" sz="2000" dirty="0">
                <a:solidFill>
                  <a:srgbClr val="404040"/>
                </a:solidFill>
              </a:rPr>
              <a:t>Anche mere compensazioni indebite rilevano a tal fine (</a:t>
            </a:r>
            <a:r>
              <a:rPr lang="it-IT" sz="2000" dirty="0" err="1">
                <a:solidFill>
                  <a:srgbClr val="404040"/>
                </a:solidFill>
              </a:rPr>
              <a:t>Cass</a:t>
            </a:r>
            <a:r>
              <a:rPr lang="it-IT" sz="2000" dirty="0">
                <a:solidFill>
                  <a:srgbClr val="404040"/>
                </a:solidFill>
              </a:rPr>
              <a:t>. Pen., sez. V, 15/02/2019, n.22488); </a:t>
            </a:r>
          </a:p>
          <a:p>
            <a:pPr lvl="1" algn="just"/>
            <a:r>
              <a:rPr lang="it-IT" sz="2000" dirty="0">
                <a:solidFill>
                  <a:srgbClr val="404040"/>
                </a:solidFill>
              </a:rPr>
              <a:t>Nesso di causalità tra accumulo e dissesto/fallimento (anche nella forma dell’aggravamento);</a:t>
            </a:r>
          </a:p>
          <a:p>
            <a:pPr lvl="1" algn="just"/>
            <a:r>
              <a:rPr lang="it-IT" sz="2000" dirty="0">
                <a:solidFill>
                  <a:srgbClr val="404040"/>
                </a:solidFill>
              </a:rPr>
              <a:t>Previsione/prevedibilità dell’evento richiede che si tratti di un accumulo di un debito fiscale rilevante, oggettivamente insostenibile per l’impresa (rapporto tra debito accumulato e ricavi/patrimonio dell’impresa);</a:t>
            </a:r>
          </a:p>
        </p:txBody>
      </p:sp>
    </p:spTree>
    <p:extLst>
      <p:ext uri="{BB962C8B-B14F-4D97-AF65-F5344CB8AC3E}">
        <p14:creationId xmlns:p14="http://schemas.microsoft.com/office/powerpoint/2010/main" val="2584533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23BAA5B-0FD6-564E-BAFB-40C113029834}"/>
              </a:ext>
            </a:extLst>
          </p:cNvPr>
          <p:cNvSpPr>
            <a:spLocks noGrp="1"/>
          </p:cNvSpPr>
          <p:nvPr>
            <p:ph type="title"/>
          </p:nvPr>
        </p:nvSpPr>
        <p:spPr>
          <a:xfrm>
            <a:off x="2231136" y="467418"/>
            <a:ext cx="7729728" cy="1188720"/>
          </a:xfrm>
          <a:solidFill>
            <a:srgbClr val="FFFFFF"/>
          </a:solidFill>
        </p:spPr>
        <p:txBody>
          <a:bodyPr>
            <a:normAutofit/>
          </a:bodyPr>
          <a:lstStyle/>
          <a:p>
            <a:r>
              <a:rPr lang="it-IT" dirty="0"/>
              <a:t>CASISTICA I</a:t>
            </a:r>
          </a:p>
        </p:txBody>
      </p:sp>
      <p:sp>
        <p:nvSpPr>
          <p:cNvPr id="3" name="Segnaposto contenuto 2">
            <a:extLst>
              <a:ext uri="{FF2B5EF4-FFF2-40B4-BE49-F238E27FC236}">
                <a16:creationId xmlns:a16="http://schemas.microsoft.com/office/drawing/2014/main" id="{2E0F58F9-FA22-8B4A-883A-87C88E3F92DD}"/>
              </a:ext>
            </a:extLst>
          </p:cNvPr>
          <p:cNvSpPr>
            <a:spLocks noGrp="1"/>
          </p:cNvSpPr>
          <p:nvPr>
            <p:ph idx="1"/>
          </p:nvPr>
        </p:nvSpPr>
        <p:spPr>
          <a:xfrm>
            <a:off x="1249679" y="1656138"/>
            <a:ext cx="9692639" cy="3953706"/>
          </a:xfrm>
        </p:spPr>
        <p:txBody>
          <a:bodyPr anchor="ctr">
            <a:normAutofit lnSpcReduction="10000"/>
          </a:bodyPr>
          <a:lstStyle/>
          <a:p>
            <a:pPr algn="just"/>
            <a:r>
              <a:rPr lang="it-IT" sz="2400" dirty="0">
                <a:solidFill>
                  <a:srgbClr val="404040"/>
                </a:solidFill>
              </a:rPr>
              <a:t>Non c’è un problema di </a:t>
            </a:r>
            <a:r>
              <a:rPr lang="it-IT" sz="2400" i="1" dirty="0">
                <a:solidFill>
                  <a:srgbClr val="404040"/>
                </a:solidFill>
              </a:rPr>
              <a:t>bis in idem </a:t>
            </a:r>
            <a:r>
              <a:rPr lang="it-IT" sz="2400" dirty="0">
                <a:solidFill>
                  <a:srgbClr val="404040"/>
                </a:solidFill>
              </a:rPr>
              <a:t>interno (</a:t>
            </a:r>
            <a:r>
              <a:rPr lang="it-IT" sz="2400" dirty="0" err="1">
                <a:solidFill>
                  <a:srgbClr val="404040"/>
                </a:solidFill>
              </a:rPr>
              <a:t>Cass</a:t>
            </a:r>
            <a:r>
              <a:rPr lang="it-IT" sz="2400" dirty="0">
                <a:solidFill>
                  <a:srgbClr val="404040"/>
                </a:solidFill>
              </a:rPr>
              <a:t>. Pen., sez. V, 5.4.2019 n. 30735) anche dopo C. </a:t>
            </a:r>
            <a:r>
              <a:rPr lang="it-IT" sz="2400" dirty="0" err="1">
                <a:solidFill>
                  <a:srgbClr val="404040"/>
                </a:solidFill>
              </a:rPr>
              <a:t>Cost</a:t>
            </a:r>
            <a:r>
              <a:rPr lang="it-IT" sz="2400" dirty="0">
                <a:solidFill>
                  <a:srgbClr val="404040"/>
                </a:solidFill>
              </a:rPr>
              <a:t>. n. 200/2016</a:t>
            </a:r>
          </a:p>
          <a:p>
            <a:pPr algn="just"/>
            <a:r>
              <a:rPr lang="it-IT" sz="2400" dirty="0">
                <a:solidFill>
                  <a:srgbClr val="404040"/>
                </a:solidFill>
              </a:rPr>
              <a:t>Qualche problema in più sotto il profilo convenzionale (dopo la sentenza della Gr. C,. 10.2.2009, </a:t>
            </a:r>
            <a:r>
              <a:rPr lang="it-IT" sz="2400" dirty="0" err="1">
                <a:solidFill>
                  <a:srgbClr val="404040"/>
                </a:solidFill>
              </a:rPr>
              <a:t>Zolotukhin</a:t>
            </a:r>
            <a:r>
              <a:rPr lang="it-IT" sz="2400" dirty="0">
                <a:solidFill>
                  <a:srgbClr val="404040"/>
                </a:solidFill>
              </a:rPr>
              <a:t> c. Russia) laddove il giudicato abbia già coperto i singoli reati tributari</a:t>
            </a:r>
          </a:p>
          <a:p>
            <a:pPr algn="just"/>
            <a:r>
              <a:rPr lang="it-IT" sz="2400" dirty="0">
                <a:solidFill>
                  <a:srgbClr val="404040"/>
                </a:solidFill>
              </a:rPr>
              <a:t>Non ci sono contraddizioni con la giurisprudenza (anche di merito) sulla crisi di liquidità in relazione ai reati di omesso versamento (perché i presupposti della reiterazione e della insostenibilità del debito escludono qualsiasi possibilità per l’imprenditore di invocare la crisi come motivo di inesigibilità/caso fortuito ecc.)</a:t>
            </a:r>
          </a:p>
        </p:txBody>
      </p:sp>
    </p:spTree>
    <p:extLst>
      <p:ext uri="{BB962C8B-B14F-4D97-AF65-F5344CB8AC3E}">
        <p14:creationId xmlns:p14="http://schemas.microsoft.com/office/powerpoint/2010/main" val="217944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2231136" y="467418"/>
            <a:ext cx="7729728" cy="1188720"/>
          </a:xfrm>
          <a:solidFill>
            <a:srgbClr val="FFFFFF"/>
          </a:solidFill>
        </p:spPr>
        <p:txBody>
          <a:bodyPr>
            <a:normAutofit/>
          </a:bodyPr>
          <a:lstStyle/>
          <a:p>
            <a:r>
              <a:rPr lang="it-IT" dirty="0"/>
              <a:t>Caso I</a:t>
            </a:r>
          </a:p>
        </p:txBody>
      </p:sp>
      <p:sp>
        <p:nvSpPr>
          <p:cNvPr id="3" name="Segnaposto contenuto 2"/>
          <p:cNvSpPr>
            <a:spLocks noGrp="1"/>
          </p:cNvSpPr>
          <p:nvPr>
            <p:ph idx="1"/>
          </p:nvPr>
        </p:nvSpPr>
        <p:spPr>
          <a:xfrm>
            <a:off x="1443016" y="1821312"/>
            <a:ext cx="9499304" cy="3788532"/>
          </a:xfrm>
        </p:spPr>
        <p:txBody>
          <a:bodyPr>
            <a:normAutofit fontScale="92500" lnSpcReduction="20000"/>
          </a:bodyPr>
          <a:lstStyle/>
          <a:p>
            <a:pPr marL="0" indent="0">
              <a:buNone/>
            </a:pPr>
            <a:r>
              <a:rPr lang="it-IT" sz="2400" dirty="0">
                <a:solidFill>
                  <a:srgbClr val="404040"/>
                </a:solidFill>
              </a:rPr>
              <a:t>S. </a:t>
            </a:r>
          </a:p>
          <a:p>
            <a:pPr marL="0" indent="0">
              <a:buNone/>
            </a:pPr>
            <a:r>
              <a:rPr lang="it-IT" sz="2400" b="1" dirty="0">
                <a:solidFill>
                  <a:srgbClr val="404040"/>
                </a:solidFill>
              </a:rPr>
              <a:t>IMPUTATO</a:t>
            </a:r>
          </a:p>
          <a:p>
            <a:pPr algn="just"/>
            <a:r>
              <a:rPr lang="it-IT" sz="2400" dirty="0">
                <a:solidFill>
                  <a:srgbClr val="404040"/>
                </a:solidFill>
              </a:rPr>
              <a:t>Di aver sottratto i libri e le altre scritture contabili;</a:t>
            </a:r>
          </a:p>
          <a:p>
            <a:pPr algn="just"/>
            <a:r>
              <a:rPr lang="it-IT" sz="2400" dirty="0">
                <a:solidFill>
                  <a:srgbClr val="404040"/>
                </a:solidFill>
              </a:rPr>
              <a:t>Di aver distratto morsi per circa 40.000 euro;</a:t>
            </a:r>
          </a:p>
          <a:p>
            <a:pPr algn="just"/>
            <a:r>
              <a:rPr lang="it-IT" sz="2400" dirty="0">
                <a:solidFill>
                  <a:srgbClr val="404040"/>
                </a:solidFill>
              </a:rPr>
              <a:t>Di aver cagionato il fallimento della società con operazioni dolose consistite nella sistematica omissione fiscale, così generando un debito di oltre 134.000 euro</a:t>
            </a:r>
          </a:p>
          <a:p>
            <a:pPr marL="0" indent="0" algn="just">
              <a:buNone/>
            </a:pPr>
            <a:r>
              <a:rPr lang="it-IT" sz="2400" dirty="0">
                <a:solidFill>
                  <a:srgbClr val="404040"/>
                </a:solidFill>
              </a:rPr>
              <a:t>Secondo il curatore, il debito erariale è costituito da 43 cartelle esattoriali relative a due sole annualità (il 2010 e il 2011) per appena 44.000 il primo anno e 68.000 il secondo (compresi sanzioni e interessi), mentre negli altri esercizi il debito era limitato a poche migliaia di euro.</a:t>
            </a:r>
          </a:p>
          <a:p>
            <a:pPr marL="0" indent="0">
              <a:buNone/>
            </a:pPr>
            <a:endParaRPr lang="it-IT" sz="2400" dirty="0">
              <a:solidFill>
                <a:srgbClr val="404040"/>
              </a:solidFill>
            </a:endParaRPr>
          </a:p>
        </p:txBody>
      </p:sp>
    </p:spTree>
    <p:extLst>
      <p:ext uri="{BB962C8B-B14F-4D97-AF65-F5344CB8AC3E}">
        <p14:creationId xmlns:p14="http://schemas.microsoft.com/office/powerpoint/2010/main" val="1702769064"/>
      </p:ext>
    </p:extLst>
  </p:cSld>
  <p:clrMapOvr>
    <a:masterClrMapping/>
  </p:clrMapOvr>
</p:sld>
</file>

<file path=ppt/theme/theme1.xml><?xml version="1.0" encoding="utf-8"?>
<a:theme xmlns:a="http://schemas.openxmlformats.org/drawingml/2006/main" name="Pacco">
  <a:themeElements>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2687</Words>
  <Application>Microsoft Macintosh PowerPoint</Application>
  <PresentationFormat>Widescreen</PresentationFormat>
  <Paragraphs>140</Paragraphs>
  <Slides>22</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Gill Sans MT</vt:lpstr>
      <vt:lpstr>Pacco</vt:lpstr>
      <vt:lpstr>Le fattispecie penal-tributariE e il rapporto con la bancarotta:  la bancarotta fiscale</vt:lpstr>
      <vt:lpstr>La bancarotta fiscale:  Le operazioni dolose</vt:lpstr>
      <vt:lpstr>PRESUPPOSTI</vt:lpstr>
      <vt:lpstr>FRODE CAROSELLO</vt:lpstr>
      <vt:lpstr>FRODE CAROSELLO</vt:lpstr>
      <vt:lpstr>Bancarotta fiscale  per omissione</vt:lpstr>
      <vt:lpstr>CASISTICA I</vt:lpstr>
      <vt:lpstr>CASISTICA I</vt:lpstr>
      <vt:lpstr>Caso I</vt:lpstr>
      <vt:lpstr>Caso II</vt:lpstr>
      <vt:lpstr>Caso III</vt:lpstr>
      <vt:lpstr>I fatti</vt:lpstr>
      <vt:lpstr>Caso IV</vt:lpstr>
      <vt:lpstr>CASISTICA II</vt:lpstr>
      <vt:lpstr>CASISTICA II</vt:lpstr>
      <vt:lpstr>Presentazione standard di PowerPoint</vt:lpstr>
      <vt:lpstr>Profili soggettivi</vt:lpstr>
      <vt:lpstr>ELEMENTI SINTOMATICI</vt:lpstr>
      <vt:lpstr>AMMINISTRATORE DI FATTO di società schermo</vt:lpstr>
      <vt:lpstr>PROBLEMI PROCESUALI</vt:lpstr>
      <vt:lpstr>CODICE DELL’IMPRESA E DELL’INSOLVENZA</vt:lpstr>
      <vt:lpstr>CODICE DELL’IMPRESA E DELL’INSOLVENZA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fattispecie penal-tributariE e il rapporto con la bancarotta:  la bancarotta fiscale</dc:title>
  <dc:creator>Roberto Crepaldi</dc:creator>
  <cp:lastModifiedBy>Roberto Crepaldi</cp:lastModifiedBy>
  <cp:revision>3</cp:revision>
  <dcterms:created xsi:type="dcterms:W3CDTF">2020-04-14T10:39:52Z</dcterms:created>
  <dcterms:modified xsi:type="dcterms:W3CDTF">2020-04-15T15:12:45Z</dcterms:modified>
</cp:coreProperties>
</file>